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0496a7b8c1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0496a7b8c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0496a7b8c1_0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0496a7b8c1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1524000" y="0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DevOps - Software Engineering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0105293" y="5693899"/>
            <a:ext cx="2086707" cy="11641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Roll Number(s):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S19-412</a:t>
            </a:r>
            <a:b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S19-205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If someone ask you what DevOps is, show him this pic! » Easy as Linux" id="86" name="Google Shape;8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99669" y="2387600"/>
            <a:ext cx="4783150" cy="42101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What is DevOps ?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838200" y="5215938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0" i="0" lang="en-US">
                <a:latin typeface="Times New Roman"/>
                <a:ea typeface="Times New Roman"/>
                <a:cs typeface="Times New Roman"/>
                <a:sym typeface="Times New Roman"/>
              </a:rPr>
              <a:t>The word </a:t>
            </a:r>
            <a:r>
              <a:rPr b="0" i="1" lang="en-US">
                <a:latin typeface="Times New Roman"/>
                <a:ea typeface="Times New Roman"/>
                <a:cs typeface="Times New Roman"/>
                <a:sym typeface="Times New Roman"/>
              </a:rPr>
              <a:t>DevOps</a:t>
            </a:r>
            <a:r>
              <a:rPr b="0" i="0" lang="en-US">
                <a:latin typeface="Times New Roman"/>
                <a:ea typeface="Times New Roman"/>
                <a:cs typeface="Times New Roman"/>
                <a:sym typeface="Times New Roman"/>
              </a:rPr>
              <a:t> is a combination of the terms </a:t>
            </a:r>
            <a:r>
              <a:rPr b="0" i="1" lang="en-US">
                <a:latin typeface="Times New Roman"/>
                <a:ea typeface="Times New Roman"/>
                <a:cs typeface="Times New Roman"/>
                <a:sym typeface="Times New Roman"/>
              </a:rPr>
              <a:t>development</a:t>
            </a:r>
            <a:r>
              <a:rPr b="0" i="0" lang="en-US"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b="0" i="1" lang="en-US">
                <a:latin typeface="Times New Roman"/>
                <a:ea typeface="Times New Roman"/>
                <a:cs typeface="Times New Roman"/>
                <a:sym typeface="Times New Roman"/>
              </a:rPr>
              <a:t>operations</a:t>
            </a:r>
            <a:r>
              <a:rPr b="0" i="0" lang="en-US">
                <a:latin typeface="Times New Roman"/>
                <a:ea typeface="Times New Roman"/>
                <a:cs typeface="Times New Roman"/>
                <a:sym typeface="Times New Roman"/>
              </a:rPr>
              <a:t>, meant to represent a collaborative or shared approach to the tasks performed by a company's application development and IT operations teams.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3" name="Google Shape;93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82794" y="1493738"/>
            <a:ext cx="3826412" cy="36321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838200" y="338930"/>
            <a:ext cx="10515600" cy="26715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DevOps describes the adoption of iterative software development, automation and programmable infrastructure deployment and maintenance.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The term also covers culture changes, such as building trust and cohesion between developers and systems administrators and aligning technological projects to business requirements.</a:t>
            </a:r>
            <a:endParaRPr/>
          </a:p>
        </p:txBody>
      </p:sp>
      <p:pic>
        <p:nvPicPr>
          <p:cNvPr id="99" name="Google Shape;9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11370" y="3010485"/>
            <a:ext cx="4331301" cy="3722213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5"/>
          <p:cNvSpPr txBox="1"/>
          <p:nvPr/>
        </p:nvSpPr>
        <p:spPr>
          <a:xfrm>
            <a:off x="5955320" y="3203911"/>
            <a:ext cx="602566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838200" y="4073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DevOps environments generally have common methodologies. These include the following: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838200" y="2085267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i="1" lang="en-US">
                <a:latin typeface="Times New Roman"/>
                <a:ea typeface="Times New Roman"/>
                <a:cs typeface="Times New Roman"/>
                <a:sym typeface="Times New Roman"/>
              </a:rPr>
              <a:t>Continuous Integration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i="1" lang="en-US">
                <a:latin typeface="Times New Roman"/>
                <a:ea typeface="Times New Roman"/>
                <a:cs typeface="Times New Roman"/>
                <a:sym typeface="Times New Roman"/>
              </a:rPr>
              <a:t>Continuous Delivery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or </a:t>
            </a:r>
            <a:r>
              <a:rPr i="1" lang="en-US">
                <a:latin typeface="Times New Roman"/>
                <a:ea typeface="Times New Roman"/>
                <a:cs typeface="Times New Roman"/>
                <a:sym typeface="Times New Roman"/>
              </a:rPr>
              <a:t>Continuous Deployment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(CI/CD) tools, with an emphasis on task automation;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Products that support DevOps adoption, including </a:t>
            </a:r>
            <a:r>
              <a:rPr i="1" lang="en-US">
                <a:latin typeface="Times New Roman"/>
                <a:ea typeface="Times New Roman"/>
                <a:cs typeface="Times New Roman"/>
                <a:sym typeface="Times New Roman"/>
              </a:rPr>
              <a:t>real-time monitoring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i="1" lang="en-US">
                <a:latin typeface="Times New Roman"/>
                <a:ea typeface="Times New Roman"/>
                <a:cs typeface="Times New Roman"/>
                <a:sym typeface="Times New Roman"/>
              </a:rPr>
              <a:t>incident management systems, configuration management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and</a:t>
            </a:r>
            <a:r>
              <a:rPr i="1" lang="en-US">
                <a:latin typeface="Times New Roman"/>
                <a:ea typeface="Times New Roman"/>
                <a:cs typeface="Times New Roman"/>
                <a:sym typeface="Times New Roman"/>
              </a:rPr>
              <a:t> collaboration platforms;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i="1" lang="en-US">
                <a:latin typeface="Times New Roman"/>
                <a:ea typeface="Times New Roman"/>
                <a:cs typeface="Times New Roman"/>
                <a:sym typeface="Times New Roman"/>
              </a:rPr>
              <a:t>Cloud Computing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i="1" lang="en-US">
                <a:latin typeface="Times New Roman"/>
                <a:ea typeface="Times New Roman"/>
                <a:cs typeface="Times New Roman"/>
                <a:sym typeface="Times New Roman"/>
              </a:rPr>
              <a:t>Microservices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i="1" lang="en-US">
                <a:latin typeface="Times New Roman"/>
                <a:ea typeface="Times New Roman"/>
                <a:cs typeface="Times New Roman"/>
                <a:sym typeface="Times New Roman"/>
              </a:rPr>
              <a:t>Containers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implemented concurrently with DevOps methodologies.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How does DevOps work?</a:t>
            </a:r>
            <a:endParaRPr/>
          </a:p>
        </p:txBody>
      </p:sp>
      <p:pic>
        <p:nvPicPr>
          <p:cNvPr id="112" name="Google Shape;112;p1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49357" y="1782446"/>
            <a:ext cx="4893286" cy="2370582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7"/>
          <p:cNvSpPr txBox="1"/>
          <p:nvPr/>
        </p:nvSpPr>
        <p:spPr>
          <a:xfrm>
            <a:off x="839372" y="4317488"/>
            <a:ext cx="10514428" cy="18158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You can visualize a DevOps process as an infinite loop, comprising these steps: plan, code, build, test, release, deploy, operate, monitor and -- through feedback -- plan, which resets the loop.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>
              <a:solidFill>
                <a:srgbClr val="6C6C6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838200" y="1253331"/>
            <a:ext cx="10515600" cy="25871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To align software to expectations, developers and stakeholders communicate about the project, and developers work on small updates that go live independently of each other.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To avoid wait times, IT teams use CI/CD pipelines and other automation to move code from one step of development and deployment to another.</a:t>
            </a:r>
            <a:endParaRPr/>
          </a:p>
        </p:txBody>
      </p:sp>
      <p:pic>
        <p:nvPicPr>
          <p:cNvPr descr="Сomics meme: &amp;quot;DevOps&amp;quot; - Comics - Meme-arsenal.com" id="119" name="Google Shape;119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26411" y="3830331"/>
            <a:ext cx="4043387" cy="291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idx="1" type="body"/>
          </p:nvPr>
        </p:nvSpPr>
        <p:spPr>
          <a:xfrm>
            <a:off x="838200" y="498951"/>
            <a:ext cx="10515600" cy="25985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They deploy changes individually so that problems are traceable.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Teams rely on </a:t>
            </a:r>
            <a:r>
              <a:rPr i="1" lang="en-US">
                <a:latin typeface="Times New Roman"/>
                <a:ea typeface="Times New Roman"/>
                <a:cs typeface="Times New Roman"/>
                <a:sym typeface="Times New Roman"/>
              </a:rPr>
              <a:t>configuration management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for consistent deployment and hosting environments.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Problems they discover in live operations lead to code improvements, often through a blameless port-mortem investigation and continuous feedback channels.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Evolution of DevOps" id="125" name="Google Shape;125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788920"/>
            <a:ext cx="12358471" cy="45491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DevOps benefits and challenges:</a:t>
            </a:r>
            <a:endParaRPr/>
          </a:p>
        </p:txBody>
      </p:sp>
      <p:sp>
        <p:nvSpPr>
          <p:cNvPr id="131" name="Google Shape;131;p20"/>
          <p:cNvSpPr txBox="1"/>
          <p:nvPr>
            <p:ph idx="1" type="body"/>
          </p:nvPr>
        </p:nvSpPr>
        <p:spPr>
          <a:xfrm>
            <a:off x="925400" y="1491475"/>
            <a:ext cx="10515600" cy="8575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6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DevOps benefits include the following:</a:t>
            </a:r>
            <a:endParaRPr sz="26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3700" lvl="0" marL="698500" rtl="0" algn="l">
              <a:lnSpc>
                <a:spcPct val="167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Char char="●"/>
            </a:pPr>
            <a:r>
              <a:rPr lang="en-US" sz="26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fewer silos and increased communications between IT groups;</a:t>
            </a:r>
            <a:endParaRPr sz="26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3700" lvl="0" marL="698500" rtl="0" algn="l">
              <a:lnSpc>
                <a:spcPct val="16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Char char="●"/>
            </a:pPr>
            <a:r>
              <a:rPr lang="en-US" sz="26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faster time to market for software;</a:t>
            </a:r>
            <a:endParaRPr sz="26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3700" lvl="0" marL="698500" rtl="0" algn="l">
              <a:lnSpc>
                <a:spcPct val="16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Char char="●"/>
            </a:pPr>
            <a:r>
              <a:rPr lang="en-US" sz="26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rapid improvement based on feedback;</a:t>
            </a:r>
            <a:endParaRPr sz="26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3700" lvl="0" marL="698500" rtl="0" algn="l">
              <a:lnSpc>
                <a:spcPct val="16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Char char="●"/>
            </a:pPr>
            <a:r>
              <a:rPr lang="en-US" sz="26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less downtime;</a:t>
            </a:r>
            <a:endParaRPr sz="26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3700" lvl="0" marL="698500" rtl="0" algn="l">
              <a:lnSpc>
                <a:spcPct val="16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Char char="●"/>
            </a:pPr>
            <a:r>
              <a:rPr lang="en-US" sz="26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improvement to the whole software delivery pipeline through builds, validations and deployment;</a:t>
            </a:r>
            <a:endParaRPr sz="26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3700" lvl="0" marL="698500" rtl="0" algn="l">
              <a:lnSpc>
                <a:spcPct val="16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Char char="●"/>
            </a:pPr>
            <a:r>
              <a:rPr lang="en-US" sz="26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less menial work, thanks to automation;</a:t>
            </a:r>
            <a:endParaRPr sz="26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3700" lvl="0" marL="698500" rtl="0" algn="l">
              <a:lnSpc>
                <a:spcPct val="16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Char char="●"/>
            </a:pPr>
            <a:r>
              <a:rPr lang="en-US" sz="26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streamlined development processes through increased responsibility and code ownership in development; and</a:t>
            </a:r>
            <a:endParaRPr sz="26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3700" lvl="0" marL="698500" rtl="0" algn="l">
              <a:lnSpc>
                <a:spcPct val="16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Char char="●"/>
            </a:pPr>
            <a:r>
              <a:rPr lang="en-US" sz="26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broader roles and skills.</a:t>
            </a:r>
            <a:endParaRPr sz="26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1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67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50">
                <a:solidFill>
                  <a:srgbClr val="6C6C6C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However, DevOps challenges abound:</a:t>
            </a:r>
            <a:endParaRPr sz="1450">
              <a:solidFill>
                <a:srgbClr val="6C6C6C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20675" lvl="0" marL="698500" rtl="0" algn="l">
              <a:lnSpc>
                <a:spcPct val="167000"/>
              </a:lnSpc>
              <a:spcBef>
                <a:spcPts val="2000"/>
              </a:spcBef>
              <a:spcAft>
                <a:spcPts val="0"/>
              </a:spcAft>
              <a:buClr>
                <a:srgbClr val="666666"/>
              </a:buClr>
              <a:buSzPts val="1450"/>
              <a:buChar char="●"/>
            </a:pPr>
            <a:r>
              <a:rPr lang="en-US" sz="1450">
                <a:solidFill>
                  <a:srgbClr val="66666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organizational and IT departmental changes, including new skills and job roles;</a:t>
            </a:r>
            <a:endParaRPr sz="1450">
              <a:solidFill>
                <a:srgbClr val="66666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20675" lvl="0" marL="698500" rtl="0" algn="l">
              <a:lnSpc>
                <a:spcPct val="167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50"/>
              <a:buChar char="●"/>
            </a:pPr>
            <a:r>
              <a:rPr lang="en-US" sz="1450">
                <a:solidFill>
                  <a:srgbClr val="66666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expensive tools and platforms, including training and support to use them effectively;</a:t>
            </a:r>
            <a:endParaRPr sz="1450">
              <a:solidFill>
                <a:srgbClr val="66666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20675" lvl="0" marL="698500" rtl="0" algn="l">
              <a:lnSpc>
                <a:spcPct val="167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50"/>
              <a:buChar char="●"/>
            </a:pPr>
            <a:r>
              <a:rPr lang="en-US" sz="1450">
                <a:solidFill>
                  <a:srgbClr val="66666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development and IT tool proliferation;</a:t>
            </a:r>
            <a:endParaRPr sz="1450">
              <a:solidFill>
                <a:srgbClr val="66666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20675" lvl="0" marL="698500" rtl="0" algn="l">
              <a:lnSpc>
                <a:spcPct val="167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50"/>
              <a:buChar char="●"/>
            </a:pPr>
            <a:r>
              <a:rPr lang="en-US" sz="1450">
                <a:solidFill>
                  <a:srgbClr val="66666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unnecessary, fragile or unsafe automation;</a:t>
            </a:r>
            <a:endParaRPr sz="1450">
              <a:solidFill>
                <a:srgbClr val="66666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20675" lvl="0" marL="698500" rtl="0" algn="l">
              <a:lnSpc>
                <a:spcPct val="167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50"/>
              <a:buChar char="●"/>
            </a:pPr>
            <a:r>
              <a:rPr lang="en-US" sz="1450">
                <a:solidFill>
                  <a:srgbClr val="66666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scaling DevOps across multiple projects and teams;</a:t>
            </a:r>
            <a:endParaRPr sz="1450">
              <a:solidFill>
                <a:srgbClr val="66666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20675" lvl="0" marL="698500" rtl="0" algn="l">
              <a:lnSpc>
                <a:spcPct val="167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50"/>
              <a:buChar char="●"/>
            </a:pPr>
            <a:r>
              <a:rPr lang="en-US" sz="1450">
                <a:solidFill>
                  <a:srgbClr val="66666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riskier deployment due to a fail-fast mentality and job generalization vs. specialization;</a:t>
            </a:r>
            <a:endParaRPr sz="1450">
              <a:solidFill>
                <a:srgbClr val="66666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20675" lvl="0" marL="698500" rtl="0" algn="l">
              <a:lnSpc>
                <a:spcPct val="167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50"/>
              <a:buChar char="●"/>
            </a:pPr>
            <a:r>
              <a:rPr lang="en-US" sz="1450">
                <a:solidFill>
                  <a:srgbClr val="66666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regulatory compliance, especially when role separation is required; and</a:t>
            </a:r>
            <a:endParaRPr sz="1450">
              <a:solidFill>
                <a:srgbClr val="66666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20675" lvl="0" marL="698500" rtl="0" algn="l">
              <a:lnSpc>
                <a:spcPct val="167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50"/>
              <a:buChar char="●"/>
            </a:pPr>
            <a:r>
              <a:rPr lang="en-US" sz="1450">
                <a:solidFill>
                  <a:srgbClr val="66666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new bottlenecks.</a:t>
            </a:r>
            <a:endParaRPr sz="1450">
              <a:solidFill>
                <a:srgbClr val="66666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