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notesMasterIdLst>
    <p:notesMasterId r:id="rId17"/>
  </p:notesMasterIdLst>
  <p:sldIdLst>
    <p:sldId id="259" r:id="rId3"/>
    <p:sldId id="260" r:id="rId4"/>
    <p:sldId id="267" r:id="rId5"/>
    <p:sldId id="262" r:id="rId6"/>
    <p:sldId id="263" r:id="rId7"/>
    <p:sldId id="258" r:id="rId8"/>
    <p:sldId id="256" r:id="rId9"/>
    <p:sldId id="257" r:id="rId10"/>
    <p:sldId id="271" r:id="rId11"/>
    <p:sldId id="265" r:id="rId12"/>
    <p:sldId id="269" r:id="rId13"/>
    <p:sldId id="261"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27648"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138BD-E28F-4AD6-9DCB-CC0056FAF335}"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IN"/>
        </a:p>
      </dgm:t>
    </dgm:pt>
    <dgm:pt modelId="{BEC48BF0-B19D-441B-8E69-A423864A5637}">
      <dgm:prSet/>
      <dgm:spPr/>
      <dgm:t>
        <a:bodyPr/>
        <a:lstStyle/>
        <a:p>
          <a:pPr rtl="0"/>
          <a:r>
            <a:rPr lang="en-IN" b="1" dirty="0" smtClean="0"/>
            <a:t>WIRELESS HOME AUTOMATION </a:t>
          </a:r>
          <a:endParaRPr lang="en-IN" dirty="0"/>
        </a:p>
      </dgm:t>
    </dgm:pt>
    <dgm:pt modelId="{E47E1379-4C09-45AC-B34E-CBAB51CF5E36}" type="parTrans" cxnId="{49071CDD-879C-479F-A87B-939174FCD3E6}">
      <dgm:prSet/>
      <dgm:spPr/>
      <dgm:t>
        <a:bodyPr/>
        <a:lstStyle/>
        <a:p>
          <a:endParaRPr lang="en-IN"/>
        </a:p>
      </dgm:t>
    </dgm:pt>
    <dgm:pt modelId="{6C735F74-D667-44EE-AB28-4B377566A007}" type="sibTrans" cxnId="{49071CDD-879C-479F-A87B-939174FCD3E6}">
      <dgm:prSet/>
      <dgm:spPr/>
      <dgm:t>
        <a:bodyPr/>
        <a:lstStyle/>
        <a:p>
          <a:endParaRPr lang="en-IN"/>
        </a:p>
      </dgm:t>
    </dgm:pt>
    <dgm:pt modelId="{491E044C-4FA5-4010-BC34-14C40AA735B5}" type="pres">
      <dgm:prSet presAssocID="{963138BD-E28F-4AD6-9DCB-CC0056FAF335}" presName="linear" presStyleCnt="0">
        <dgm:presLayoutVars>
          <dgm:animLvl val="lvl"/>
          <dgm:resizeHandles val="exact"/>
        </dgm:presLayoutVars>
      </dgm:prSet>
      <dgm:spPr/>
      <dgm:t>
        <a:bodyPr/>
        <a:lstStyle/>
        <a:p>
          <a:endParaRPr lang="en-IN"/>
        </a:p>
      </dgm:t>
    </dgm:pt>
    <dgm:pt modelId="{48800C61-9E6E-4210-9BE7-87EFFD9C9BFE}" type="pres">
      <dgm:prSet presAssocID="{BEC48BF0-B19D-441B-8E69-A423864A5637}" presName="parentText" presStyleLbl="node1" presStyleIdx="0" presStyleCnt="1" custFlipVert="0" custScaleX="83850" custScaleY="37835" custLinFactNeighborX="-3915" custLinFactNeighborY="-28743">
        <dgm:presLayoutVars>
          <dgm:chMax val="0"/>
          <dgm:bulletEnabled val="1"/>
        </dgm:presLayoutVars>
      </dgm:prSet>
      <dgm:spPr/>
      <dgm:t>
        <a:bodyPr/>
        <a:lstStyle/>
        <a:p>
          <a:endParaRPr lang="en-IN"/>
        </a:p>
      </dgm:t>
    </dgm:pt>
  </dgm:ptLst>
  <dgm:cxnLst>
    <dgm:cxn modelId="{49071CDD-879C-479F-A87B-939174FCD3E6}" srcId="{963138BD-E28F-4AD6-9DCB-CC0056FAF335}" destId="{BEC48BF0-B19D-441B-8E69-A423864A5637}" srcOrd="0" destOrd="0" parTransId="{E47E1379-4C09-45AC-B34E-CBAB51CF5E36}" sibTransId="{6C735F74-D667-44EE-AB28-4B377566A007}"/>
    <dgm:cxn modelId="{100843B0-1404-49CB-8F93-4CB735C197F4}" type="presOf" srcId="{963138BD-E28F-4AD6-9DCB-CC0056FAF335}" destId="{491E044C-4FA5-4010-BC34-14C40AA735B5}" srcOrd="0" destOrd="0" presId="urn:microsoft.com/office/officeart/2005/8/layout/vList2"/>
    <dgm:cxn modelId="{512AD0C5-2763-4AA7-9BD7-E65A6B21300E}" type="presOf" srcId="{BEC48BF0-B19D-441B-8E69-A423864A5637}" destId="{48800C61-9E6E-4210-9BE7-87EFFD9C9BFE}" srcOrd="0" destOrd="0" presId="urn:microsoft.com/office/officeart/2005/8/layout/vList2"/>
    <dgm:cxn modelId="{EBBFDDD9-48A5-45C9-B8EB-A8F694B8F4AF}" type="presParOf" srcId="{491E044C-4FA5-4010-BC34-14C40AA735B5}" destId="{48800C61-9E6E-4210-9BE7-87EFFD9C9B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73633-953D-4EB5-B128-D83F698BD918}" type="doc">
      <dgm:prSet loTypeId="urn:microsoft.com/office/officeart/2005/8/layout/vList2" loCatId="list" qsTypeId="urn:microsoft.com/office/officeart/2009/2/quickstyle/3d8" qsCatId="3D" csTypeId="urn:microsoft.com/office/officeart/2005/8/colors/colorful4" csCatId="colorful"/>
      <dgm:spPr/>
      <dgm:t>
        <a:bodyPr/>
        <a:lstStyle/>
        <a:p>
          <a:endParaRPr lang="en-IN"/>
        </a:p>
      </dgm:t>
    </dgm:pt>
    <dgm:pt modelId="{704D6AE3-CFA6-4472-8374-299394C5A33B}" type="pres">
      <dgm:prSet presAssocID="{ABF73633-953D-4EB5-B128-D83F698BD918}" presName="linear" presStyleCnt="0">
        <dgm:presLayoutVars>
          <dgm:animLvl val="lvl"/>
          <dgm:resizeHandles val="exact"/>
        </dgm:presLayoutVars>
      </dgm:prSet>
      <dgm:spPr/>
      <dgm:t>
        <a:bodyPr/>
        <a:lstStyle/>
        <a:p>
          <a:endParaRPr lang="en-IN"/>
        </a:p>
      </dgm:t>
    </dgm:pt>
  </dgm:ptLst>
  <dgm:cxnLst>
    <dgm:cxn modelId="{C32C783A-8DB7-4224-8C9E-05CB4D16C636}" type="presOf" srcId="{ABF73633-953D-4EB5-B128-D83F698BD918}" destId="{704D6AE3-CFA6-4472-8374-299394C5A33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7B890A-981F-4F20-8E36-D91CD4DDD439}"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IN"/>
        </a:p>
      </dgm:t>
    </dgm:pt>
    <dgm:pt modelId="{FD529AE2-F330-440C-B2C2-866E66B6C96C}">
      <dgm:prSet custT="1"/>
      <dgm:spPr/>
      <dgm:t>
        <a:bodyPr/>
        <a:lstStyle/>
        <a:p>
          <a:pPr rtl="0"/>
          <a:r>
            <a:rPr lang="en-IN" sz="2400" b="1" dirty="0" smtClean="0"/>
            <a:t>PRESENTED BY :-</a:t>
          </a:r>
          <a:endParaRPr lang="en-IN" sz="2400" b="1" dirty="0"/>
        </a:p>
      </dgm:t>
    </dgm:pt>
    <dgm:pt modelId="{D73ED413-29C4-4651-AA8B-AFC84B399FBE}" type="parTrans" cxnId="{9A8AD26E-F63A-49E7-B5C9-1EF0B04D232E}">
      <dgm:prSet/>
      <dgm:spPr/>
      <dgm:t>
        <a:bodyPr/>
        <a:lstStyle/>
        <a:p>
          <a:endParaRPr lang="en-IN"/>
        </a:p>
      </dgm:t>
    </dgm:pt>
    <dgm:pt modelId="{F4CB38E5-011A-4475-9702-6E9A6793710C}" type="sibTrans" cxnId="{9A8AD26E-F63A-49E7-B5C9-1EF0B04D232E}">
      <dgm:prSet/>
      <dgm:spPr/>
      <dgm:t>
        <a:bodyPr/>
        <a:lstStyle/>
        <a:p>
          <a:endParaRPr lang="en-IN"/>
        </a:p>
      </dgm:t>
    </dgm:pt>
    <dgm:pt modelId="{2164A076-0369-4E47-8E37-9BBE10C620E4}">
      <dgm:prSet custT="1"/>
      <dgm:spPr/>
      <dgm:t>
        <a:bodyPr/>
        <a:lstStyle/>
        <a:p>
          <a:pPr rtl="0"/>
          <a:r>
            <a:rPr lang="en-IN" sz="2400" dirty="0" smtClean="0"/>
            <a:t>MANAS JAIN</a:t>
          </a:r>
          <a:endParaRPr lang="en-IN" sz="2400" dirty="0"/>
        </a:p>
      </dgm:t>
    </dgm:pt>
    <dgm:pt modelId="{B539AB6E-09C0-4E0C-8B7C-29507B4BB608}" type="parTrans" cxnId="{3084D839-D3F4-4026-A11B-F63F9EC3BD22}">
      <dgm:prSet/>
      <dgm:spPr/>
      <dgm:t>
        <a:bodyPr/>
        <a:lstStyle/>
        <a:p>
          <a:endParaRPr lang="en-IN"/>
        </a:p>
      </dgm:t>
    </dgm:pt>
    <dgm:pt modelId="{06866644-C2EC-472E-A188-5A0B0625AA66}" type="sibTrans" cxnId="{3084D839-D3F4-4026-A11B-F63F9EC3BD22}">
      <dgm:prSet/>
      <dgm:spPr/>
      <dgm:t>
        <a:bodyPr/>
        <a:lstStyle/>
        <a:p>
          <a:endParaRPr lang="en-IN"/>
        </a:p>
      </dgm:t>
    </dgm:pt>
    <dgm:pt modelId="{6794030C-7DE2-4253-938F-6EF35E7D211F}">
      <dgm:prSet custT="1"/>
      <dgm:spPr/>
      <dgm:t>
        <a:bodyPr/>
        <a:lstStyle/>
        <a:p>
          <a:pPr rtl="0"/>
          <a:r>
            <a:rPr lang="en-IN" sz="2400" dirty="0" smtClean="0"/>
            <a:t>UDDESHYA MISHRA</a:t>
          </a:r>
          <a:endParaRPr lang="en-IN" sz="2400" dirty="0"/>
        </a:p>
      </dgm:t>
    </dgm:pt>
    <dgm:pt modelId="{88354715-9101-4B48-A93E-C50FD40242AC}" type="parTrans" cxnId="{CFA3A2A7-A0CF-413E-83BD-0F42D9E75008}">
      <dgm:prSet/>
      <dgm:spPr/>
      <dgm:t>
        <a:bodyPr/>
        <a:lstStyle/>
        <a:p>
          <a:endParaRPr lang="en-IN"/>
        </a:p>
      </dgm:t>
    </dgm:pt>
    <dgm:pt modelId="{D22907E6-2880-4226-B297-1A7F770C021C}" type="sibTrans" cxnId="{CFA3A2A7-A0CF-413E-83BD-0F42D9E75008}">
      <dgm:prSet/>
      <dgm:spPr/>
      <dgm:t>
        <a:bodyPr/>
        <a:lstStyle/>
        <a:p>
          <a:endParaRPr lang="en-IN"/>
        </a:p>
      </dgm:t>
    </dgm:pt>
    <dgm:pt modelId="{01DBF41D-40BA-4E6F-BB50-73A93F12878F}" type="pres">
      <dgm:prSet presAssocID="{457B890A-981F-4F20-8E36-D91CD4DDD439}" presName="linear" presStyleCnt="0">
        <dgm:presLayoutVars>
          <dgm:animLvl val="lvl"/>
          <dgm:resizeHandles val="exact"/>
        </dgm:presLayoutVars>
      </dgm:prSet>
      <dgm:spPr/>
      <dgm:t>
        <a:bodyPr/>
        <a:lstStyle/>
        <a:p>
          <a:endParaRPr lang="en-IN"/>
        </a:p>
      </dgm:t>
    </dgm:pt>
    <dgm:pt modelId="{69D3A6F2-FDA8-44B3-A25E-BED4984A0C88}" type="pres">
      <dgm:prSet presAssocID="{FD529AE2-F330-440C-B2C2-866E66B6C96C}" presName="parentText" presStyleLbl="node1" presStyleIdx="0" presStyleCnt="3" custLinFactY="-69667" custLinFactNeighborX="-1417" custLinFactNeighborY="-100000">
        <dgm:presLayoutVars>
          <dgm:chMax val="0"/>
          <dgm:bulletEnabled val="1"/>
        </dgm:presLayoutVars>
      </dgm:prSet>
      <dgm:spPr/>
      <dgm:t>
        <a:bodyPr/>
        <a:lstStyle/>
        <a:p>
          <a:endParaRPr lang="en-IN"/>
        </a:p>
      </dgm:t>
    </dgm:pt>
    <dgm:pt modelId="{DCAD9F65-B80C-4ADE-B89B-F6B4E1661A04}" type="pres">
      <dgm:prSet presAssocID="{F4CB38E5-011A-4475-9702-6E9A6793710C}" presName="spacer" presStyleCnt="0"/>
      <dgm:spPr/>
      <dgm:t>
        <a:bodyPr/>
        <a:lstStyle/>
        <a:p>
          <a:endParaRPr lang="en-IN"/>
        </a:p>
      </dgm:t>
    </dgm:pt>
    <dgm:pt modelId="{03870316-C59F-435E-941E-E26229E06860}" type="pres">
      <dgm:prSet presAssocID="{2164A076-0369-4E47-8E37-9BBE10C620E4}" presName="parentText" presStyleLbl="node1" presStyleIdx="1" presStyleCnt="3" custLinFactNeighborY="8900">
        <dgm:presLayoutVars>
          <dgm:chMax val="0"/>
          <dgm:bulletEnabled val="1"/>
        </dgm:presLayoutVars>
      </dgm:prSet>
      <dgm:spPr/>
      <dgm:t>
        <a:bodyPr/>
        <a:lstStyle/>
        <a:p>
          <a:endParaRPr lang="en-IN"/>
        </a:p>
      </dgm:t>
    </dgm:pt>
    <dgm:pt modelId="{394660F2-7597-46F4-A2D2-779C4B581FC4}" type="pres">
      <dgm:prSet presAssocID="{06866644-C2EC-472E-A188-5A0B0625AA66}" presName="spacer" presStyleCnt="0"/>
      <dgm:spPr/>
      <dgm:t>
        <a:bodyPr/>
        <a:lstStyle/>
        <a:p>
          <a:endParaRPr lang="en-IN"/>
        </a:p>
      </dgm:t>
    </dgm:pt>
    <dgm:pt modelId="{F1BD5900-166A-4C34-B27C-8107AD8D2899}" type="pres">
      <dgm:prSet presAssocID="{6794030C-7DE2-4253-938F-6EF35E7D211F}" presName="parentText" presStyleLbl="node1" presStyleIdx="2" presStyleCnt="3" custLinFactY="6635" custLinFactNeighborX="-2872" custLinFactNeighborY="100000">
        <dgm:presLayoutVars>
          <dgm:chMax val="0"/>
          <dgm:bulletEnabled val="1"/>
        </dgm:presLayoutVars>
      </dgm:prSet>
      <dgm:spPr/>
      <dgm:t>
        <a:bodyPr/>
        <a:lstStyle/>
        <a:p>
          <a:endParaRPr lang="en-IN"/>
        </a:p>
      </dgm:t>
    </dgm:pt>
  </dgm:ptLst>
  <dgm:cxnLst>
    <dgm:cxn modelId="{CFA3A2A7-A0CF-413E-83BD-0F42D9E75008}" srcId="{457B890A-981F-4F20-8E36-D91CD4DDD439}" destId="{6794030C-7DE2-4253-938F-6EF35E7D211F}" srcOrd="2" destOrd="0" parTransId="{88354715-9101-4B48-A93E-C50FD40242AC}" sibTransId="{D22907E6-2880-4226-B297-1A7F770C021C}"/>
    <dgm:cxn modelId="{B4C3B4FF-3BEF-49C3-9BC4-6F07895DEF4D}" type="presOf" srcId="{2164A076-0369-4E47-8E37-9BBE10C620E4}" destId="{03870316-C59F-435E-941E-E26229E06860}" srcOrd="0" destOrd="0" presId="urn:microsoft.com/office/officeart/2005/8/layout/vList2"/>
    <dgm:cxn modelId="{FE0024B6-9E7B-42D4-A602-998B438C224E}" type="presOf" srcId="{FD529AE2-F330-440C-B2C2-866E66B6C96C}" destId="{69D3A6F2-FDA8-44B3-A25E-BED4984A0C88}" srcOrd="0" destOrd="0" presId="urn:microsoft.com/office/officeart/2005/8/layout/vList2"/>
    <dgm:cxn modelId="{3084D839-D3F4-4026-A11B-F63F9EC3BD22}" srcId="{457B890A-981F-4F20-8E36-D91CD4DDD439}" destId="{2164A076-0369-4E47-8E37-9BBE10C620E4}" srcOrd="1" destOrd="0" parTransId="{B539AB6E-09C0-4E0C-8B7C-29507B4BB608}" sibTransId="{06866644-C2EC-472E-A188-5A0B0625AA66}"/>
    <dgm:cxn modelId="{EA4D03E0-B272-4B5F-BB6A-C00AC6D43743}" type="presOf" srcId="{457B890A-981F-4F20-8E36-D91CD4DDD439}" destId="{01DBF41D-40BA-4E6F-BB50-73A93F12878F}" srcOrd="0" destOrd="0" presId="urn:microsoft.com/office/officeart/2005/8/layout/vList2"/>
    <dgm:cxn modelId="{896EA980-EC9C-4686-9780-1B51E37C4B07}" type="presOf" srcId="{6794030C-7DE2-4253-938F-6EF35E7D211F}" destId="{F1BD5900-166A-4C34-B27C-8107AD8D2899}" srcOrd="0" destOrd="0" presId="urn:microsoft.com/office/officeart/2005/8/layout/vList2"/>
    <dgm:cxn modelId="{9A8AD26E-F63A-49E7-B5C9-1EF0B04D232E}" srcId="{457B890A-981F-4F20-8E36-D91CD4DDD439}" destId="{FD529AE2-F330-440C-B2C2-866E66B6C96C}" srcOrd="0" destOrd="0" parTransId="{D73ED413-29C4-4651-AA8B-AFC84B399FBE}" sibTransId="{F4CB38E5-011A-4475-9702-6E9A6793710C}"/>
    <dgm:cxn modelId="{F67C7CE2-CCFD-4150-9F7A-F2110A053445}" type="presParOf" srcId="{01DBF41D-40BA-4E6F-BB50-73A93F12878F}" destId="{69D3A6F2-FDA8-44B3-A25E-BED4984A0C88}" srcOrd="0" destOrd="0" presId="urn:microsoft.com/office/officeart/2005/8/layout/vList2"/>
    <dgm:cxn modelId="{31B53C94-CA52-4470-AD34-C8AE739D40E7}" type="presParOf" srcId="{01DBF41D-40BA-4E6F-BB50-73A93F12878F}" destId="{DCAD9F65-B80C-4ADE-B89B-F6B4E1661A04}" srcOrd="1" destOrd="0" presId="urn:microsoft.com/office/officeart/2005/8/layout/vList2"/>
    <dgm:cxn modelId="{2BCBE2DA-08F5-4A80-AA49-862C3CC96A0A}" type="presParOf" srcId="{01DBF41D-40BA-4E6F-BB50-73A93F12878F}" destId="{03870316-C59F-435E-941E-E26229E06860}" srcOrd="2" destOrd="0" presId="urn:microsoft.com/office/officeart/2005/8/layout/vList2"/>
    <dgm:cxn modelId="{178177D7-CD55-4B9B-ACF6-7202982C97AF}" type="presParOf" srcId="{01DBF41D-40BA-4E6F-BB50-73A93F12878F}" destId="{394660F2-7597-46F4-A2D2-779C4B581FC4}" srcOrd="3" destOrd="0" presId="urn:microsoft.com/office/officeart/2005/8/layout/vList2"/>
    <dgm:cxn modelId="{5EC3389A-1509-4134-8176-ADBD878F3CAF}" type="presParOf" srcId="{01DBF41D-40BA-4E6F-BB50-73A93F12878F}" destId="{F1BD5900-166A-4C34-B27C-8107AD8D2899}" srcOrd="4"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D8E366-490C-4160-ABC2-B91C7BE789F3}"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CFE36131-A870-46BA-89D8-ED64F92D88F4}">
      <dgm:prSet phldrT="[Text]"/>
      <dgm:spPr/>
      <dgm:t>
        <a:bodyPr/>
        <a:lstStyle/>
        <a:p>
          <a:r>
            <a:rPr lang="en-US" dirty="0" smtClean="0"/>
            <a:t>INPUT</a:t>
          </a:r>
          <a:endParaRPr lang="en-US" dirty="0"/>
        </a:p>
      </dgm:t>
    </dgm:pt>
    <dgm:pt modelId="{A24D2254-E4ED-46AB-B59D-C035C5D4AAAD}" type="parTrans" cxnId="{FDD56A87-AFA1-42A3-BADB-F1A61F6B0E87}">
      <dgm:prSet/>
      <dgm:spPr/>
      <dgm:t>
        <a:bodyPr/>
        <a:lstStyle/>
        <a:p>
          <a:endParaRPr lang="en-US"/>
        </a:p>
      </dgm:t>
    </dgm:pt>
    <dgm:pt modelId="{C3DF3651-4BC8-4193-BD3A-A4098AD4F891}" type="sibTrans" cxnId="{FDD56A87-AFA1-42A3-BADB-F1A61F6B0E87}">
      <dgm:prSet/>
      <dgm:spPr/>
      <dgm:t>
        <a:bodyPr/>
        <a:lstStyle/>
        <a:p>
          <a:endParaRPr lang="en-US"/>
        </a:p>
      </dgm:t>
    </dgm:pt>
    <dgm:pt modelId="{52610046-682D-4BFD-BD36-43C7E308558E}">
      <dgm:prSet phldrT="[Text]"/>
      <dgm:spPr/>
      <dgm:t>
        <a:bodyPr/>
        <a:lstStyle/>
        <a:p>
          <a:r>
            <a:rPr lang="en-US" dirty="0" smtClean="0"/>
            <a:t>Takes input through its input pins</a:t>
          </a:r>
          <a:endParaRPr lang="en-US" dirty="0"/>
        </a:p>
      </dgm:t>
    </dgm:pt>
    <dgm:pt modelId="{14C3DBA7-B927-4AF8-9042-B135474142A5}" type="parTrans" cxnId="{50842DC6-9325-4AC3-B63F-E9D6A70CEDB9}">
      <dgm:prSet/>
      <dgm:spPr/>
      <dgm:t>
        <a:bodyPr/>
        <a:lstStyle/>
        <a:p>
          <a:endParaRPr lang="en-US"/>
        </a:p>
      </dgm:t>
    </dgm:pt>
    <dgm:pt modelId="{61908D88-D042-4B95-A065-84D0C6AE4E96}" type="sibTrans" cxnId="{50842DC6-9325-4AC3-B63F-E9D6A70CEDB9}">
      <dgm:prSet/>
      <dgm:spPr/>
      <dgm:t>
        <a:bodyPr/>
        <a:lstStyle/>
        <a:p>
          <a:endParaRPr lang="en-US"/>
        </a:p>
      </dgm:t>
    </dgm:pt>
    <dgm:pt modelId="{5015CB73-85FC-41AE-A0D2-DF6BF1930027}">
      <dgm:prSet phldrT="[Text]"/>
      <dgm:spPr/>
      <dgm:t>
        <a:bodyPr/>
        <a:lstStyle/>
        <a:p>
          <a:r>
            <a:rPr lang="en-US" dirty="0" smtClean="0"/>
            <a:t>PROCESS</a:t>
          </a:r>
          <a:endParaRPr lang="en-US" dirty="0"/>
        </a:p>
      </dgm:t>
    </dgm:pt>
    <dgm:pt modelId="{BE55BC2F-73DA-49DB-A636-F6115EF50599}" type="parTrans" cxnId="{1783AB4D-B585-497A-8464-C6CD2EBAFB0E}">
      <dgm:prSet/>
      <dgm:spPr/>
      <dgm:t>
        <a:bodyPr/>
        <a:lstStyle/>
        <a:p>
          <a:endParaRPr lang="en-US"/>
        </a:p>
      </dgm:t>
    </dgm:pt>
    <dgm:pt modelId="{746AB0C7-0F26-42B0-9448-25175C3A8D35}" type="sibTrans" cxnId="{1783AB4D-B585-497A-8464-C6CD2EBAFB0E}">
      <dgm:prSet/>
      <dgm:spPr/>
      <dgm:t>
        <a:bodyPr/>
        <a:lstStyle/>
        <a:p>
          <a:endParaRPr lang="en-US"/>
        </a:p>
      </dgm:t>
    </dgm:pt>
    <dgm:pt modelId="{2A50B910-E4E5-4A06-A2AD-7066AE4C068D}">
      <dgm:prSet phldrT="[Text]"/>
      <dgm:spPr/>
      <dgm:t>
        <a:bodyPr/>
        <a:lstStyle/>
        <a:p>
          <a:r>
            <a:rPr lang="en-US" dirty="0" smtClean="0"/>
            <a:t>Decides the output corresponding to the input based on the program</a:t>
          </a:r>
          <a:endParaRPr lang="en-US" dirty="0"/>
        </a:p>
      </dgm:t>
    </dgm:pt>
    <dgm:pt modelId="{32A91D5E-3CCE-4362-9EAA-3840C2CE017C}" type="parTrans" cxnId="{A5CD5715-5BE6-4E12-A943-689265554FF2}">
      <dgm:prSet/>
      <dgm:spPr/>
      <dgm:t>
        <a:bodyPr/>
        <a:lstStyle/>
        <a:p>
          <a:endParaRPr lang="en-US"/>
        </a:p>
      </dgm:t>
    </dgm:pt>
    <dgm:pt modelId="{1C674775-FB78-430C-BCFD-7E24C3DD79B7}" type="sibTrans" cxnId="{A5CD5715-5BE6-4E12-A943-689265554FF2}">
      <dgm:prSet/>
      <dgm:spPr/>
      <dgm:t>
        <a:bodyPr/>
        <a:lstStyle/>
        <a:p>
          <a:endParaRPr lang="en-US"/>
        </a:p>
      </dgm:t>
    </dgm:pt>
    <dgm:pt modelId="{65AF2DA7-DE9A-4C8A-A697-15B772B9A812}">
      <dgm:prSet phldrT="[Text]"/>
      <dgm:spPr/>
      <dgm:t>
        <a:bodyPr/>
        <a:lstStyle/>
        <a:p>
          <a:r>
            <a:rPr lang="en-US" dirty="0" smtClean="0"/>
            <a:t>OUTPUT</a:t>
          </a:r>
          <a:endParaRPr lang="en-US" dirty="0"/>
        </a:p>
      </dgm:t>
    </dgm:pt>
    <dgm:pt modelId="{66ACE5F4-B9E2-4BE0-97EC-F3FB0184F9CB}" type="parTrans" cxnId="{BD272575-4644-490D-B1A1-2FF765867CD7}">
      <dgm:prSet/>
      <dgm:spPr/>
      <dgm:t>
        <a:bodyPr/>
        <a:lstStyle/>
        <a:p>
          <a:endParaRPr lang="en-US"/>
        </a:p>
      </dgm:t>
    </dgm:pt>
    <dgm:pt modelId="{2A45DC6B-E703-4099-84C9-55DE6AB64EDF}" type="sibTrans" cxnId="{BD272575-4644-490D-B1A1-2FF765867CD7}">
      <dgm:prSet/>
      <dgm:spPr/>
      <dgm:t>
        <a:bodyPr/>
        <a:lstStyle/>
        <a:p>
          <a:endParaRPr lang="en-US"/>
        </a:p>
      </dgm:t>
    </dgm:pt>
    <dgm:pt modelId="{F471C1E3-3CA3-4538-803D-53E95D513947}">
      <dgm:prSet phldrT="[Text]"/>
      <dgm:spPr/>
      <dgm:t>
        <a:bodyPr/>
        <a:lstStyle/>
        <a:p>
          <a:r>
            <a:rPr lang="en-US" dirty="0" smtClean="0"/>
            <a:t>Sends these outputs to components through its output pins</a:t>
          </a:r>
          <a:endParaRPr lang="en-US" dirty="0"/>
        </a:p>
      </dgm:t>
    </dgm:pt>
    <dgm:pt modelId="{FCCEA98F-FA7A-451B-BE44-162F58BBF8BE}" type="parTrans" cxnId="{E005DD50-0AFD-4518-808E-7EAE10FA405C}">
      <dgm:prSet/>
      <dgm:spPr/>
      <dgm:t>
        <a:bodyPr/>
        <a:lstStyle/>
        <a:p>
          <a:endParaRPr lang="en-US"/>
        </a:p>
      </dgm:t>
    </dgm:pt>
    <dgm:pt modelId="{DFC52262-36F5-44F1-889C-2E638EEC292D}" type="sibTrans" cxnId="{E005DD50-0AFD-4518-808E-7EAE10FA405C}">
      <dgm:prSet/>
      <dgm:spPr/>
      <dgm:t>
        <a:bodyPr/>
        <a:lstStyle/>
        <a:p>
          <a:endParaRPr lang="en-US"/>
        </a:p>
      </dgm:t>
    </dgm:pt>
    <dgm:pt modelId="{10AF15A4-0824-4EF0-80DF-FFD0C1841F2A}" type="pres">
      <dgm:prSet presAssocID="{C8D8E366-490C-4160-ABC2-B91C7BE789F3}" presName="linearFlow" presStyleCnt="0">
        <dgm:presLayoutVars>
          <dgm:dir/>
          <dgm:animLvl val="lvl"/>
          <dgm:resizeHandles val="exact"/>
        </dgm:presLayoutVars>
      </dgm:prSet>
      <dgm:spPr/>
      <dgm:t>
        <a:bodyPr/>
        <a:lstStyle/>
        <a:p>
          <a:endParaRPr lang="en-US"/>
        </a:p>
      </dgm:t>
    </dgm:pt>
    <dgm:pt modelId="{13E44888-0B77-4A6C-A04B-C25AE6ABE2CC}" type="pres">
      <dgm:prSet presAssocID="{CFE36131-A870-46BA-89D8-ED64F92D88F4}" presName="composite" presStyleCnt="0"/>
      <dgm:spPr/>
      <dgm:t>
        <a:bodyPr/>
        <a:lstStyle/>
        <a:p>
          <a:endParaRPr lang="en-IN"/>
        </a:p>
      </dgm:t>
    </dgm:pt>
    <dgm:pt modelId="{EF6D6247-3DA4-4E46-B0DA-09C7EC1EE1EF}" type="pres">
      <dgm:prSet presAssocID="{CFE36131-A870-46BA-89D8-ED64F92D88F4}" presName="parTx" presStyleLbl="node1" presStyleIdx="0" presStyleCnt="3">
        <dgm:presLayoutVars>
          <dgm:chMax val="0"/>
          <dgm:chPref val="0"/>
          <dgm:bulletEnabled val="1"/>
        </dgm:presLayoutVars>
      </dgm:prSet>
      <dgm:spPr/>
      <dgm:t>
        <a:bodyPr/>
        <a:lstStyle/>
        <a:p>
          <a:endParaRPr lang="en-US"/>
        </a:p>
      </dgm:t>
    </dgm:pt>
    <dgm:pt modelId="{1F4C4EDF-DA0C-47C8-8F6C-F1DB95DEA925}" type="pres">
      <dgm:prSet presAssocID="{CFE36131-A870-46BA-89D8-ED64F92D88F4}" presName="parSh" presStyleLbl="node1" presStyleIdx="0" presStyleCnt="3" custLinFactNeighborX="1486"/>
      <dgm:spPr/>
      <dgm:t>
        <a:bodyPr/>
        <a:lstStyle/>
        <a:p>
          <a:endParaRPr lang="en-US"/>
        </a:p>
      </dgm:t>
    </dgm:pt>
    <dgm:pt modelId="{09D9D31D-B0AC-4142-BE75-3511A841487F}" type="pres">
      <dgm:prSet presAssocID="{CFE36131-A870-46BA-89D8-ED64F92D88F4}" presName="desTx" presStyleLbl="fgAcc1" presStyleIdx="0" presStyleCnt="3" custLinFactNeighborX="717" custLinFactNeighborY="1627">
        <dgm:presLayoutVars>
          <dgm:bulletEnabled val="1"/>
        </dgm:presLayoutVars>
      </dgm:prSet>
      <dgm:spPr/>
      <dgm:t>
        <a:bodyPr/>
        <a:lstStyle/>
        <a:p>
          <a:endParaRPr lang="en-US"/>
        </a:p>
      </dgm:t>
    </dgm:pt>
    <dgm:pt modelId="{141D56F9-5C24-491C-AB6B-8628901665E9}" type="pres">
      <dgm:prSet presAssocID="{C3DF3651-4BC8-4193-BD3A-A4098AD4F891}" presName="sibTrans" presStyleLbl="sibTrans2D1" presStyleIdx="0" presStyleCnt="2"/>
      <dgm:spPr/>
      <dgm:t>
        <a:bodyPr/>
        <a:lstStyle/>
        <a:p>
          <a:endParaRPr lang="en-US"/>
        </a:p>
      </dgm:t>
    </dgm:pt>
    <dgm:pt modelId="{5D2C6565-8BD1-433D-AA2A-C194280D6038}" type="pres">
      <dgm:prSet presAssocID="{C3DF3651-4BC8-4193-BD3A-A4098AD4F891}" presName="connTx" presStyleLbl="sibTrans2D1" presStyleIdx="0" presStyleCnt="2"/>
      <dgm:spPr/>
      <dgm:t>
        <a:bodyPr/>
        <a:lstStyle/>
        <a:p>
          <a:endParaRPr lang="en-US"/>
        </a:p>
      </dgm:t>
    </dgm:pt>
    <dgm:pt modelId="{145C4EA8-3B1D-4366-9E7E-7143BF4960FB}" type="pres">
      <dgm:prSet presAssocID="{5015CB73-85FC-41AE-A0D2-DF6BF1930027}" presName="composite" presStyleCnt="0"/>
      <dgm:spPr/>
      <dgm:t>
        <a:bodyPr/>
        <a:lstStyle/>
        <a:p>
          <a:endParaRPr lang="en-IN"/>
        </a:p>
      </dgm:t>
    </dgm:pt>
    <dgm:pt modelId="{F7652381-304B-4FAF-923C-62D7C59B75C8}" type="pres">
      <dgm:prSet presAssocID="{5015CB73-85FC-41AE-A0D2-DF6BF1930027}" presName="parTx" presStyleLbl="node1" presStyleIdx="0" presStyleCnt="3">
        <dgm:presLayoutVars>
          <dgm:chMax val="0"/>
          <dgm:chPref val="0"/>
          <dgm:bulletEnabled val="1"/>
        </dgm:presLayoutVars>
      </dgm:prSet>
      <dgm:spPr/>
      <dgm:t>
        <a:bodyPr/>
        <a:lstStyle/>
        <a:p>
          <a:endParaRPr lang="en-US"/>
        </a:p>
      </dgm:t>
    </dgm:pt>
    <dgm:pt modelId="{E70456B9-E766-4D27-B49A-E88BF9F06BAC}" type="pres">
      <dgm:prSet presAssocID="{5015CB73-85FC-41AE-A0D2-DF6BF1930027}" presName="parSh" presStyleLbl="node1" presStyleIdx="1" presStyleCnt="3" custLinFactNeighborX="578" custLinFactNeighborY="-1480"/>
      <dgm:spPr/>
      <dgm:t>
        <a:bodyPr/>
        <a:lstStyle/>
        <a:p>
          <a:endParaRPr lang="en-US"/>
        </a:p>
      </dgm:t>
    </dgm:pt>
    <dgm:pt modelId="{D834B727-4A22-4F52-88A3-1BFBFB5D1104}" type="pres">
      <dgm:prSet presAssocID="{5015CB73-85FC-41AE-A0D2-DF6BF1930027}" presName="desTx" presStyleLbl="fgAcc1" presStyleIdx="1" presStyleCnt="3" custLinFactNeighborX="-8098" custLinFactNeighborY="608">
        <dgm:presLayoutVars>
          <dgm:bulletEnabled val="1"/>
        </dgm:presLayoutVars>
      </dgm:prSet>
      <dgm:spPr/>
      <dgm:t>
        <a:bodyPr/>
        <a:lstStyle/>
        <a:p>
          <a:endParaRPr lang="en-US"/>
        </a:p>
      </dgm:t>
    </dgm:pt>
    <dgm:pt modelId="{B5F947B8-D7BD-424D-940C-65A009B10CAC}" type="pres">
      <dgm:prSet presAssocID="{746AB0C7-0F26-42B0-9448-25175C3A8D35}" presName="sibTrans" presStyleLbl="sibTrans2D1" presStyleIdx="1" presStyleCnt="2"/>
      <dgm:spPr/>
      <dgm:t>
        <a:bodyPr/>
        <a:lstStyle/>
        <a:p>
          <a:endParaRPr lang="en-US"/>
        </a:p>
      </dgm:t>
    </dgm:pt>
    <dgm:pt modelId="{3B09E00A-B931-4E14-91D4-E4A8DB7ADC8E}" type="pres">
      <dgm:prSet presAssocID="{746AB0C7-0F26-42B0-9448-25175C3A8D35}" presName="connTx" presStyleLbl="sibTrans2D1" presStyleIdx="1" presStyleCnt="2"/>
      <dgm:spPr/>
      <dgm:t>
        <a:bodyPr/>
        <a:lstStyle/>
        <a:p>
          <a:endParaRPr lang="en-US"/>
        </a:p>
      </dgm:t>
    </dgm:pt>
    <dgm:pt modelId="{5D7DAB73-8355-4E0F-B95B-4D3251DF5B72}" type="pres">
      <dgm:prSet presAssocID="{65AF2DA7-DE9A-4C8A-A697-15B772B9A812}" presName="composite" presStyleCnt="0"/>
      <dgm:spPr/>
      <dgm:t>
        <a:bodyPr/>
        <a:lstStyle/>
        <a:p>
          <a:endParaRPr lang="en-IN"/>
        </a:p>
      </dgm:t>
    </dgm:pt>
    <dgm:pt modelId="{95D615DE-7880-4BBC-9F58-C2102A6BF78A}" type="pres">
      <dgm:prSet presAssocID="{65AF2DA7-DE9A-4C8A-A697-15B772B9A812}" presName="parTx" presStyleLbl="node1" presStyleIdx="1" presStyleCnt="3">
        <dgm:presLayoutVars>
          <dgm:chMax val="0"/>
          <dgm:chPref val="0"/>
          <dgm:bulletEnabled val="1"/>
        </dgm:presLayoutVars>
      </dgm:prSet>
      <dgm:spPr/>
      <dgm:t>
        <a:bodyPr/>
        <a:lstStyle/>
        <a:p>
          <a:endParaRPr lang="en-US"/>
        </a:p>
      </dgm:t>
    </dgm:pt>
    <dgm:pt modelId="{98511527-24A4-4B41-BE64-76279F1B5F9D}" type="pres">
      <dgm:prSet presAssocID="{65AF2DA7-DE9A-4C8A-A697-15B772B9A812}" presName="parSh" presStyleLbl="node1" presStyleIdx="2" presStyleCnt="3"/>
      <dgm:spPr/>
      <dgm:t>
        <a:bodyPr/>
        <a:lstStyle/>
        <a:p>
          <a:endParaRPr lang="en-US"/>
        </a:p>
      </dgm:t>
    </dgm:pt>
    <dgm:pt modelId="{94D68C7C-30CF-450B-B4DB-6485D04A0238}" type="pres">
      <dgm:prSet presAssocID="{65AF2DA7-DE9A-4C8A-A697-15B772B9A812}" presName="desTx" presStyleLbl="fgAcc1" presStyleIdx="2" presStyleCnt="3" custLinFactNeighborX="-9833" custLinFactNeighborY="3647">
        <dgm:presLayoutVars>
          <dgm:bulletEnabled val="1"/>
        </dgm:presLayoutVars>
      </dgm:prSet>
      <dgm:spPr/>
      <dgm:t>
        <a:bodyPr/>
        <a:lstStyle/>
        <a:p>
          <a:endParaRPr lang="en-US"/>
        </a:p>
      </dgm:t>
    </dgm:pt>
  </dgm:ptLst>
  <dgm:cxnLst>
    <dgm:cxn modelId="{988997C8-F110-4023-BC67-60B39C9F8F14}" type="presOf" srcId="{65AF2DA7-DE9A-4C8A-A697-15B772B9A812}" destId="{95D615DE-7880-4BBC-9F58-C2102A6BF78A}" srcOrd="0" destOrd="0" presId="urn:microsoft.com/office/officeart/2005/8/layout/process3"/>
    <dgm:cxn modelId="{3A469D76-3672-4131-A8E5-5956EF06AC4A}" type="presOf" srcId="{F471C1E3-3CA3-4538-803D-53E95D513947}" destId="{94D68C7C-30CF-450B-B4DB-6485D04A0238}" srcOrd="0" destOrd="0" presId="urn:microsoft.com/office/officeart/2005/8/layout/process3"/>
    <dgm:cxn modelId="{98342769-74DD-44A7-B1FA-F4B135D0DAED}" type="presOf" srcId="{5015CB73-85FC-41AE-A0D2-DF6BF1930027}" destId="{E70456B9-E766-4D27-B49A-E88BF9F06BAC}" srcOrd="1" destOrd="0" presId="urn:microsoft.com/office/officeart/2005/8/layout/process3"/>
    <dgm:cxn modelId="{68C2772E-6E8B-4817-8F3A-B78CFA14D32E}" type="presOf" srcId="{CFE36131-A870-46BA-89D8-ED64F92D88F4}" destId="{EF6D6247-3DA4-4E46-B0DA-09C7EC1EE1EF}" srcOrd="0" destOrd="0" presId="urn:microsoft.com/office/officeart/2005/8/layout/process3"/>
    <dgm:cxn modelId="{E11B1B26-CF07-4D79-AEA6-AB88B8262B05}" type="presOf" srcId="{52610046-682D-4BFD-BD36-43C7E308558E}" destId="{09D9D31D-B0AC-4142-BE75-3511A841487F}" srcOrd="0" destOrd="0" presId="urn:microsoft.com/office/officeart/2005/8/layout/process3"/>
    <dgm:cxn modelId="{E005DD50-0AFD-4518-808E-7EAE10FA405C}" srcId="{65AF2DA7-DE9A-4C8A-A697-15B772B9A812}" destId="{F471C1E3-3CA3-4538-803D-53E95D513947}" srcOrd="0" destOrd="0" parTransId="{FCCEA98F-FA7A-451B-BE44-162F58BBF8BE}" sibTransId="{DFC52262-36F5-44F1-889C-2E638EEC292D}"/>
    <dgm:cxn modelId="{0CF2621C-3B40-475B-9CEF-37F87E289461}" type="presOf" srcId="{65AF2DA7-DE9A-4C8A-A697-15B772B9A812}" destId="{98511527-24A4-4B41-BE64-76279F1B5F9D}" srcOrd="1" destOrd="0" presId="urn:microsoft.com/office/officeart/2005/8/layout/process3"/>
    <dgm:cxn modelId="{D8822385-57C2-4A52-BB8F-CFC2238C306A}" type="presOf" srcId="{C3DF3651-4BC8-4193-BD3A-A4098AD4F891}" destId="{5D2C6565-8BD1-433D-AA2A-C194280D6038}" srcOrd="1" destOrd="0" presId="urn:microsoft.com/office/officeart/2005/8/layout/process3"/>
    <dgm:cxn modelId="{3D653525-6554-4F91-8D37-3505C53089A6}" type="presOf" srcId="{5015CB73-85FC-41AE-A0D2-DF6BF1930027}" destId="{F7652381-304B-4FAF-923C-62D7C59B75C8}" srcOrd="0" destOrd="0" presId="urn:microsoft.com/office/officeart/2005/8/layout/process3"/>
    <dgm:cxn modelId="{BD272575-4644-490D-B1A1-2FF765867CD7}" srcId="{C8D8E366-490C-4160-ABC2-B91C7BE789F3}" destId="{65AF2DA7-DE9A-4C8A-A697-15B772B9A812}" srcOrd="2" destOrd="0" parTransId="{66ACE5F4-B9E2-4BE0-97EC-F3FB0184F9CB}" sibTransId="{2A45DC6B-E703-4099-84C9-55DE6AB64EDF}"/>
    <dgm:cxn modelId="{AE50D30E-7EBF-4F3E-A519-9191C46116A5}" type="presOf" srcId="{C8D8E366-490C-4160-ABC2-B91C7BE789F3}" destId="{10AF15A4-0824-4EF0-80DF-FFD0C1841F2A}" srcOrd="0" destOrd="0" presId="urn:microsoft.com/office/officeart/2005/8/layout/process3"/>
    <dgm:cxn modelId="{57FAF09E-4E39-4DD0-9C7A-E44915BA5978}" type="presOf" srcId="{CFE36131-A870-46BA-89D8-ED64F92D88F4}" destId="{1F4C4EDF-DA0C-47C8-8F6C-F1DB95DEA925}" srcOrd="1" destOrd="0" presId="urn:microsoft.com/office/officeart/2005/8/layout/process3"/>
    <dgm:cxn modelId="{AED50363-31B6-44A4-9BAF-C17D1F4C3F1D}" type="presOf" srcId="{2A50B910-E4E5-4A06-A2AD-7066AE4C068D}" destId="{D834B727-4A22-4F52-88A3-1BFBFB5D1104}" srcOrd="0" destOrd="0" presId="urn:microsoft.com/office/officeart/2005/8/layout/process3"/>
    <dgm:cxn modelId="{14468E43-AA68-4495-97BE-210833FCE3C9}" type="presOf" srcId="{746AB0C7-0F26-42B0-9448-25175C3A8D35}" destId="{3B09E00A-B931-4E14-91D4-E4A8DB7ADC8E}" srcOrd="1" destOrd="0" presId="urn:microsoft.com/office/officeart/2005/8/layout/process3"/>
    <dgm:cxn modelId="{1783AB4D-B585-497A-8464-C6CD2EBAFB0E}" srcId="{C8D8E366-490C-4160-ABC2-B91C7BE789F3}" destId="{5015CB73-85FC-41AE-A0D2-DF6BF1930027}" srcOrd="1" destOrd="0" parTransId="{BE55BC2F-73DA-49DB-A636-F6115EF50599}" sibTransId="{746AB0C7-0F26-42B0-9448-25175C3A8D35}"/>
    <dgm:cxn modelId="{18FCA035-316F-4926-83B1-12AA2A8AD05C}" type="presOf" srcId="{C3DF3651-4BC8-4193-BD3A-A4098AD4F891}" destId="{141D56F9-5C24-491C-AB6B-8628901665E9}" srcOrd="0" destOrd="0" presId="urn:microsoft.com/office/officeart/2005/8/layout/process3"/>
    <dgm:cxn modelId="{A5CD5715-5BE6-4E12-A943-689265554FF2}" srcId="{5015CB73-85FC-41AE-A0D2-DF6BF1930027}" destId="{2A50B910-E4E5-4A06-A2AD-7066AE4C068D}" srcOrd="0" destOrd="0" parTransId="{32A91D5E-3CCE-4362-9EAA-3840C2CE017C}" sibTransId="{1C674775-FB78-430C-BCFD-7E24C3DD79B7}"/>
    <dgm:cxn modelId="{014B1584-6FB2-41C9-B461-BF7F07A8053A}" type="presOf" srcId="{746AB0C7-0F26-42B0-9448-25175C3A8D35}" destId="{B5F947B8-D7BD-424D-940C-65A009B10CAC}" srcOrd="0" destOrd="0" presId="urn:microsoft.com/office/officeart/2005/8/layout/process3"/>
    <dgm:cxn modelId="{50842DC6-9325-4AC3-B63F-E9D6A70CEDB9}" srcId="{CFE36131-A870-46BA-89D8-ED64F92D88F4}" destId="{52610046-682D-4BFD-BD36-43C7E308558E}" srcOrd="0" destOrd="0" parTransId="{14C3DBA7-B927-4AF8-9042-B135474142A5}" sibTransId="{61908D88-D042-4B95-A065-84D0C6AE4E96}"/>
    <dgm:cxn modelId="{FDD56A87-AFA1-42A3-BADB-F1A61F6B0E87}" srcId="{C8D8E366-490C-4160-ABC2-B91C7BE789F3}" destId="{CFE36131-A870-46BA-89D8-ED64F92D88F4}" srcOrd="0" destOrd="0" parTransId="{A24D2254-E4ED-46AB-B59D-C035C5D4AAAD}" sibTransId="{C3DF3651-4BC8-4193-BD3A-A4098AD4F891}"/>
    <dgm:cxn modelId="{9F815AB0-3758-45FC-A0C1-55B23AF67D8A}" type="presParOf" srcId="{10AF15A4-0824-4EF0-80DF-FFD0C1841F2A}" destId="{13E44888-0B77-4A6C-A04B-C25AE6ABE2CC}" srcOrd="0" destOrd="0" presId="urn:microsoft.com/office/officeart/2005/8/layout/process3"/>
    <dgm:cxn modelId="{BCE124F3-7F6D-49D5-BF69-FB267C000694}" type="presParOf" srcId="{13E44888-0B77-4A6C-A04B-C25AE6ABE2CC}" destId="{EF6D6247-3DA4-4E46-B0DA-09C7EC1EE1EF}" srcOrd="0" destOrd="0" presId="urn:microsoft.com/office/officeart/2005/8/layout/process3"/>
    <dgm:cxn modelId="{1B85EBA0-1B59-4083-A5BD-3DB74A7817F5}" type="presParOf" srcId="{13E44888-0B77-4A6C-A04B-C25AE6ABE2CC}" destId="{1F4C4EDF-DA0C-47C8-8F6C-F1DB95DEA925}" srcOrd="1" destOrd="0" presId="urn:microsoft.com/office/officeart/2005/8/layout/process3"/>
    <dgm:cxn modelId="{94B152E9-C490-40EA-9373-E09EE0AF91D9}" type="presParOf" srcId="{13E44888-0B77-4A6C-A04B-C25AE6ABE2CC}" destId="{09D9D31D-B0AC-4142-BE75-3511A841487F}" srcOrd="2" destOrd="0" presId="urn:microsoft.com/office/officeart/2005/8/layout/process3"/>
    <dgm:cxn modelId="{804CB60B-8C9D-4710-B1D3-2495C8CA8DEB}" type="presParOf" srcId="{10AF15A4-0824-4EF0-80DF-FFD0C1841F2A}" destId="{141D56F9-5C24-491C-AB6B-8628901665E9}" srcOrd="1" destOrd="0" presId="urn:microsoft.com/office/officeart/2005/8/layout/process3"/>
    <dgm:cxn modelId="{7A4F22D0-625F-4808-AE00-12AC0F27DAF5}" type="presParOf" srcId="{141D56F9-5C24-491C-AB6B-8628901665E9}" destId="{5D2C6565-8BD1-433D-AA2A-C194280D6038}" srcOrd="0" destOrd="0" presId="urn:microsoft.com/office/officeart/2005/8/layout/process3"/>
    <dgm:cxn modelId="{A0F17DA9-9B29-4F68-978E-C635D8D416FA}" type="presParOf" srcId="{10AF15A4-0824-4EF0-80DF-FFD0C1841F2A}" destId="{145C4EA8-3B1D-4366-9E7E-7143BF4960FB}" srcOrd="2" destOrd="0" presId="urn:microsoft.com/office/officeart/2005/8/layout/process3"/>
    <dgm:cxn modelId="{D6E477F5-ED27-454D-A6AB-CD33AC214B8F}" type="presParOf" srcId="{145C4EA8-3B1D-4366-9E7E-7143BF4960FB}" destId="{F7652381-304B-4FAF-923C-62D7C59B75C8}" srcOrd="0" destOrd="0" presId="urn:microsoft.com/office/officeart/2005/8/layout/process3"/>
    <dgm:cxn modelId="{70BC9DB0-2F2B-480F-9A3E-86AEB878C5EE}" type="presParOf" srcId="{145C4EA8-3B1D-4366-9E7E-7143BF4960FB}" destId="{E70456B9-E766-4D27-B49A-E88BF9F06BAC}" srcOrd="1" destOrd="0" presId="urn:microsoft.com/office/officeart/2005/8/layout/process3"/>
    <dgm:cxn modelId="{71E3EB92-AF4E-4EF4-98B6-C327116B9442}" type="presParOf" srcId="{145C4EA8-3B1D-4366-9E7E-7143BF4960FB}" destId="{D834B727-4A22-4F52-88A3-1BFBFB5D1104}" srcOrd="2" destOrd="0" presId="urn:microsoft.com/office/officeart/2005/8/layout/process3"/>
    <dgm:cxn modelId="{F7E37ED4-62B3-4AD3-AAD4-55E8441753C0}" type="presParOf" srcId="{10AF15A4-0824-4EF0-80DF-FFD0C1841F2A}" destId="{B5F947B8-D7BD-424D-940C-65A009B10CAC}" srcOrd="3" destOrd="0" presId="urn:microsoft.com/office/officeart/2005/8/layout/process3"/>
    <dgm:cxn modelId="{9981BC88-5B63-4313-9DD7-E77B98135C81}" type="presParOf" srcId="{B5F947B8-D7BD-424D-940C-65A009B10CAC}" destId="{3B09E00A-B931-4E14-91D4-E4A8DB7ADC8E}" srcOrd="0" destOrd="0" presId="urn:microsoft.com/office/officeart/2005/8/layout/process3"/>
    <dgm:cxn modelId="{B70B8C2C-B87A-4FEF-8063-B796C95C7D3F}" type="presParOf" srcId="{10AF15A4-0824-4EF0-80DF-FFD0C1841F2A}" destId="{5D7DAB73-8355-4E0F-B95B-4D3251DF5B72}" srcOrd="4" destOrd="0" presId="urn:microsoft.com/office/officeart/2005/8/layout/process3"/>
    <dgm:cxn modelId="{FA8F0B56-71E5-459A-AC23-B63AA399C536}" type="presParOf" srcId="{5D7DAB73-8355-4E0F-B95B-4D3251DF5B72}" destId="{95D615DE-7880-4BBC-9F58-C2102A6BF78A}" srcOrd="0" destOrd="0" presId="urn:microsoft.com/office/officeart/2005/8/layout/process3"/>
    <dgm:cxn modelId="{4E959B17-CFCB-4BA4-B523-706D7F2B58F2}" type="presParOf" srcId="{5D7DAB73-8355-4E0F-B95B-4D3251DF5B72}" destId="{98511527-24A4-4B41-BE64-76279F1B5F9D}" srcOrd="1" destOrd="0" presId="urn:microsoft.com/office/officeart/2005/8/layout/process3"/>
    <dgm:cxn modelId="{69C43B41-AA98-45A3-BB20-5532F8A07018}" type="presParOf" srcId="{5D7DAB73-8355-4E0F-B95B-4D3251DF5B72}" destId="{94D68C7C-30CF-450B-B4DB-6485D04A023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00C61-9E6E-4210-9BE7-87EFFD9C9BFE}">
      <dsp:nvSpPr>
        <dsp:cNvPr id="0" name=""/>
        <dsp:cNvSpPr/>
      </dsp:nvSpPr>
      <dsp:spPr>
        <a:xfrm>
          <a:off x="278584" y="1185177"/>
          <a:ext cx="5615219" cy="963248"/>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IN" sz="3100" b="1" kern="1200" dirty="0" smtClean="0"/>
            <a:t>WIRELESS HOME AUTOMATION </a:t>
          </a:r>
          <a:endParaRPr lang="en-IN" sz="3100" kern="1200" dirty="0"/>
        </a:p>
      </dsp:txBody>
      <dsp:txXfrm>
        <a:off x="325606" y="1232199"/>
        <a:ext cx="5521175" cy="869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3A6F2-FDA8-44B3-A25E-BED4984A0C88}">
      <dsp:nvSpPr>
        <dsp:cNvPr id="0" name=""/>
        <dsp:cNvSpPr/>
      </dsp:nvSpPr>
      <dsp:spPr>
        <a:xfrm>
          <a:off x="0" y="0"/>
          <a:ext cx="3661858" cy="449604"/>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b="1" kern="1200" dirty="0" smtClean="0"/>
            <a:t>PRESENTED BY :-</a:t>
          </a:r>
          <a:endParaRPr lang="en-IN" sz="2400" b="1" kern="1200" dirty="0"/>
        </a:p>
      </dsp:txBody>
      <dsp:txXfrm>
        <a:off x="21948" y="21948"/>
        <a:ext cx="3617962" cy="405708"/>
      </dsp:txXfrm>
    </dsp:sp>
    <dsp:sp modelId="{03870316-C59F-435E-941E-E26229E06860}">
      <dsp:nvSpPr>
        <dsp:cNvPr id="0" name=""/>
        <dsp:cNvSpPr/>
      </dsp:nvSpPr>
      <dsp:spPr>
        <a:xfrm>
          <a:off x="0" y="461972"/>
          <a:ext cx="3661858" cy="449604"/>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dirty="0" smtClean="0"/>
            <a:t>MANAS JAIN</a:t>
          </a:r>
          <a:endParaRPr lang="en-IN" sz="2400" kern="1200" dirty="0"/>
        </a:p>
      </dsp:txBody>
      <dsp:txXfrm>
        <a:off x="21948" y="483920"/>
        <a:ext cx="3617962" cy="405708"/>
      </dsp:txXfrm>
    </dsp:sp>
    <dsp:sp modelId="{F1BD5900-166A-4C34-B27C-8107AD8D2899}">
      <dsp:nvSpPr>
        <dsp:cNvPr id="0" name=""/>
        <dsp:cNvSpPr/>
      </dsp:nvSpPr>
      <dsp:spPr>
        <a:xfrm>
          <a:off x="0" y="921974"/>
          <a:ext cx="3661858" cy="449604"/>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IN" sz="2400" kern="1200" dirty="0" smtClean="0"/>
            <a:t>UDDESHYA MISHRA</a:t>
          </a:r>
          <a:endParaRPr lang="en-IN" sz="2400" kern="1200" dirty="0"/>
        </a:p>
      </dsp:txBody>
      <dsp:txXfrm>
        <a:off x="21948" y="943922"/>
        <a:ext cx="3617962" cy="405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8A87E-E349-44B9-BCA3-D5CD3412823F}" type="datetimeFigureOut">
              <a:rPr lang="en-IN" smtClean="0"/>
              <a:t>28-09-2016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84533-F13D-49A6-ACD6-83C93ACA079E}" type="slidenum">
              <a:rPr lang="en-IN" smtClean="0"/>
              <a:t>‹#›</a:t>
            </a:fld>
            <a:endParaRPr lang="en-IN" dirty="0"/>
          </a:p>
        </p:txBody>
      </p:sp>
    </p:spTree>
    <p:extLst>
      <p:ext uri="{BB962C8B-B14F-4D97-AF65-F5344CB8AC3E}">
        <p14:creationId xmlns:p14="http://schemas.microsoft.com/office/powerpoint/2010/main" val="344186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tmel.com/Images/doc8161.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dirty="0" smtClean="0"/>
              <a:t>Here</a:t>
            </a:r>
            <a:r>
              <a:rPr lang="en-IN" baseline="0" dirty="0" smtClean="0"/>
              <a:t> </a:t>
            </a:r>
            <a:r>
              <a:rPr lang="en-IN" baseline="0" dirty="0" err="1" smtClean="0"/>
              <a:t>Explaination</a:t>
            </a:r>
            <a:r>
              <a:rPr lang="en-IN" baseline="0" dirty="0" smtClean="0"/>
              <a:t> about Arduino , its technical details </a:t>
            </a:r>
            <a:r>
              <a:rPr lang="en-IN" sz="1200" b="0" i="0" kern="1200" dirty="0" smtClean="0">
                <a:solidFill>
                  <a:schemeClr val="tx1"/>
                </a:solidFill>
                <a:effectLst/>
                <a:latin typeface="+mn-lt"/>
                <a:ea typeface="+mn-ea"/>
                <a:cs typeface="+mn-cs"/>
              </a:rPr>
              <a:t>Technical specs</a:t>
            </a:r>
          </a:p>
          <a:p>
            <a:pPr rtl="0"/>
            <a:r>
              <a:rPr lang="en-IN" sz="1200" b="0" i="0" kern="1200" dirty="0" smtClean="0">
                <a:solidFill>
                  <a:schemeClr val="tx1"/>
                </a:solidFill>
                <a:effectLst/>
                <a:latin typeface="+mn-lt"/>
                <a:ea typeface="+mn-ea"/>
                <a:cs typeface="+mn-cs"/>
              </a:rPr>
              <a:t>Microcontroller-</a:t>
            </a:r>
            <a:r>
              <a:rPr lang="en-IN" sz="1200" b="0" i="0" u="none" strike="noStrike" kern="1200" dirty="0" smtClean="0">
                <a:solidFill>
                  <a:schemeClr val="tx1"/>
                </a:solidFill>
                <a:effectLst/>
                <a:latin typeface="+mn-lt"/>
                <a:ea typeface="+mn-ea"/>
                <a:cs typeface="+mn-cs"/>
                <a:hlinkClick r:id="rId3"/>
              </a:rPr>
              <a:t>ATmega328P</a:t>
            </a:r>
            <a:endParaRPr lang="en-IN" sz="1200" b="0" i="0" u="none" strike="noStrike" kern="1200" dirty="0" smtClean="0">
              <a:solidFill>
                <a:schemeClr val="tx1"/>
              </a:solidFill>
              <a:effectLst/>
              <a:latin typeface="+mn-lt"/>
              <a:ea typeface="+mn-ea"/>
              <a:cs typeface="+mn-cs"/>
            </a:endParaRPr>
          </a:p>
          <a:p>
            <a:pPr rtl="0"/>
            <a:r>
              <a:rPr lang="en-IN" sz="1200" b="0" i="0" kern="1200" dirty="0" smtClean="0">
                <a:solidFill>
                  <a:schemeClr val="tx1"/>
                </a:solidFill>
                <a:effectLst/>
                <a:latin typeface="+mn-lt"/>
                <a:ea typeface="+mn-ea"/>
                <a:cs typeface="+mn-cs"/>
              </a:rPr>
              <a:t>Operating Voltage-5V</a:t>
            </a:r>
          </a:p>
          <a:p>
            <a:pPr rtl="0"/>
            <a:r>
              <a:rPr lang="en-IN" sz="1200" b="0" i="0" kern="1200" dirty="0" smtClean="0">
                <a:solidFill>
                  <a:schemeClr val="tx1"/>
                </a:solidFill>
                <a:effectLst/>
                <a:latin typeface="+mn-lt"/>
                <a:ea typeface="+mn-ea"/>
                <a:cs typeface="+mn-cs"/>
              </a:rPr>
              <a:t>Input Voltage (recommended)-7-12V</a:t>
            </a:r>
          </a:p>
          <a:p>
            <a:pPr rtl="0"/>
            <a:r>
              <a:rPr lang="en-IN" sz="1200" b="0" i="0" kern="1200" dirty="0" smtClean="0">
                <a:solidFill>
                  <a:schemeClr val="tx1"/>
                </a:solidFill>
                <a:effectLst/>
                <a:latin typeface="+mn-lt"/>
                <a:ea typeface="+mn-ea"/>
                <a:cs typeface="+mn-cs"/>
              </a:rPr>
              <a:t>Input Voltage (limit)-6-20V</a:t>
            </a:r>
          </a:p>
          <a:p>
            <a:pPr rtl="0"/>
            <a:r>
              <a:rPr lang="en-IN" sz="1200" b="0" i="0" kern="1200" dirty="0" smtClean="0">
                <a:solidFill>
                  <a:schemeClr val="tx1"/>
                </a:solidFill>
                <a:effectLst/>
                <a:latin typeface="+mn-lt"/>
                <a:ea typeface="+mn-ea"/>
                <a:cs typeface="+mn-cs"/>
              </a:rPr>
              <a:t>Digital I/O Pins-14 (of which 6 provide PWM output) </a:t>
            </a:r>
          </a:p>
          <a:p>
            <a:pPr rtl="0"/>
            <a:r>
              <a:rPr lang="en-IN" sz="1200" b="0" i="0" kern="1200" dirty="0" smtClean="0">
                <a:solidFill>
                  <a:schemeClr val="tx1"/>
                </a:solidFill>
                <a:effectLst/>
                <a:latin typeface="+mn-lt"/>
                <a:ea typeface="+mn-ea"/>
                <a:cs typeface="+mn-cs"/>
              </a:rPr>
              <a:t>Analog Input Pins-6</a:t>
            </a:r>
          </a:p>
          <a:p>
            <a:pPr rtl="0"/>
            <a:r>
              <a:rPr lang="en-IN" sz="1200" b="0" i="0" kern="1200" dirty="0" smtClean="0">
                <a:solidFill>
                  <a:schemeClr val="tx1"/>
                </a:solidFill>
                <a:effectLst/>
                <a:latin typeface="+mn-lt"/>
                <a:ea typeface="+mn-ea"/>
                <a:cs typeface="+mn-cs"/>
              </a:rPr>
              <a:t>DC Current per I/O Pin-20 mA</a:t>
            </a:r>
          </a:p>
          <a:p>
            <a:pPr rtl="0"/>
            <a:r>
              <a:rPr lang="en-IN" sz="1200" b="0" i="0" kern="1200" dirty="0" smtClean="0">
                <a:solidFill>
                  <a:schemeClr val="tx1"/>
                </a:solidFill>
                <a:effectLst/>
                <a:latin typeface="+mn-lt"/>
                <a:ea typeface="+mn-ea"/>
                <a:cs typeface="+mn-cs"/>
              </a:rPr>
              <a:t>DC Current for 3.3V Pin-50 mA</a:t>
            </a:r>
          </a:p>
          <a:p>
            <a:pPr rtl="0"/>
            <a:r>
              <a:rPr lang="en-IN" sz="1200" b="0" i="0" kern="1200" dirty="0" smtClean="0">
                <a:solidFill>
                  <a:schemeClr val="tx1"/>
                </a:solidFill>
                <a:effectLst/>
                <a:latin typeface="+mn-lt"/>
                <a:ea typeface="+mn-ea"/>
                <a:cs typeface="+mn-cs"/>
              </a:rPr>
              <a:t>Flash Memory-32 KB (ATmega328P)of which 0.5 KB used by bootloaderSRAM2 KB (ATmega328P)</a:t>
            </a:r>
          </a:p>
          <a:p>
            <a:pPr rtl="0"/>
            <a:r>
              <a:rPr lang="en-IN" sz="1200" b="0" i="0" kern="1200" dirty="0" smtClean="0">
                <a:solidFill>
                  <a:schemeClr val="tx1"/>
                </a:solidFill>
                <a:effectLst/>
                <a:latin typeface="+mn-lt"/>
                <a:ea typeface="+mn-ea"/>
                <a:cs typeface="+mn-cs"/>
              </a:rPr>
              <a:t>EEPROM-1 KB (ATmega328P)</a:t>
            </a:r>
          </a:p>
          <a:p>
            <a:pPr rtl="0"/>
            <a:r>
              <a:rPr lang="en-IN" sz="1200" b="0" i="0" kern="1200" dirty="0" smtClean="0">
                <a:solidFill>
                  <a:schemeClr val="tx1"/>
                </a:solidFill>
                <a:effectLst/>
                <a:latin typeface="+mn-lt"/>
                <a:ea typeface="+mn-ea"/>
                <a:cs typeface="+mn-cs"/>
              </a:rPr>
              <a:t>Clock Speed-16 MHz</a:t>
            </a:r>
          </a:p>
          <a:p>
            <a:pPr rtl="0"/>
            <a:r>
              <a:rPr lang="en-IN" sz="1200" b="0" i="0" kern="1200" dirty="0" smtClean="0">
                <a:solidFill>
                  <a:schemeClr val="tx1"/>
                </a:solidFill>
                <a:effectLst/>
                <a:latin typeface="+mn-lt"/>
                <a:ea typeface="+mn-ea"/>
                <a:cs typeface="+mn-cs"/>
              </a:rPr>
              <a:t>Length-68.6 mm</a:t>
            </a:r>
          </a:p>
          <a:p>
            <a:pPr rtl="0"/>
            <a:r>
              <a:rPr lang="en-IN" sz="1200" b="0" i="0" kern="1200" dirty="0" smtClean="0">
                <a:solidFill>
                  <a:schemeClr val="tx1"/>
                </a:solidFill>
                <a:effectLst/>
                <a:latin typeface="+mn-lt"/>
                <a:ea typeface="+mn-ea"/>
                <a:cs typeface="+mn-cs"/>
              </a:rPr>
              <a:t>Width-53.4 mm</a:t>
            </a:r>
          </a:p>
          <a:p>
            <a:pPr rtl="0"/>
            <a:r>
              <a:rPr lang="en-IN" sz="1200" b="0" i="0" kern="1200" dirty="0" smtClean="0">
                <a:solidFill>
                  <a:schemeClr val="tx1"/>
                </a:solidFill>
                <a:effectLst/>
                <a:latin typeface="+mn-lt"/>
                <a:ea typeface="+mn-ea"/>
                <a:cs typeface="+mn-cs"/>
              </a:rPr>
              <a:t>Weight-25 g</a:t>
            </a:r>
          </a:p>
          <a:p>
            <a:endParaRPr lang="en-IN" dirty="0"/>
          </a:p>
        </p:txBody>
      </p:sp>
      <p:sp>
        <p:nvSpPr>
          <p:cNvPr id="4" name="Slide Number Placeholder 3"/>
          <p:cNvSpPr>
            <a:spLocks noGrp="1"/>
          </p:cNvSpPr>
          <p:nvPr>
            <p:ph type="sldNum" sz="quarter" idx="10"/>
          </p:nvPr>
        </p:nvSpPr>
        <p:spPr/>
        <p:txBody>
          <a:bodyPr/>
          <a:lstStyle/>
          <a:p>
            <a:fld id="{AC184533-F13D-49A6-ACD6-83C93ACA079E}" type="slidenum">
              <a:rPr lang="en-IN" smtClean="0"/>
              <a:t>7</a:t>
            </a:fld>
            <a:endParaRPr lang="en-IN"/>
          </a:p>
        </p:txBody>
      </p:sp>
    </p:spTree>
    <p:extLst>
      <p:ext uri="{BB962C8B-B14F-4D97-AF65-F5344CB8AC3E}">
        <p14:creationId xmlns:p14="http://schemas.microsoft.com/office/powerpoint/2010/main" val="345458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8E3B49C-62A1-440B-B65A-6AB2112D89DA}" type="slidenum">
              <a:rPr lang="en-IN" smtClean="0"/>
              <a:t>‹#›</a:t>
            </a:fld>
            <a:endParaRPr lang="en-IN"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2894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22505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a:xfrm>
            <a:off x="6536187" y="6315949"/>
            <a:ext cx="3814856" cy="365125"/>
          </a:xfrm>
        </p:spPr>
        <p:txBody>
          <a:bodyPr/>
          <a:lstStyle/>
          <a:p>
            <a:endParaRPr lang="en-IN" dirty="0"/>
          </a:p>
        </p:txBody>
      </p:sp>
      <p:sp>
        <p:nvSpPr>
          <p:cNvPr id="6" name="Slide Number Placeholder 5"/>
          <p:cNvSpPr>
            <a:spLocks noGrp="1"/>
          </p:cNvSpPr>
          <p:nvPr>
            <p:ph type="sldNum" sz="quarter" idx="12"/>
          </p:nvPr>
        </p:nvSpPr>
        <p:spPr>
          <a:xfrm>
            <a:off x="11784011" y="5607592"/>
            <a:ext cx="407988" cy="365125"/>
          </a:xfrm>
        </p:spPr>
        <p:txBody>
          <a:bodyPr/>
          <a:lstStyle/>
          <a:p>
            <a:fld id="{F8E3B49C-62A1-440B-B65A-6AB2112D89DA}" type="slidenum">
              <a:rPr lang="en-IN" smtClean="0"/>
              <a:t>‹#›</a:t>
            </a:fld>
            <a:endParaRPr lang="en-IN"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3033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95752712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5282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74681642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78287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9720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43693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276111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70205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658932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620751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4634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7245607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6B40D31-3000-4342-9940-C8A457F597F5}" type="datetimeFigureOut">
              <a:rPr lang="en-IN" smtClean="0"/>
              <a:t>28-09-2016</a:t>
            </a:fld>
            <a:endParaRPr lang="en-IN"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8E3B49C-62A1-440B-B65A-6AB2112D89DA}" type="slidenum">
              <a:rPr lang="en-IN" smtClean="0"/>
              <a:t>‹#›</a:t>
            </a:fld>
            <a:endParaRPr lang="en-IN"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26380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46710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288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426226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7391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62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28-09-2016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8266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6B40D31-3000-4342-9940-C8A457F597F5}" type="datetimeFigureOut">
              <a:rPr lang="en-IN" smtClean="0"/>
              <a:t>28-09-2016</a:t>
            </a:fld>
            <a:endParaRPr lang="en-IN"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8E3B49C-62A1-440B-B65A-6AB2112D89DA}" type="slidenum">
              <a:rPr lang="en-IN" smtClean="0"/>
              <a:t>‹#›</a:t>
            </a:fld>
            <a:endParaRPr lang="en-IN"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3663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40D31-3000-4342-9940-C8A457F597F5}" type="datetimeFigureOut">
              <a:rPr lang="en-IN" smtClean="0"/>
              <a:t>28-09-2016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B49C-62A1-440B-B65A-6AB2112D89DA}" type="slidenum">
              <a:rPr lang="en-IN" smtClean="0"/>
              <a:t>‹#›</a:t>
            </a:fld>
            <a:endParaRPr lang="en-IN" dirty="0"/>
          </a:p>
        </p:txBody>
      </p:sp>
    </p:spTree>
    <p:extLst>
      <p:ext uri="{BB962C8B-B14F-4D97-AF65-F5344CB8AC3E}">
        <p14:creationId xmlns:p14="http://schemas.microsoft.com/office/powerpoint/2010/main" val="37048865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eg"/><Relationship Id="rId16" Type="http://schemas.openxmlformats.org/officeDocument/2006/relationships/diagramColors" Target="../diagrams/colors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97780" y="0"/>
            <a:ext cx="419422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8" name="Picture 7" descr="C:\Users\Sanchit Bansal\AppData\Local\Packages\Microsoft.Windows.Photos_8wekyb3d8bbwe\TempState\ShareCache\IMG_255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31245" y="-1048696"/>
            <a:ext cx="6875452" cy="8937939"/>
          </a:xfrm>
          <a:prstGeom prst="rect">
            <a:avLst/>
          </a:prstGeom>
          <a:noFill/>
          <a:ln>
            <a:noFill/>
          </a:ln>
        </p:spPr>
      </p:pic>
      <p:graphicFrame>
        <p:nvGraphicFramePr>
          <p:cNvPr id="4" name="Diagram 3"/>
          <p:cNvGraphicFramePr/>
          <p:nvPr>
            <p:extLst>
              <p:ext uri="{D42A27DB-BD31-4B8C-83A1-F6EECF244321}">
                <p14:modId xmlns:p14="http://schemas.microsoft.com/office/powerpoint/2010/main" val="3120735780"/>
              </p:ext>
            </p:extLst>
          </p:nvPr>
        </p:nvGraphicFramePr>
        <p:xfrm>
          <a:off x="5851721" y="25759"/>
          <a:ext cx="6696744" cy="479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4151784" y="1412775"/>
          <a:ext cx="6768752" cy="32647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1366007209"/>
              </p:ext>
            </p:extLst>
          </p:nvPr>
        </p:nvGraphicFramePr>
        <p:xfrm>
          <a:off x="7641315" y="3305964"/>
          <a:ext cx="3661858" cy="137157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77301527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4186705" y="244408"/>
            <a:ext cx="4763419" cy="1528465"/>
          </a:xfrm>
          <a:prstGeom prst="horizontalScroll">
            <a:avLst>
              <a:gd name="adj" fmla="val 25000"/>
            </a:avLst>
          </a:prstGeom>
          <a:noFill/>
        </p:spPr>
        <p:txBody>
          <a:bodyPr wrap="none" rtlCol="0">
            <a:spAutoFit/>
          </a:bodyPr>
          <a:lstStyle/>
          <a:p>
            <a:r>
              <a:rPr lang="en-US" sz="4400" dirty="0" smtClean="0">
                <a:ln w="0"/>
                <a:effectLst>
                  <a:outerShdw blurRad="38100" dist="19050" dir="2700000" algn="tl" rotWithShape="0">
                    <a:schemeClr val="dk1">
                      <a:alpha val="40000"/>
                    </a:schemeClr>
                  </a:outerShdw>
                </a:effectLst>
                <a:latin typeface="Berlin Sans FB" panose="020E0602020502020306" pitchFamily="34" charset="0"/>
              </a:rPr>
              <a:t>COST ANALYSIS </a:t>
            </a:r>
            <a:endPar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30539263"/>
              </p:ext>
            </p:extLst>
          </p:nvPr>
        </p:nvGraphicFramePr>
        <p:xfrm>
          <a:off x="1219200" y="1772873"/>
          <a:ext cx="9989128" cy="3601720"/>
        </p:xfrm>
        <a:graphic>
          <a:graphicData uri="http://schemas.openxmlformats.org/drawingml/2006/table">
            <a:tbl>
              <a:tblPr firstRow="1" bandRow="1">
                <a:tableStyleId>{5C22544A-7EE6-4342-B048-85BDC9FD1C3A}</a:tableStyleId>
              </a:tblPr>
              <a:tblGrid>
                <a:gridCol w="2497282"/>
                <a:gridCol w="2497282"/>
                <a:gridCol w="2497282"/>
                <a:gridCol w="2497282"/>
              </a:tblGrid>
              <a:tr h="0">
                <a:tc>
                  <a:txBody>
                    <a:bodyPr/>
                    <a:lstStyle/>
                    <a:p>
                      <a:r>
                        <a:rPr lang="en-IN" dirty="0" smtClean="0"/>
                        <a:t>Component</a:t>
                      </a:r>
                      <a:endParaRPr lang="en-IN" dirty="0"/>
                    </a:p>
                  </a:txBody>
                  <a:tcPr/>
                </a:tc>
                <a:tc>
                  <a:txBody>
                    <a:bodyPr/>
                    <a:lstStyle/>
                    <a:p>
                      <a:r>
                        <a:rPr lang="en-IN" dirty="0" smtClean="0"/>
                        <a:t>Price Per</a:t>
                      </a:r>
                      <a:r>
                        <a:rPr lang="en-IN" baseline="0" dirty="0" smtClean="0"/>
                        <a:t> Piece (INR)</a:t>
                      </a:r>
                      <a:endParaRPr lang="en-IN" dirty="0"/>
                    </a:p>
                  </a:txBody>
                  <a:tcPr/>
                </a:tc>
                <a:tc>
                  <a:txBody>
                    <a:bodyPr/>
                    <a:lstStyle/>
                    <a:p>
                      <a:r>
                        <a:rPr lang="en-IN" dirty="0" smtClean="0"/>
                        <a:t>Quantity Required</a:t>
                      </a:r>
                      <a:endParaRPr lang="en-IN" dirty="0"/>
                    </a:p>
                  </a:txBody>
                  <a:tcPr/>
                </a:tc>
                <a:tc>
                  <a:txBody>
                    <a:bodyPr/>
                    <a:lstStyle/>
                    <a:p>
                      <a:r>
                        <a:rPr lang="en-IN" dirty="0" smtClean="0"/>
                        <a:t>Total (INR)</a:t>
                      </a:r>
                      <a:endParaRPr lang="en-IN" dirty="0"/>
                    </a:p>
                  </a:txBody>
                  <a:tcPr/>
                </a:tc>
              </a:tr>
              <a:tr h="370840">
                <a:tc>
                  <a:txBody>
                    <a:bodyPr/>
                    <a:lstStyle/>
                    <a:p>
                      <a:r>
                        <a:rPr lang="en-IN" dirty="0" smtClean="0">
                          <a:solidFill>
                            <a:schemeClr val="tx1"/>
                          </a:solidFill>
                          <a:latin typeface="Century Gothic" panose="020B0502020202020204" pitchFamily="34" charset="0"/>
                        </a:rPr>
                        <a:t>Micro-controller</a:t>
                      </a:r>
                    </a:p>
                    <a:p>
                      <a:r>
                        <a:rPr lang="en-IN" dirty="0" smtClean="0">
                          <a:solidFill>
                            <a:schemeClr val="tx1"/>
                          </a:solidFill>
                          <a:latin typeface="Century Gothic" panose="020B0502020202020204" pitchFamily="34" charset="0"/>
                        </a:rPr>
                        <a:t>( Arduino Uno) </a:t>
                      </a:r>
                      <a:endParaRPr lang="en-IN" dirty="0"/>
                    </a:p>
                  </a:txBody>
                  <a:tcPr/>
                </a:tc>
                <a:tc>
                  <a:txBody>
                    <a:bodyPr/>
                    <a:lstStyle/>
                    <a:p>
                      <a:r>
                        <a:rPr lang="en-IN" dirty="0" smtClean="0"/>
                        <a:t>1200</a:t>
                      </a:r>
                      <a:endParaRPr lang="en-IN" dirty="0"/>
                    </a:p>
                  </a:txBody>
                  <a:tcPr/>
                </a:tc>
                <a:tc>
                  <a:txBody>
                    <a:bodyPr/>
                    <a:lstStyle/>
                    <a:p>
                      <a:r>
                        <a:rPr lang="en-IN" dirty="0" smtClean="0"/>
                        <a:t>1</a:t>
                      </a:r>
                      <a:endParaRPr lang="en-IN" dirty="0"/>
                    </a:p>
                  </a:txBody>
                  <a:tcPr/>
                </a:tc>
                <a:tc>
                  <a:txBody>
                    <a:bodyPr/>
                    <a:lstStyle/>
                    <a:p>
                      <a:r>
                        <a:rPr lang="en-IN" dirty="0" smtClean="0"/>
                        <a:t>1200</a:t>
                      </a:r>
                      <a:endParaRPr lang="en-IN" dirty="0"/>
                    </a:p>
                  </a:txBody>
                  <a:tcPr/>
                </a:tc>
              </a:tr>
              <a:tr h="370840">
                <a:tc>
                  <a:txBody>
                    <a:bodyPr/>
                    <a:lstStyle/>
                    <a:p>
                      <a:r>
                        <a:rPr lang="en-IN" dirty="0" smtClean="0">
                          <a:solidFill>
                            <a:schemeClr val="tx1"/>
                          </a:solidFill>
                          <a:latin typeface="Century Gothic" panose="020B0502020202020204" pitchFamily="34" charset="0"/>
                        </a:rPr>
                        <a:t>Invertor IC </a:t>
                      </a:r>
                      <a:endParaRPr lang="en-IN" dirty="0"/>
                    </a:p>
                  </a:txBody>
                  <a:tcPr/>
                </a:tc>
                <a:tc>
                  <a:txBody>
                    <a:bodyPr/>
                    <a:lstStyle/>
                    <a:p>
                      <a:r>
                        <a:rPr lang="en-IN" dirty="0" smtClean="0"/>
                        <a:t>50</a:t>
                      </a:r>
                      <a:endParaRPr lang="en-IN" dirty="0"/>
                    </a:p>
                  </a:txBody>
                  <a:tcPr/>
                </a:tc>
                <a:tc>
                  <a:txBody>
                    <a:bodyPr/>
                    <a:lstStyle/>
                    <a:p>
                      <a:r>
                        <a:rPr lang="en-IN" dirty="0" smtClean="0"/>
                        <a:t>1</a:t>
                      </a:r>
                      <a:endParaRPr lang="en-IN" dirty="0"/>
                    </a:p>
                  </a:txBody>
                  <a:tcPr/>
                </a:tc>
                <a:tc>
                  <a:txBody>
                    <a:bodyPr/>
                    <a:lstStyle/>
                    <a:p>
                      <a:r>
                        <a:rPr lang="en-IN" dirty="0" smtClean="0"/>
                        <a:t>50</a:t>
                      </a:r>
                      <a:endParaRPr lang="en-IN" dirty="0"/>
                    </a:p>
                  </a:txBody>
                  <a:tcPr/>
                </a:tc>
              </a:tr>
              <a:tr h="370840">
                <a:tc>
                  <a:txBody>
                    <a:bodyPr/>
                    <a:lstStyle/>
                    <a:p>
                      <a:r>
                        <a:rPr lang="en-IN" dirty="0" smtClean="0">
                          <a:solidFill>
                            <a:schemeClr val="tx1"/>
                          </a:solidFill>
                          <a:latin typeface="Century Gothic" panose="020B0502020202020204" pitchFamily="34" charset="0"/>
                        </a:rPr>
                        <a:t>DTMF Module </a:t>
                      </a:r>
                      <a:endParaRPr lang="en-IN" dirty="0"/>
                    </a:p>
                  </a:txBody>
                  <a:tcPr/>
                </a:tc>
                <a:tc>
                  <a:txBody>
                    <a:bodyPr/>
                    <a:lstStyle/>
                    <a:p>
                      <a:r>
                        <a:rPr lang="en-IN" dirty="0" smtClean="0"/>
                        <a:t>200</a:t>
                      </a:r>
                      <a:endParaRPr lang="en-IN" dirty="0"/>
                    </a:p>
                  </a:txBody>
                  <a:tcPr/>
                </a:tc>
                <a:tc>
                  <a:txBody>
                    <a:bodyPr/>
                    <a:lstStyle/>
                    <a:p>
                      <a:r>
                        <a:rPr lang="en-IN" dirty="0" smtClean="0"/>
                        <a:t>1</a:t>
                      </a:r>
                      <a:endParaRPr lang="en-IN" dirty="0"/>
                    </a:p>
                  </a:txBody>
                  <a:tcPr/>
                </a:tc>
                <a:tc>
                  <a:txBody>
                    <a:bodyPr/>
                    <a:lstStyle/>
                    <a:p>
                      <a:r>
                        <a:rPr lang="en-IN" dirty="0" smtClean="0"/>
                        <a:t>200</a:t>
                      </a:r>
                      <a:endParaRPr lang="en-IN" dirty="0"/>
                    </a:p>
                  </a:txBody>
                  <a:tcPr/>
                </a:tc>
              </a:tr>
              <a:tr h="370840">
                <a:tc>
                  <a:txBody>
                    <a:bodyPr/>
                    <a:lstStyle/>
                    <a:p>
                      <a:r>
                        <a:rPr lang="en-IN" dirty="0" smtClean="0">
                          <a:solidFill>
                            <a:schemeClr val="tx1"/>
                          </a:solidFill>
                          <a:latin typeface="Century Gothic" panose="020B0502020202020204" pitchFamily="34" charset="0"/>
                        </a:rPr>
                        <a:t>Motor Driver IC </a:t>
                      </a:r>
                      <a:endParaRPr lang="en-IN" dirty="0"/>
                    </a:p>
                  </a:txBody>
                  <a:tcPr/>
                </a:tc>
                <a:tc>
                  <a:txBody>
                    <a:bodyPr/>
                    <a:lstStyle/>
                    <a:p>
                      <a:r>
                        <a:rPr lang="en-IN" dirty="0" smtClean="0"/>
                        <a:t>100</a:t>
                      </a:r>
                      <a:endParaRPr lang="en-IN" dirty="0"/>
                    </a:p>
                  </a:txBody>
                  <a:tcPr/>
                </a:tc>
                <a:tc>
                  <a:txBody>
                    <a:bodyPr/>
                    <a:lstStyle/>
                    <a:p>
                      <a:r>
                        <a:rPr lang="en-IN" dirty="0" smtClean="0"/>
                        <a:t>1</a:t>
                      </a:r>
                      <a:endParaRPr lang="en-IN" dirty="0"/>
                    </a:p>
                  </a:txBody>
                  <a:tcPr/>
                </a:tc>
                <a:tc>
                  <a:txBody>
                    <a:bodyPr/>
                    <a:lstStyle/>
                    <a:p>
                      <a:r>
                        <a:rPr lang="en-IN" dirty="0" smtClean="0"/>
                        <a:t>100</a:t>
                      </a:r>
                      <a:endParaRPr lang="en-IN" dirty="0"/>
                    </a:p>
                  </a:txBody>
                  <a:tcPr/>
                </a:tc>
              </a:tr>
              <a:tr h="370840">
                <a:tc>
                  <a:txBody>
                    <a:bodyPr/>
                    <a:lstStyle/>
                    <a:p>
                      <a:r>
                        <a:rPr lang="en-IN" dirty="0" smtClean="0">
                          <a:solidFill>
                            <a:schemeClr val="tx1"/>
                          </a:solidFill>
                          <a:latin typeface="Century Gothic" panose="020B0502020202020204" pitchFamily="34" charset="0"/>
                        </a:rPr>
                        <a:t>Relays</a:t>
                      </a:r>
                      <a:endParaRPr lang="en-IN" dirty="0"/>
                    </a:p>
                  </a:txBody>
                  <a:tcPr/>
                </a:tc>
                <a:tc>
                  <a:txBody>
                    <a:bodyPr/>
                    <a:lstStyle/>
                    <a:p>
                      <a:r>
                        <a:rPr lang="en-IN" dirty="0" smtClean="0"/>
                        <a:t>20</a:t>
                      </a:r>
                      <a:endParaRPr lang="en-IN" dirty="0"/>
                    </a:p>
                  </a:txBody>
                  <a:tcPr/>
                </a:tc>
                <a:tc>
                  <a:txBody>
                    <a:bodyPr/>
                    <a:lstStyle/>
                    <a:p>
                      <a:r>
                        <a:rPr lang="en-IN" dirty="0" smtClean="0"/>
                        <a:t>2</a:t>
                      </a:r>
                      <a:endParaRPr lang="en-IN" dirty="0"/>
                    </a:p>
                  </a:txBody>
                  <a:tcPr/>
                </a:tc>
                <a:tc>
                  <a:txBody>
                    <a:bodyPr/>
                    <a:lstStyle/>
                    <a:p>
                      <a:r>
                        <a:rPr lang="en-IN" dirty="0" smtClean="0"/>
                        <a:t>40</a:t>
                      </a:r>
                      <a:endParaRPr lang="en-IN" dirty="0"/>
                    </a:p>
                  </a:txBody>
                  <a:tcPr/>
                </a:tc>
              </a:tr>
              <a:tr h="370840">
                <a:tc>
                  <a:txBody>
                    <a:bodyPr/>
                    <a:lstStyle/>
                    <a:p>
                      <a:r>
                        <a:rPr lang="en-IN" dirty="0" smtClean="0">
                          <a:solidFill>
                            <a:schemeClr val="tx1"/>
                          </a:solidFill>
                          <a:latin typeface="Century Gothic" panose="020B0502020202020204" pitchFamily="34" charset="0"/>
                        </a:rPr>
                        <a:t>Batteries</a:t>
                      </a:r>
                      <a:endParaRPr lang="en-IN" dirty="0"/>
                    </a:p>
                  </a:txBody>
                  <a:tcPr/>
                </a:tc>
                <a:tc>
                  <a:txBody>
                    <a:bodyPr/>
                    <a:lstStyle/>
                    <a:p>
                      <a:r>
                        <a:rPr lang="en-IN" dirty="0" smtClean="0"/>
                        <a:t>30</a:t>
                      </a:r>
                      <a:endParaRPr lang="en-IN" dirty="0"/>
                    </a:p>
                  </a:txBody>
                  <a:tcPr/>
                </a:tc>
                <a:tc>
                  <a:txBody>
                    <a:bodyPr/>
                    <a:lstStyle/>
                    <a:p>
                      <a:r>
                        <a:rPr lang="en-IN" dirty="0" smtClean="0"/>
                        <a:t>5</a:t>
                      </a:r>
                      <a:endParaRPr lang="en-IN" dirty="0"/>
                    </a:p>
                  </a:txBody>
                  <a:tcPr/>
                </a:tc>
                <a:tc>
                  <a:txBody>
                    <a:bodyPr/>
                    <a:lstStyle/>
                    <a:p>
                      <a:r>
                        <a:rPr lang="en-IN" dirty="0" smtClean="0"/>
                        <a:t>150</a:t>
                      </a:r>
                      <a:endParaRPr lang="en-IN" dirty="0"/>
                    </a:p>
                  </a:txBody>
                  <a:tcPr/>
                </a:tc>
              </a:tr>
              <a:tr h="370840">
                <a:tc>
                  <a:txBody>
                    <a:bodyPr/>
                    <a:lstStyle/>
                    <a:p>
                      <a:r>
                        <a:rPr lang="en-IN" dirty="0" smtClean="0">
                          <a:solidFill>
                            <a:schemeClr val="tx1"/>
                          </a:solidFill>
                          <a:latin typeface="Century Gothic" panose="020B0502020202020204" pitchFamily="34" charset="0"/>
                        </a:rPr>
                        <a:t>Packaging cost </a:t>
                      </a:r>
                      <a:endParaRPr lang="en-IN" dirty="0"/>
                    </a:p>
                  </a:txBody>
                  <a:tcPr/>
                </a:tc>
                <a:tc>
                  <a:txBody>
                    <a:bodyPr/>
                    <a:lstStyle/>
                    <a:p>
                      <a:r>
                        <a:rPr lang="en-IN" dirty="0" smtClean="0"/>
                        <a:t>250</a:t>
                      </a:r>
                      <a:endParaRPr lang="en-IN" dirty="0"/>
                    </a:p>
                  </a:txBody>
                  <a:tcPr/>
                </a:tc>
                <a:tc>
                  <a:txBody>
                    <a:bodyPr/>
                    <a:lstStyle/>
                    <a:p>
                      <a:r>
                        <a:rPr lang="en-IN" dirty="0" smtClean="0"/>
                        <a:t>-</a:t>
                      </a:r>
                      <a:endParaRPr lang="en-IN" dirty="0"/>
                    </a:p>
                  </a:txBody>
                  <a:tcPr/>
                </a:tc>
                <a:tc>
                  <a:txBody>
                    <a:bodyPr/>
                    <a:lstStyle/>
                    <a:p>
                      <a:r>
                        <a:rPr lang="en-IN" dirty="0" smtClean="0"/>
                        <a:t>250</a:t>
                      </a:r>
                      <a:endParaRPr lang="en-IN" dirty="0"/>
                    </a:p>
                  </a:txBody>
                  <a:tcPr/>
                </a:tc>
              </a:tr>
              <a:tr h="370840">
                <a:tc>
                  <a:txBody>
                    <a:bodyPr/>
                    <a:lstStyle/>
                    <a:p>
                      <a:r>
                        <a:rPr lang="en-IN" dirty="0" smtClean="0">
                          <a:solidFill>
                            <a:schemeClr val="tx1"/>
                          </a:solidFill>
                          <a:latin typeface="Century Gothic" panose="020B0502020202020204" pitchFamily="34" charset="0"/>
                        </a:rPr>
                        <a:t>Miscellaneous</a:t>
                      </a:r>
                      <a:endParaRPr lang="en-IN" dirty="0"/>
                    </a:p>
                  </a:txBody>
                  <a:tcPr/>
                </a:tc>
                <a:tc>
                  <a:txBody>
                    <a:bodyPr/>
                    <a:lstStyle/>
                    <a:p>
                      <a:r>
                        <a:rPr lang="en-IN" dirty="0" smtClean="0"/>
                        <a:t>500</a:t>
                      </a:r>
                      <a:endParaRPr lang="en-IN" dirty="0"/>
                    </a:p>
                  </a:txBody>
                  <a:tcPr/>
                </a:tc>
                <a:tc>
                  <a:txBody>
                    <a:bodyPr/>
                    <a:lstStyle/>
                    <a:p>
                      <a:r>
                        <a:rPr lang="en-IN" dirty="0" smtClean="0"/>
                        <a:t>-</a:t>
                      </a:r>
                      <a:endParaRPr lang="en-IN" dirty="0"/>
                    </a:p>
                  </a:txBody>
                  <a:tcPr/>
                </a:tc>
                <a:tc>
                  <a:txBody>
                    <a:bodyPr/>
                    <a:lstStyle/>
                    <a:p>
                      <a:r>
                        <a:rPr lang="en-IN" dirty="0" smtClean="0"/>
                        <a:t>500</a:t>
                      </a:r>
                      <a:endParaRPr lang="en-IN" dirty="0"/>
                    </a:p>
                  </a:txBody>
                  <a:tcPr/>
                </a:tc>
              </a:tr>
            </a:tbl>
          </a:graphicData>
        </a:graphic>
      </p:graphicFrame>
      <p:sp>
        <p:nvSpPr>
          <p:cNvPr id="7" name="TextBox 6"/>
          <p:cNvSpPr txBox="1"/>
          <p:nvPr/>
        </p:nvSpPr>
        <p:spPr>
          <a:xfrm>
            <a:off x="4989520" y="5787298"/>
            <a:ext cx="3157788" cy="646331"/>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sz="3600" b="1" dirty="0" smtClean="0"/>
              <a:t>Total - Rs </a:t>
            </a:r>
            <a:r>
              <a:rPr lang="en-IN" sz="3600" b="1" dirty="0" smtClean="0">
                <a:latin typeface="Century Gothic" panose="020B0502020202020204" pitchFamily="34" charset="0"/>
              </a:rPr>
              <a:t>2490</a:t>
            </a:r>
            <a:endParaRPr lang="en-IN" sz="3600" b="1" dirty="0">
              <a:latin typeface="Century Gothic" panose="020B0502020202020204" pitchFamily="34" charset="0"/>
            </a:endParaRPr>
          </a:p>
        </p:txBody>
      </p:sp>
    </p:spTree>
    <p:extLst>
      <p:ext uri="{BB962C8B-B14F-4D97-AF65-F5344CB8AC3E}">
        <p14:creationId xmlns:p14="http://schemas.microsoft.com/office/powerpoint/2010/main" val="2288489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2126085" y="334560"/>
            <a:ext cx="8313212" cy="1528465"/>
          </a:xfrm>
          <a:prstGeom prst="horizontalScroll">
            <a:avLst>
              <a:gd name="adj" fmla="val 25000"/>
            </a:avLst>
          </a:prstGeom>
          <a:noFill/>
        </p:spPr>
        <p:txBody>
          <a:bodyPr wrap="none" rtlCol="0">
            <a:spAutoFit/>
          </a:bodyPr>
          <a:lstStyle/>
          <a:p>
            <a:r>
              <a:rPr lang="en-US" sz="4400" dirty="0" smtClean="0">
                <a:ln w="0"/>
                <a:effectLst>
                  <a:outerShdw blurRad="38100" dist="19050" dir="2700000" algn="tl" rotWithShape="0">
                    <a:schemeClr val="dk1">
                      <a:alpha val="40000"/>
                    </a:schemeClr>
                  </a:outerShdw>
                </a:effectLst>
                <a:latin typeface="Berlin Sans FB" panose="020E0602020502020306" pitchFamily="34" charset="0"/>
              </a:rPr>
              <a:t>PROFIT MAKING PRODUCTION</a:t>
            </a:r>
            <a:endPar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3" name="Content Placeholder 2"/>
          <p:cNvSpPr txBox="1">
            <a:spLocks/>
          </p:cNvSpPr>
          <p:nvPr/>
        </p:nvSpPr>
        <p:spPr>
          <a:xfrm>
            <a:off x="1835630" y="2413732"/>
            <a:ext cx="9207970" cy="2246769"/>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a:latin typeface="Century Gothic" panose="020B0502020202020204" pitchFamily="34" charset="0"/>
              </a:defRPr>
            </a:lvl1pPr>
          </a:lstStyle>
          <a:p>
            <a:r>
              <a:rPr lang="en-IN" b="1" dirty="0"/>
              <a:t>Total production cost </a:t>
            </a:r>
            <a:r>
              <a:rPr lang="en-IN" dirty="0"/>
              <a:t>will include our </a:t>
            </a:r>
            <a:r>
              <a:rPr lang="en-IN" b="1" dirty="0"/>
              <a:t>profit </a:t>
            </a:r>
            <a:r>
              <a:rPr lang="en-IN" dirty="0"/>
              <a:t>as well as </a:t>
            </a:r>
            <a:endParaRPr lang="en-IN" dirty="0" smtClean="0"/>
          </a:p>
          <a:p>
            <a:pPr marL="0" indent="0">
              <a:buNone/>
            </a:pPr>
            <a:r>
              <a:rPr lang="en-IN" dirty="0"/>
              <a:t> </a:t>
            </a:r>
            <a:r>
              <a:rPr lang="en-IN" dirty="0" smtClean="0"/>
              <a:t>    </a:t>
            </a:r>
            <a:r>
              <a:rPr lang="en-IN" b="1" dirty="0" smtClean="0"/>
              <a:t>principle </a:t>
            </a:r>
            <a:r>
              <a:rPr lang="en-IN" b="1" dirty="0"/>
              <a:t>amount </a:t>
            </a:r>
            <a:r>
              <a:rPr lang="en-IN" dirty="0"/>
              <a:t>that we estimated in cost analysis</a:t>
            </a:r>
            <a:r>
              <a:rPr lang="en-IN" dirty="0" smtClean="0"/>
              <a:t>.</a:t>
            </a:r>
          </a:p>
          <a:p>
            <a:pPr marL="0" indent="0">
              <a:buNone/>
            </a:pPr>
            <a:endParaRPr lang="en-IN" dirty="0"/>
          </a:p>
          <a:p>
            <a:r>
              <a:rPr lang="en-IN" dirty="0"/>
              <a:t>It will also include </a:t>
            </a:r>
            <a:r>
              <a:rPr lang="en-IN" b="1" dirty="0"/>
              <a:t>packing cost fluctuations </a:t>
            </a:r>
            <a:r>
              <a:rPr lang="en-IN" dirty="0"/>
              <a:t>and  will </a:t>
            </a:r>
          </a:p>
          <a:p>
            <a:pPr marL="0" indent="0">
              <a:buNone/>
            </a:pPr>
            <a:r>
              <a:rPr lang="en-IN" dirty="0"/>
              <a:t> </a:t>
            </a:r>
            <a:r>
              <a:rPr lang="en-IN" dirty="0" smtClean="0"/>
              <a:t>   entirely </a:t>
            </a:r>
            <a:r>
              <a:rPr lang="en-IN" dirty="0"/>
              <a:t>depend on how we plan to produce it at </a:t>
            </a:r>
            <a:r>
              <a:rPr lang="en-IN" b="1" dirty="0"/>
              <a:t>commercial level</a:t>
            </a:r>
            <a:r>
              <a:rPr lang="en-IN" dirty="0" smtClean="0"/>
              <a:t>.</a:t>
            </a:r>
          </a:p>
          <a:p>
            <a:pPr marL="0" indent="0">
              <a:buNone/>
            </a:pPr>
            <a:endParaRPr lang="en-IN" dirty="0"/>
          </a:p>
          <a:p>
            <a:r>
              <a:rPr lang="en-IN" dirty="0"/>
              <a:t>However ,it will definitely be </a:t>
            </a:r>
            <a:r>
              <a:rPr lang="en-IN" b="1" dirty="0"/>
              <a:t>affordable</a:t>
            </a:r>
            <a:r>
              <a:rPr lang="en-IN" dirty="0"/>
              <a:t> and will</a:t>
            </a:r>
            <a:r>
              <a:rPr lang="en-IN" b="1" dirty="0"/>
              <a:t> catch market interest</a:t>
            </a:r>
            <a:r>
              <a:rPr lang="en-IN" dirty="0"/>
              <a:t>.</a:t>
            </a:r>
          </a:p>
        </p:txBody>
      </p:sp>
    </p:spTree>
    <p:extLst>
      <p:ext uri="{BB962C8B-B14F-4D97-AF65-F5344CB8AC3E}">
        <p14:creationId xmlns:p14="http://schemas.microsoft.com/office/powerpoint/2010/main" val="37582607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56468" y="1585757"/>
            <a:ext cx="10543504" cy="4805931"/>
          </a:xfrm>
          <a:noFill/>
        </p:spPr>
        <p:txBody>
          <a:bodyPr vert="horz" wrap="square" lIns="91440" tIns="45720" rIns="91440" bIns="45720" rtlCol="0">
            <a:spAutoFit/>
          </a:bodyPr>
          <a:lstStyle/>
          <a:p>
            <a:pPr marL="285750" indent="-285750"/>
            <a:r>
              <a:rPr lang="en-IN" dirty="0">
                <a:solidFill>
                  <a:schemeClr val="tx1"/>
                </a:solidFill>
                <a:latin typeface="Century Gothic" panose="020B0502020202020204" pitchFamily="34" charset="0"/>
              </a:rPr>
              <a:t>Communication between a microphone and a loud speaker is possible between multiple rooms using an Intercom system. Residents can be made to view the door camera automatically by connecting the intercom to the telephone, or of the video door entry system to the television set.</a:t>
            </a:r>
          </a:p>
          <a:p>
            <a:pPr marL="285750" indent="-285750"/>
            <a:r>
              <a:rPr lang="en-IN" dirty="0">
                <a:solidFill>
                  <a:schemeClr val="tx1"/>
                </a:solidFill>
                <a:latin typeface="Century Gothic" panose="020B0502020202020204" pitchFamily="34" charset="0"/>
              </a:rPr>
              <a:t>Temperature and Humidity can be controlled using the Heating, Ventilation and Air conditioning (HVAC) systems.</a:t>
            </a:r>
          </a:p>
          <a:p>
            <a:pPr marL="285750" indent="-285750"/>
            <a:r>
              <a:rPr lang="en-IN" dirty="0">
                <a:solidFill>
                  <a:schemeClr val="tx1"/>
                </a:solidFill>
                <a:latin typeface="Century Gothic" panose="020B0502020202020204" pitchFamily="34" charset="0"/>
              </a:rPr>
              <a:t>Switch lights can be used based on a time cycle using a Lighting Control System, or arranged to automatically switch-off when the room is vacant.</a:t>
            </a:r>
          </a:p>
          <a:p>
            <a:pPr marL="285750" indent="-285750"/>
            <a:r>
              <a:rPr lang="en-IN" dirty="0">
                <a:solidFill>
                  <a:schemeClr val="tx1"/>
                </a:solidFill>
                <a:latin typeface="Century Gothic" panose="020B0502020202020204" pitchFamily="34" charset="0"/>
              </a:rPr>
              <a:t>Central locking of all the doors and windows can be achieved by connecting the household security system with the home automation system.</a:t>
            </a:r>
          </a:p>
          <a:p>
            <a:pPr marL="285750" indent="-285750"/>
            <a:endParaRPr lang="en-IN" b="1" dirty="0">
              <a:solidFill>
                <a:schemeClr val="tx1"/>
              </a:solidFill>
              <a:latin typeface="Century Gothic" panose="020B0502020202020204" pitchFamily="34" charset="0"/>
            </a:endParaRPr>
          </a:p>
          <a:p>
            <a:pPr marL="285750" indent="-285750"/>
            <a:endParaRPr lang="en-IN" b="1" dirty="0">
              <a:solidFill>
                <a:schemeClr val="tx1"/>
              </a:solidFill>
              <a:latin typeface="Century Gothic" panose="020B0502020202020204" pitchFamily="34" charset="0"/>
            </a:endParaRPr>
          </a:p>
        </p:txBody>
      </p:sp>
      <p:sp>
        <p:nvSpPr>
          <p:cNvPr id="4" name="TextBox 3"/>
          <p:cNvSpPr txBox="1"/>
          <p:nvPr/>
        </p:nvSpPr>
        <p:spPr>
          <a:xfrm>
            <a:off x="4181212" y="455316"/>
            <a:ext cx="3894015"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APPLICATIONS</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Tree>
    <p:extLst>
      <p:ext uri="{BB962C8B-B14F-4D97-AF65-F5344CB8AC3E}">
        <p14:creationId xmlns:p14="http://schemas.microsoft.com/office/powerpoint/2010/main" val="28906438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1683" y="1714154"/>
            <a:ext cx="10073089" cy="3656386"/>
          </a:xfrm>
          <a:noFill/>
        </p:spPr>
        <p:txBody>
          <a:bodyPr vert="horz" wrap="square" lIns="91440" tIns="45720" rIns="91440" bIns="45720" rtlCol="0">
            <a:spAutoFit/>
          </a:bodyPr>
          <a:lstStyle/>
          <a:p>
            <a:pPr marL="285750" indent="-285750"/>
            <a:r>
              <a:rPr lang="en-IN" b="1" dirty="0">
                <a:solidFill>
                  <a:schemeClr val="tx1"/>
                </a:solidFill>
                <a:latin typeface="Century Gothic" panose="020B0502020202020204" pitchFamily="34" charset="0"/>
              </a:rPr>
              <a:t>Unwanted expense </a:t>
            </a:r>
            <a:r>
              <a:rPr lang="en-IN" dirty="0">
                <a:solidFill>
                  <a:schemeClr val="tx1"/>
                </a:solidFill>
                <a:latin typeface="Century Gothic" panose="020B0502020202020204" pitchFamily="34" charset="0"/>
              </a:rPr>
              <a:t>on </a:t>
            </a:r>
            <a:r>
              <a:rPr lang="en-IN" b="1" dirty="0">
                <a:solidFill>
                  <a:schemeClr val="tx1"/>
                </a:solidFill>
                <a:latin typeface="Century Gothic" panose="020B0502020202020204" pitchFamily="34" charset="0"/>
              </a:rPr>
              <a:t>outgoing calls </a:t>
            </a:r>
            <a:r>
              <a:rPr lang="en-IN" dirty="0">
                <a:solidFill>
                  <a:schemeClr val="tx1"/>
                </a:solidFill>
                <a:latin typeface="Century Gothic" panose="020B0502020202020204" pitchFamily="34" charset="0"/>
              </a:rPr>
              <a:t>from the mobile phone in order to operate devices from it</a:t>
            </a:r>
            <a:r>
              <a:rPr lang="en-IN" dirty="0" smtClean="0">
                <a:solidFill>
                  <a:schemeClr val="tx1"/>
                </a:solidFill>
                <a:latin typeface="Century Gothic" panose="020B0502020202020204" pitchFamily="34" charset="0"/>
              </a:rPr>
              <a:t>.</a:t>
            </a:r>
            <a:endParaRPr lang="en-IN" dirty="0">
              <a:solidFill>
                <a:schemeClr val="tx1"/>
              </a:solidFill>
              <a:latin typeface="Century Gothic" panose="020B0502020202020204" pitchFamily="34" charset="0"/>
            </a:endParaRPr>
          </a:p>
          <a:p>
            <a:pPr marL="285750" indent="-285750"/>
            <a:r>
              <a:rPr lang="en-IN" dirty="0">
                <a:solidFill>
                  <a:schemeClr val="tx1"/>
                </a:solidFill>
                <a:latin typeface="Century Gothic" panose="020B0502020202020204" pitchFamily="34" charset="0"/>
              </a:rPr>
              <a:t>One mobile phone needs to be </a:t>
            </a:r>
            <a:r>
              <a:rPr lang="en-IN" b="1" dirty="0">
                <a:solidFill>
                  <a:schemeClr val="tx1"/>
                </a:solidFill>
                <a:latin typeface="Century Gothic" panose="020B0502020202020204" pitchFamily="34" charset="0"/>
              </a:rPr>
              <a:t>always connected </a:t>
            </a:r>
            <a:r>
              <a:rPr lang="en-IN" dirty="0">
                <a:solidFill>
                  <a:schemeClr val="tx1"/>
                </a:solidFill>
                <a:latin typeface="Century Gothic" panose="020B0502020202020204" pitchFamily="34" charset="0"/>
              </a:rPr>
              <a:t>to the main circuit at home in order for wireless home automation</a:t>
            </a:r>
            <a:r>
              <a:rPr lang="en-IN" dirty="0" smtClean="0">
                <a:solidFill>
                  <a:schemeClr val="tx1"/>
                </a:solidFill>
                <a:latin typeface="Century Gothic" panose="020B0502020202020204" pitchFamily="34" charset="0"/>
              </a:rPr>
              <a:t>.</a:t>
            </a:r>
            <a:endParaRPr lang="en-IN" dirty="0">
              <a:solidFill>
                <a:schemeClr val="tx1"/>
              </a:solidFill>
              <a:latin typeface="Century Gothic" panose="020B0502020202020204" pitchFamily="34" charset="0"/>
            </a:endParaRPr>
          </a:p>
          <a:p>
            <a:pPr marL="285750" indent="-285750"/>
            <a:r>
              <a:rPr lang="en-IN" dirty="0">
                <a:solidFill>
                  <a:schemeClr val="tx1"/>
                </a:solidFill>
                <a:latin typeface="Century Gothic" panose="020B0502020202020204" pitchFamily="34" charset="0"/>
              </a:rPr>
              <a:t>Limitation on the </a:t>
            </a:r>
            <a:r>
              <a:rPr lang="en-IN" b="1" dirty="0">
                <a:solidFill>
                  <a:schemeClr val="tx1"/>
                </a:solidFill>
                <a:latin typeface="Century Gothic" panose="020B0502020202020204" pitchFamily="34" charset="0"/>
              </a:rPr>
              <a:t>number of devices </a:t>
            </a:r>
            <a:r>
              <a:rPr lang="en-IN" dirty="0">
                <a:solidFill>
                  <a:schemeClr val="tx1"/>
                </a:solidFill>
                <a:latin typeface="Century Gothic" panose="020B0502020202020204" pitchFamily="34" charset="0"/>
              </a:rPr>
              <a:t>that we want to operate through the mobile</a:t>
            </a:r>
            <a:r>
              <a:rPr lang="en-IN" dirty="0" smtClean="0">
                <a:solidFill>
                  <a:schemeClr val="tx1"/>
                </a:solidFill>
                <a:latin typeface="Century Gothic" panose="020B0502020202020204" pitchFamily="34" charset="0"/>
              </a:rPr>
              <a:t>.</a:t>
            </a:r>
            <a:endParaRPr lang="en-IN" dirty="0">
              <a:solidFill>
                <a:schemeClr val="tx1"/>
              </a:solidFill>
              <a:latin typeface="Century Gothic" panose="020B0502020202020204" pitchFamily="34" charset="0"/>
            </a:endParaRPr>
          </a:p>
          <a:p>
            <a:pPr marL="285750" indent="-285750"/>
            <a:r>
              <a:rPr lang="en-IN" b="1" dirty="0">
                <a:solidFill>
                  <a:schemeClr val="tx1"/>
                </a:solidFill>
                <a:latin typeface="Century Gothic" panose="020B0502020202020204" pitchFamily="34" charset="0"/>
              </a:rPr>
              <a:t>Ratings</a:t>
            </a:r>
            <a:r>
              <a:rPr lang="en-IN" dirty="0">
                <a:solidFill>
                  <a:schemeClr val="tx1"/>
                </a:solidFill>
                <a:latin typeface="Century Gothic" panose="020B0502020202020204" pitchFamily="34" charset="0"/>
              </a:rPr>
              <a:t> of the devices should be known and must be within the </a:t>
            </a:r>
            <a:r>
              <a:rPr lang="en-IN" b="1" dirty="0">
                <a:solidFill>
                  <a:schemeClr val="tx1"/>
                </a:solidFill>
                <a:latin typeface="Century Gothic" panose="020B0502020202020204" pitchFamily="34" charset="0"/>
              </a:rPr>
              <a:t>range</a:t>
            </a:r>
            <a:r>
              <a:rPr lang="en-IN" dirty="0">
                <a:solidFill>
                  <a:schemeClr val="tx1"/>
                </a:solidFill>
                <a:latin typeface="Century Gothic" panose="020B0502020202020204" pitchFamily="34" charset="0"/>
              </a:rPr>
              <a:t> of the components used.</a:t>
            </a:r>
          </a:p>
          <a:p>
            <a:pPr marL="285750" indent="-285750"/>
            <a:endParaRPr lang="en-IN" dirty="0">
              <a:solidFill>
                <a:schemeClr val="tx1"/>
              </a:solidFill>
              <a:latin typeface="Century Gothic" panose="020B0502020202020204" pitchFamily="34" charset="0"/>
            </a:endParaRPr>
          </a:p>
        </p:txBody>
      </p:sp>
      <p:sp>
        <p:nvSpPr>
          <p:cNvPr id="5" name="TextBox 4"/>
          <p:cNvSpPr txBox="1"/>
          <p:nvPr/>
        </p:nvSpPr>
        <p:spPr>
          <a:xfrm>
            <a:off x="4181212" y="455316"/>
            <a:ext cx="3350597"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LIMITATIONS</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Tree>
    <p:extLst>
      <p:ext uri="{BB962C8B-B14F-4D97-AF65-F5344CB8AC3E}">
        <p14:creationId xmlns:p14="http://schemas.microsoft.com/office/powerpoint/2010/main" val="96573127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29266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7044" y="1169437"/>
            <a:ext cx="5865119" cy="3770263"/>
          </a:xfrm>
          <a:noFill/>
        </p:spPr>
        <p:txBody>
          <a:bodyPr wrap="square" rtlCol="0">
            <a:spAutoFit/>
          </a:bodyPr>
          <a:lstStyle/>
          <a:p>
            <a:pPr marL="285750" indent="-285750"/>
            <a:r>
              <a:rPr lang="en-IN" b="1" dirty="0">
                <a:solidFill>
                  <a:schemeClr val="tx1"/>
                </a:solidFill>
                <a:latin typeface="Century Gothic" panose="020B0502020202020204" pitchFamily="34" charset="0"/>
              </a:rPr>
              <a:t>Home automation </a:t>
            </a:r>
            <a:r>
              <a:rPr lang="en-IN" dirty="0">
                <a:solidFill>
                  <a:schemeClr val="tx1"/>
                </a:solidFill>
                <a:latin typeface="Century Gothic" panose="020B0502020202020204" pitchFamily="34" charset="0"/>
              </a:rPr>
              <a:t>covers all the aspects of centralized control of lighting</a:t>
            </a:r>
            <a:r>
              <a:rPr lang="en-IN" dirty="0" smtClean="0">
                <a:solidFill>
                  <a:schemeClr val="tx1"/>
                </a:solidFill>
                <a:latin typeface="Century Gothic" panose="020B0502020202020204" pitchFamily="34" charset="0"/>
              </a:rPr>
              <a:t>,</a:t>
            </a:r>
            <a:r>
              <a:rPr lang="en-IN" dirty="0">
                <a:solidFill>
                  <a:schemeClr val="tx1"/>
                </a:solidFill>
                <a:latin typeface="Century Gothic" panose="020B0502020202020204" pitchFamily="34" charset="0"/>
              </a:rPr>
              <a:t> </a:t>
            </a:r>
            <a:r>
              <a:rPr lang="en-IN" dirty="0" smtClean="0">
                <a:solidFill>
                  <a:schemeClr val="tx1"/>
                </a:solidFill>
                <a:latin typeface="Century Gothic" panose="020B0502020202020204" pitchFamily="34" charset="0"/>
              </a:rPr>
              <a:t>HVAC (heating</a:t>
            </a:r>
            <a:r>
              <a:rPr lang="en-IN" dirty="0">
                <a:solidFill>
                  <a:schemeClr val="tx1"/>
                </a:solidFill>
                <a:latin typeface="Century Gothic" panose="020B0502020202020204" pitchFamily="34" charset="0"/>
              </a:rPr>
              <a:t>, ventilation and air conditioning), home appliances, security locks of </a:t>
            </a:r>
            <a:r>
              <a:rPr lang="en-IN" dirty="0" smtClean="0">
                <a:solidFill>
                  <a:schemeClr val="tx1"/>
                </a:solidFill>
                <a:latin typeface="Century Gothic" panose="020B0502020202020204" pitchFamily="34" charset="0"/>
              </a:rPr>
              <a:t>windows </a:t>
            </a:r>
            <a:r>
              <a:rPr lang="en-IN" dirty="0">
                <a:solidFill>
                  <a:schemeClr val="tx1"/>
                </a:solidFill>
                <a:latin typeface="Century Gothic" panose="020B0502020202020204" pitchFamily="34" charset="0"/>
              </a:rPr>
              <a:t>and doors. </a:t>
            </a:r>
          </a:p>
          <a:p>
            <a:pPr marL="285750" indent="-285750"/>
            <a:r>
              <a:rPr lang="en-IN" dirty="0" smtClean="0">
                <a:solidFill>
                  <a:schemeClr val="tx1"/>
                </a:solidFill>
                <a:latin typeface="Century Gothic" panose="020B0502020202020204" pitchFamily="34" charset="0"/>
              </a:rPr>
              <a:t>Wireless </a:t>
            </a:r>
            <a:r>
              <a:rPr lang="en-IN" dirty="0">
                <a:solidFill>
                  <a:schemeClr val="tx1"/>
                </a:solidFill>
                <a:latin typeface="Century Gothic" panose="020B0502020202020204" pitchFamily="34" charset="0"/>
              </a:rPr>
              <a:t>home automation provides </a:t>
            </a:r>
            <a:r>
              <a:rPr lang="en-IN" b="1" dirty="0">
                <a:solidFill>
                  <a:schemeClr val="tx1"/>
                </a:solidFill>
                <a:latin typeface="Century Gothic" panose="020B0502020202020204" pitchFamily="34" charset="0"/>
              </a:rPr>
              <a:t>better facilities </a:t>
            </a:r>
            <a:r>
              <a:rPr lang="en-IN" dirty="0">
                <a:solidFill>
                  <a:schemeClr val="tx1"/>
                </a:solidFill>
                <a:latin typeface="Century Gothic" panose="020B0502020202020204" pitchFamily="34" charset="0"/>
              </a:rPr>
              <a:t>and </a:t>
            </a:r>
            <a:r>
              <a:rPr lang="en-IN" b="1" dirty="0" smtClean="0">
                <a:solidFill>
                  <a:schemeClr val="tx1"/>
                </a:solidFill>
                <a:latin typeface="Century Gothic" panose="020B0502020202020204" pitchFamily="34" charset="0"/>
              </a:rPr>
              <a:t>increases</a:t>
            </a:r>
            <a:r>
              <a:rPr lang="en-IN" dirty="0" smtClean="0">
                <a:solidFill>
                  <a:schemeClr val="tx1"/>
                </a:solidFill>
                <a:latin typeface="Century Gothic" panose="020B0502020202020204" pitchFamily="34" charset="0"/>
              </a:rPr>
              <a:t> </a:t>
            </a:r>
            <a:r>
              <a:rPr lang="en-IN" dirty="0">
                <a:solidFill>
                  <a:schemeClr val="tx1"/>
                </a:solidFill>
                <a:latin typeface="Century Gothic" panose="020B0502020202020204" pitchFamily="34" charset="0"/>
              </a:rPr>
              <a:t>quality of life </a:t>
            </a:r>
            <a:r>
              <a:rPr lang="en-IN" dirty="0" smtClean="0">
                <a:solidFill>
                  <a:schemeClr val="tx1"/>
                </a:solidFill>
                <a:latin typeface="Century Gothic" panose="020B0502020202020204" pitchFamily="34" charset="0"/>
              </a:rPr>
              <a:t>for </a:t>
            </a:r>
            <a:r>
              <a:rPr lang="en-IN" dirty="0">
                <a:solidFill>
                  <a:schemeClr val="tx1"/>
                </a:solidFill>
                <a:latin typeface="Century Gothic" panose="020B0502020202020204" pitchFamily="34" charset="0"/>
              </a:rPr>
              <a:t>the elderly and disabled </a:t>
            </a:r>
            <a:r>
              <a:rPr lang="en-IN" dirty="0" smtClean="0">
                <a:solidFill>
                  <a:schemeClr val="tx1"/>
                </a:solidFill>
                <a:latin typeface="Century Gothic" panose="020B0502020202020204" pitchFamily="34" charset="0"/>
              </a:rPr>
              <a:t>who </a:t>
            </a:r>
            <a:r>
              <a:rPr lang="en-IN" dirty="0">
                <a:solidFill>
                  <a:schemeClr val="tx1"/>
                </a:solidFill>
                <a:latin typeface="Century Gothic" panose="020B0502020202020204" pitchFamily="34" charset="0"/>
              </a:rPr>
              <a:t>might otherwise require specialised care and </a:t>
            </a:r>
            <a:r>
              <a:rPr lang="en-IN" dirty="0" smtClean="0">
                <a:solidFill>
                  <a:schemeClr val="tx1"/>
                </a:solidFill>
                <a:latin typeface="Century Gothic" panose="020B0502020202020204" pitchFamily="34" charset="0"/>
              </a:rPr>
              <a:t>be </a:t>
            </a:r>
            <a:r>
              <a:rPr lang="en-IN" dirty="0">
                <a:solidFill>
                  <a:schemeClr val="tx1"/>
                </a:solidFill>
                <a:latin typeface="Century Gothic" panose="020B0502020202020204" pitchFamily="34" charset="0"/>
              </a:rPr>
              <a:t>left to fend off for themselves. </a:t>
            </a:r>
            <a:endParaRPr lang="en-IN" dirty="0" smtClean="0">
              <a:solidFill>
                <a:schemeClr val="tx1"/>
              </a:solidFill>
              <a:latin typeface="Century Gothic" panose="020B0502020202020204" pitchFamily="34" charset="0"/>
            </a:endParaRPr>
          </a:p>
        </p:txBody>
      </p:sp>
      <p:sp>
        <p:nvSpPr>
          <p:cNvPr id="5" name="TextBox 4"/>
          <p:cNvSpPr txBox="1"/>
          <p:nvPr/>
        </p:nvSpPr>
        <p:spPr>
          <a:xfrm>
            <a:off x="4181214" y="197738"/>
            <a:ext cx="3749744"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INTODUCTION</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
        <p:nvSpPr>
          <p:cNvPr id="7" name="TextBox 6"/>
          <p:cNvSpPr txBox="1"/>
          <p:nvPr/>
        </p:nvSpPr>
        <p:spPr>
          <a:xfrm>
            <a:off x="890508" y="5344216"/>
            <a:ext cx="11301492" cy="1384995"/>
          </a:xfrm>
          <a:prstGeom prst="rect">
            <a:avLst/>
          </a:prstGeom>
          <a:solidFill>
            <a:schemeClr val="bg2">
              <a:lumMod val="75000"/>
            </a:schemeClr>
          </a:solidFill>
        </p:spPr>
        <p:txBody>
          <a:bodyPr wrap="none" rtlCol="0">
            <a:spAutoFit/>
          </a:bodyPr>
          <a:lstStyle/>
          <a:p>
            <a:pPr algn="ctr"/>
            <a:r>
              <a:rPr lang="en-IN" sz="2100" b="1" i="1" dirty="0" smtClean="0">
                <a:solidFill>
                  <a:schemeClr val="tx1"/>
                </a:solidFill>
                <a:latin typeface="Century Gothic" panose="020B0502020202020204" pitchFamily="34" charset="0"/>
              </a:rPr>
              <a:t>Our Idea is to implement Wireless Home automation using</a:t>
            </a:r>
            <a:r>
              <a:rPr lang="en-IN" sz="2100" b="1" i="1" u="sng" dirty="0" smtClean="0">
                <a:solidFill>
                  <a:schemeClr val="tx1"/>
                </a:solidFill>
                <a:latin typeface="Century Gothic" panose="020B0502020202020204" pitchFamily="34" charset="0"/>
              </a:rPr>
              <a:t> Mobile phones</a:t>
            </a:r>
            <a:r>
              <a:rPr lang="en-IN" sz="2100" b="1" i="1" dirty="0" smtClean="0">
                <a:solidFill>
                  <a:schemeClr val="tx1"/>
                </a:solidFill>
                <a:latin typeface="Century Gothic" panose="020B0502020202020204" pitchFamily="34" charset="0"/>
              </a:rPr>
              <a:t>. All the</a:t>
            </a:r>
          </a:p>
          <a:p>
            <a:pPr algn="ctr"/>
            <a:r>
              <a:rPr lang="en-IN" sz="2100" b="1" i="1" dirty="0" smtClean="0">
                <a:solidFill>
                  <a:schemeClr val="tx1"/>
                </a:solidFill>
                <a:latin typeface="Century Gothic" panose="020B0502020202020204" pitchFamily="34" charset="0"/>
              </a:rPr>
              <a:t>     user needs to do is to use his/her mobile phone to automatically on/off devices at </a:t>
            </a:r>
          </a:p>
          <a:p>
            <a:pPr algn="ctr"/>
            <a:r>
              <a:rPr lang="en-IN" sz="2100" b="1" i="1" dirty="0" smtClean="0">
                <a:solidFill>
                  <a:schemeClr val="tx1"/>
                </a:solidFill>
                <a:latin typeface="Century Gothic" panose="020B0502020202020204" pitchFamily="34" charset="0"/>
              </a:rPr>
              <a:t>     his/her Home.</a:t>
            </a:r>
          </a:p>
          <a:p>
            <a:pPr algn="ctr"/>
            <a:endParaRPr lang="en-IN" sz="2100" dirty="0"/>
          </a:p>
        </p:txBody>
      </p:sp>
      <p:pic>
        <p:nvPicPr>
          <p:cNvPr id="8" name="Picture 7"/>
          <p:cNvPicPr>
            <a:picLocks noChangeAspect="1"/>
          </p:cNvPicPr>
          <p:nvPr/>
        </p:nvPicPr>
        <p:blipFill>
          <a:blip r:embed="rId2" cstate="print">
            <a:clrChange>
              <a:clrFrom>
                <a:srgbClr val="D9D5D2"/>
              </a:clrFrom>
              <a:clrTo>
                <a:srgbClr val="D9D5D2">
                  <a:alpha val="0"/>
                </a:srgbClr>
              </a:clrTo>
            </a:clrChange>
            <a:extLst>
              <a:ext uri="{28A0092B-C50C-407E-A947-70E740481C1C}">
                <a14:useLocalDpi xmlns:a14="http://schemas.microsoft.com/office/drawing/2010/main" val="0"/>
              </a:ext>
            </a:extLst>
          </a:blip>
          <a:stretch>
            <a:fillRect/>
          </a:stretch>
        </p:blipFill>
        <p:spPr>
          <a:xfrm>
            <a:off x="6673308" y="1020023"/>
            <a:ext cx="4347934" cy="3593206"/>
          </a:xfrm>
          <a:prstGeom prst="rect">
            <a:avLst/>
          </a:prstGeom>
        </p:spPr>
      </p:pic>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09193" y="2705892"/>
            <a:ext cx="2233808" cy="2233808"/>
          </a:xfrm>
          <a:prstGeom prst="rect">
            <a:avLst/>
          </a:prstGeom>
        </p:spPr>
      </p:pic>
    </p:spTree>
    <p:extLst>
      <p:ext uri="{BB962C8B-B14F-4D97-AF65-F5344CB8AC3E}">
        <p14:creationId xmlns:p14="http://schemas.microsoft.com/office/powerpoint/2010/main" val="316503329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0168" y="120085"/>
            <a:ext cx="4764446"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IMPLEMENTATION</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
        <p:nvSpPr>
          <p:cNvPr id="4" name="TextBox 3"/>
          <p:cNvSpPr txBox="1"/>
          <p:nvPr/>
        </p:nvSpPr>
        <p:spPr>
          <a:xfrm>
            <a:off x="590234" y="1331869"/>
            <a:ext cx="252665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3200" dirty="0" smtClean="0"/>
              <a:t>Mobile Phone</a:t>
            </a:r>
            <a:endParaRPr lang="en-IN" sz="3200" dirty="0"/>
          </a:p>
        </p:txBody>
      </p:sp>
      <p:sp>
        <p:nvSpPr>
          <p:cNvPr id="5" name="TextBox 4"/>
          <p:cNvSpPr txBox="1"/>
          <p:nvPr/>
        </p:nvSpPr>
        <p:spPr>
          <a:xfrm>
            <a:off x="6247789" y="1255616"/>
            <a:ext cx="274267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DTMF Decoder</a:t>
            </a:r>
          </a:p>
        </p:txBody>
      </p:sp>
      <p:sp>
        <p:nvSpPr>
          <p:cNvPr id="6" name="TextBox 5"/>
          <p:cNvSpPr txBox="1"/>
          <p:nvPr/>
        </p:nvSpPr>
        <p:spPr>
          <a:xfrm>
            <a:off x="9595957" y="4144383"/>
            <a:ext cx="1957587"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Invertor IC</a:t>
            </a:r>
          </a:p>
        </p:txBody>
      </p:sp>
      <p:sp>
        <p:nvSpPr>
          <p:cNvPr id="7" name="TextBox 6"/>
          <p:cNvSpPr txBox="1"/>
          <p:nvPr/>
        </p:nvSpPr>
        <p:spPr>
          <a:xfrm>
            <a:off x="5032443" y="4157890"/>
            <a:ext cx="279916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Microcontroller</a:t>
            </a:r>
          </a:p>
        </p:txBody>
      </p:sp>
      <p:sp>
        <p:nvSpPr>
          <p:cNvPr id="8" name="TextBox 7"/>
          <p:cNvSpPr txBox="1"/>
          <p:nvPr/>
        </p:nvSpPr>
        <p:spPr>
          <a:xfrm>
            <a:off x="187271" y="4144384"/>
            <a:ext cx="3332579"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Output to Devices </a:t>
            </a:r>
          </a:p>
        </p:txBody>
      </p:sp>
      <p:sp>
        <p:nvSpPr>
          <p:cNvPr id="9" name="TextBox 8"/>
          <p:cNvSpPr txBox="1"/>
          <p:nvPr/>
        </p:nvSpPr>
        <p:spPr>
          <a:xfrm>
            <a:off x="1471815" y="1993269"/>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Use input through a Mobile Phone to </a:t>
            </a:r>
            <a:r>
              <a:rPr lang="en-IN" b="1" dirty="0" smtClean="0"/>
              <a:t>automatically on/off </a:t>
            </a:r>
            <a:r>
              <a:rPr lang="en-IN" dirty="0" smtClean="0"/>
              <a:t>devices</a:t>
            </a:r>
            <a:endParaRPr lang="en-IN" dirty="0"/>
          </a:p>
        </p:txBody>
      </p:sp>
      <p:sp>
        <p:nvSpPr>
          <p:cNvPr id="10" name="TextBox 9"/>
          <p:cNvSpPr txBox="1"/>
          <p:nvPr/>
        </p:nvSpPr>
        <p:spPr>
          <a:xfrm>
            <a:off x="7499936" y="1920803"/>
            <a:ext cx="3691805" cy="923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input is </a:t>
            </a:r>
            <a:r>
              <a:rPr lang="en-IN" b="1" dirty="0" smtClean="0"/>
              <a:t>wirelessly transferred </a:t>
            </a:r>
            <a:r>
              <a:rPr lang="en-IN" dirty="0" smtClean="0"/>
              <a:t>to DTMF Module which is the main part of our Project </a:t>
            </a:r>
            <a:endParaRPr lang="en-IN" dirty="0"/>
          </a:p>
        </p:txBody>
      </p:sp>
      <p:sp>
        <p:nvSpPr>
          <p:cNvPr id="11" name="TextBox 10"/>
          <p:cNvSpPr txBox="1"/>
          <p:nvPr/>
        </p:nvSpPr>
        <p:spPr>
          <a:xfrm>
            <a:off x="9595957"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The O/P  through DTMF module is fed to Invertor IC  </a:t>
            </a:r>
            <a:endParaRPr lang="en-IN" dirty="0"/>
          </a:p>
        </p:txBody>
      </p:sp>
      <p:sp>
        <p:nvSpPr>
          <p:cNvPr id="12" name="TextBox 11"/>
          <p:cNvSpPr txBox="1"/>
          <p:nvPr/>
        </p:nvSpPr>
        <p:spPr>
          <a:xfrm>
            <a:off x="4831193" y="4829518"/>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O/P is fed to  MCU as Input and the corresponding O/P is obtained</a:t>
            </a:r>
            <a:endParaRPr lang="en-IN" dirty="0"/>
          </a:p>
        </p:txBody>
      </p:sp>
      <p:sp>
        <p:nvSpPr>
          <p:cNvPr id="13" name="TextBox 12"/>
          <p:cNvSpPr txBox="1"/>
          <p:nvPr/>
        </p:nvSpPr>
        <p:spPr>
          <a:xfrm>
            <a:off x="967111"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corresponding O/P is fed to devices.</a:t>
            </a:r>
            <a:endParaRPr lang="en-IN" dirty="0"/>
          </a:p>
        </p:txBody>
      </p:sp>
      <p:cxnSp>
        <p:nvCxnSpPr>
          <p:cNvPr id="15" name="Straight Arrow Connector 14"/>
          <p:cNvCxnSpPr/>
          <p:nvPr/>
        </p:nvCxnSpPr>
        <p:spPr>
          <a:xfrm>
            <a:off x="4761960" y="1624256"/>
            <a:ext cx="1240338"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10104546" y="2951403"/>
            <a:ext cx="18248" cy="88927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8284614" y="4584250"/>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3622388" y="4570742"/>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416509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2833" y="1234074"/>
            <a:ext cx="11262577" cy="752257"/>
          </a:xfrm>
          <a:solidFill>
            <a:schemeClr val="bg1">
              <a:lumMod val="85000"/>
            </a:schemeClr>
          </a:solidFill>
        </p:spPr>
        <p:txBody>
          <a:bodyPr vert="horz" wrap="square" lIns="91440" tIns="45720" rIns="91440" bIns="45720" rtlCol="0">
            <a:spAutoFit/>
          </a:bodyPr>
          <a:lstStyle/>
          <a:p>
            <a:pPr marL="0" indent="0" algn="ctr">
              <a:buNone/>
            </a:pPr>
            <a:r>
              <a:rPr lang="en-IN" dirty="0" smtClean="0">
                <a:solidFill>
                  <a:schemeClr val="tx1"/>
                </a:solidFill>
                <a:latin typeface="Century Gothic" panose="020B0502020202020204" pitchFamily="34" charset="0"/>
              </a:rPr>
              <a:t>The </a:t>
            </a:r>
            <a:r>
              <a:rPr lang="en-IN" b="1" dirty="0" smtClean="0">
                <a:solidFill>
                  <a:schemeClr val="tx1"/>
                </a:solidFill>
                <a:latin typeface="Century Gothic" panose="020B0502020202020204" pitchFamily="34" charset="0"/>
              </a:rPr>
              <a:t>DTMF (Dual Tone Multi Frequency) </a:t>
            </a:r>
            <a:r>
              <a:rPr lang="en-IN" dirty="0" smtClean="0">
                <a:solidFill>
                  <a:schemeClr val="tx1"/>
                </a:solidFill>
                <a:latin typeface="Century Gothic" panose="020B0502020202020204" pitchFamily="34" charset="0"/>
              </a:rPr>
              <a:t>decoder circuit spots the dial tone from the telephone line and </a:t>
            </a:r>
            <a:r>
              <a:rPr lang="en-IN" b="1" dirty="0" smtClean="0">
                <a:solidFill>
                  <a:schemeClr val="tx1"/>
                </a:solidFill>
                <a:latin typeface="Century Gothic" panose="020B0502020202020204" pitchFamily="34" charset="0"/>
              </a:rPr>
              <a:t>decodes</a:t>
            </a:r>
            <a:r>
              <a:rPr lang="en-IN" dirty="0" smtClean="0">
                <a:solidFill>
                  <a:schemeClr val="tx1"/>
                </a:solidFill>
                <a:latin typeface="Century Gothic" panose="020B0502020202020204" pitchFamily="34" charset="0"/>
              </a:rPr>
              <a:t> the key pressed on the telephone.</a:t>
            </a:r>
            <a:endParaRPr lang="en-IN" dirty="0">
              <a:solidFill>
                <a:schemeClr val="tx1"/>
              </a:solidFill>
              <a:latin typeface="Century Gothic" panose="020B0502020202020204" pitchFamily="34" charset="0"/>
            </a:endParaRPr>
          </a:p>
        </p:txBody>
      </p:sp>
      <p:sp>
        <p:nvSpPr>
          <p:cNvPr id="6" name="TextBox 5"/>
          <p:cNvSpPr txBox="1"/>
          <p:nvPr/>
        </p:nvSpPr>
        <p:spPr>
          <a:xfrm>
            <a:off x="5130356" y="253207"/>
            <a:ext cx="1604927"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DTMF</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
        <p:nvSpPr>
          <p:cNvPr id="7" name="TextBox 6"/>
          <p:cNvSpPr txBox="1"/>
          <p:nvPr/>
        </p:nvSpPr>
        <p:spPr>
          <a:xfrm>
            <a:off x="477079" y="3074505"/>
            <a:ext cx="5632174" cy="2160591"/>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a:t>When any of the key like “1”, “2”, “*”, “#” </a:t>
            </a:r>
            <a:r>
              <a:rPr lang="en-IN" dirty="0" smtClean="0"/>
              <a:t>etc. </a:t>
            </a:r>
            <a:r>
              <a:rPr lang="en-IN" dirty="0"/>
              <a:t>is pressed particular </a:t>
            </a:r>
            <a:r>
              <a:rPr lang="en-IN" b="1" dirty="0"/>
              <a:t>code is </a:t>
            </a:r>
            <a:r>
              <a:rPr lang="en-IN" b="1" dirty="0" smtClean="0"/>
              <a:t>transmitted</a:t>
            </a:r>
            <a:r>
              <a:rPr lang="en-IN" dirty="0" smtClean="0"/>
              <a:t>. This </a:t>
            </a:r>
            <a:r>
              <a:rPr lang="en-IN" dirty="0"/>
              <a:t>code is consist of </a:t>
            </a:r>
            <a:r>
              <a:rPr lang="en-IN" b="1" dirty="0"/>
              <a:t>two frequency </a:t>
            </a:r>
            <a:r>
              <a:rPr lang="en-IN" dirty="0"/>
              <a:t>among which one is</a:t>
            </a:r>
            <a:r>
              <a:rPr lang="en-IN" b="1" dirty="0"/>
              <a:t> higher frequency </a:t>
            </a:r>
            <a:r>
              <a:rPr lang="en-IN" dirty="0"/>
              <a:t>and </a:t>
            </a:r>
            <a:r>
              <a:rPr lang="en-IN" dirty="0" smtClean="0"/>
              <a:t>second one </a:t>
            </a:r>
            <a:r>
              <a:rPr lang="en-IN" dirty="0"/>
              <a:t>is </a:t>
            </a:r>
            <a:r>
              <a:rPr lang="en-IN" b="1" dirty="0"/>
              <a:t>lower frequency</a:t>
            </a:r>
            <a:r>
              <a:rPr lang="en-IN" b="1" dirty="0" smtClean="0"/>
              <a:t>.</a:t>
            </a:r>
            <a:endParaRPr lang="en-IN"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24355"/>
          <a:stretch/>
        </p:blipFill>
        <p:spPr>
          <a:xfrm>
            <a:off x="8222014" y="3074505"/>
            <a:ext cx="3021241" cy="2749725"/>
          </a:xfrm>
          <a:prstGeom prst="rect">
            <a:avLst/>
          </a:prstGeom>
        </p:spPr>
      </p:pic>
      <p:sp>
        <p:nvSpPr>
          <p:cNvPr id="9" name="TextBox 8"/>
          <p:cNvSpPr txBox="1"/>
          <p:nvPr/>
        </p:nvSpPr>
        <p:spPr>
          <a:xfrm>
            <a:off x="7229101" y="3255200"/>
            <a:ext cx="854721" cy="338554"/>
          </a:xfrm>
          <a:prstGeom prst="rect">
            <a:avLst/>
          </a:prstGeom>
          <a:noFill/>
        </p:spPr>
        <p:txBody>
          <a:bodyPr wrap="none" rtlCol="0">
            <a:spAutoFit/>
          </a:bodyPr>
          <a:lstStyle/>
          <a:p>
            <a:r>
              <a:rPr lang="en-IN" sz="1600" dirty="0" smtClean="0">
                <a:latin typeface="+mj-lt"/>
              </a:rPr>
              <a:t>679 Hz</a:t>
            </a:r>
            <a:endParaRPr lang="en-IN" sz="1600" dirty="0">
              <a:latin typeface="+mj-lt"/>
            </a:endParaRPr>
          </a:p>
        </p:txBody>
      </p:sp>
      <p:sp>
        <p:nvSpPr>
          <p:cNvPr id="10" name="TextBox 9"/>
          <p:cNvSpPr txBox="1"/>
          <p:nvPr/>
        </p:nvSpPr>
        <p:spPr>
          <a:xfrm>
            <a:off x="7229102" y="3979372"/>
            <a:ext cx="854721" cy="338554"/>
          </a:xfrm>
          <a:prstGeom prst="rect">
            <a:avLst/>
          </a:prstGeom>
          <a:noFill/>
        </p:spPr>
        <p:txBody>
          <a:bodyPr wrap="none" rtlCol="0">
            <a:spAutoFit/>
          </a:bodyPr>
          <a:lstStyle/>
          <a:p>
            <a:r>
              <a:rPr lang="en-IN" sz="1600" dirty="0" smtClean="0">
                <a:latin typeface="+mj-lt"/>
              </a:rPr>
              <a:t>770 Hz</a:t>
            </a:r>
            <a:endParaRPr lang="en-IN" sz="1600" dirty="0">
              <a:latin typeface="+mj-lt"/>
            </a:endParaRPr>
          </a:p>
        </p:txBody>
      </p:sp>
      <p:sp>
        <p:nvSpPr>
          <p:cNvPr id="11" name="TextBox 10"/>
          <p:cNvSpPr txBox="1"/>
          <p:nvPr/>
        </p:nvSpPr>
        <p:spPr>
          <a:xfrm>
            <a:off x="7229103" y="4642176"/>
            <a:ext cx="854721" cy="338554"/>
          </a:xfrm>
          <a:prstGeom prst="rect">
            <a:avLst/>
          </a:prstGeom>
          <a:noFill/>
        </p:spPr>
        <p:txBody>
          <a:bodyPr wrap="none" rtlCol="0">
            <a:spAutoFit/>
          </a:bodyPr>
          <a:lstStyle/>
          <a:p>
            <a:r>
              <a:rPr lang="en-IN" sz="1600" dirty="0" smtClean="0">
                <a:latin typeface="+mj-lt"/>
              </a:rPr>
              <a:t>852 Hz</a:t>
            </a:r>
            <a:endParaRPr lang="en-IN" sz="1600" dirty="0">
              <a:latin typeface="+mj-lt"/>
            </a:endParaRPr>
          </a:p>
        </p:txBody>
      </p:sp>
      <p:sp>
        <p:nvSpPr>
          <p:cNvPr id="12" name="TextBox 11"/>
          <p:cNvSpPr txBox="1"/>
          <p:nvPr/>
        </p:nvSpPr>
        <p:spPr>
          <a:xfrm>
            <a:off x="7229104" y="5304980"/>
            <a:ext cx="854721" cy="338554"/>
          </a:xfrm>
          <a:prstGeom prst="rect">
            <a:avLst/>
          </a:prstGeom>
          <a:noFill/>
        </p:spPr>
        <p:txBody>
          <a:bodyPr wrap="none" rtlCol="0">
            <a:spAutoFit/>
          </a:bodyPr>
          <a:lstStyle/>
          <a:p>
            <a:r>
              <a:rPr lang="en-IN" sz="1600" dirty="0" smtClean="0">
                <a:latin typeface="+mj-lt"/>
              </a:rPr>
              <a:t>941 Hz</a:t>
            </a:r>
            <a:endParaRPr lang="en-IN" sz="1600" dirty="0">
              <a:latin typeface="+mj-lt"/>
            </a:endParaRPr>
          </a:p>
        </p:txBody>
      </p:sp>
      <p:sp>
        <p:nvSpPr>
          <p:cNvPr id="13" name="TextBox 12"/>
          <p:cNvSpPr txBox="1"/>
          <p:nvPr/>
        </p:nvSpPr>
        <p:spPr>
          <a:xfrm>
            <a:off x="8083825" y="5903758"/>
            <a:ext cx="968535" cy="338554"/>
          </a:xfrm>
          <a:prstGeom prst="rect">
            <a:avLst/>
          </a:prstGeom>
          <a:noFill/>
        </p:spPr>
        <p:txBody>
          <a:bodyPr wrap="none" rtlCol="0">
            <a:spAutoFit/>
          </a:bodyPr>
          <a:lstStyle>
            <a:defPPr>
              <a:defRPr lang="en-US"/>
            </a:defPPr>
            <a:lvl1pPr>
              <a:defRPr sz="1600">
                <a:latin typeface="+mj-lt"/>
              </a:defRPr>
            </a:lvl1pPr>
          </a:lstStyle>
          <a:p>
            <a:r>
              <a:rPr lang="en-IN" dirty="0"/>
              <a:t>1209 Hz</a:t>
            </a:r>
          </a:p>
        </p:txBody>
      </p:sp>
      <p:sp>
        <p:nvSpPr>
          <p:cNvPr id="14" name="TextBox 13"/>
          <p:cNvSpPr txBox="1"/>
          <p:nvPr/>
        </p:nvSpPr>
        <p:spPr>
          <a:xfrm>
            <a:off x="9052360" y="5903758"/>
            <a:ext cx="968535" cy="338554"/>
          </a:xfrm>
          <a:prstGeom prst="rect">
            <a:avLst/>
          </a:prstGeom>
          <a:noFill/>
        </p:spPr>
        <p:txBody>
          <a:bodyPr wrap="none" rtlCol="0">
            <a:spAutoFit/>
          </a:bodyPr>
          <a:lstStyle>
            <a:defPPr>
              <a:defRPr lang="en-US"/>
            </a:defPPr>
            <a:lvl1pPr>
              <a:defRPr sz="1600">
                <a:latin typeface="+mj-lt"/>
              </a:defRPr>
            </a:lvl1pPr>
          </a:lstStyle>
          <a:p>
            <a:r>
              <a:rPr lang="en-IN" dirty="0"/>
              <a:t>1336 Hz</a:t>
            </a:r>
          </a:p>
        </p:txBody>
      </p:sp>
      <p:sp>
        <p:nvSpPr>
          <p:cNvPr id="15" name="TextBox 14"/>
          <p:cNvSpPr txBox="1"/>
          <p:nvPr/>
        </p:nvSpPr>
        <p:spPr>
          <a:xfrm>
            <a:off x="10182211" y="5903758"/>
            <a:ext cx="968535" cy="338554"/>
          </a:xfrm>
          <a:prstGeom prst="rect">
            <a:avLst/>
          </a:prstGeom>
          <a:noFill/>
        </p:spPr>
        <p:txBody>
          <a:bodyPr wrap="none" rtlCol="0">
            <a:spAutoFit/>
          </a:bodyPr>
          <a:lstStyle/>
          <a:p>
            <a:r>
              <a:rPr lang="en-IN" sz="1600" dirty="0" smtClean="0">
                <a:latin typeface="+mj-lt"/>
              </a:rPr>
              <a:t>1447 Hz</a:t>
            </a:r>
            <a:endParaRPr lang="en-IN" sz="1600" dirty="0">
              <a:latin typeface="+mj-lt"/>
            </a:endParaRPr>
          </a:p>
        </p:txBody>
      </p:sp>
    </p:spTree>
    <p:extLst>
      <p:ext uri="{BB962C8B-B14F-4D97-AF65-F5344CB8AC3E}">
        <p14:creationId xmlns:p14="http://schemas.microsoft.com/office/powerpoint/2010/main" val="118931863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orldofmcu.com/wp-content/uploads/2012/12/DTMF-code-table.jpg"/>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7625" y="-141668"/>
            <a:ext cx="9400321" cy="6999668"/>
          </a:xfrm>
          <a:prstGeom prst="rect">
            <a:avLst/>
          </a:prstGeom>
          <a:noFill/>
          <a:ln>
            <a:noFill/>
          </a:ln>
        </p:spPr>
      </p:pic>
      <p:sp>
        <p:nvSpPr>
          <p:cNvPr id="5" name="Rectangle 4"/>
          <p:cNvSpPr/>
          <p:nvPr/>
        </p:nvSpPr>
        <p:spPr>
          <a:xfrm>
            <a:off x="321972" y="1051159"/>
            <a:ext cx="2444746" cy="1815882"/>
          </a:xfrm>
          <a:prstGeom prst="rect">
            <a:avLst/>
          </a:prstGeom>
          <a:solidFill>
            <a:schemeClr val="bg2">
              <a:lumMod val="90000"/>
            </a:schemeClr>
          </a:solidFill>
        </p:spPr>
        <p:txBody>
          <a:bodyPr vert="horz" wrap="square" lIns="91440" tIns="45720" rIns="91440" bIns="45720" rtlCol="0">
            <a:spAutoFit/>
          </a:bodyPr>
          <a:lstStyle/>
          <a:p>
            <a:pPr algn="ctr">
              <a:lnSpc>
                <a:spcPct val="112000"/>
              </a:lnSpc>
              <a:spcBef>
                <a:spcPts val="900"/>
              </a:spcBef>
              <a:buFont typeface="Arial" panose="020B0604020202020204" pitchFamily="34" charset="0"/>
              <a:buNone/>
            </a:pPr>
            <a:r>
              <a:rPr lang="en-IN" sz="2000" dirty="0">
                <a:latin typeface="Century Gothic" panose="020B0502020202020204" pitchFamily="34" charset="0"/>
              </a:rPr>
              <a:t>It gives </a:t>
            </a:r>
            <a:r>
              <a:rPr lang="en-IN" sz="2000" b="1" dirty="0">
                <a:latin typeface="Century Gothic" panose="020B0502020202020204" pitchFamily="34" charset="0"/>
              </a:rPr>
              <a:t>4-bit digital</a:t>
            </a:r>
            <a:r>
              <a:rPr lang="en-IN" sz="2000" dirty="0">
                <a:latin typeface="Century Gothic" panose="020B0502020202020204" pitchFamily="34" charset="0"/>
              </a:rPr>
              <a:t> output q1, q2, q3, and q4            according to the </a:t>
            </a:r>
            <a:r>
              <a:rPr lang="en-IN" sz="2000" b="1" dirty="0">
                <a:latin typeface="Century Gothic" panose="020B0502020202020204" pitchFamily="34" charset="0"/>
              </a:rPr>
              <a:t>received key. </a:t>
            </a:r>
          </a:p>
        </p:txBody>
      </p:sp>
      <p:sp>
        <p:nvSpPr>
          <p:cNvPr id="6" name="Rectangle 5"/>
          <p:cNvSpPr/>
          <p:nvPr/>
        </p:nvSpPr>
        <p:spPr>
          <a:xfrm>
            <a:off x="321972" y="3843951"/>
            <a:ext cx="2444746" cy="1471172"/>
          </a:xfrm>
          <a:prstGeom prst="rect">
            <a:avLst/>
          </a:prstGeom>
          <a:solidFill>
            <a:schemeClr val="bg2">
              <a:lumMod val="90000"/>
            </a:schemeClr>
          </a:solidFill>
        </p:spPr>
        <p:txBody>
          <a:bodyPr vert="horz" wrap="square" lIns="91440" tIns="45720" rIns="91440" bIns="45720" rtlCol="0">
            <a:spAutoFit/>
          </a:bodyPr>
          <a:lstStyle/>
          <a:p>
            <a:pPr algn="ctr">
              <a:lnSpc>
                <a:spcPct val="112000"/>
              </a:lnSpc>
              <a:spcBef>
                <a:spcPts val="900"/>
              </a:spcBef>
              <a:buFont typeface="Arial" panose="020B0604020202020204" pitchFamily="34" charset="0"/>
              <a:buNone/>
            </a:pPr>
            <a:r>
              <a:rPr lang="en-IN" sz="2000" dirty="0" smtClean="0">
                <a:latin typeface="Century Gothic" panose="020B0502020202020204" pitchFamily="34" charset="0"/>
              </a:rPr>
              <a:t>Now. According to </a:t>
            </a:r>
            <a:r>
              <a:rPr lang="en-IN" sz="2000" b="1" dirty="0" smtClean="0">
                <a:latin typeface="Century Gothic" panose="020B0502020202020204" pitchFamily="34" charset="0"/>
              </a:rPr>
              <a:t>key Pressed </a:t>
            </a:r>
            <a:r>
              <a:rPr lang="en-IN" sz="2000" dirty="0" smtClean="0">
                <a:latin typeface="Century Gothic" panose="020B0502020202020204" pitchFamily="34" charset="0"/>
              </a:rPr>
              <a:t>by User we have </a:t>
            </a:r>
            <a:r>
              <a:rPr lang="en-IN" sz="2000" b="1" dirty="0" smtClean="0">
                <a:latin typeface="Century Gothic" panose="020B0502020202020204" pitchFamily="34" charset="0"/>
              </a:rPr>
              <a:t>4 outputs.</a:t>
            </a:r>
            <a:endParaRPr lang="en-IN" sz="2000" b="1" dirty="0">
              <a:latin typeface="Century Gothic" panose="020B0502020202020204" pitchFamily="34" charset="0"/>
            </a:endParaRPr>
          </a:p>
        </p:txBody>
      </p:sp>
    </p:spTree>
    <p:extLst>
      <p:ext uri="{BB962C8B-B14F-4D97-AF65-F5344CB8AC3E}">
        <p14:creationId xmlns:p14="http://schemas.microsoft.com/office/powerpoint/2010/main" val="383902323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9207" y="319518"/>
            <a:ext cx="3248005"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INVERTER IC</a:t>
            </a:r>
          </a:p>
        </p:txBody>
      </p:sp>
      <p:pic>
        <p:nvPicPr>
          <p:cNvPr id="5" name="Picture 4" descr="74LS04 PinOut | IC 7404 pin description"/>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179" t="4167" r="10253" b="10273"/>
          <a:stretch/>
        </p:blipFill>
        <p:spPr bwMode="auto">
          <a:xfrm>
            <a:off x="194703" y="1650539"/>
            <a:ext cx="4596237" cy="3668435"/>
          </a:xfrm>
          <a:prstGeom prst="rect">
            <a:avLst/>
          </a:prstGeom>
          <a:extLst>
            <a:ext uri="{53640926-AAD7-44D8-BBD7-CCE9431645EC}">
              <a14:shadowObscured xmlns:a14="http://schemas.microsoft.com/office/drawing/2010/main"/>
            </a:ext>
          </a:extLst>
        </p:spPr>
      </p:pic>
      <p:sp>
        <p:nvSpPr>
          <p:cNvPr id="6" name="Rectangle 5"/>
          <p:cNvSpPr/>
          <p:nvPr/>
        </p:nvSpPr>
        <p:spPr>
          <a:xfrm>
            <a:off x="5383726" y="3484756"/>
            <a:ext cx="6808274" cy="2246769"/>
          </a:xfrm>
          <a:prstGeom prst="rect">
            <a:avLst/>
          </a:prstGeom>
          <a:noFill/>
        </p:spPr>
        <p:txBody>
          <a:bodyPr wrap="none" rtlCol="0">
            <a:spAutoFit/>
          </a:bodyPr>
          <a:lstStyle/>
          <a:p>
            <a:pPr marL="285750" indent="-285750">
              <a:buFont typeface="Arial" panose="020B0604020202020204" pitchFamily="34" charset="0"/>
              <a:buChar char="•"/>
            </a:pPr>
            <a:r>
              <a:rPr lang="en-IN" sz="2000" b="1" dirty="0">
                <a:latin typeface="Century Gothic" panose="020B0502020202020204" pitchFamily="34" charset="0"/>
              </a:rPr>
              <a:t>7404</a:t>
            </a:r>
            <a:r>
              <a:rPr lang="en-IN" sz="2000" dirty="0">
                <a:latin typeface="Century Gothic" panose="020B0502020202020204" pitchFamily="34" charset="0"/>
              </a:rPr>
              <a:t> is a </a:t>
            </a:r>
            <a:r>
              <a:rPr lang="en-IN" sz="2000" b="1" dirty="0">
                <a:latin typeface="Century Gothic" panose="020B0502020202020204" pitchFamily="34" charset="0"/>
              </a:rPr>
              <a:t>NOT gate IC</a:t>
            </a:r>
            <a:r>
              <a:rPr lang="en-IN" sz="2000" dirty="0">
                <a:latin typeface="Century Gothic" panose="020B0502020202020204" pitchFamily="34" charset="0"/>
              </a:rPr>
              <a:t>. It consists of six inverters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which </a:t>
            </a:r>
            <a:r>
              <a:rPr lang="en-IN" sz="2000" dirty="0">
                <a:latin typeface="Century Gothic" panose="020B0502020202020204" pitchFamily="34" charset="0"/>
              </a:rPr>
              <a:t>perform the </a:t>
            </a:r>
            <a:r>
              <a:rPr lang="en-IN" sz="2000" b="1" dirty="0">
                <a:latin typeface="Century Gothic" panose="020B0502020202020204" pitchFamily="34" charset="0"/>
              </a:rPr>
              <a:t>logical inverting action</a:t>
            </a:r>
            <a:r>
              <a:rPr lang="en-IN" sz="2000" dirty="0">
                <a:latin typeface="Century Gothic" panose="020B0502020202020204" pitchFamily="34" charset="0"/>
              </a:rPr>
              <a:t>. </a:t>
            </a:r>
            <a:endParaRPr lang="en-IN" sz="2000" dirty="0" smtClean="0">
              <a:latin typeface="Century Gothic" panose="020B0502020202020204" pitchFamily="34" charset="0"/>
            </a:endParaRPr>
          </a:p>
          <a:p>
            <a:endParaRPr lang="en-IN" sz="2000" dirty="0" smtClean="0">
              <a:latin typeface="Century Gothic" panose="020B0502020202020204" pitchFamily="34" charset="0"/>
            </a:endParaRPr>
          </a:p>
          <a:p>
            <a:pPr marL="342900" indent="-342900">
              <a:buFont typeface="Arial" panose="020B0604020202020204" pitchFamily="34" charset="0"/>
              <a:buChar char="•"/>
            </a:pPr>
            <a:r>
              <a:rPr lang="en-IN" sz="2000" dirty="0" smtClean="0">
                <a:latin typeface="Century Gothic" panose="020B0502020202020204" pitchFamily="34" charset="0"/>
              </a:rPr>
              <a:t>The output </a:t>
            </a:r>
            <a:r>
              <a:rPr lang="en-IN" sz="2000" dirty="0">
                <a:latin typeface="Century Gothic" panose="020B0502020202020204" pitchFamily="34" charset="0"/>
              </a:rPr>
              <a:t>of an inverter is the </a:t>
            </a:r>
            <a:r>
              <a:rPr lang="en-IN" sz="2000" b="1" dirty="0">
                <a:latin typeface="Century Gothic" panose="020B0502020202020204" pitchFamily="34" charset="0"/>
              </a:rPr>
              <a:t>direct complement </a:t>
            </a:r>
            <a:endParaRPr lang="en-IN" sz="2000" b="1" dirty="0" smtClean="0">
              <a:latin typeface="Century Gothic" panose="020B0502020202020204" pitchFamily="34" charset="0"/>
            </a:endParaRPr>
          </a:p>
          <a:p>
            <a:r>
              <a:rPr lang="en-IN" sz="2000" b="1" dirty="0">
                <a:latin typeface="Century Gothic" panose="020B0502020202020204" pitchFamily="34" charset="0"/>
              </a:rPr>
              <a:t> </a:t>
            </a:r>
            <a:r>
              <a:rPr lang="en-IN" sz="2000" b="1" dirty="0" smtClean="0">
                <a:latin typeface="Century Gothic" panose="020B0502020202020204" pitchFamily="34" charset="0"/>
              </a:rPr>
              <a:t>   of </a:t>
            </a:r>
            <a:r>
              <a:rPr lang="en-IN" sz="2000" b="1" dirty="0">
                <a:latin typeface="Century Gothic" panose="020B0502020202020204" pitchFamily="34" charset="0"/>
              </a:rPr>
              <a:t>its input logic state</a:t>
            </a:r>
            <a:r>
              <a:rPr lang="en-IN" sz="2000" dirty="0">
                <a:latin typeface="Century Gothic" panose="020B0502020202020204" pitchFamily="34" charset="0"/>
              </a:rPr>
              <a:t> i.e. when </a:t>
            </a:r>
            <a:r>
              <a:rPr lang="en-IN" sz="2000" b="1" dirty="0">
                <a:latin typeface="Century Gothic" panose="020B0502020202020204" pitchFamily="34" charset="0"/>
              </a:rPr>
              <a:t>input is high </a:t>
            </a:r>
            <a:r>
              <a:rPr lang="en-IN" sz="2000" dirty="0">
                <a:latin typeface="Century Gothic" panose="020B0502020202020204" pitchFamily="34" charset="0"/>
              </a:rPr>
              <a:t>its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corresponding </a:t>
            </a:r>
            <a:r>
              <a:rPr lang="en-IN" sz="2000" b="1" dirty="0">
                <a:latin typeface="Century Gothic" panose="020B0502020202020204" pitchFamily="34" charset="0"/>
              </a:rPr>
              <a:t>output is low </a:t>
            </a:r>
            <a:r>
              <a:rPr lang="en-IN" sz="2000" dirty="0">
                <a:latin typeface="Century Gothic" panose="020B0502020202020204" pitchFamily="34" charset="0"/>
              </a:rPr>
              <a:t>and the other way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round</a:t>
            </a:r>
            <a:r>
              <a:rPr lang="en-IN" sz="2000" dirty="0">
                <a:latin typeface="Century Gothic" panose="020B0502020202020204" pitchFamily="34" charset="0"/>
              </a:rPr>
              <a:t>.</a:t>
            </a:r>
          </a:p>
        </p:txBody>
      </p:sp>
      <p:sp>
        <p:nvSpPr>
          <p:cNvPr id="7" name="TextBox 6"/>
          <p:cNvSpPr txBox="1"/>
          <p:nvPr/>
        </p:nvSpPr>
        <p:spPr>
          <a:xfrm>
            <a:off x="5943210" y="1796714"/>
            <a:ext cx="5632174" cy="1126462"/>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smtClean="0"/>
              <a:t>Outputs from the </a:t>
            </a:r>
            <a:r>
              <a:rPr lang="en-IN" b="1" dirty="0" smtClean="0"/>
              <a:t>DTMF</a:t>
            </a:r>
            <a:r>
              <a:rPr lang="en-IN" dirty="0" smtClean="0"/>
              <a:t> according the </a:t>
            </a:r>
            <a:r>
              <a:rPr lang="en-IN" b="1" dirty="0" smtClean="0"/>
              <a:t>key</a:t>
            </a:r>
            <a:r>
              <a:rPr lang="en-IN" dirty="0" smtClean="0"/>
              <a:t> pressed by the user is fed to </a:t>
            </a:r>
            <a:r>
              <a:rPr lang="en-IN" b="1" dirty="0" smtClean="0"/>
              <a:t>Invertor IC</a:t>
            </a:r>
            <a:r>
              <a:rPr lang="en-IN" dirty="0" smtClean="0"/>
              <a:t>, which is used to </a:t>
            </a:r>
            <a:r>
              <a:rPr lang="en-IN" b="1" dirty="0" smtClean="0"/>
              <a:t>buffer </a:t>
            </a:r>
            <a:r>
              <a:rPr lang="en-IN" dirty="0" smtClean="0"/>
              <a:t>the Inputs.</a:t>
            </a:r>
            <a:endParaRPr lang="en-IN" b="1" dirty="0"/>
          </a:p>
        </p:txBody>
      </p:sp>
    </p:spTree>
    <p:extLst>
      <p:ext uri="{BB962C8B-B14F-4D97-AF65-F5344CB8AC3E}">
        <p14:creationId xmlns:p14="http://schemas.microsoft.com/office/powerpoint/2010/main" val="79104699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07726" y="90902"/>
            <a:ext cx="3998210"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ARDUINO-UNO</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6753" y="2563154"/>
            <a:ext cx="4706357" cy="4706357"/>
          </a:xfrm>
          <a:prstGeom prst="rect">
            <a:avLst/>
          </a:prstGeom>
        </p:spPr>
      </p:pic>
      <p:sp>
        <p:nvSpPr>
          <p:cNvPr id="10" name="TextBox 9"/>
          <p:cNvSpPr txBox="1"/>
          <p:nvPr/>
        </p:nvSpPr>
        <p:spPr>
          <a:xfrm>
            <a:off x="409181" y="1075398"/>
            <a:ext cx="7287572" cy="1323439"/>
          </a:xfrm>
          <a:prstGeom prst="rect">
            <a:avLst/>
          </a:prstGeom>
          <a:noFill/>
        </p:spPr>
        <p:txBody>
          <a:bodyPr wrap="none" rtlCol="0">
            <a:spAutoFit/>
          </a:bodyPr>
          <a:lstStyle/>
          <a:p>
            <a:pPr marL="285750" indent="-285750">
              <a:buFont typeface="Arial" panose="020B0604020202020204" pitchFamily="34" charset="0"/>
              <a:buChar char="•"/>
            </a:pPr>
            <a:r>
              <a:rPr lang="en-IN" sz="2000" b="1" dirty="0" smtClean="0">
                <a:latin typeface="Century Gothic" panose="020B0502020202020204" pitchFamily="34" charset="0"/>
              </a:rPr>
              <a:t>ARDUINO </a:t>
            </a:r>
            <a:r>
              <a:rPr lang="en-IN" sz="2000" dirty="0" smtClean="0">
                <a:latin typeface="Century Gothic" panose="020B0502020202020204" pitchFamily="34" charset="0"/>
              </a:rPr>
              <a:t>Computer </a:t>
            </a:r>
            <a:r>
              <a:rPr lang="en-IN" sz="2000" dirty="0">
                <a:latin typeface="Century Gothic" panose="020B0502020202020204" pitchFamily="34" charset="0"/>
              </a:rPr>
              <a:t>software and hardware company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which </a:t>
            </a:r>
            <a:r>
              <a:rPr lang="en-IN" sz="2000" dirty="0">
                <a:latin typeface="Century Gothic" panose="020B0502020202020204" pitchFamily="34" charset="0"/>
              </a:rPr>
              <a:t>designs and develops microcontroller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development </a:t>
            </a:r>
            <a:r>
              <a:rPr lang="en-IN" sz="2000" dirty="0">
                <a:latin typeface="Century Gothic" panose="020B0502020202020204" pitchFamily="34" charset="0"/>
              </a:rPr>
              <a:t>boards.</a:t>
            </a:r>
          </a:p>
          <a:p>
            <a:pPr marL="285750" indent="-285750">
              <a:buFont typeface="Arial" panose="020B0604020202020204" pitchFamily="34" charset="0"/>
              <a:buChar char="•"/>
            </a:pPr>
            <a:endParaRPr lang="en-IN" sz="2000" dirty="0">
              <a:latin typeface="Century Gothic" panose="020B0502020202020204" pitchFamily="34" charset="0"/>
            </a:endParaRPr>
          </a:p>
        </p:txBody>
      </p:sp>
      <p:sp>
        <p:nvSpPr>
          <p:cNvPr id="11" name="TextBox 10"/>
          <p:cNvSpPr txBox="1"/>
          <p:nvPr/>
        </p:nvSpPr>
        <p:spPr>
          <a:xfrm>
            <a:off x="409181" y="2230982"/>
            <a:ext cx="7258718" cy="1015663"/>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b="1">
                <a:latin typeface="Century Gothic" panose="020B0502020202020204" pitchFamily="34" charset="0"/>
              </a:defRPr>
            </a:lvl1pPr>
          </a:lstStyle>
          <a:p>
            <a:r>
              <a:rPr lang="en-IN" b="0" dirty="0"/>
              <a:t>The Arduino has a nearly </a:t>
            </a:r>
            <a:r>
              <a:rPr lang="en-IN" dirty="0"/>
              <a:t>limitless</a:t>
            </a:r>
            <a:r>
              <a:rPr lang="en-IN" b="0" dirty="0"/>
              <a:t> array of </a:t>
            </a:r>
            <a:r>
              <a:rPr lang="en-IN" b="0" dirty="0" smtClean="0"/>
              <a:t>innovative</a:t>
            </a:r>
          </a:p>
          <a:p>
            <a:pPr marL="0" indent="0">
              <a:buNone/>
            </a:pPr>
            <a:r>
              <a:rPr lang="en-IN" b="0" dirty="0"/>
              <a:t> </a:t>
            </a:r>
            <a:r>
              <a:rPr lang="en-IN" b="0" dirty="0" smtClean="0"/>
              <a:t>   </a:t>
            </a:r>
            <a:r>
              <a:rPr lang="en-IN" dirty="0" smtClean="0"/>
              <a:t>applications</a:t>
            </a:r>
            <a:r>
              <a:rPr lang="en-IN" b="0" dirty="0" smtClean="0"/>
              <a:t> </a:t>
            </a:r>
            <a:r>
              <a:rPr lang="en-IN" b="0" dirty="0"/>
              <a:t>for everything from robotics and lighting </a:t>
            </a:r>
            <a:endParaRPr lang="en-IN" b="0" dirty="0" smtClean="0"/>
          </a:p>
          <a:p>
            <a:pPr marL="0" indent="0">
              <a:buNone/>
            </a:pPr>
            <a:r>
              <a:rPr lang="en-IN" b="0" dirty="0"/>
              <a:t> </a:t>
            </a:r>
            <a:r>
              <a:rPr lang="en-IN" b="0" dirty="0" smtClean="0"/>
              <a:t>   to </a:t>
            </a:r>
            <a:r>
              <a:rPr lang="en-IN" b="0" dirty="0"/>
              <a:t>games !</a:t>
            </a:r>
          </a:p>
        </p:txBody>
      </p:sp>
      <p:sp>
        <p:nvSpPr>
          <p:cNvPr id="12" name="TextBox 11"/>
          <p:cNvSpPr txBox="1"/>
          <p:nvPr/>
        </p:nvSpPr>
        <p:spPr>
          <a:xfrm>
            <a:off x="435007" y="3394958"/>
            <a:ext cx="7370929" cy="707886"/>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b="0">
                <a:latin typeface="Century Gothic" panose="020B0502020202020204" pitchFamily="34" charset="0"/>
              </a:defRPr>
            </a:lvl1pPr>
          </a:lstStyle>
          <a:p>
            <a:r>
              <a:rPr lang="en-IN" dirty="0"/>
              <a:t>Here , we are using </a:t>
            </a:r>
            <a:r>
              <a:rPr lang="en-IN" b="1" dirty="0"/>
              <a:t>Arduino- Uno </a:t>
            </a:r>
            <a:r>
              <a:rPr lang="en-IN" dirty="0"/>
              <a:t>as our microcontroller </a:t>
            </a:r>
            <a:endParaRPr lang="en-IN" dirty="0" smtClean="0"/>
          </a:p>
          <a:p>
            <a:pPr marL="0" indent="0">
              <a:buNone/>
            </a:pPr>
            <a:r>
              <a:rPr lang="en-IN" dirty="0"/>
              <a:t> </a:t>
            </a:r>
            <a:r>
              <a:rPr lang="en-IN" dirty="0" smtClean="0"/>
              <a:t>   development </a:t>
            </a:r>
            <a:r>
              <a:rPr lang="en-IN" dirty="0"/>
              <a:t>board.</a:t>
            </a:r>
          </a:p>
        </p:txBody>
      </p:sp>
      <p:sp>
        <p:nvSpPr>
          <p:cNvPr id="13" name="Rectangle 12"/>
          <p:cNvSpPr/>
          <p:nvPr/>
        </p:nvSpPr>
        <p:spPr>
          <a:xfrm>
            <a:off x="435007" y="4442820"/>
            <a:ext cx="7289175" cy="1631216"/>
          </a:xfrm>
          <a:prstGeom prst="rect">
            <a:avLst/>
          </a:prstGeom>
          <a:noFill/>
        </p:spPr>
        <p:txBody>
          <a:bodyPr wrap="none" rtlCol="0">
            <a:spAutoFit/>
          </a:bodyPr>
          <a:lstStyle/>
          <a:p>
            <a:pPr marL="285750" indent="-285750">
              <a:buFont typeface="Arial" panose="020B0604020202020204" pitchFamily="34" charset="0"/>
              <a:buChar char="•"/>
            </a:pPr>
            <a:r>
              <a:rPr lang="en-IN" sz="2000" dirty="0">
                <a:latin typeface="Century Gothic" panose="020B0502020202020204" pitchFamily="34" charset="0"/>
              </a:rPr>
              <a:t>Microcontroller – Atmega328</a:t>
            </a:r>
          </a:p>
          <a:p>
            <a:pPr marL="285750" indent="-285750">
              <a:buFont typeface="Arial" panose="020B0604020202020204" pitchFamily="34" charset="0"/>
              <a:buChar char="•"/>
            </a:pPr>
            <a:r>
              <a:rPr lang="en-IN" sz="2000" dirty="0" smtClean="0">
                <a:latin typeface="Century Gothic" panose="020B0502020202020204" pitchFamily="34" charset="0"/>
              </a:rPr>
              <a:t>14 </a:t>
            </a:r>
            <a:r>
              <a:rPr lang="en-IN" sz="2000" dirty="0">
                <a:latin typeface="Century Gothic" panose="020B0502020202020204" pitchFamily="34" charset="0"/>
              </a:rPr>
              <a:t>digital input/output pins (of which 6 can be used as </a:t>
            </a:r>
            <a:endParaRPr lang="en-IN" sz="2000" dirty="0" smtClean="0">
              <a:latin typeface="Century Gothic" panose="020B0502020202020204" pitchFamily="34" charset="0"/>
            </a:endParaRPr>
          </a:p>
          <a:p>
            <a:r>
              <a:rPr lang="en-IN" sz="2000" dirty="0">
                <a:latin typeface="Century Gothic" panose="020B0502020202020204" pitchFamily="34" charset="0"/>
              </a:rPr>
              <a:t> </a:t>
            </a:r>
            <a:r>
              <a:rPr lang="en-IN" sz="2000" dirty="0" smtClean="0">
                <a:latin typeface="Century Gothic" panose="020B0502020202020204" pitchFamily="34" charset="0"/>
              </a:rPr>
              <a:t>    PWM </a:t>
            </a:r>
            <a:r>
              <a:rPr lang="en-IN" sz="2000" dirty="0">
                <a:latin typeface="Century Gothic" panose="020B0502020202020204" pitchFamily="34" charset="0"/>
              </a:rPr>
              <a:t>outputs), 6 analog inputs</a:t>
            </a:r>
          </a:p>
          <a:p>
            <a:pPr marL="285750" indent="-285750">
              <a:buFont typeface="Arial" panose="020B0604020202020204" pitchFamily="34" charset="0"/>
              <a:buChar char="•"/>
            </a:pPr>
            <a:r>
              <a:rPr lang="en-IN" sz="2000" dirty="0" smtClean="0">
                <a:latin typeface="Century Gothic" panose="020B0502020202020204" pitchFamily="34" charset="0"/>
              </a:rPr>
              <a:t>16 </a:t>
            </a:r>
            <a:r>
              <a:rPr lang="en-IN" sz="2000" dirty="0">
                <a:latin typeface="Century Gothic" panose="020B0502020202020204" pitchFamily="34" charset="0"/>
              </a:rPr>
              <a:t>MHz quartz crystal</a:t>
            </a:r>
          </a:p>
          <a:p>
            <a:pPr marL="285750" indent="-285750">
              <a:buFont typeface="Arial" panose="020B0604020202020204" pitchFamily="34" charset="0"/>
              <a:buChar char="•"/>
            </a:pPr>
            <a:r>
              <a:rPr lang="en-IN" sz="2000" dirty="0">
                <a:latin typeface="Century Gothic" panose="020B0502020202020204" pitchFamily="34" charset="0"/>
              </a:rPr>
              <a:t> </a:t>
            </a:r>
            <a:r>
              <a:rPr lang="en-IN" sz="2000" dirty="0" smtClean="0">
                <a:latin typeface="Century Gothic" panose="020B0502020202020204" pitchFamily="34" charset="0"/>
              </a:rPr>
              <a:t>USB </a:t>
            </a:r>
            <a:r>
              <a:rPr lang="en-IN" sz="2000" dirty="0">
                <a:latin typeface="Century Gothic" panose="020B0502020202020204" pitchFamily="34" charset="0"/>
              </a:rPr>
              <a:t>connection, a power jack</a:t>
            </a:r>
          </a:p>
        </p:txBody>
      </p:sp>
      <p:sp>
        <p:nvSpPr>
          <p:cNvPr id="14" name="TextBox 13"/>
          <p:cNvSpPr txBox="1"/>
          <p:nvPr/>
        </p:nvSpPr>
        <p:spPr>
          <a:xfrm>
            <a:off x="8268237" y="656823"/>
            <a:ext cx="3361385" cy="2160591"/>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smtClean="0"/>
              <a:t>Outputs from the </a:t>
            </a:r>
            <a:r>
              <a:rPr lang="en-IN" b="1" dirty="0" smtClean="0"/>
              <a:t>Invertor IC</a:t>
            </a:r>
            <a:r>
              <a:rPr lang="en-IN" dirty="0" smtClean="0"/>
              <a:t> is fed to </a:t>
            </a:r>
            <a:r>
              <a:rPr lang="en-IN" b="1" dirty="0" smtClean="0"/>
              <a:t>Arduino Uno </a:t>
            </a:r>
            <a:r>
              <a:rPr lang="en-IN" dirty="0" smtClean="0"/>
              <a:t>which are then </a:t>
            </a:r>
            <a:r>
              <a:rPr lang="en-IN" b="1" dirty="0" smtClean="0"/>
              <a:t>processed</a:t>
            </a:r>
            <a:r>
              <a:rPr lang="en-IN" dirty="0" smtClean="0"/>
              <a:t> according to the </a:t>
            </a:r>
            <a:r>
              <a:rPr lang="en-IN" b="1" dirty="0" smtClean="0"/>
              <a:t>Algorithm burnt </a:t>
            </a:r>
            <a:r>
              <a:rPr lang="en-IN" dirty="0" smtClean="0"/>
              <a:t>in the Arduino Uno</a:t>
            </a:r>
            <a:endParaRPr lang="en-IN" b="1" dirty="0"/>
          </a:p>
        </p:txBody>
      </p:sp>
    </p:spTree>
    <p:extLst>
      <p:ext uri="{BB962C8B-B14F-4D97-AF65-F5344CB8AC3E}">
        <p14:creationId xmlns:p14="http://schemas.microsoft.com/office/powerpoint/2010/main" val="158312131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708765005"/>
              </p:ext>
            </p:extLst>
          </p:nvPr>
        </p:nvGraphicFramePr>
        <p:xfrm>
          <a:off x="780529" y="684510"/>
          <a:ext cx="10754436" cy="5220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Horizontal Scroll 7"/>
          <p:cNvSpPr/>
          <p:nvPr/>
        </p:nvSpPr>
        <p:spPr>
          <a:xfrm>
            <a:off x="1839402" y="0"/>
            <a:ext cx="8636690" cy="1528465"/>
          </a:xfrm>
          <a:prstGeom prst="horizontalScroll">
            <a:avLst>
              <a:gd name="adj" fmla="val 25000"/>
            </a:avLst>
          </a:prstGeom>
          <a:noFill/>
        </p:spPr>
        <p:txBody>
          <a:bodyPr wrap="none" rtlCol="0">
            <a:spAutoFit/>
          </a:bodyPr>
          <a:lstStyle/>
          <a:p>
            <a:r>
              <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rPr>
              <a:t>BASIC FUNCTIONS OF ARDUINO</a:t>
            </a:r>
          </a:p>
        </p:txBody>
      </p:sp>
      <p:sp>
        <p:nvSpPr>
          <p:cNvPr id="5" name="TextBox 4"/>
          <p:cNvSpPr txBox="1"/>
          <p:nvPr/>
        </p:nvSpPr>
        <p:spPr>
          <a:xfrm>
            <a:off x="3350153" y="5169193"/>
            <a:ext cx="5615188" cy="1471172"/>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smtClean="0"/>
              <a:t>We have to </a:t>
            </a:r>
            <a:r>
              <a:rPr lang="en-IN" b="1" dirty="0" smtClean="0"/>
              <a:t>process the outputs from the Invertor IC</a:t>
            </a:r>
            <a:r>
              <a:rPr lang="en-IN" dirty="0" smtClean="0"/>
              <a:t> by an </a:t>
            </a:r>
            <a:r>
              <a:rPr lang="en-IN" b="1" dirty="0" smtClean="0"/>
              <a:t>algorithm</a:t>
            </a:r>
            <a:r>
              <a:rPr lang="en-IN" dirty="0" smtClean="0"/>
              <a:t> that is </a:t>
            </a:r>
            <a:r>
              <a:rPr lang="en-IN" b="1" dirty="0" smtClean="0"/>
              <a:t>stored in our MCU</a:t>
            </a:r>
            <a:r>
              <a:rPr lang="en-IN" dirty="0" smtClean="0"/>
              <a:t>, so that we can have </a:t>
            </a:r>
            <a:r>
              <a:rPr lang="en-IN" b="1" dirty="0" smtClean="0"/>
              <a:t>desired outputs to On/off our devices</a:t>
            </a:r>
            <a:r>
              <a:rPr lang="en-IN" dirty="0" smtClean="0"/>
              <a:t>. </a:t>
            </a:r>
            <a:endParaRPr lang="en-IN" b="1" dirty="0"/>
          </a:p>
        </p:txBody>
      </p:sp>
    </p:spTree>
    <p:extLst>
      <p:ext uri="{BB962C8B-B14F-4D97-AF65-F5344CB8AC3E}">
        <p14:creationId xmlns:p14="http://schemas.microsoft.com/office/powerpoint/2010/main" val="36681215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9040" y="197936"/>
            <a:ext cx="7285969" cy="769441"/>
          </a:xfrm>
          <a:prstGeom prst="rect">
            <a:avLst/>
          </a:prstGeom>
          <a:noFill/>
        </p:spPr>
        <p:txBody>
          <a:bodyPr wrap="none" rtlCol="0">
            <a:spAutoFit/>
          </a:bodyPr>
          <a:lstStyle/>
          <a:p>
            <a:r>
              <a:rPr lang="en-IN" sz="4400" dirty="0" smtClean="0">
                <a:ln w="0"/>
                <a:effectLst>
                  <a:outerShdw blurRad="38100" dist="19050" dir="2700000" algn="tl" rotWithShape="0">
                    <a:schemeClr val="dk1">
                      <a:alpha val="40000"/>
                    </a:schemeClr>
                  </a:outerShdw>
                </a:effectLst>
                <a:latin typeface="Berlin Sans FB" panose="020E0602020502020306" pitchFamily="34" charset="0"/>
              </a:rPr>
              <a:t>Now We’ll Have Clear Idea …..</a:t>
            </a:r>
            <a:endParaRPr lang="en-IN" sz="4400" dirty="0">
              <a:ln w="0"/>
              <a:effectLst>
                <a:outerShdw blurRad="38100" dist="19050" dir="2700000" algn="tl" rotWithShape="0">
                  <a:schemeClr val="dk1">
                    <a:alpha val="40000"/>
                  </a:schemeClr>
                </a:outerShdw>
              </a:effectLst>
              <a:latin typeface="Berlin Sans FB" panose="020E0602020502020306" pitchFamily="34" charset="0"/>
            </a:endParaRPr>
          </a:p>
        </p:txBody>
      </p:sp>
      <p:sp>
        <p:nvSpPr>
          <p:cNvPr id="4" name="TextBox 3"/>
          <p:cNvSpPr txBox="1"/>
          <p:nvPr/>
        </p:nvSpPr>
        <p:spPr>
          <a:xfrm>
            <a:off x="590234" y="1331869"/>
            <a:ext cx="252665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3200" dirty="0" smtClean="0"/>
              <a:t>Mobile Phone</a:t>
            </a:r>
            <a:endParaRPr lang="en-IN" sz="3200" dirty="0"/>
          </a:p>
        </p:txBody>
      </p:sp>
      <p:sp>
        <p:nvSpPr>
          <p:cNvPr id="5" name="TextBox 4"/>
          <p:cNvSpPr txBox="1"/>
          <p:nvPr/>
        </p:nvSpPr>
        <p:spPr>
          <a:xfrm>
            <a:off x="6247789" y="1255616"/>
            <a:ext cx="274267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DTMF Decoder</a:t>
            </a:r>
          </a:p>
        </p:txBody>
      </p:sp>
      <p:sp>
        <p:nvSpPr>
          <p:cNvPr id="6" name="TextBox 5"/>
          <p:cNvSpPr txBox="1"/>
          <p:nvPr/>
        </p:nvSpPr>
        <p:spPr>
          <a:xfrm>
            <a:off x="9595957" y="4144383"/>
            <a:ext cx="1957587"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Invertor IC</a:t>
            </a:r>
          </a:p>
        </p:txBody>
      </p:sp>
      <p:sp>
        <p:nvSpPr>
          <p:cNvPr id="7" name="TextBox 6"/>
          <p:cNvSpPr txBox="1"/>
          <p:nvPr/>
        </p:nvSpPr>
        <p:spPr>
          <a:xfrm>
            <a:off x="5032443" y="4157890"/>
            <a:ext cx="279916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Microcontroller</a:t>
            </a:r>
          </a:p>
        </p:txBody>
      </p:sp>
      <p:sp>
        <p:nvSpPr>
          <p:cNvPr id="8" name="TextBox 7"/>
          <p:cNvSpPr txBox="1"/>
          <p:nvPr/>
        </p:nvSpPr>
        <p:spPr>
          <a:xfrm>
            <a:off x="187271" y="4144384"/>
            <a:ext cx="3332579"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Output to Devices </a:t>
            </a:r>
          </a:p>
        </p:txBody>
      </p:sp>
      <p:sp>
        <p:nvSpPr>
          <p:cNvPr id="9" name="TextBox 8"/>
          <p:cNvSpPr txBox="1"/>
          <p:nvPr/>
        </p:nvSpPr>
        <p:spPr>
          <a:xfrm>
            <a:off x="1471815" y="1993269"/>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Use input through a Mobile Phone to </a:t>
            </a:r>
            <a:r>
              <a:rPr lang="en-IN" b="1" dirty="0" smtClean="0"/>
              <a:t>automatically on/off </a:t>
            </a:r>
            <a:r>
              <a:rPr lang="en-IN" dirty="0" smtClean="0"/>
              <a:t>devices</a:t>
            </a:r>
            <a:endParaRPr lang="en-IN" dirty="0"/>
          </a:p>
        </p:txBody>
      </p:sp>
      <p:sp>
        <p:nvSpPr>
          <p:cNvPr id="10" name="TextBox 9"/>
          <p:cNvSpPr txBox="1"/>
          <p:nvPr/>
        </p:nvSpPr>
        <p:spPr>
          <a:xfrm>
            <a:off x="7499936" y="1920803"/>
            <a:ext cx="3691805" cy="923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input is </a:t>
            </a:r>
            <a:r>
              <a:rPr lang="en-IN" b="1" dirty="0" smtClean="0"/>
              <a:t>wirelessly transferred </a:t>
            </a:r>
            <a:r>
              <a:rPr lang="en-IN" dirty="0" smtClean="0"/>
              <a:t>to DTMF Module which is the main part of our Project </a:t>
            </a:r>
            <a:endParaRPr lang="en-IN" dirty="0"/>
          </a:p>
        </p:txBody>
      </p:sp>
      <p:sp>
        <p:nvSpPr>
          <p:cNvPr id="11" name="TextBox 10"/>
          <p:cNvSpPr txBox="1"/>
          <p:nvPr/>
        </p:nvSpPr>
        <p:spPr>
          <a:xfrm>
            <a:off x="9595957"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The O/P  through DTMF module is fed to Invertor IC  </a:t>
            </a:r>
            <a:endParaRPr lang="en-IN" dirty="0"/>
          </a:p>
        </p:txBody>
      </p:sp>
      <p:sp>
        <p:nvSpPr>
          <p:cNvPr id="12" name="TextBox 11"/>
          <p:cNvSpPr txBox="1"/>
          <p:nvPr/>
        </p:nvSpPr>
        <p:spPr>
          <a:xfrm>
            <a:off x="4831193" y="4829518"/>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O/P is fed to  MCU as Input and the corresponding O/P is obtained</a:t>
            </a:r>
            <a:endParaRPr lang="en-IN" dirty="0"/>
          </a:p>
        </p:txBody>
      </p:sp>
      <p:sp>
        <p:nvSpPr>
          <p:cNvPr id="13" name="TextBox 12"/>
          <p:cNvSpPr txBox="1"/>
          <p:nvPr/>
        </p:nvSpPr>
        <p:spPr>
          <a:xfrm>
            <a:off x="967111"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smtClean="0"/>
              <a:t>Now the corresponding O/P is fed to devices.</a:t>
            </a:r>
            <a:endParaRPr lang="en-IN" dirty="0"/>
          </a:p>
        </p:txBody>
      </p:sp>
      <p:cxnSp>
        <p:nvCxnSpPr>
          <p:cNvPr id="15" name="Straight Arrow Connector 14"/>
          <p:cNvCxnSpPr/>
          <p:nvPr/>
        </p:nvCxnSpPr>
        <p:spPr>
          <a:xfrm>
            <a:off x="4761960" y="1624256"/>
            <a:ext cx="1240338"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10104546" y="2951403"/>
            <a:ext cx="18248" cy="88927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8284614" y="4584250"/>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3622388" y="4570742"/>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5907329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187</TotalTime>
  <Words>824</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Berlin Sans FB</vt:lpstr>
      <vt:lpstr>Calibri</vt:lpstr>
      <vt:lpstr>Calibri Light</vt:lpstr>
      <vt:lpstr>Century Gothic</vt:lpstr>
      <vt:lpstr>Century Schoolbook</vt:lpstr>
      <vt:lpstr>Corbel</vt:lpstr>
      <vt:lpstr>Headlines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Jain</dc:creator>
  <cp:lastModifiedBy>Manas Jain</cp:lastModifiedBy>
  <cp:revision>22</cp:revision>
  <dcterms:created xsi:type="dcterms:W3CDTF">2016-01-08T06:22:21Z</dcterms:created>
  <dcterms:modified xsi:type="dcterms:W3CDTF">2016-09-27T21:13:59Z</dcterms:modified>
</cp:coreProperties>
</file>