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69" r:id="rId2"/>
    <p:sldId id="257" r:id="rId3"/>
    <p:sldId id="270" r:id="rId4"/>
    <p:sldId id="275" r:id="rId5"/>
    <p:sldId id="276" r:id="rId6"/>
    <p:sldId id="277" r:id="rId7"/>
    <p:sldId id="279" r:id="rId8"/>
    <p:sldId id="268"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60"/>
  </p:normalViewPr>
  <p:slideViewPr>
    <p:cSldViewPr snapToGrid="0">
      <p:cViewPr varScale="1">
        <p:scale>
          <a:sx n="67" d="100"/>
          <a:sy n="67" d="100"/>
        </p:scale>
        <p:origin x="102"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[Chart in Microsoft PowerPoint]Sheet6!PivotTable1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s>
    <c:plotArea>
      <c:layout>
        <c:manualLayout>
          <c:layoutTarget val="inner"/>
          <c:xMode val="edge"/>
          <c:yMode val="edge"/>
          <c:x val="5.9162347760295352E-2"/>
          <c:y val="5.1625725214656325E-2"/>
          <c:w val="0.32993358081930951"/>
          <c:h val="0.73071184718443194"/>
        </c:manualLayout>
      </c:layout>
      <c:pieChart>
        <c:varyColors val="1"/>
        <c:ser>
          <c:idx val="0"/>
          <c:order val="0"/>
          <c:tx>
            <c:strRef>
              <c:f>Sheet6!$B$3</c:f>
              <c:strCache>
                <c:ptCount val="1"/>
                <c:pt idx="0">
                  <c:v>Total</c:v>
                </c:pt>
              </c:strCache>
            </c:strRef>
          </c:tx>
          <c:explosion val="2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580-48E3-A0F9-8515D4B9570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580-48E3-A0F9-8515D4B9570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580-48E3-A0F9-8515D4B9570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580-48E3-A0F9-8515D4B9570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580-48E3-A0F9-8515D4B9570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Sheet6!$A$4:$A$9</c:f>
              <c:strCache>
                <c:ptCount val="5"/>
                <c:pt idx="0">
                  <c:v>culture</c:v>
                </c:pt>
                <c:pt idx="1">
                  <c:v>food</c:v>
                </c:pt>
                <c:pt idx="2">
                  <c:v>healthy eating</c:v>
                </c:pt>
                <c:pt idx="3">
                  <c:v>science</c:v>
                </c:pt>
                <c:pt idx="4">
                  <c:v>soccer</c:v>
                </c:pt>
              </c:strCache>
            </c:strRef>
          </c:cat>
          <c:val>
            <c:numRef>
              <c:f>Sheet6!$B$4:$B$9</c:f>
              <c:numCache>
                <c:formatCode>0.00%</c:formatCode>
                <c:ptCount val="5"/>
                <c:pt idx="0">
                  <c:v>0.17609121865648539</c:v>
                </c:pt>
                <c:pt idx="1">
                  <c:v>0.20423588896914663</c:v>
                </c:pt>
                <c:pt idx="2">
                  <c:v>0.16762975957073573</c:v>
                </c:pt>
                <c:pt idx="3">
                  <c:v>0.24597564750799711</c:v>
                </c:pt>
                <c:pt idx="4">
                  <c:v>0.20606748529563512</c:v>
                </c:pt>
              </c:numCache>
            </c:numRef>
          </c:val>
          <c:extLst>
            <c:ext xmlns:c16="http://schemas.microsoft.com/office/drawing/2014/chart" uri="{C3380CC4-5D6E-409C-BE32-E72D297353CC}">
              <c16:uniqueId val="{0000000A-E580-48E3-A0F9-8515D4B9570C}"/>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59747342813988136"/>
          <c:y val="0.44360374778722417"/>
          <c:w val="0.10852840148193783"/>
          <c:h val="0.2674099824369170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[social buz analysis.xlsx]Sheet6!PivotTable1</c:name>
    <c:fmtId val="19"/>
  </c:pivotSource>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a:t>Top five content categories</a:t>
            </a:r>
          </a:p>
        </c:rich>
      </c:tx>
      <c:overlay val="0"/>
      <c:spPr>
        <a:solidFill>
          <a:schemeClr val="accent1">
            <a:lumMod val="75000"/>
          </a:schemeClr>
        </a:solid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ivotFmts>
      <c:pivotFmt>
        <c:idx val="0"/>
        <c:spPr>
          <a:solidFill>
            <a:schemeClr val="accent1"/>
          </a:solidFill>
          <a:ln>
            <a:noFill/>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Sheet6!$B$3</c:f>
              <c:strCache>
                <c:ptCount val="1"/>
                <c:pt idx="0">
                  <c:v>Total</c:v>
                </c:pt>
              </c:strCache>
            </c:strRef>
          </c:tx>
          <c:spPr>
            <a:solidFill>
              <a:schemeClr val="accent1"/>
            </a:solidFill>
            <a:ln>
              <a:noFill/>
            </a:ln>
            <a:effectLst/>
          </c:spPr>
          <c:invertIfNegative val="0"/>
          <c:cat>
            <c:strRef>
              <c:f>Sheet6!$A$4:$A$9</c:f>
              <c:strCache>
                <c:ptCount val="5"/>
                <c:pt idx="0">
                  <c:v>healthy eating</c:v>
                </c:pt>
                <c:pt idx="1">
                  <c:v>culture</c:v>
                </c:pt>
                <c:pt idx="2">
                  <c:v>food</c:v>
                </c:pt>
                <c:pt idx="3">
                  <c:v>soccer</c:v>
                </c:pt>
                <c:pt idx="4">
                  <c:v>science</c:v>
                </c:pt>
              </c:strCache>
            </c:strRef>
          </c:cat>
          <c:val>
            <c:numRef>
              <c:f>Sheet6!$B$4:$B$9</c:f>
              <c:numCache>
                <c:formatCode>General</c:formatCode>
                <c:ptCount val="5"/>
                <c:pt idx="0">
                  <c:v>6498</c:v>
                </c:pt>
                <c:pt idx="1">
                  <c:v>6826</c:v>
                </c:pt>
                <c:pt idx="2">
                  <c:v>7917</c:v>
                </c:pt>
                <c:pt idx="3">
                  <c:v>7988</c:v>
                </c:pt>
                <c:pt idx="4">
                  <c:v>9535</c:v>
                </c:pt>
              </c:numCache>
            </c:numRef>
          </c:val>
          <c:extLst>
            <c:ext xmlns:c16="http://schemas.microsoft.com/office/drawing/2014/chart" uri="{C3380CC4-5D6E-409C-BE32-E72D297353CC}">
              <c16:uniqueId val="{00000000-F431-4DE6-BD1F-0465161CBE3E}"/>
            </c:ext>
          </c:extLst>
        </c:ser>
        <c:dLbls>
          <c:showLegendKey val="0"/>
          <c:showVal val="0"/>
          <c:showCatName val="0"/>
          <c:showSerName val="0"/>
          <c:showPercent val="0"/>
          <c:showBubbleSize val="0"/>
        </c:dLbls>
        <c:gapWidth val="247"/>
        <c:axId val="1819915855"/>
        <c:axId val="1819917295"/>
      </c:barChart>
      <c:catAx>
        <c:axId val="1819915855"/>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00" b="0" i="0" u="none" strike="noStrike" kern="1200" cap="none" spc="0" normalizeH="0" baseline="0">
                <a:solidFill>
                  <a:schemeClr val="dk1">
                    <a:lumMod val="65000"/>
                    <a:lumOff val="35000"/>
                  </a:schemeClr>
                </a:solidFill>
                <a:latin typeface="+mn-lt"/>
                <a:ea typeface="+mn-ea"/>
                <a:cs typeface="+mn-cs"/>
              </a:defRPr>
            </a:pPr>
            <a:endParaRPr lang="en-US"/>
          </a:p>
        </c:txPr>
        <c:crossAx val="1819917295"/>
        <c:crosses val="autoZero"/>
        <c:auto val="1"/>
        <c:lblAlgn val="ctr"/>
        <c:lblOffset val="100"/>
        <c:noMultiLvlLbl val="0"/>
      </c:catAx>
      <c:valAx>
        <c:axId val="1819917295"/>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819915855"/>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87FF84-7482-4466-BCAF-60DC041A2B27}"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081B30C8-7097-4DC8-A58F-1476A5DB9226}">
      <dgm:prSet/>
      <dgm:spPr/>
      <dgm:t>
        <a:bodyPr/>
        <a:lstStyle/>
        <a:p>
          <a:r>
            <a:rPr lang="en-US" b="0" dirty="0"/>
            <a:t>Business Recap</a:t>
          </a:r>
          <a:br>
            <a:rPr lang="en-US" b="0" dirty="0"/>
          </a:br>
          <a:endParaRPr lang="en-US" dirty="0"/>
        </a:p>
      </dgm:t>
    </dgm:pt>
    <dgm:pt modelId="{C8F03BE7-599C-46C5-817D-8A8DFE30F5B0}" type="parTrans" cxnId="{B79A3E8B-962C-439B-B1E1-75DDFEFE5D18}">
      <dgm:prSet/>
      <dgm:spPr/>
      <dgm:t>
        <a:bodyPr/>
        <a:lstStyle/>
        <a:p>
          <a:endParaRPr lang="en-US"/>
        </a:p>
      </dgm:t>
    </dgm:pt>
    <dgm:pt modelId="{CCCCC67C-8D4B-46A6-BE67-F3801951B447}" type="sibTrans" cxnId="{B79A3E8B-962C-439B-B1E1-75DDFEFE5D18}">
      <dgm:prSet/>
      <dgm:spPr/>
      <dgm:t>
        <a:bodyPr/>
        <a:lstStyle/>
        <a:p>
          <a:endParaRPr lang="en-US"/>
        </a:p>
      </dgm:t>
    </dgm:pt>
    <dgm:pt modelId="{CFD95EF1-5B7A-45BF-84EC-10977978A6C7}" type="pres">
      <dgm:prSet presAssocID="{AF87FF84-7482-4466-BCAF-60DC041A2B27}" presName="Name0" presStyleCnt="0">
        <dgm:presLayoutVars>
          <dgm:chMax val="7"/>
          <dgm:dir/>
          <dgm:animLvl val="lvl"/>
          <dgm:resizeHandles val="exact"/>
        </dgm:presLayoutVars>
      </dgm:prSet>
      <dgm:spPr/>
    </dgm:pt>
    <dgm:pt modelId="{5983045D-CFB6-4B5E-8137-52D3DB6DE341}" type="pres">
      <dgm:prSet presAssocID="{081B30C8-7097-4DC8-A58F-1476A5DB9226}" presName="circle1" presStyleLbl="node1" presStyleIdx="0" presStyleCnt="1"/>
      <dgm:spPr/>
    </dgm:pt>
    <dgm:pt modelId="{480D34A4-3BFB-4E72-949A-2849AA3A7800}" type="pres">
      <dgm:prSet presAssocID="{081B30C8-7097-4DC8-A58F-1476A5DB9226}" presName="space" presStyleCnt="0"/>
      <dgm:spPr/>
    </dgm:pt>
    <dgm:pt modelId="{BAEB3291-0BBE-4547-A928-3BECCF025BDF}" type="pres">
      <dgm:prSet presAssocID="{081B30C8-7097-4DC8-A58F-1476A5DB9226}" presName="rect1" presStyleLbl="alignAcc1" presStyleIdx="0" presStyleCnt="1" custScaleX="101881" custScaleY="100000"/>
      <dgm:spPr/>
    </dgm:pt>
    <dgm:pt modelId="{2E079EC9-4DB6-4BCF-ABC0-31AA3BACDFE8}" type="pres">
      <dgm:prSet presAssocID="{081B30C8-7097-4DC8-A58F-1476A5DB9226}" presName="rect1ParTxNoCh" presStyleLbl="alignAcc1" presStyleIdx="0" presStyleCnt="1">
        <dgm:presLayoutVars>
          <dgm:chMax val="1"/>
          <dgm:bulletEnabled val="1"/>
        </dgm:presLayoutVars>
      </dgm:prSet>
      <dgm:spPr/>
    </dgm:pt>
  </dgm:ptLst>
  <dgm:cxnLst>
    <dgm:cxn modelId="{6EF6C314-8FD1-410B-9245-A79E2A52EA93}" type="presOf" srcId="{081B30C8-7097-4DC8-A58F-1476A5DB9226}" destId="{BAEB3291-0BBE-4547-A928-3BECCF025BDF}" srcOrd="0" destOrd="0" presId="urn:microsoft.com/office/officeart/2005/8/layout/target3"/>
    <dgm:cxn modelId="{B79A3E8B-962C-439B-B1E1-75DDFEFE5D18}" srcId="{AF87FF84-7482-4466-BCAF-60DC041A2B27}" destId="{081B30C8-7097-4DC8-A58F-1476A5DB9226}" srcOrd="0" destOrd="0" parTransId="{C8F03BE7-599C-46C5-817D-8A8DFE30F5B0}" sibTransId="{CCCCC67C-8D4B-46A6-BE67-F3801951B447}"/>
    <dgm:cxn modelId="{7D83A890-A27B-4AE5-9E55-4F53F39077E1}" type="presOf" srcId="{081B30C8-7097-4DC8-A58F-1476A5DB9226}" destId="{2E079EC9-4DB6-4BCF-ABC0-31AA3BACDFE8}" srcOrd="1" destOrd="0" presId="urn:microsoft.com/office/officeart/2005/8/layout/target3"/>
    <dgm:cxn modelId="{9BD071B8-9660-4975-A899-12201A7A9C7D}" type="presOf" srcId="{AF87FF84-7482-4466-BCAF-60DC041A2B27}" destId="{CFD95EF1-5B7A-45BF-84EC-10977978A6C7}" srcOrd="0" destOrd="0" presId="urn:microsoft.com/office/officeart/2005/8/layout/target3"/>
    <dgm:cxn modelId="{1809A520-3B06-4AC5-9632-14D2BB21618F}" type="presParOf" srcId="{CFD95EF1-5B7A-45BF-84EC-10977978A6C7}" destId="{5983045D-CFB6-4B5E-8137-52D3DB6DE341}" srcOrd="0" destOrd="0" presId="urn:microsoft.com/office/officeart/2005/8/layout/target3"/>
    <dgm:cxn modelId="{213D0AB2-EE51-42E1-8699-5A07DF16121D}" type="presParOf" srcId="{CFD95EF1-5B7A-45BF-84EC-10977978A6C7}" destId="{480D34A4-3BFB-4E72-949A-2849AA3A7800}" srcOrd="1" destOrd="0" presId="urn:microsoft.com/office/officeart/2005/8/layout/target3"/>
    <dgm:cxn modelId="{BD43F4C0-1AAE-47A5-AA8E-51C60036A164}" type="presParOf" srcId="{CFD95EF1-5B7A-45BF-84EC-10977978A6C7}" destId="{BAEB3291-0BBE-4547-A928-3BECCF025BDF}" srcOrd="2" destOrd="0" presId="urn:microsoft.com/office/officeart/2005/8/layout/target3"/>
    <dgm:cxn modelId="{03FF2C0B-14E2-496C-8CEF-FE7D611C4331}" type="presParOf" srcId="{CFD95EF1-5B7A-45BF-84EC-10977978A6C7}" destId="{2E079EC9-4DB6-4BCF-ABC0-31AA3BACDFE8}"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3045D-CFB6-4B5E-8137-52D3DB6DE341}">
      <dsp:nvSpPr>
        <dsp:cNvPr id="0" name=""/>
        <dsp:cNvSpPr/>
      </dsp:nvSpPr>
      <dsp:spPr>
        <a:xfrm>
          <a:off x="-30841" y="0"/>
          <a:ext cx="2609088" cy="2609088"/>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EB3291-0BBE-4547-A928-3BECCF025BDF}">
      <dsp:nvSpPr>
        <dsp:cNvPr id="0" name=""/>
        <dsp:cNvSpPr/>
      </dsp:nvSpPr>
      <dsp:spPr>
        <a:xfrm>
          <a:off x="1212018" y="0"/>
          <a:ext cx="6681984" cy="2609088"/>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b="0" kern="1200" dirty="0"/>
            <a:t>Business Recap</a:t>
          </a:r>
          <a:br>
            <a:rPr lang="en-US" sz="6500" b="0" kern="1200" dirty="0"/>
          </a:br>
          <a:endParaRPr lang="en-US" sz="6500" kern="1200" dirty="0"/>
        </a:p>
      </dsp:txBody>
      <dsp:txXfrm>
        <a:off x="1212018" y="0"/>
        <a:ext cx="6681984" cy="2609088"/>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05EED-404F-4A43-845C-63D9148E4EF2}" type="datetimeFigureOut">
              <a:rPr lang="en-US" smtClean="0"/>
              <a:t>4/8/2024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4E2C27-49DD-4E62-A550-AF9823E4ED23}" type="slidenum">
              <a:rPr lang="en-US" smtClean="0"/>
              <a:t>‹#›</a:t>
            </a:fld>
            <a:endParaRPr lang="en-US"/>
          </a:p>
        </p:txBody>
      </p:sp>
    </p:spTree>
    <p:extLst>
      <p:ext uri="{BB962C8B-B14F-4D97-AF65-F5344CB8AC3E}">
        <p14:creationId xmlns:p14="http://schemas.microsoft.com/office/powerpoint/2010/main" val="3170830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4E2C27-49DD-4E62-A550-AF9823E4ED23}" type="slidenum">
              <a:rPr lang="en-US" smtClean="0"/>
              <a:t>4</a:t>
            </a:fld>
            <a:endParaRPr lang="en-US"/>
          </a:p>
        </p:txBody>
      </p:sp>
    </p:spTree>
    <p:extLst>
      <p:ext uri="{BB962C8B-B14F-4D97-AF65-F5344CB8AC3E}">
        <p14:creationId xmlns:p14="http://schemas.microsoft.com/office/powerpoint/2010/main" val="3069678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4E2C27-49DD-4E62-A550-AF9823E4ED23}" type="slidenum">
              <a:rPr lang="en-US" smtClean="0"/>
              <a:t>6</a:t>
            </a:fld>
            <a:endParaRPr lang="en-US"/>
          </a:p>
        </p:txBody>
      </p:sp>
    </p:spTree>
    <p:extLst>
      <p:ext uri="{BB962C8B-B14F-4D97-AF65-F5344CB8AC3E}">
        <p14:creationId xmlns:p14="http://schemas.microsoft.com/office/powerpoint/2010/main" val="56784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4/8/2024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06CC0-0691-9D9A-D0DB-E0B74661EA5C}"/>
              </a:ext>
            </a:extLst>
          </p:cNvPr>
          <p:cNvSpPr>
            <a:spLocks noGrp="1"/>
          </p:cNvSpPr>
          <p:nvPr>
            <p:ph type="title"/>
          </p:nvPr>
        </p:nvSpPr>
        <p:spPr/>
        <p:txBody>
          <a:bodyPr/>
          <a:lstStyle/>
          <a:p>
            <a:r>
              <a:rPr lang="en-US" dirty="0"/>
              <a:t>DATA ANALYSIS</a:t>
            </a:r>
          </a:p>
        </p:txBody>
      </p:sp>
      <p:sp>
        <p:nvSpPr>
          <p:cNvPr id="3" name="Text Placeholder 2">
            <a:extLst>
              <a:ext uri="{FF2B5EF4-FFF2-40B4-BE49-F238E27FC236}">
                <a16:creationId xmlns:a16="http://schemas.microsoft.com/office/drawing/2014/main" id="{DC0E8C6D-9C1F-8BF8-6A4D-0175237C222C}"/>
              </a:ext>
            </a:extLst>
          </p:cNvPr>
          <p:cNvSpPr>
            <a:spLocks noGrp="1"/>
          </p:cNvSpPr>
          <p:nvPr>
            <p:ph type="body" idx="1"/>
          </p:nvPr>
        </p:nvSpPr>
        <p:spPr>
          <a:xfrm>
            <a:off x="677335" y="3236976"/>
            <a:ext cx="8596668" cy="2804386"/>
          </a:xfrm>
        </p:spPr>
        <p:txBody>
          <a:bodyPr>
            <a:normAutofit/>
          </a:bodyPr>
          <a:lstStyle/>
          <a:p>
            <a:r>
              <a:rPr lang="en-US" sz="3200" dirty="0"/>
              <a:t>Hello and welcome, My name is </a:t>
            </a:r>
            <a:r>
              <a:rPr lang="en-US" sz="3200" dirty="0" err="1"/>
              <a:t>Amarachukwu</a:t>
            </a:r>
            <a:r>
              <a:rPr lang="en-US" sz="3200" dirty="0"/>
              <a:t> Eni and today I will be presenting the data analysis of Social buzz company. </a:t>
            </a:r>
          </a:p>
        </p:txBody>
      </p:sp>
    </p:spTree>
    <p:extLst>
      <p:ext uri="{BB962C8B-B14F-4D97-AF65-F5344CB8AC3E}">
        <p14:creationId xmlns:p14="http://schemas.microsoft.com/office/powerpoint/2010/main" val="246108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D9FD-4875-4589-FD23-FFDF6168B69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E52620C-091C-BE39-1BF1-B9DEBC65792E}"/>
              </a:ext>
            </a:extLst>
          </p:cNvPr>
          <p:cNvSpPr>
            <a:spLocks noGrp="1"/>
          </p:cNvSpPr>
          <p:nvPr>
            <p:ph idx="1"/>
          </p:nvPr>
        </p:nvSpPr>
        <p:spPr/>
        <p:txBody>
          <a:bodyPr/>
          <a:lstStyle/>
          <a:p>
            <a:pPr marL="0" indent="0">
              <a:buNone/>
            </a:pPr>
            <a:r>
              <a:rPr lang="en-US" b="0" i="0" dirty="0">
                <a:solidFill>
                  <a:srgbClr val="0D0D0D"/>
                </a:solidFill>
                <a:effectLst/>
                <a:highlight>
                  <a:srgbClr val="FFFFFF"/>
                </a:highlight>
                <a:latin typeface="Söhne"/>
              </a:rPr>
              <a:t>In con</a:t>
            </a:r>
            <a:r>
              <a:rPr lang="en-US" dirty="0">
                <a:solidFill>
                  <a:srgbClr val="0D0D0D"/>
                </a:solidFill>
                <a:highlight>
                  <a:srgbClr val="FFFFFF"/>
                </a:highlight>
                <a:latin typeface="Söhne"/>
              </a:rPr>
              <a:t>clusion from the analysis, we are committed to helping </a:t>
            </a:r>
            <a:r>
              <a:rPr lang="en-US" b="0" i="0" dirty="0">
                <a:solidFill>
                  <a:srgbClr val="0D0D0D"/>
                </a:solidFill>
                <a:effectLst/>
                <a:highlight>
                  <a:srgbClr val="FFFFFF"/>
                </a:highlight>
                <a:latin typeface="Söhne"/>
              </a:rPr>
              <a:t> Social Buzz  supportively  in their journey towards IPO readiness. Through strategic analysis, recommendations, and collaboration, we are confident in our ability to assist Social Buzz in achieving their goals and navigating the challenges of scaling in the competitive social media landscape.</a:t>
            </a:r>
            <a:endParaRPr lang="en-US" dirty="0"/>
          </a:p>
        </p:txBody>
      </p:sp>
      <p:sp>
        <p:nvSpPr>
          <p:cNvPr id="5" name="TextBox 4">
            <a:extLst>
              <a:ext uri="{FF2B5EF4-FFF2-40B4-BE49-F238E27FC236}">
                <a16:creationId xmlns:a16="http://schemas.microsoft.com/office/drawing/2014/main" id="{6681E94A-824E-6262-9B63-FF4C69B64BCA}"/>
              </a:ext>
            </a:extLst>
          </p:cNvPr>
          <p:cNvSpPr txBox="1"/>
          <p:nvPr/>
        </p:nvSpPr>
        <p:spPr>
          <a:xfrm>
            <a:off x="3045995" y="1378757"/>
            <a:ext cx="6100010" cy="369332"/>
          </a:xfrm>
          <a:prstGeom prst="rect">
            <a:avLst/>
          </a:prstGeom>
          <a:noFill/>
        </p:spPr>
        <p:txBody>
          <a:bodyPr wrap="square">
            <a:spAutoFit/>
          </a:bodyPr>
          <a:lstStyle/>
          <a:p>
            <a:r>
              <a:rPr lang="en-US" b="0" i="0" dirty="0">
                <a:solidFill>
                  <a:srgbClr val="0D0D0D"/>
                </a:solidFill>
                <a:effectLst/>
                <a:highlight>
                  <a:srgbClr val="FFFFFF"/>
                </a:highlight>
                <a:latin typeface="Söhne"/>
              </a:rPr>
              <a:t> </a:t>
            </a:r>
            <a:endParaRPr lang="en-US" dirty="0"/>
          </a:p>
        </p:txBody>
      </p:sp>
    </p:spTree>
    <p:extLst>
      <p:ext uri="{BB962C8B-B14F-4D97-AF65-F5344CB8AC3E}">
        <p14:creationId xmlns:p14="http://schemas.microsoft.com/office/powerpoint/2010/main" val="635308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17018-848C-0CEF-011F-885D4ED18B25}"/>
              </a:ext>
            </a:extLst>
          </p:cNvPr>
          <p:cNvSpPr>
            <a:spLocks noGrp="1"/>
          </p:cNvSpPr>
          <p:nvPr>
            <p:ph type="title"/>
          </p:nvPr>
        </p:nvSpPr>
        <p:spPr>
          <a:xfrm>
            <a:off x="677334" y="335280"/>
            <a:ext cx="8596668" cy="1036320"/>
          </a:xfrm>
        </p:spPr>
        <p:txBody>
          <a:bodyPr/>
          <a:lstStyle/>
          <a:p>
            <a:r>
              <a:rPr lang="en-US" dirty="0"/>
              <a:t>AGENDA</a:t>
            </a:r>
          </a:p>
        </p:txBody>
      </p:sp>
      <p:sp>
        <p:nvSpPr>
          <p:cNvPr id="3" name="Content Placeholder 2">
            <a:extLst>
              <a:ext uri="{FF2B5EF4-FFF2-40B4-BE49-F238E27FC236}">
                <a16:creationId xmlns:a16="http://schemas.microsoft.com/office/drawing/2014/main" id="{FEEAD9CE-4104-0871-83F3-4436C6EC34ED}"/>
              </a:ext>
            </a:extLst>
          </p:cNvPr>
          <p:cNvSpPr>
            <a:spLocks noGrp="1"/>
          </p:cNvSpPr>
          <p:nvPr>
            <p:ph idx="1"/>
          </p:nvPr>
        </p:nvSpPr>
        <p:spPr>
          <a:xfrm>
            <a:off x="256032" y="877824"/>
            <a:ext cx="11521440" cy="5833873"/>
          </a:xfrm>
        </p:spPr>
        <p:txBody>
          <a:bodyPr>
            <a:normAutofit fontScale="92500" lnSpcReduction="10000"/>
          </a:bodyPr>
          <a:lstStyle/>
          <a:p>
            <a:endParaRPr lang="en-US" dirty="0"/>
          </a:p>
          <a:p>
            <a:pPr>
              <a:buFont typeface="Wingdings" panose="05000000000000000000" pitchFamily="2" charset="2"/>
              <a:buChar char="v"/>
            </a:pPr>
            <a:r>
              <a:rPr lang="en-US" dirty="0"/>
              <a:t>Project Recap</a:t>
            </a:r>
          </a:p>
          <a:p>
            <a:pPr>
              <a:buFont typeface="Wingdings" panose="05000000000000000000" pitchFamily="2" charset="2"/>
              <a:buChar char="v"/>
            </a:pPr>
            <a:r>
              <a:rPr lang="en-US" dirty="0"/>
              <a:t>Problem</a:t>
            </a:r>
          </a:p>
          <a:p>
            <a:pPr>
              <a:buFont typeface="Wingdings" panose="05000000000000000000" pitchFamily="2" charset="2"/>
              <a:buChar char="v"/>
            </a:pPr>
            <a:r>
              <a:rPr lang="en-US" dirty="0"/>
              <a:t>Analytical Team</a:t>
            </a:r>
          </a:p>
          <a:p>
            <a:pPr>
              <a:buFont typeface="Wingdings" panose="05000000000000000000" pitchFamily="2" charset="2"/>
              <a:buChar char="v"/>
            </a:pPr>
            <a:r>
              <a:rPr lang="en-US" dirty="0"/>
              <a:t>Process</a:t>
            </a:r>
          </a:p>
          <a:p>
            <a:pPr>
              <a:buFont typeface="Wingdings" panose="05000000000000000000" pitchFamily="2" charset="2"/>
              <a:buChar char="v"/>
            </a:pPr>
            <a:r>
              <a:rPr lang="en-US" dirty="0"/>
              <a:t>Insights</a:t>
            </a:r>
          </a:p>
          <a:p>
            <a:pPr>
              <a:buFont typeface="Wingdings" panose="05000000000000000000" pitchFamily="2" charset="2"/>
              <a:buChar char="v"/>
            </a:pPr>
            <a:r>
              <a:rPr lang="en-US" dirty="0"/>
              <a:t>Summary</a:t>
            </a:r>
          </a:p>
          <a:p>
            <a:pPr marL="0" indent="0">
              <a:buNone/>
            </a:pPr>
            <a:r>
              <a:rPr lang="en-US" dirty="0"/>
              <a:t>Todays Agenda shall observe the following steps.</a:t>
            </a:r>
          </a:p>
          <a:p>
            <a:pPr>
              <a:buClr>
                <a:schemeClr val="bg1"/>
              </a:buClr>
              <a:buFont typeface="+mj-lt"/>
              <a:buAutoNum type="arabicPeriod"/>
            </a:pPr>
            <a:r>
              <a:rPr lang="en-US" dirty="0"/>
              <a:t>1.A recap of the business for better understanding of the major problem and specific requirement.</a:t>
            </a:r>
          </a:p>
          <a:p>
            <a:pPr>
              <a:buClr>
                <a:schemeClr val="bg1"/>
              </a:buClr>
              <a:buFont typeface="+mj-lt"/>
              <a:buAutoNum type="arabicPeriod"/>
            </a:pPr>
            <a:r>
              <a:rPr lang="en-US" dirty="0"/>
              <a:t>2.Give highlight of the specific problem that we the analytics team have been focusing on a the main reason this problem is a matter of concern.</a:t>
            </a:r>
          </a:p>
          <a:p>
            <a:pPr>
              <a:buClr>
                <a:schemeClr val="bg1"/>
              </a:buClr>
              <a:buFont typeface="+mj-lt"/>
              <a:buAutoNum type="arabicPeriod"/>
            </a:pPr>
            <a:r>
              <a:rPr lang="en-US" dirty="0"/>
              <a:t>3.After introducing the problem, I will mention the team responsible from our side in solving this problem.</a:t>
            </a:r>
          </a:p>
          <a:p>
            <a:pPr>
              <a:buClr>
                <a:schemeClr val="bg1"/>
              </a:buClr>
              <a:buFont typeface="+mj-lt"/>
              <a:buAutoNum type="arabicPeriod"/>
            </a:pPr>
            <a:r>
              <a:rPr lang="en-US" dirty="0"/>
              <a:t>4. I detail the process we applied to tack this problem</a:t>
            </a:r>
          </a:p>
          <a:p>
            <a:pPr>
              <a:buClr>
                <a:schemeClr val="bg1"/>
              </a:buClr>
              <a:buFont typeface="+mj-lt"/>
              <a:buAutoNum type="arabicPeriod"/>
            </a:pPr>
            <a:r>
              <a:rPr lang="en-US" dirty="0"/>
              <a:t>5.Finally, I will mention all the important results and present them as a series of insights and visualizations from our analysis.</a:t>
            </a:r>
          </a:p>
          <a:p>
            <a:pPr marL="0" indent="0">
              <a:buClr>
                <a:schemeClr val="bg1"/>
              </a:buClr>
              <a:buNone/>
            </a:pPr>
            <a:r>
              <a:rPr lang="en-US" dirty="0"/>
              <a:t>In conclusion, I will summarize and give room for questions.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5410833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952AB397-FD92-60D8-E6B0-547A56F56FCA}"/>
              </a:ext>
            </a:extLst>
          </p:cNvPr>
          <p:cNvGraphicFramePr/>
          <p:nvPr>
            <p:extLst>
              <p:ext uri="{D42A27DB-BD31-4B8C-83A1-F6EECF244321}">
                <p14:modId xmlns:p14="http://schemas.microsoft.com/office/powerpoint/2010/main" val="1210765772"/>
              </p:ext>
            </p:extLst>
          </p:nvPr>
        </p:nvGraphicFramePr>
        <p:xfrm>
          <a:off x="677335" y="609600"/>
          <a:ext cx="7863161" cy="2609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Placeholder 2">
            <a:extLst>
              <a:ext uri="{FF2B5EF4-FFF2-40B4-BE49-F238E27FC236}">
                <a16:creationId xmlns:a16="http://schemas.microsoft.com/office/drawing/2014/main" id="{0071C58A-C1E9-0529-E4A8-6970E07AA975}"/>
              </a:ext>
            </a:extLst>
          </p:cNvPr>
          <p:cNvSpPr>
            <a:spLocks noGrp="1"/>
          </p:cNvSpPr>
          <p:nvPr>
            <p:ph type="body" idx="1"/>
          </p:nvPr>
        </p:nvSpPr>
        <p:spPr>
          <a:xfrm>
            <a:off x="677334" y="4078224"/>
            <a:ext cx="9966281" cy="2962656"/>
          </a:xfrm>
        </p:spPr>
        <p:txBody>
          <a:bodyPr>
            <a:normAutofit/>
          </a:bodyPr>
          <a:lstStyle/>
          <a:p>
            <a:r>
              <a:rPr lang="en-US" b="0" dirty="0"/>
              <a:t>social buzz is a fast growing unicorn company that needs to adapt quickly to it global scale.</a:t>
            </a:r>
          </a:p>
          <a:p>
            <a:r>
              <a:rPr lang="en-US" dirty="0"/>
              <a:t>My team has  embarked on a 3months project with Social buzz to perform 3 main task that focuses on overcoming the current challenge of your company. </a:t>
            </a:r>
          </a:p>
          <a:p>
            <a:r>
              <a:rPr lang="en-US" dirty="0"/>
              <a:t>Your business needs to adapt to its current global scale and my team is prepared to help achieve this.</a:t>
            </a:r>
          </a:p>
          <a:p>
            <a:r>
              <a:rPr lang="en-US" dirty="0"/>
              <a:t>Firstly, we will conduct an audit of your big data practice and share best practices and industry expertise. Secondly  we will be guiding you into a successful IPO, since we have deep experts within our team and finally, we have conducted an analysis of your data to find insight regarding your top 5 most popular categories of contents.</a:t>
            </a:r>
          </a:p>
          <a:p>
            <a:endParaRPr lang="en-US" dirty="0"/>
          </a:p>
          <a:p>
            <a:endParaRPr lang="en-US" dirty="0"/>
          </a:p>
          <a:p>
            <a:endParaRPr lang="en-US" dirty="0"/>
          </a:p>
        </p:txBody>
      </p:sp>
    </p:spTree>
    <p:extLst>
      <p:ext uri="{BB962C8B-B14F-4D97-AF65-F5344CB8AC3E}">
        <p14:creationId xmlns:p14="http://schemas.microsoft.com/office/powerpoint/2010/main" val="1086494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17018-848C-0CEF-011F-885D4ED18B25}"/>
              </a:ext>
            </a:extLst>
          </p:cNvPr>
          <p:cNvSpPr>
            <a:spLocks noGrp="1"/>
          </p:cNvSpPr>
          <p:nvPr>
            <p:ph type="title"/>
          </p:nvPr>
        </p:nvSpPr>
        <p:spPr>
          <a:xfrm>
            <a:off x="677334" y="335280"/>
            <a:ext cx="8596668" cy="1036320"/>
          </a:xfrm>
        </p:spPr>
        <p:txBody>
          <a:bodyPr/>
          <a:lstStyle/>
          <a:p>
            <a:r>
              <a:rPr lang="en-US" dirty="0"/>
              <a:t>Business Problem</a:t>
            </a:r>
          </a:p>
        </p:txBody>
      </p:sp>
      <p:sp>
        <p:nvSpPr>
          <p:cNvPr id="3" name="Content Placeholder 2">
            <a:extLst>
              <a:ext uri="{FF2B5EF4-FFF2-40B4-BE49-F238E27FC236}">
                <a16:creationId xmlns:a16="http://schemas.microsoft.com/office/drawing/2014/main" id="{FEEAD9CE-4104-0871-83F3-4436C6EC34ED}"/>
              </a:ext>
            </a:extLst>
          </p:cNvPr>
          <p:cNvSpPr>
            <a:spLocks noGrp="1"/>
          </p:cNvSpPr>
          <p:nvPr>
            <p:ph idx="1"/>
          </p:nvPr>
        </p:nvSpPr>
        <p:spPr>
          <a:xfrm>
            <a:off x="256032" y="877824"/>
            <a:ext cx="11521440" cy="5833873"/>
          </a:xfrm>
        </p:spPr>
        <p:txBody>
          <a:bodyPr>
            <a:normAutofit/>
          </a:bodyPr>
          <a:lstStyle/>
          <a:p>
            <a:endParaRPr lang="en-US" dirty="0"/>
          </a:p>
          <a:p>
            <a:pPr>
              <a:buFont typeface="Wingdings" panose="05000000000000000000" pitchFamily="2" charset="2"/>
              <a:buChar char="v"/>
            </a:pPr>
            <a:r>
              <a:rPr lang="en-US" dirty="0"/>
              <a:t>Over 100000 posts per day</a:t>
            </a:r>
          </a:p>
          <a:p>
            <a:pPr>
              <a:buFont typeface="Wingdings" panose="05000000000000000000" pitchFamily="2" charset="2"/>
              <a:buChar char="v"/>
            </a:pPr>
            <a:r>
              <a:rPr lang="en-US" dirty="0"/>
              <a:t>365000000 pieces of content per year</a:t>
            </a:r>
          </a:p>
          <a:p>
            <a:pPr>
              <a:buFont typeface="Wingdings" panose="05000000000000000000" pitchFamily="2" charset="2"/>
              <a:buChar char="v"/>
            </a:pPr>
            <a:r>
              <a:rPr lang="en-US" dirty="0"/>
              <a:t>But how to capitalize it when there is so much?.</a:t>
            </a:r>
          </a:p>
          <a:p>
            <a:pPr>
              <a:buFont typeface="Wingdings" panose="05000000000000000000" pitchFamily="2" charset="2"/>
              <a:buChar char="v"/>
            </a:pPr>
            <a:r>
              <a:rPr lang="en-US" dirty="0"/>
              <a:t>And data analysis to show the top 5 popular content  categories.</a:t>
            </a:r>
          </a:p>
          <a:p>
            <a:pPr marL="0" indent="0">
              <a:buNone/>
            </a:pPr>
            <a:r>
              <a:rPr lang="en-US" dirty="0"/>
              <a:t>To start with, the grand scale comes with  it associated challenge in terms of data management.</a:t>
            </a:r>
          </a:p>
          <a:p>
            <a:pPr marL="0" indent="0">
              <a:buNone/>
            </a:pPr>
            <a:r>
              <a:rPr lang="en-US" dirty="0"/>
              <a:t>A preview of the amount of data you are generating:</a:t>
            </a:r>
          </a:p>
          <a:p>
            <a:pPr>
              <a:buFontTx/>
              <a:buChar char="-"/>
            </a:pPr>
            <a:r>
              <a:rPr lang="en-US" dirty="0"/>
              <a:t>You told us your platform  receives over 100000 per day which amounts to 36,5000,0000 per year of which all is unstructured making it challenging to analyze.</a:t>
            </a:r>
          </a:p>
          <a:p>
            <a:pPr marL="0" indent="0">
              <a:buNone/>
            </a:pPr>
            <a:r>
              <a:rPr lang="en-US" dirty="0"/>
              <a:t>Although content creating industries are doing well but here comes the big question</a:t>
            </a:r>
          </a:p>
          <a:p>
            <a:pPr marL="0" indent="0">
              <a:buNone/>
            </a:pPr>
            <a:r>
              <a:rPr lang="en-US" dirty="0"/>
              <a:t> But how to capitalize it when there is so much?.</a:t>
            </a:r>
          </a:p>
          <a:p>
            <a:pPr marL="0" indent="0">
              <a:buNone/>
            </a:pPr>
            <a:r>
              <a:rPr lang="en-US" dirty="0"/>
              <a:t>It doesn’t depend solely on content but understanding this  content for better understanding of your audience in order to provide a more personalized and enjoyable experience.</a:t>
            </a:r>
          </a:p>
          <a:p>
            <a:pPr marL="0" indent="0">
              <a:buNone/>
            </a:pPr>
            <a:r>
              <a:rPr lang="en-US" dirty="0"/>
              <a:t>At this point my data analytics teams comes in with the insights we’ve uncovered from our analysis to how you how to take analytics to production scale.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6357658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258A8-9C3D-F334-09FC-18A530143598}"/>
              </a:ext>
            </a:extLst>
          </p:cNvPr>
          <p:cNvSpPr>
            <a:spLocks noGrp="1"/>
          </p:cNvSpPr>
          <p:nvPr>
            <p:ph type="title"/>
          </p:nvPr>
        </p:nvSpPr>
        <p:spPr>
          <a:xfrm>
            <a:off x="1920240" y="292608"/>
            <a:ext cx="3017520" cy="530352"/>
          </a:xfrm>
        </p:spPr>
        <p:txBody>
          <a:bodyPr/>
          <a:lstStyle/>
          <a:p>
            <a:pPr algn="just"/>
            <a:r>
              <a:rPr lang="en-US" b="1" dirty="0"/>
              <a:t>The Analytic teams</a:t>
            </a:r>
          </a:p>
        </p:txBody>
      </p:sp>
      <p:pic>
        <p:nvPicPr>
          <p:cNvPr id="6" name="Content Placeholder 5">
            <a:extLst>
              <a:ext uri="{FF2B5EF4-FFF2-40B4-BE49-F238E27FC236}">
                <a16:creationId xmlns:a16="http://schemas.microsoft.com/office/drawing/2014/main" id="{708D078C-D057-8D09-DDC6-68DCB3DD6267}"/>
              </a:ext>
            </a:extLst>
          </p:cNvPr>
          <p:cNvPicPr>
            <a:picLocks noGrp="1" noChangeAspect="1"/>
          </p:cNvPicPr>
          <p:nvPr>
            <p:ph idx="1"/>
          </p:nvPr>
        </p:nvPicPr>
        <p:blipFill>
          <a:blip r:embed="rId2"/>
          <a:stretch>
            <a:fillRect/>
          </a:stretch>
        </p:blipFill>
        <p:spPr>
          <a:xfrm>
            <a:off x="6096000" y="4207749"/>
            <a:ext cx="2036706" cy="2419635"/>
          </a:xfrm>
        </p:spPr>
      </p:pic>
      <p:sp>
        <p:nvSpPr>
          <p:cNvPr id="4" name="Text Placeholder 3">
            <a:extLst>
              <a:ext uri="{FF2B5EF4-FFF2-40B4-BE49-F238E27FC236}">
                <a16:creationId xmlns:a16="http://schemas.microsoft.com/office/drawing/2014/main" id="{B43AE1AE-4512-29E1-66E1-9B77B52C300B}"/>
              </a:ext>
            </a:extLst>
          </p:cNvPr>
          <p:cNvSpPr>
            <a:spLocks noGrp="1"/>
          </p:cNvSpPr>
          <p:nvPr>
            <p:ph type="body" sz="half" idx="2"/>
          </p:nvPr>
        </p:nvSpPr>
        <p:spPr>
          <a:xfrm>
            <a:off x="523133" y="1360050"/>
            <a:ext cx="5431536" cy="5101331"/>
          </a:xfrm>
        </p:spPr>
        <p:txBody>
          <a:bodyPr>
            <a:normAutofit/>
          </a:bodyPr>
          <a:lstStyle/>
          <a:p>
            <a:pPr marL="0" indent="0" algn="l">
              <a:buNone/>
            </a:pPr>
            <a:r>
              <a:rPr lang="en-US" dirty="0">
                <a:solidFill>
                  <a:srgbClr val="0D0D0D"/>
                </a:solidFill>
                <a:highlight>
                  <a:srgbClr val="FFFFFF"/>
                </a:highlight>
                <a:latin typeface="Söhne"/>
              </a:rPr>
              <a:t>We have high quality resource persons in Accenture but in this project 3 main persons are involved.</a:t>
            </a:r>
            <a:endParaRPr lang="en-US" b="0" i="0" dirty="0">
              <a:solidFill>
                <a:srgbClr val="0D0D0D"/>
              </a:solidFill>
              <a:effectLst/>
              <a:highlight>
                <a:srgbClr val="FFFFFF"/>
              </a:highlight>
              <a:latin typeface="Söhne"/>
            </a:endParaRPr>
          </a:p>
          <a:p>
            <a:pPr algn="l">
              <a:buFont typeface="Wingdings" panose="05000000000000000000" pitchFamily="2" charset="2"/>
              <a:buChar char="v"/>
            </a:pPr>
            <a:r>
              <a:rPr lang="en-US" b="0" i="0" dirty="0">
                <a:solidFill>
                  <a:srgbClr val="0D0D0D"/>
                </a:solidFill>
                <a:effectLst/>
                <a:highlight>
                  <a:srgbClr val="FFFFFF"/>
                </a:highlight>
                <a:latin typeface="Söhne"/>
              </a:rPr>
              <a:t>Chief Technical Architect</a:t>
            </a:r>
          </a:p>
          <a:p>
            <a:pPr algn="l"/>
            <a:r>
              <a:rPr lang="en-US" b="0" i="0" dirty="0">
                <a:solidFill>
                  <a:srgbClr val="0D0D0D"/>
                </a:solidFill>
                <a:effectLst/>
                <a:highlight>
                  <a:srgbClr val="FFFFFF"/>
                </a:highlight>
                <a:latin typeface="Söhne"/>
              </a:rPr>
              <a:t>Andrew Fleming is our chief Technical  architect and his expertise helped  to guide the   team to produce  high quality analysis</a:t>
            </a:r>
          </a:p>
          <a:p>
            <a:pPr marL="0" indent="0" algn="l">
              <a:buNone/>
            </a:pPr>
            <a:endParaRPr lang="en-US" b="0" i="0" dirty="0">
              <a:solidFill>
                <a:srgbClr val="0D0D0D"/>
              </a:solidFill>
              <a:effectLst/>
              <a:highlight>
                <a:srgbClr val="FFFFFF"/>
              </a:highlight>
              <a:latin typeface="Söhne"/>
            </a:endParaRPr>
          </a:p>
          <a:p>
            <a:pPr algn="l">
              <a:buFont typeface="Wingdings" panose="05000000000000000000" pitchFamily="2" charset="2"/>
              <a:buChar char="v"/>
            </a:pPr>
            <a:r>
              <a:rPr lang="en-US" b="0" i="0" dirty="0">
                <a:solidFill>
                  <a:srgbClr val="0D0D0D"/>
                </a:solidFill>
                <a:effectLst/>
                <a:highlight>
                  <a:srgbClr val="FFFFFF"/>
                </a:highlight>
                <a:latin typeface="Söhne"/>
              </a:rPr>
              <a:t>Senior Principal Officer</a:t>
            </a:r>
          </a:p>
          <a:p>
            <a:pPr algn="l"/>
            <a:r>
              <a:rPr lang="en-US" b="0" i="0" dirty="0" err="1">
                <a:solidFill>
                  <a:srgbClr val="0D0D0D"/>
                </a:solidFill>
                <a:effectLst/>
                <a:highlight>
                  <a:srgbClr val="FFFFFF"/>
                </a:highlight>
                <a:latin typeface="Söhne"/>
              </a:rPr>
              <a:t>Marchus</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Romptom</a:t>
            </a:r>
            <a:r>
              <a:rPr lang="en-US" b="0" i="0" dirty="0">
                <a:solidFill>
                  <a:srgbClr val="0D0D0D"/>
                </a:solidFill>
                <a:effectLst/>
                <a:highlight>
                  <a:srgbClr val="FFFFFF"/>
                </a:highlight>
                <a:latin typeface="Söhne"/>
              </a:rPr>
              <a:t> who has previously  helped world biggest client in solving their data problem was of great help in the data Engineering as aspect of the program.</a:t>
            </a:r>
          </a:p>
          <a:p>
            <a:pPr algn="l"/>
            <a:endParaRPr lang="en-US" dirty="0">
              <a:solidFill>
                <a:srgbClr val="0D0D0D"/>
              </a:solidFill>
              <a:highlight>
                <a:srgbClr val="FFFFFF"/>
              </a:highlight>
              <a:latin typeface="Söhne"/>
            </a:endParaRPr>
          </a:p>
          <a:p>
            <a:pPr algn="l"/>
            <a:endParaRPr lang="en-US" b="0" i="0" dirty="0">
              <a:solidFill>
                <a:srgbClr val="0D0D0D"/>
              </a:solidFill>
              <a:effectLst/>
              <a:highlight>
                <a:srgbClr val="FFFFFF"/>
              </a:highlight>
              <a:latin typeface="Söhne"/>
            </a:endParaRPr>
          </a:p>
          <a:p>
            <a:r>
              <a:rPr lang="en-US" dirty="0">
                <a:solidFill>
                  <a:srgbClr val="0D0D0D"/>
                </a:solidFill>
                <a:highlight>
                  <a:srgbClr val="FFFFFF"/>
                </a:highlight>
                <a:latin typeface="Söhne"/>
              </a:rPr>
              <a:t>And finally, my self </a:t>
            </a:r>
            <a:r>
              <a:rPr lang="en-US" dirty="0" err="1">
                <a:solidFill>
                  <a:srgbClr val="0D0D0D"/>
                </a:solidFill>
                <a:highlight>
                  <a:srgbClr val="FFFFFF"/>
                </a:highlight>
                <a:latin typeface="Söhne"/>
              </a:rPr>
              <a:t>Amarachukwu</a:t>
            </a:r>
            <a:r>
              <a:rPr lang="en-US" dirty="0">
                <a:solidFill>
                  <a:srgbClr val="0D0D0D"/>
                </a:solidFill>
                <a:highlight>
                  <a:srgbClr val="FFFFFF"/>
                </a:highlight>
                <a:latin typeface="Söhne"/>
              </a:rPr>
              <a:t> Eni, was responsible for taking leadership guidance and delivering high quality sights from the raw data and turning it into business solutions. </a:t>
            </a:r>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endParaRPr lang="en-US" dirty="0">
              <a:solidFill>
                <a:srgbClr val="0D0D0D"/>
              </a:solidFill>
              <a:highlight>
                <a:srgbClr val="FFFFFF"/>
              </a:highlight>
              <a:latin typeface="Söhne"/>
            </a:endParaRPr>
          </a:p>
          <a:p>
            <a:pPr algn="l"/>
            <a:endParaRPr lang="en-US" b="0" i="0" dirty="0">
              <a:solidFill>
                <a:srgbClr val="0D0D0D"/>
              </a:solidFill>
              <a:effectLst/>
              <a:highlight>
                <a:srgbClr val="FFFFFF"/>
              </a:highlight>
              <a:latin typeface="Söhne"/>
            </a:endParaRPr>
          </a:p>
          <a:p>
            <a:pPr algn="l"/>
            <a:endParaRPr lang="en-US" dirty="0">
              <a:solidFill>
                <a:srgbClr val="0D0D0D"/>
              </a:solidFill>
              <a:highlight>
                <a:srgbClr val="FFFFFF"/>
              </a:highlight>
              <a:latin typeface="Söhne"/>
            </a:endParaRPr>
          </a:p>
          <a:p>
            <a:pPr algn="l"/>
            <a:endParaRPr lang="en-US" b="0" i="0" dirty="0">
              <a:solidFill>
                <a:srgbClr val="0D0D0D"/>
              </a:solidFill>
              <a:effectLst/>
              <a:highlight>
                <a:srgbClr val="FFFFFF"/>
              </a:highlight>
              <a:latin typeface="Söhne"/>
            </a:endParaRPr>
          </a:p>
          <a:p>
            <a:pPr marL="0" indent="0" algn="l">
              <a:buNone/>
            </a:pPr>
            <a:endParaRPr lang="en-US" b="0" i="0" dirty="0">
              <a:solidFill>
                <a:srgbClr val="0D0D0D"/>
              </a:solidFill>
              <a:effectLst/>
              <a:highlight>
                <a:srgbClr val="FFFFFF"/>
              </a:highlight>
              <a:latin typeface="Söhne"/>
            </a:endParaRPr>
          </a:p>
          <a:p>
            <a:endParaRPr lang="en-US" dirty="0"/>
          </a:p>
        </p:txBody>
      </p:sp>
      <p:sp>
        <p:nvSpPr>
          <p:cNvPr id="7" name="Oval 6">
            <a:extLst>
              <a:ext uri="{FF2B5EF4-FFF2-40B4-BE49-F238E27FC236}">
                <a16:creationId xmlns:a16="http://schemas.microsoft.com/office/drawing/2014/main" id="{0886EB6E-F5F8-9FE4-635F-D4382E0798A5}"/>
              </a:ext>
            </a:extLst>
          </p:cNvPr>
          <p:cNvSpPr/>
          <p:nvPr/>
        </p:nvSpPr>
        <p:spPr>
          <a:xfrm>
            <a:off x="6096000" y="3028495"/>
            <a:ext cx="1709928" cy="53035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4C7E61E-BEE9-A628-F4B1-EDC1E825D4E6}"/>
              </a:ext>
            </a:extLst>
          </p:cNvPr>
          <p:cNvSpPr/>
          <p:nvPr/>
        </p:nvSpPr>
        <p:spPr>
          <a:xfrm>
            <a:off x="6096000" y="1589934"/>
            <a:ext cx="1709928" cy="53035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372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17018-848C-0CEF-011F-885D4ED18B25}"/>
              </a:ext>
            </a:extLst>
          </p:cNvPr>
          <p:cNvSpPr>
            <a:spLocks noGrp="1"/>
          </p:cNvSpPr>
          <p:nvPr>
            <p:ph type="title"/>
          </p:nvPr>
        </p:nvSpPr>
        <p:spPr>
          <a:xfrm>
            <a:off x="677334" y="335280"/>
            <a:ext cx="8596668" cy="1036320"/>
          </a:xfrm>
        </p:spPr>
        <p:txBody>
          <a:bodyPr/>
          <a:lstStyle/>
          <a:p>
            <a:r>
              <a:rPr lang="en-US" dirty="0"/>
              <a:t>PROCESS</a:t>
            </a:r>
          </a:p>
        </p:txBody>
      </p:sp>
      <p:sp>
        <p:nvSpPr>
          <p:cNvPr id="3" name="Content Placeholder 2">
            <a:extLst>
              <a:ext uri="{FF2B5EF4-FFF2-40B4-BE49-F238E27FC236}">
                <a16:creationId xmlns:a16="http://schemas.microsoft.com/office/drawing/2014/main" id="{FEEAD9CE-4104-0871-83F3-4436C6EC34ED}"/>
              </a:ext>
            </a:extLst>
          </p:cNvPr>
          <p:cNvSpPr>
            <a:spLocks noGrp="1"/>
          </p:cNvSpPr>
          <p:nvPr>
            <p:ph idx="1"/>
          </p:nvPr>
        </p:nvSpPr>
        <p:spPr>
          <a:xfrm>
            <a:off x="256032" y="877824"/>
            <a:ext cx="11521440" cy="5833873"/>
          </a:xfrm>
        </p:spPr>
        <p:txBody>
          <a:bodyPr>
            <a:normAutofit/>
          </a:bodyPr>
          <a:lstStyle/>
          <a:p>
            <a:pPr>
              <a:buFont typeface="Wingdings" panose="05000000000000000000" pitchFamily="2" charset="2"/>
              <a:buChar char="v"/>
            </a:pPr>
            <a:r>
              <a:rPr lang="en-US" dirty="0"/>
              <a:t>Data understanding </a:t>
            </a:r>
          </a:p>
          <a:p>
            <a:pPr>
              <a:buFont typeface="Wingdings" panose="05000000000000000000" pitchFamily="2" charset="2"/>
              <a:buChar char="v"/>
            </a:pPr>
            <a:r>
              <a:rPr lang="en-US" dirty="0"/>
              <a:t>Data cleaning </a:t>
            </a:r>
          </a:p>
          <a:p>
            <a:pPr>
              <a:buFont typeface="Wingdings" panose="05000000000000000000" pitchFamily="2" charset="2"/>
              <a:buChar char="v"/>
            </a:pPr>
            <a:r>
              <a:rPr lang="en-US" dirty="0"/>
              <a:t>Data modelling</a:t>
            </a:r>
          </a:p>
          <a:p>
            <a:pPr>
              <a:buFont typeface="Wingdings" panose="05000000000000000000" pitchFamily="2" charset="2"/>
              <a:buChar char="v"/>
            </a:pPr>
            <a:r>
              <a:rPr lang="en-US" dirty="0"/>
              <a:t>Data analysis</a:t>
            </a:r>
          </a:p>
          <a:p>
            <a:pPr>
              <a:buFont typeface="Wingdings" panose="05000000000000000000" pitchFamily="2" charset="2"/>
              <a:buChar char="v"/>
            </a:pPr>
            <a:r>
              <a:rPr lang="en-US" dirty="0"/>
              <a:t>Uncover Insights</a:t>
            </a:r>
          </a:p>
          <a:p>
            <a:pPr marL="0" indent="0">
              <a:buNone/>
            </a:pPr>
            <a:r>
              <a:rPr lang="en-US" dirty="0"/>
              <a:t>Data understanding: We gave maximum attention toward understanding the data and domain of your business.</a:t>
            </a:r>
          </a:p>
          <a:p>
            <a:pPr marL="0" indent="0">
              <a:buNone/>
            </a:pPr>
            <a:r>
              <a:rPr lang="en-US" dirty="0"/>
              <a:t>Data cleaning: We cleaned the data and figured our necessary datasets for the analysis.</a:t>
            </a:r>
          </a:p>
          <a:p>
            <a:pPr marL="0" indent="0">
              <a:buNone/>
            </a:pPr>
            <a:r>
              <a:rPr lang="en-US" dirty="0"/>
              <a:t>Data modelling: We processed and modelled the data into datasets that can precisely answer the question of the analysis.</a:t>
            </a:r>
          </a:p>
          <a:p>
            <a:pPr marL="0" indent="0">
              <a:buNone/>
            </a:pPr>
            <a:r>
              <a:rPr lang="en-US" dirty="0"/>
              <a:t>Data analysis: Having gotten the best dataset we applied our analytical skills to uncover insights from the datasets and made some visualizations to describe  insights from the datasets</a:t>
            </a:r>
          </a:p>
          <a:p>
            <a:pPr marL="0" indent="0">
              <a:buNone/>
            </a:pPr>
            <a:endParaRPr lang="en-US" dirty="0"/>
          </a:p>
        </p:txBody>
      </p:sp>
    </p:spTree>
    <p:extLst>
      <p:ext uri="{BB962C8B-B14F-4D97-AF65-F5344CB8AC3E}">
        <p14:creationId xmlns:p14="http://schemas.microsoft.com/office/powerpoint/2010/main" val="273311992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A4972-E75B-DE8B-2555-2A87E0A16317}"/>
              </a:ext>
            </a:extLst>
          </p:cNvPr>
          <p:cNvSpPr>
            <a:spLocks noGrp="1"/>
          </p:cNvSpPr>
          <p:nvPr>
            <p:ph type="title"/>
          </p:nvPr>
        </p:nvSpPr>
        <p:spPr/>
        <p:txBody>
          <a:bodyPr/>
          <a:lstStyle/>
          <a:p>
            <a:r>
              <a:rPr lang="en-US" dirty="0"/>
              <a:t>Insights</a:t>
            </a:r>
          </a:p>
        </p:txBody>
      </p:sp>
      <p:graphicFrame>
        <p:nvGraphicFramePr>
          <p:cNvPr id="4" name="Content Placeholder 3">
            <a:extLst>
              <a:ext uri="{FF2B5EF4-FFF2-40B4-BE49-F238E27FC236}">
                <a16:creationId xmlns:a16="http://schemas.microsoft.com/office/drawing/2014/main" id="{C66CC718-5554-3F66-15DE-678422F62B5A}"/>
              </a:ext>
            </a:extLst>
          </p:cNvPr>
          <p:cNvGraphicFramePr>
            <a:graphicFrameLocks noGrp="1"/>
          </p:cNvGraphicFramePr>
          <p:nvPr>
            <p:ph idx="1"/>
            <p:extLst>
              <p:ext uri="{D42A27DB-BD31-4B8C-83A1-F6EECF244321}">
                <p14:modId xmlns:p14="http://schemas.microsoft.com/office/powerpoint/2010/main" val="2888903728"/>
              </p:ext>
            </p:extLst>
          </p:nvPr>
        </p:nvGraphicFramePr>
        <p:xfrm>
          <a:off x="377826" y="1488281"/>
          <a:ext cx="9094787" cy="39695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476646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558F-DF2C-05DB-4E93-ACAB5021A2BC}"/>
              </a:ext>
            </a:extLst>
          </p:cNvPr>
          <p:cNvSpPr>
            <a:spLocks noGrp="1"/>
          </p:cNvSpPr>
          <p:nvPr>
            <p:ph type="title"/>
          </p:nvPr>
        </p:nvSpPr>
        <p:spPr/>
        <p:txBody>
          <a:bodyPr/>
          <a:lstStyle/>
          <a:p>
            <a:r>
              <a:rPr lang="en-US" dirty="0"/>
              <a:t>Top 5 categories by aggregate “popularity” score</a:t>
            </a:r>
          </a:p>
        </p:txBody>
      </p:sp>
      <p:graphicFrame>
        <p:nvGraphicFramePr>
          <p:cNvPr id="4" name="Content Placeholder 3">
            <a:extLst>
              <a:ext uri="{FF2B5EF4-FFF2-40B4-BE49-F238E27FC236}">
                <a16:creationId xmlns:a16="http://schemas.microsoft.com/office/drawing/2014/main" id="{F568F249-ACF3-46A5-2780-76E8B3817AB9}"/>
              </a:ext>
            </a:extLst>
          </p:cNvPr>
          <p:cNvGraphicFramePr>
            <a:graphicFrameLocks noGrp="1"/>
          </p:cNvGraphicFramePr>
          <p:nvPr>
            <p:ph idx="1"/>
            <p:extLst>
              <p:ext uri="{D42A27DB-BD31-4B8C-83A1-F6EECF244321}">
                <p14:modId xmlns:p14="http://schemas.microsoft.com/office/powerpoint/2010/main" val="543432695"/>
              </p:ext>
            </p:extLst>
          </p:nvPr>
        </p:nvGraphicFramePr>
        <p:xfrm>
          <a:off x="677863" y="2160589"/>
          <a:ext cx="7737475" cy="34258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48231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B755-65BA-0492-06DF-18E82DD35E69}"/>
              </a:ext>
            </a:extLst>
          </p:cNvPr>
          <p:cNvSpPr>
            <a:spLocks noGrp="1"/>
          </p:cNvSpPr>
          <p:nvPr>
            <p:ph type="title"/>
          </p:nvPr>
        </p:nvSpPr>
        <p:spPr/>
        <p:txBody>
          <a:bodyPr/>
          <a:lstStyle/>
          <a:p>
            <a:r>
              <a:rPr lang="en-US" dirty="0"/>
              <a:t>INSIGHTS</a:t>
            </a:r>
            <a:br>
              <a:rPr lang="en-US" dirty="0"/>
            </a:br>
            <a:endParaRPr lang="en-US" dirty="0"/>
          </a:p>
        </p:txBody>
      </p:sp>
      <p:sp>
        <p:nvSpPr>
          <p:cNvPr id="3" name="Content Placeholder 2">
            <a:extLst>
              <a:ext uri="{FF2B5EF4-FFF2-40B4-BE49-F238E27FC236}">
                <a16:creationId xmlns:a16="http://schemas.microsoft.com/office/drawing/2014/main" id="{F28234BF-79D2-A872-D7FC-A1BF9C5B54D2}"/>
              </a:ext>
            </a:extLst>
          </p:cNvPr>
          <p:cNvSpPr>
            <a:spLocks noGrp="1"/>
          </p:cNvSpPr>
          <p:nvPr>
            <p:ph idx="1"/>
          </p:nvPr>
        </p:nvSpPr>
        <p:spPr/>
        <p:txBody>
          <a:bodyPr/>
          <a:lstStyle/>
          <a:p>
            <a:pPr marL="0" indent="0">
              <a:buNone/>
            </a:pPr>
            <a:r>
              <a:rPr lang="en-US" dirty="0"/>
              <a:t>After the analysis, it was observed that science content category followed by soccer, food, culture and healthy  living is taking the lead in the content category.</a:t>
            </a:r>
          </a:p>
          <a:p>
            <a:pPr marL="0" indent="0">
              <a:buNone/>
            </a:pPr>
            <a:r>
              <a:rPr lang="en-US" dirty="0"/>
              <a:t>More so, we uncovered the following insights.</a:t>
            </a:r>
          </a:p>
          <a:p>
            <a:pPr algn="l">
              <a:buFont typeface="Wingdings" panose="05000000000000000000" pitchFamily="2" charset="2"/>
              <a:buChar char="v"/>
            </a:pPr>
            <a:r>
              <a:rPr lang="en-US" b="1" i="0" dirty="0">
                <a:solidFill>
                  <a:srgbClr val="0D0D0D"/>
                </a:solidFill>
                <a:effectLst/>
                <a:highlight>
                  <a:srgbClr val="FFFFFF"/>
                </a:highlight>
                <a:latin typeface="Söhne"/>
              </a:rPr>
              <a:t>Data Management:</a:t>
            </a:r>
            <a:r>
              <a:rPr lang="en-US" b="0" i="0" dirty="0">
                <a:solidFill>
                  <a:srgbClr val="0D0D0D"/>
                </a:solidFill>
                <a:effectLst/>
                <a:highlight>
                  <a:srgbClr val="FFFFFF"/>
                </a:highlight>
                <a:latin typeface="Söhne"/>
              </a:rPr>
              <a:t> Social Buzz can benefit from streamlining data processes and implementing advanced analytics techniques to extract actionable insights from their vast data sets.</a:t>
            </a:r>
          </a:p>
          <a:p>
            <a:pPr algn="l">
              <a:buFont typeface="Wingdings" panose="05000000000000000000" pitchFamily="2" charset="2"/>
              <a:buChar char="v"/>
            </a:pPr>
            <a:r>
              <a:rPr lang="en-US" b="1" i="0" dirty="0">
                <a:solidFill>
                  <a:srgbClr val="0D0D0D"/>
                </a:solidFill>
                <a:effectLst/>
                <a:highlight>
                  <a:srgbClr val="FFFFFF"/>
                </a:highlight>
                <a:latin typeface="Söhne"/>
              </a:rPr>
              <a:t>Scalability:</a:t>
            </a:r>
            <a:r>
              <a:rPr lang="en-US" b="0" i="0" dirty="0">
                <a:solidFill>
                  <a:srgbClr val="0D0D0D"/>
                </a:solidFill>
                <a:effectLst/>
                <a:highlight>
                  <a:srgbClr val="FFFFFF"/>
                </a:highlight>
                <a:latin typeface="Söhne"/>
              </a:rPr>
              <a:t> Scaling efficiently requires a combination of technology upgrades, process optimization, and strategic planning to accommodate rapid growth.</a:t>
            </a:r>
          </a:p>
          <a:p>
            <a:pPr algn="l">
              <a:buFont typeface="Wingdings" panose="05000000000000000000" pitchFamily="2" charset="2"/>
              <a:buChar char="v"/>
            </a:pPr>
            <a:r>
              <a:rPr lang="en-US" b="1" i="0" dirty="0">
                <a:solidFill>
                  <a:srgbClr val="0D0D0D"/>
                </a:solidFill>
                <a:effectLst/>
                <a:highlight>
                  <a:srgbClr val="FFFFFF"/>
                </a:highlight>
                <a:latin typeface="Söhne"/>
              </a:rPr>
              <a:t>IPO Readiness:</a:t>
            </a:r>
            <a:r>
              <a:rPr lang="en-US" b="0" i="0" dirty="0">
                <a:solidFill>
                  <a:srgbClr val="0D0D0D"/>
                </a:solidFill>
                <a:effectLst/>
                <a:highlight>
                  <a:srgbClr val="FFFFFF"/>
                </a:highlight>
                <a:latin typeface="Söhne"/>
              </a:rPr>
              <a:t> By addressing regulatory compliance, risk mitigation, and financial transparency, Social Buzz can enhance their readiness for a successful IPO.</a:t>
            </a:r>
          </a:p>
          <a:p>
            <a:pPr marL="0" indent="0" algn="l">
              <a:buNone/>
            </a:pPr>
            <a:endParaRPr lang="en-US" b="0" i="0" dirty="0">
              <a:solidFill>
                <a:srgbClr val="0D0D0D"/>
              </a:solidFill>
              <a:effectLst/>
              <a:highlight>
                <a:srgbClr val="FFFFFF"/>
              </a:highlight>
              <a:latin typeface="Söhne"/>
            </a:endParaRPr>
          </a:p>
          <a:p>
            <a:pPr algn="l">
              <a:buFont typeface="Wingdings" panose="05000000000000000000" pitchFamily="2" charset="2"/>
              <a:buChar char="v"/>
            </a:pPr>
            <a:endParaRPr lang="en-US" b="0" i="0" dirty="0">
              <a:solidFill>
                <a:srgbClr val="0D0D0D"/>
              </a:solidFill>
              <a:effectLst/>
              <a:highlight>
                <a:srgbClr val="FFFFFF"/>
              </a:highlight>
              <a:latin typeface="Söhne"/>
            </a:endParaRPr>
          </a:p>
          <a:p>
            <a:pPr marL="0" indent="0">
              <a:buNone/>
            </a:pPr>
            <a:endParaRPr lang="en-US" dirty="0"/>
          </a:p>
        </p:txBody>
      </p:sp>
    </p:spTree>
    <p:extLst>
      <p:ext uri="{BB962C8B-B14F-4D97-AF65-F5344CB8AC3E}">
        <p14:creationId xmlns:p14="http://schemas.microsoft.com/office/powerpoint/2010/main" val="413618729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mph" presetSubtype="0" fill="hold" grpId="0" nodeType="clickEffect">
                                  <p:stCondLst>
                                    <p:cond delay="0"/>
                                  </p:stCondLst>
                                  <p:iterate type="lt">
                                    <p:tmPct val="4000"/>
                                  </p:iterate>
                                  <p:childTnLst>
                                    <p:set>
                                      <p:cBhvr override="childStyle">
                                        <p:cTn id="11" dur="500" fill="hold"/>
                                        <p:tgtEl>
                                          <p:spTgt spid="3">
                                            <p:txEl>
                                              <p:pRg st="0" end="0"/>
                                            </p:txEl>
                                          </p:spTgt>
                                        </p:tgtEl>
                                        <p:attrNameLst>
                                          <p:attrName>style.color</p:attrName>
                                        </p:attrNameLst>
                                      </p:cBhvr>
                                      <p:to>
                                        <p:clrVal>
                                          <a:schemeClr val="accent2"/>
                                        </p:clrVal>
                                      </p:to>
                                    </p:set>
                                    <p:set>
                                      <p:cBhvr>
                                        <p:cTn id="12" dur="500" fill="hold"/>
                                        <p:tgtEl>
                                          <p:spTgt spid="3">
                                            <p:txEl>
                                              <p:pRg st="0" end="0"/>
                                            </p:txEl>
                                          </p:spTgt>
                                        </p:tgtEl>
                                        <p:attrNameLst>
                                          <p:attrName>fillcolor</p:attrName>
                                        </p:attrNameLst>
                                      </p:cBhvr>
                                      <p:to>
                                        <p:clrVal>
                                          <a:schemeClr val="accent2"/>
                                        </p:clrVal>
                                      </p:to>
                                    </p:set>
                                    <p:set>
                                      <p:cBhvr>
                                        <p:cTn id="13" dur="500" fill="hold"/>
                                        <p:tgtEl>
                                          <p:spTgt spid="3">
                                            <p:txEl>
                                              <p:pRg st="0" end="0"/>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6" presetClass="emph" presetSubtype="0" fill="hold" grpId="0" nodeType="clickEffect">
                                  <p:stCondLst>
                                    <p:cond delay="0"/>
                                  </p:stCondLst>
                                  <p:iterate type="lt">
                                    <p:tmPct val="4000"/>
                                  </p:iterate>
                                  <p:childTnLst>
                                    <p:set>
                                      <p:cBhvr override="childStyle">
                                        <p:cTn id="17" dur="500" fill="hold"/>
                                        <p:tgtEl>
                                          <p:spTgt spid="3">
                                            <p:txEl>
                                              <p:pRg st="1" end="1"/>
                                            </p:txEl>
                                          </p:spTgt>
                                        </p:tgtEl>
                                        <p:attrNameLst>
                                          <p:attrName>style.color</p:attrName>
                                        </p:attrNameLst>
                                      </p:cBhvr>
                                      <p:to>
                                        <p:clrVal>
                                          <a:schemeClr val="accent2"/>
                                        </p:clrVal>
                                      </p:to>
                                    </p:set>
                                    <p:set>
                                      <p:cBhvr>
                                        <p:cTn id="18" dur="500" fill="hold"/>
                                        <p:tgtEl>
                                          <p:spTgt spid="3">
                                            <p:txEl>
                                              <p:pRg st="1" end="1"/>
                                            </p:txEl>
                                          </p:spTgt>
                                        </p:tgtEl>
                                        <p:attrNameLst>
                                          <p:attrName>fillcolor</p:attrName>
                                        </p:attrNameLst>
                                      </p:cBhvr>
                                      <p:to>
                                        <p:clrVal>
                                          <a:schemeClr val="accent2"/>
                                        </p:clrVal>
                                      </p:to>
                                    </p:set>
                                    <p:set>
                                      <p:cBhvr>
                                        <p:cTn id="19" dur="500" fill="hold"/>
                                        <p:tgtEl>
                                          <p:spTgt spid="3">
                                            <p:txEl>
                                              <p:pRg st="1" end="1"/>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16" presetClass="emph" presetSubtype="0" fill="hold" grpId="0" nodeType="clickEffect">
                                  <p:stCondLst>
                                    <p:cond delay="0"/>
                                  </p:stCondLst>
                                  <p:iterate type="lt">
                                    <p:tmPct val="4000"/>
                                  </p:iterate>
                                  <p:childTnLst>
                                    <p:set>
                                      <p:cBhvr override="childStyle">
                                        <p:cTn id="23" dur="500" fill="hold"/>
                                        <p:tgtEl>
                                          <p:spTgt spid="3">
                                            <p:txEl>
                                              <p:pRg st="2" end="2"/>
                                            </p:txEl>
                                          </p:spTgt>
                                        </p:tgtEl>
                                        <p:attrNameLst>
                                          <p:attrName>style.color</p:attrName>
                                        </p:attrNameLst>
                                      </p:cBhvr>
                                      <p:to>
                                        <p:clrVal>
                                          <a:schemeClr val="accent2"/>
                                        </p:clrVal>
                                      </p:to>
                                    </p:set>
                                    <p:set>
                                      <p:cBhvr>
                                        <p:cTn id="24" dur="500" fill="hold"/>
                                        <p:tgtEl>
                                          <p:spTgt spid="3">
                                            <p:txEl>
                                              <p:pRg st="2" end="2"/>
                                            </p:txEl>
                                          </p:spTgt>
                                        </p:tgtEl>
                                        <p:attrNameLst>
                                          <p:attrName>fillcolor</p:attrName>
                                        </p:attrNameLst>
                                      </p:cBhvr>
                                      <p:to>
                                        <p:clrVal>
                                          <a:schemeClr val="accent2"/>
                                        </p:clrVal>
                                      </p:to>
                                    </p:set>
                                    <p:set>
                                      <p:cBhvr>
                                        <p:cTn id="25" dur="500" fill="hold"/>
                                        <p:tgtEl>
                                          <p:spTgt spid="3">
                                            <p:txEl>
                                              <p:pRg st="2" end="2"/>
                                            </p:txEl>
                                          </p:spTgt>
                                        </p:tgtEl>
                                        <p:attrNameLst>
                                          <p:attrName>fill.type</p:attrName>
                                        </p:attrNameLst>
                                      </p:cBhvr>
                                      <p:to>
                                        <p:strVal val="solid"/>
                                      </p:to>
                                    </p:set>
                                  </p:childTnLst>
                                </p:cTn>
                              </p:par>
                            </p:childTnLst>
                          </p:cTn>
                        </p:par>
                      </p:childTnLst>
                    </p:cTn>
                  </p:par>
                  <p:par>
                    <p:cTn id="26" fill="hold">
                      <p:stCondLst>
                        <p:cond delay="indefinite"/>
                      </p:stCondLst>
                      <p:childTnLst>
                        <p:par>
                          <p:cTn id="27" fill="hold">
                            <p:stCondLst>
                              <p:cond delay="0"/>
                            </p:stCondLst>
                            <p:childTnLst>
                              <p:par>
                                <p:cTn id="28" presetID="16" presetClass="emph" presetSubtype="0" fill="hold" grpId="0" nodeType="clickEffect">
                                  <p:stCondLst>
                                    <p:cond delay="0"/>
                                  </p:stCondLst>
                                  <p:iterate type="lt">
                                    <p:tmPct val="4000"/>
                                  </p:iterate>
                                  <p:childTnLst>
                                    <p:set>
                                      <p:cBhvr override="childStyle">
                                        <p:cTn id="29" dur="500" fill="hold"/>
                                        <p:tgtEl>
                                          <p:spTgt spid="3">
                                            <p:txEl>
                                              <p:pRg st="3" end="3"/>
                                            </p:txEl>
                                          </p:spTgt>
                                        </p:tgtEl>
                                        <p:attrNameLst>
                                          <p:attrName>style.color</p:attrName>
                                        </p:attrNameLst>
                                      </p:cBhvr>
                                      <p:to>
                                        <p:clrVal>
                                          <a:schemeClr val="accent2"/>
                                        </p:clrVal>
                                      </p:to>
                                    </p:set>
                                    <p:set>
                                      <p:cBhvr>
                                        <p:cTn id="30" dur="500" fill="hold"/>
                                        <p:tgtEl>
                                          <p:spTgt spid="3">
                                            <p:txEl>
                                              <p:pRg st="3" end="3"/>
                                            </p:txEl>
                                          </p:spTgt>
                                        </p:tgtEl>
                                        <p:attrNameLst>
                                          <p:attrName>fillcolor</p:attrName>
                                        </p:attrNameLst>
                                      </p:cBhvr>
                                      <p:to>
                                        <p:clrVal>
                                          <a:schemeClr val="accent2"/>
                                        </p:clrVal>
                                      </p:to>
                                    </p:set>
                                    <p:set>
                                      <p:cBhvr>
                                        <p:cTn id="31" dur="500" fill="hold"/>
                                        <p:tgtEl>
                                          <p:spTgt spid="3">
                                            <p:txEl>
                                              <p:pRg st="3" end="3"/>
                                            </p:txEl>
                                          </p:spTgt>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16" presetClass="emph" presetSubtype="0" fill="hold" grpId="0" nodeType="clickEffect">
                                  <p:stCondLst>
                                    <p:cond delay="0"/>
                                  </p:stCondLst>
                                  <p:iterate type="lt">
                                    <p:tmPct val="4000"/>
                                  </p:iterate>
                                  <p:childTnLst>
                                    <p:set>
                                      <p:cBhvr override="childStyle">
                                        <p:cTn id="35" dur="500" fill="hold"/>
                                        <p:tgtEl>
                                          <p:spTgt spid="3">
                                            <p:txEl>
                                              <p:pRg st="4" end="4"/>
                                            </p:txEl>
                                          </p:spTgt>
                                        </p:tgtEl>
                                        <p:attrNameLst>
                                          <p:attrName>style.color</p:attrName>
                                        </p:attrNameLst>
                                      </p:cBhvr>
                                      <p:to>
                                        <p:clrVal>
                                          <a:schemeClr val="accent2"/>
                                        </p:clrVal>
                                      </p:to>
                                    </p:set>
                                    <p:set>
                                      <p:cBhvr>
                                        <p:cTn id="36" dur="500" fill="hold"/>
                                        <p:tgtEl>
                                          <p:spTgt spid="3">
                                            <p:txEl>
                                              <p:pRg st="4" end="4"/>
                                            </p:txEl>
                                          </p:spTgt>
                                        </p:tgtEl>
                                        <p:attrNameLst>
                                          <p:attrName>fillcolor</p:attrName>
                                        </p:attrNameLst>
                                      </p:cBhvr>
                                      <p:to>
                                        <p:clrVal>
                                          <a:schemeClr val="accent2"/>
                                        </p:clrVal>
                                      </p:to>
                                    </p:set>
                                    <p:set>
                                      <p:cBhvr>
                                        <p:cTn id="37" dur="500" fill="hold"/>
                                        <p:tgtEl>
                                          <p:spTgt spid="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788</TotalTime>
  <Words>852</Words>
  <Application>Microsoft Office PowerPoint</Application>
  <PresentationFormat>Widescreen</PresentationFormat>
  <Paragraphs>79</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Söhne</vt:lpstr>
      <vt:lpstr>Trebuchet MS</vt:lpstr>
      <vt:lpstr>Wingdings</vt:lpstr>
      <vt:lpstr>Wingdings 3</vt:lpstr>
      <vt:lpstr>Facet</vt:lpstr>
      <vt:lpstr>DATA ANALYSIS</vt:lpstr>
      <vt:lpstr>AGENDA</vt:lpstr>
      <vt:lpstr>PowerPoint Presentation</vt:lpstr>
      <vt:lpstr>Business Problem</vt:lpstr>
      <vt:lpstr>The Analytic teams</vt:lpstr>
      <vt:lpstr>PROCESS</vt:lpstr>
      <vt:lpstr>Insights</vt:lpstr>
      <vt:lpstr>Top 5 categories by aggregate “popularity” score</vt:lpstr>
      <vt:lpstr>INSIGHTS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BUZZ ANALYSIS</dc:title>
  <dc:creator>USER</dc:creator>
  <cp:lastModifiedBy>USER</cp:lastModifiedBy>
  <cp:revision>16</cp:revision>
  <dcterms:created xsi:type="dcterms:W3CDTF">2024-04-06T03:05:08Z</dcterms:created>
  <dcterms:modified xsi:type="dcterms:W3CDTF">2024-04-08T22:41:10Z</dcterms:modified>
</cp:coreProperties>
</file>