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9"/>
  </p:notesMasterIdLst>
  <p:sldIdLst>
    <p:sldId id="256" r:id="rId3"/>
    <p:sldId id="257" r:id="rId4"/>
    <p:sldId id="273" r:id="rId5"/>
    <p:sldId id="258" r:id="rId6"/>
    <p:sldId id="264" r:id="rId7"/>
    <p:sldId id="259" r:id="rId8"/>
    <p:sldId id="260" r:id="rId9"/>
    <p:sldId id="261" r:id="rId10"/>
    <p:sldId id="269" r:id="rId11"/>
    <p:sldId id="271" r:id="rId12"/>
    <p:sldId id="268" r:id="rId13"/>
    <p:sldId id="267" r:id="rId14"/>
    <p:sldId id="272" r:id="rId15"/>
    <p:sldId id="262" r:id="rId16"/>
    <p:sldId id="263" r:id="rId17"/>
    <p:sldId id="270" r:id="rId18"/>
  </p:sldIdLst>
  <p:sldSz cx="12192000" cy="6858000"/>
  <p:notesSz cx="6858000" cy="9144000"/>
  <p:embeddedFontLst>
    <p:embeddedFont>
      <p:font typeface="Gill Sans"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 roundtripDataSignature="AMtx7mjQq8p6zfbKeo7cdLMycJL02Fjf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C0395A-9842-42C8-B4D9-9EC4036B6AB2}">
  <a:tblStyle styleId="{A3C0395A-9842-42C8-B4D9-9EC4036B6AB2}"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0" name="Google Shape;40;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a:solidFill>
                  <a:srgbClr val="FFFFFF"/>
                </a:solidFill>
                <a:latin typeface="Gill Sans"/>
                <a:ea typeface="Gill Sans"/>
                <a:cs typeface="Gill Sans"/>
                <a:sym typeface="Gill Sans"/>
              </a:rPr>
              <a:t>FINAL PROJECT TEMPLATE</a:t>
            </a:r>
            <a:endParaRPr/>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1064E3-052E-456B-9645-5EE2A65A342E}"/>
              </a:ext>
            </a:extLst>
          </p:cNvPr>
          <p:cNvPicPr>
            <a:picLocks noChangeAspect="1"/>
          </p:cNvPicPr>
          <p:nvPr/>
        </p:nvPicPr>
        <p:blipFill>
          <a:blip r:embed="rId2"/>
          <a:stretch>
            <a:fillRect/>
          </a:stretch>
        </p:blipFill>
        <p:spPr>
          <a:xfrm>
            <a:off x="1709737" y="1319212"/>
            <a:ext cx="8772525" cy="4219575"/>
          </a:xfrm>
          <a:prstGeom prst="rect">
            <a:avLst/>
          </a:prstGeom>
        </p:spPr>
      </p:pic>
    </p:spTree>
    <p:extLst>
      <p:ext uri="{BB962C8B-B14F-4D97-AF65-F5344CB8AC3E}">
        <p14:creationId xmlns:p14="http://schemas.microsoft.com/office/powerpoint/2010/main" val="336800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2D3A77-05CF-4F4B-98BE-485B0BC8C524}"/>
              </a:ext>
            </a:extLst>
          </p:cNvPr>
          <p:cNvPicPr>
            <a:picLocks noChangeAspect="1"/>
          </p:cNvPicPr>
          <p:nvPr/>
        </p:nvPicPr>
        <p:blipFill>
          <a:blip r:embed="rId2"/>
          <a:stretch>
            <a:fillRect/>
          </a:stretch>
        </p:blipFill>
        <p:spPr>
          <a:xfrm>
            <a:off x="630314" y="700860"/>
            <a:ext cx="9046405" cy="6041729"/>
          </a:xfrm>
          <a:prstGeom prst="rect">
            <a:avLst/>
          </a:prstGeom>
        </p:spPr>
      </p:pic>
    </p:spTree>
    <p:extLst>
      <p:ext uri="{BB962C8B-B14F-4D97-AF65-F5344CB8AC3E}">
        <p14:creationId xmlns:p14="http://schemas.microsoft.com/office/powerpoint/2010/main" val="25380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BC4E0A-CB9F-405B-9E02-728C683A3821}"/>
              </a:ext>
            </a:extLst>
          </p:cNvPr>
          <p:cNvPicPr>
            <a:picLocks noChangeAspect="1"/>
          </p:cNvPicPr>
          <p:nvPr/>
        </p:nvPicPr>
        <p:blipFill>
          <a:blip r:embed="rId2"/>
          <a:stretch>
            <a:fillRect/>
          </a:stretch>
        </p:blipFill>
        <p:spPr>
          <a:xfrm>
            <a:off x="1533525" y="895350"/>
            <a:ext cx="9124950" cy="5067300"/>
          </a:xfrm>
          <a:prstGeom prst="rect">
            <a:avLst/>
          </a:prstGeom>
        </p:spPr>
      </p:pic>
    </p:spTree>
    <p:extLst>
      <p:ext uri="{BB962C8B-B14F-4D97-AF65-F5344CB8AC3E}">
        <p14:creationId xmlns:p14="http://schemas.microsoft.com/office/powerpoint/2010/main" val="409836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D13D3C-4B57-4DC5-B0B6-D30FA6F19862}"/>
              </a:ext>
            </a:extLst>
          </p:cNvPr>
          <p:cNvPicPr>
            <a:picLocks noChangeAspect="1"/>
          </p:cNvPicPr>
          <p:nvPr/>
        </p:nvPicPr>
        <p:blipFill>
          <a:blip r:embed="rId2"/>
          <a:stretch>
            <a:fillRect/>
          </a:stretch>
        </p:blipFill>
        <p:spPr>
          <a:xfrm>
            <a:off x="1709737" y="1319212"/>
            <a:ext cx="8772525" cy="4219575"/>
          </a:xfrm>
          <a:prstGeom prst="rect">
            <a:avLst/>
          </a:prstGeom>
        </p:spPr>
      </p:pic>
    </p:spTree>
    <p:extLst>
      <p:ext uri="{BB962C8B-B14F-4D97-AF65-F5344CB8AC3E}">
        <p14:creationId xmlns:p14="http://schemas.microsoft.com/office/powerpoint/2010/main" val="235260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PRELIMINARY ASSESSMENT</a:t>
            </a:r>
            <a:endParaRPr sz="2800" b="0" cap="none">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fontScale="70000" lnSpcReduction="20000"/>
          </a:bodyPr>
          <a:lstStyle/>
          <a:p>
            <a:pPr marL="0" lvl="0" indent="-93472" algn="l" rtl="0">
              <a:lnSpc>
                <a:spcPct val="100000"/>
              </a:lnSpc>
              <a:spcBef>
                <a:spcPts val="0"/>
              </a:spcBef>
              <a:spcAft>
                <a:spcPts val="0"/>
              </a:spcAft>
              <a:buSzPts val="1472"/>
              <a:buFont typeface="Noto Sans Symbols"/>
              <a:buChar char="◼"/>
            </a:pPr>
            <a:r>
              <a:rPr lang="en-US" dirty="0"/>
              <a:t>Summarize ongoing incident: </a:t>
            </a:r>
            <a:endParaRPr dirty="0"/>
          </a:p>
          <a:p>
            <a:pPr marL="457200" lvl="1" indent="-70104" algn="l" rtl="0">
              <a:spcBef>
                <a:spcPts val="840"/>
              </a:spcBef>
              <a:spcAft>
                <a:spcPts val="0"/>
              </a:spcAft>
              <a:buSzPts val="1104"/>
              <a:buFont typeface="Noto Sans Symbols"/>
              <a:buChar char="◼"/>
            </a:pPr>
            <a:r>
              <a:rPr lang="en-US" dirty="0"/>
              <a:t>What do you know so far?</a:t>
            </a:r>
          </a:p>
          <a:p>
            <a:pPr marL="457200" lvl="1" indent="-70104" algn="l" rtl="0">
              <a:spcBef>
                <a:spcPts val="840"/>
              </a:spcBef>
              <a:spcAft>
                <a:spcPts val="0"/>
              </a:spcAft>
              <a:buSzPts val="1104"/>
              <a:buFont typeface="Noto Sans Symbols"/>
              <a:buChar char="◼"/>
            </a:pPr>
            <a:r>
              <a:rPr lang="en-US" dirty="0"/>
              <a:t>I know that cybercriminals are holding the hospital hostage because they are holding the hospitals personal files and folders hostage by using </a:t>
            </a:r>
            <a:r>
              <a:rPr lang="en-US" dirty="0" err="1"/>
              <a:t>ransomeware</a:t>
            </a:r>
            <a:r>
              <a:rPr lang="en-US" dirty="0"/>
              <a:t>. The Cybercriminals expect them to pay them in bitcoin in exchange they will unlock the personal files and folders.</a:t>
            </a:r>
          </a:p>
          <a:p>
            <a:pPr marL="457200" lvl="1" indent="-70104" algn="l" rtl="0">
              <a:spcBef>
                <a:spcPts val="840"/>
              </a:spcBef>
              <a:spcAft>
                <a:spcPts val="0"/>
              </a:spcAft>
              <a:buSzPts val="1104"/>
              <a:buFont typeface="Noto Sans Symbols"/>
              <a:buChar char="◼"/>
            </a:pPr>
            <a:r>
              <a:rPr lang="en-US" dirty="0"/>
              <a:t>Document actions or notes from the following steps of the initial incident response checklist</a:t>
            </a:r>
            <a:endParaRPr dirty="0"/>
          </a:p>
          <a:p>
            <a:pPr marL="342900" lvl="0" indent="-342900" algn="l" rtl="0">
              <a:lnSpc>
                <a:spcPct val="100000"/>
              </a:lnSpc>
              <a:spcBef>
                <a:spcPts val="920"/>
              </a:spcBef>
              <a:spcAft>
                <a:spcPts val="0"/>
              </a:spcAft>
              <a:buSzPts val="1472"/>
              <a:buFont typeface="Arial"/>
              <a:buChar char="•"/>
            </a:pPr>
            <a:r>
              <a:rPr lang="en-US" dirty="0"/>
              <a:t>Step 1:  I believe that the people that discovered the incident was first it was hospital staff members because they realized that when they tried to login in to the centralized log management system, they realize that they can’t access it and that something was wrong.</a:t>
            </a:r>
            <a:endParaRPr dirty="0"/>
          </a:p>
          <a:p>
            <a:pPr marL="342900" lvl="0" indent="-342900" algn="l" rtl="0">
              <a:lnSpc>
                <a:spcPct val="100000"/>
              </a:lnSpc>
              <a:spcBef>
                <a:spcPts val="920"/>
              </a:spcBef>
              <a:spcAft>
                <a:spcPts val="0"/>
              </a:spcAft>
              <a:buSzPts val="1472"/>
              <a:buFont typeface="Arial"/>
              <a:buChar char="•"/>
            </a:pPr>
            <a:r>
              <a:rPr lang="en-US" dirty="0"/>
              <a:t>Step 2: The indicator of compromise is that the hospital personal files were held hostage, and cybercriminals want bitcoin.</a:t>
            </a:r>
          </a:p>
          <a:p>
            <a:pPr marL="0" lvl="0" indent="0" algn="l" rtl="0">
              <a:lnSpc>
                <a:spcPct val="100000"/>
              </a:lnSpc>
              <a:spcBef>
                <a:spcPts val="920"/>
              </a:spcBef>
              <a:spcAft>
                <a:spcPts val="0"/>
              </a:spcAft>
              <a:buSzPts val="1472"/>
            </a:pPr>
            <a:r>
              <a:rPr lang="en-US" dirty="0"/>
              <a:t>   The potential impact of incident is that there was ransomware. </a:t>
            </a:r>
          </a:p>
          <a:p>
            <a:pPr marL="0" lvl="0" indent="0" algn="l" rtl="0">
              <a:lnSpc>
                <a:spcPct val="100000"/>
              </a:lnSpc>
              <a:spcBef>
                <a:spcPts val="920"/>
              </a:spcBef>
              <a:spcAft>
                <a:spcPts val="0"/>
              </a:spcAft>
              <a:buSzPts val="1472"/>
            </a:pPr>
            <a:r>
              <a:rPr lang="en-US" dirty="0"/>
              <a:t>The name of system being targeted is : Fin4Cryptor . The operating system is windows 10 pc. The IP Address is  168.63.129.16</a:t>
            </a:r>
            <a:endParaRPr dirty="0"/>
          </a:p>
          <a:p>
            <a:pPr marL="342900" lvl="0" indent="-342900" algn="l" rtl="0">
              <a:lnSpc>
                <a:spcPct val="100000"/>
              </a:lnSpc>
              <a:spcBef>
                <a:spcPts val="920"/>
              </a:spcBef>
              <a:spcAft>
                <a:spcPts val="0"/>
              </a:spcAft>
              <a:buSzPts val="1472"/>
              <a:buFont typeface="Arial"/>
              <a:buChar char="•"/>
            </a:pPr>
            <a:r>
              <a:rPr lang="en-US" dirty="0"/>
              <a:t>Step 3: A)Yes, the incident is confirmed because the Chief Information security officer informed me that the hospitals were being attack by </a:t>
            </a:r>
            <a:r>
              <a:rPr lang="en-US" dirty="0" err="1"/>
              <a:t>ransomeware</a:t>
            </a:r>
            <a:r>
              <a:rPr lang="en-US" dirty="0"/>
              <a:t>.</a:t>
            </a:r>
          </a:p>
          <a:p>
            <a:pPr marL="342900" lvl="0" indent="-342900" algn="l" rtl="0">
              <a:lnSpc>
                <a:spcPct val="100000"/>
              </a:lnSpc>
              <a:spcBef>
                <a:spcPts val="920"/>
              </a:spcBef>
              <a:spcAft>
                <a:spcPts val="0"/>
              </a:spcAft>
              <a:buSzPts val="1472"/>
              <a:buFont typeface="Arial"/>
              <a:buChar char="•"/>
            </a:pPr>
            <a:r>
              <a:rPr lang="en-US" dirty="0"/>
              <a:t>B)The incident is still in progress, and it hasn’t been resolved yet.</a:t>
            </a:r>
          </a:p>
          <a:p>
            <a:pPr marL="342900" lvl="0" indent="-342900" algn="l" rtl="0">
              <a:lnSpc>
                <a:spcPct val="100000"/>
              </a:lnSpc>
              <a:spcBef>
                <a:spcPts val="920"/>
              </a:spcBef>
              <a:spcAft>
                <a:spcPts val="0"/>
              </a:spcAft>
              <a:buSzPts val="1472"/>
              <a:buFont typeface="Arial"/>
              <a:buChar char="•"/>
            </a:pPr>
            <a:r>
              <a:rPr lang="en-US" dirty="0"/>
              <a:t>C) yes, the incident is urgent</a:t>
            </a:r>
          </a:p>
          <a:p>
            <a:pPr marL="342900" lvl="0" indent="-342900" algn="l" rtl="0">
              <a:lnSpc>
                <a:spcPct val="100000"/>
              </a:lnSpc>
              <a:spcBef>
                <a:spcPts val="920"/>
              </a:spcBef>
              <a:spcAft>
                <a:spcPts val="0"/>
              </a:spcAft>
              <a:buSzPts val="1472"/>
              <a:buFont typeface="Arial"/>
              <a:buChar char="•"/>
            </a:pPr>
            <a:r>
              <a:rPr lang="en-US" dirty="0"/>
              <a:t>D) No response will alert the attacker because I can’t seem to find any information about who the attackers were or how to track where the attacker is located .</a:t>
            </a:r>
          </a:p>
          <a:p>
            <a:pPr marL="342900" lvl="0" indent="-342900" algn="l" rtl="0">
              <a:lnSpc>
                <a:spcPct val="100000"/>
              </a:lnSpc>
              <a:spcBef>
                <a:spcPts val="920"/>
              </a:spcBef>
              <a:spcAft>
                <a:spcPts val="0"/>
              </a:spcAft>
              <a:buSzPts val="1472"/>
              <a:buFont typeface="Arial"/>
              <a:buChar char="•"/>
            </a:pPr>
            <a:r>
              <a:rPr lang="en-US" dirty="0"/>
              <a:t>E) The type of incident is a virus because someone in the hospital opened an email attachment that contained a virus.</a:t>
            </a:r>
            <a:endParaRPr dirty="0"/>
          </a:p>
          <a:p>
            <a:pPr marL="342900" lvl="0" indent="-342900" algn="l" rtl="0">
              <a:lnSpc>
                <a:spcPct val="100000"/>
              </a:lnSpc>
              <a:spcBef>
                <a:spcPts val="920"/>
              </a:spcBef>
              <a:spcAft>
                <a:spcPts val="0"/>
              </a:spcAft>
              <a:buSzPts val="1472"/>
              <a:buFont typeface="Arial"/>
              <a:buChar char="•"/>
            </a:pPr>
            <a:r>
              <a:rPr lang="en-US" dirty="0"/>
              <a:t>Step 4:  No, there are no human life at risk. </a:t>
            </a:r>
          </a:p>
          <a:p>
            <a:pPr marL="342900" indent="-342900">
              <a:spcBef>
                <a:spcPts val="920"/>
              </a:spcBef>
              <a:buFont typeface="Arial"/>
              <a:buChar char="•"/>
            </a:pPr>
            <a:r>
              <a:rPr lang="en-US" dirty="0"/>
              <a:t>Step 6:  I would consider the category as Category two- A threat to sensitive data.</a:t>
            </a:r>
            <a:endParaRPr dirty="0"/>
          </a:p>
          <a:p>
            <a:pPr marL="0" lvl="0" indent="0" algn="l" rtl="0">
              <a:lnSpc>
                <a:spcPct val="100000"/>
              </a:lnSpc>
              <a:spcBef>
                <a:spcPts val="920"/>
              </a:spcBef>
              <a:spcAft>
                <a:spcPts val="0"/>
              </a:spcAft>
              <a:buSzPts val="1472"/>
              <a:buNone/>
            </a:pPr>
            <a:r>
              <a:rPr lang="en-US" dirty="0"/>
              <a:t>(Add another slide if needed)</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RECOMMENDED ACTION</a:t>
            </a:r>
            <a:endParaRPr sz="2800" b="0" cap="none">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136995" y="1589103"/>
            <a:ext cx="7123840" cy="4269696"/>
          </a:xfrm>
          <a:prstGeom prst="rect">
            <a:avLst/>
          </a:prstGeom>
          <a:noFill/>
          <a:ln>
            <a:noFill/>
          </a:ln>
        </p:spPr>
        <p:txBody>
          <a:bodyPr spcFirstLastPara="1" wrap="square" lIns="91425" tIns="45700" rIns="91425" bIns="45700" anchor="ctr" anchorCtr="0">
            <a:noAutofit/>
          </a:bodyPr>
          <a:lstStyle/>
          <a:p>
            <a:pPr marL="0" lvl="0" indent="-93472" algn="l" rtl="0">
              <a:lnSpc>
                <a:spcPct val="100000"/>
              </a:lnSpc>
              <a:spcBef>
                <a:spcPts val="0"/>
              </a:spcBef>
              <a:spcAft>
                <a:spcPts val="0"/>
              </a:spcAft>
              <a:buSzPts val="1472"/>
              <a:buFont typeface="Noto Sans Symbols"/>
              <a:buChar char="◼"/>
            </a:pPr>
            <a:r>
              <a:rPr lang="en-US" sz="1100" dirty="0">
                <a:solidFill>
                  <a:srgbClr val="404040"/>
                </a:solidFill>
                <a:latin typeface="Arial"/>
                <a:ea typeface="Arial"/>
                <a:cs typeface="Arial"/>
                <a:sym typeface="Arial"/>
              </a:rPr>
              <a:t>Summarize recommendation to contain, eradicate, and recover:</a:t>
            </a:r>
            <a:endParaRPr sz="1100" dirty="0"/>
          </a:p>
          <a:p>
            <a:pPr marL="457200" lvl="1" indent="-70104" algn="l" rtl="0">
              <a:spcBef>
                <a:spcPts val="840"/>
              </a:spcBef>
              <a:spcAft>
                <a:spcPts val="0"/>
              </a:spcAft>
              <a:buSzPts val="1104"/>
              <a:buFont typeface="Noto Sans Symbols"/>
              <a:buChar char="◼"/>
            </a:pPr>
            <a:r>
              <a:rPr lang="en-US" sz="1100" dirty="0"/>
              <a:t>Describe the overall recommended containment, eradication, and recovery plan</a:t>
            </a:r>
          </a:p>
          <a:p>
            <a:pPr marL="457200" lvl="1" indent="-70104" algn="l" rtl="0">
              <a:spcBef>
                <a:spcPts val="840"/>
              </a:spcBef>
              <a:spcAft>
                <a:spcPts val="0"/>
              </a:spcAft>
              <a:buSzPts val="1104"/>
              <a:buFont typeface="Noto Sans Symbols"/>
              <a:buChar char="◼"/>
            </a:pPr>
            <a:r>
              <a:rPr lang="en-US" sz="1100" dirty="0"/>
              <a:t>I would recommend that everyone should be informed not to open email attachments from people that they don’t know. Because if you open an email attachment containing virus, it can harm your company or computer.</a:t>
            </a:r>
            <a:endParaRPr sz="1100" dirty="0"/>
          </a:p>
          <a:p>
            <a:pPr marL="0" lvl="0" indent="-93472" algn="l" rtl="0">
              <a:lnSpc>
                <a:spcPct val="100000"/>
              </a:lnSpc>
              <a:spcBef>
                <a:spcPts val="920"/>
              </a:spcBef>
              <a:spcAft>
                <a:spcPts val="0"/>
              </a:spcAft>
              <a:buSzPts val="1472"/>
              <a:buFont typeface="Noto Sans Symbols"/>
              <a:buChar char="◼"/>
            </a:pPr>
            <a:r>
              <a:rPr lang="en-US" sz="1100" dirty="0"/>
              <a:t>Documented actions and notes from the IR checklist</a:t>
            </a:r>
            <a:endParaRPr sz="1100" dirty="0"/>
          </a:p>
          <a:p>
            <a:pPr marL="342900" lvl="0" indent="-342900" algn="l" rtl="0">
              <a:lnSpc>
                <a:spcPct val="100000"/>
              </a:lnSpc>
              <a:spcBef>
                <a:spcPts val="920"/>
              </a:spcBef>
              <a:spcAft>
                <a:spcPts val="0"/>
              </a:spcAft>
              <a:buSzPts val="1472"/>
              <a:buFont typeface="Arial"/>
              <a:buChar char="•"/>
            </a:pPr>
            <a:r>
              <a:rPr lang="en-US" sz="1100" dirty="0"/>
              <a:t>Step 7: </a:t>
            </a:r>
            <a:r>
              <a:rPr lang="en-US" sz="1100" i="1" dirty="0"/>
              <a:t>(Tip: Select procedures you’d recommend for this type of incident)</a:t>
            </a:r>
          </a:p>
          <a:p>
            <a:pPr marL="342900" lvl="0" indent="-342900" algn="l" rtl="0">
              <a:lnSpc>
                <a:spcPct val="100000"/>
              </a:lnSpc>
              <a:spcBef>
                <a:spcPts val="920"/>
              </a:spcBef>
              <a:spcAft>
                <a:spcPts val="0"/>
              </a:spcAft>
              <a:buSzPts val="1472"/>
              <a:buFont typeface="Arial"/>
              <a:buChar char="•"/>
            </a:pPr>
            <a:r>
              <a:rPr lang="en-US" sz="1100" i="1" dirty="0"/>
              <a:t>I would recommend that that there should be a virus response procedure. Because if the hospital employee didn’t open a email with virus attachment in it, then there wouldn’t be any </a:t>
            </a:r>
            <a:r>
              <a:rPr lang="en-US" sz="1100" i="1" dirty="0" err="1"/>
              <a:t>ransomeware</a:t>
            </a:r>
            <a:r>
              <a:rPr lang="en-US" sz="1100" i="1" dirty="0"/>
              <a:t>.</a:t>
            </a:r>
          </a:p>
          <a:p>
            <a:pPr marL="342900" lvl="0" indent="-342900" algn="l" rtl="0">
              <a:lnSpc>
                <a:spcPct val="100000"/>
              </a:lnSpc>
              <a:spcBef>
                <a:spcPts val="920"/>
              </a:spcBef>
              <a:spcAft>
                <a:spcPts val="0"/>
              </a:spcAft>
              <a:buSzPts val="1472"/>
              <a:buFont typeface="Arial"/>
              <a:buChar char="•"/>
            </a:pPr>
            <a:r>
              <a:rPr lang="en-US" sz="1100" i="1" dirty="0"/>
              <a:t>I would also recommend insider threat procedure because you want to train employees within the company to not be an insider threat.</a:t>
            </a:r>
            <a:endParaRPr sz="1100" dirty="0"/>
          </a:p>
          <a:p>
            <a:pPr marL="342900" lvl="0" indent="-342900" algn="l" rtl="0">
              <a:lnSpc>
                <a:spcPct val="100000"/>
              </a:lnSpc>
              <a:spcBef>
                <a:spcPts val="920"/>
              </a:spcBef>
              <a:spcAft>
                <a:spcPts val="0"/>
              </a:spcAft>
              <a:buSzPts val="1472"/>
              <a:buFont typeface="Arial"/>
              <a:buChar char="•"/>
            </a:pPr>
            <a:r>
              <a:rPr lang="en-US" sz="1100" dirty="0"/>
              <a:t>Step 8: Yes, I believe that it is possible to review systems logs, check computer activity, and interview witnesses to determine how the incident was caused. If you do this procedure, then it would make it more safe, and prevent the incident from happening again.</a:t>
            </a:r>
            <a:endParaRPr sz="1100" dirty="0"/>
          </a:p>
          <a:p>
            <a:pPr marL="342900" lvl="0" indent="-342900" algn="l" rtl="0">
              <a:lnSpc>
                <a:spcPct val="100000"/>
              </a:lnSpc>
              <a:spcBef>
                <a:spcPts val="920"/>
              </a:spcBef>
              <a:spcAft>
                <a:spcPts val="0"/>
              </a:spcAft>
              <a:buSzPts val="1472"/>
              <a:buFont typeface="Arial"/>
              <a:buChar char="•"/>
            </a:pPr>
            <a:r>
              <a:rPr lang="en-US" sz="1100" dirty="0"/>
              <a:t>Step 9: I would recommend that the changes that the IR team should make is all of the above actions listed. Because if you follow those actions, then it makes it safer.</a:t>
            </a:r>
          </a:p>
          <a:p>
            <a:pPr marL="342900" lvl="0" indent="-342900" algn="l" rtl="0">
              <a:lnSpc>
                <a:spcPct val="100000"/>
              </a:lnSpc>
              <a:spcBef>
                <a:spcPts val="920"/>
              </a:spcBef>
              <a:spcAft>
                <a:spcPts val="0"/>
              </a:spcAft>
              <a:buSzPts val="1472"/>
              <a:buFont typeface="Arial"/>
              <a:buChar char="•"/>
            </a:pPr>
            <a:r>
              <a:rPr lang="en-US" sz="1100" dirty="0"/>
              <a:t>Step 10: A)The incident was discovered by hospital staff because they found out the they couldn’t access to the hospital personal files. They learned that an employee in the hospital opened an email attachment that contain a virus and ransomware. </a:t>
            </a:r>
          </a:p>
          <a:p>
            <a:pPr marL="342900" lvl="0" indent="-342900" algn="l" rtl="0">
              <a:lnSpc>
                <a:spcPct val="100000"/>
              </a:lnSpc>
              <a:spcBef>
                <a:spcPts val="920"/>
              </a:spcBef>
              <a:spcAft>
                <a:spcPts val="0"/>
              </a:spcAft>
              <a:buSzPts val="1472"/>
              <a:buFont typeface="Arial"/>
              <a:buChar char="•"/>
            </a:pPr>
            <a:r>
              <a:rPr lang="en-US" sz="1100" dirty="0"/>
              <a:t>B)The category of the incident is: a threat to sensitive data .</a:t>
            </a:r>
          </a:p>
          <a:p>
            <a:pPr marL="342900" lvl="0" indent="-342900" algn="l" rtl="0">
              <a:lnSpc>
                <a:spcPct val="100000"/>
              </a:lnSpc>
              <a:spcBef>
                <a:spcPts val="920"/>
              </a:spcBef>
              <a:spcAft>
                <a:spcPts val="0"/>
              </a:spcAft>
              <a:buSzPts val="1472"/>
              <a:buFont typeface="Arial"/>
              <a:buChar char="•"/>
            </a:pPr>
            <a:r>
              <a:rPr lang="en-US" sz="1100" dirty="0"/>
              <a:t>C) The incident occurred through email because an hospital employee opened an email attachment that contained virus and ransomware. </a:t>
            </a:r>
          </a:p>
          <a:p>
            <a:pPr marL="342900" lvl="0" indent="-342900" algn="l" rtl="0">
              <a:lnSpc>
                <a:spcPct val="100000"/>
              </a:lnSpc>
              <a:spcBef>
                <a:spcPts val="920"/>
              </a:spcBef>
              <a:spcAft>
                <a:spcPts val="0"/>
              </a:spcAft>
              <a:buSzPts val="1472"/>
              <a:buFont typeface="Arial"/>
              <a:buChar char="•"/>
            </a:pPr>
            <a:r>
              <a:rPr lang="en-US" sz="1100" dirty="0"/>
              <a:t>D) It doesn’t really tell where the attack came from or who is the attacker in this case. </a:t>
            </a:r>
          </a:p>
          <a:p>
            <a:pPr marL="342900" lvl="0" indent="-342900" algn="l" rtl="0">
              <a:lnSpc>
                <a:spcPct val="100000"/>
              </a:lnSpc>
              <a:spcBef>
                <a:spcPts val="920"/>
              </a:spcBef>
              <a:spcAft>
                <a:spcPts val="0"/>
              </a:spcAft>
              <a:buSzPts val="1472"/>
              <a:buFont typeface="Arial"/>
              <a:buChar char="•"/>
            </a:pPr>
            <a:r>
              <a:rPr lang="en-US" sz="1100" dirty="0"/>
              <a:t>E) The response plan is try to log into the computer, and to try to track information about the cybercriminals and who they are.</a:t>
            </a:r>
          </a:p>
          <a:p>
            <a:pPr marL="342900" lvl="0" indent="-342900" algn="l" rtl="0">
              <a:lnSpc>
                <a:spcPct val="100000"/>
              </a:lnSpc>
              <a:spcBef>
                <a:spcPts val="920"/>
              </a:spcBef>
              <a:spcAft>
                <a:spcPts val="0"/>
              </a:spcAft>
              <a:buSzPts val="1472"/>
              <a:buFont typeface="Arial"/>
              <a:buChar char="•"/>
            </a:pPr>
            <a:r>
              <a:rPr lang="en-US" sz="1100" dirty="0"/>
              <a:t>F)  What was done in response is to find evidence about who was the threat. I wanted to know who was the outside threat which in this case is the cybercriminals. I also wanted to find out the insider threat .</a:t>
            </a:r>
          </a:p>
          <a:p>
            <a:pPr marL="342900" lvl="0" indent="-342900" algn="l" rtl="0">
              <a:lnSpc>
                <a:spcPct val="100000"/>
              </a:lnSpc>
              <a:spcBef>
                <a:spcPts val="920"/>
              </a:spcBef>
              <a:spcAft>
                <a:spcPts val="0"/>
              </a:spcAft>
              <a:buSzPts val="1472"/>
              <a:buFont typeface="Arial"/>
              <a:buChar char="•"/>
            </a:pPr>
            <a:endParaRPr sz="1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B070D-EBF1-4265-94BE-4DBCF1AE471C}"/>
              </a:ext>
            </a:extLst>
          </p:cNvPr>
          <p:cNvSpPr txBox="1"/>
          <p:nvPr/>
        </p:nvSpPr>
        <p:spPr>
          <a:xfrm>
            <a:off x="3346881" y="1136342"/>
            <a:ext cx="8744505" cy="2839239"/>
          </a:xfrm>
          <a:prstGeom prst="rect">
            <a:avLst/>
          </a:prstGeom>
          <a:noFill/>
        </p:spPr>
        <p:txBody>
          <a:bodyPr wrap="square">
            <a:spAutoFit/>
          </a:bodyPr>
          <a:lstStyle/>
          <a:p>
            <a:pPr marL="342900" lvl="0" indent="-342900" algn="l" rtl="0">
              <a:lnSpc>
                <a:spcPct val="100000"/>
              </a:lnSpc>
              <a:spcBef>
                <a:spcPts val="920"/>
              </a:spcBef>
              <a:spcAft>
                <a:spcPts val="0"/>
              </a:spcAft>
              <a:buSzPts val="1472"/>
              <a:buFont typeface="Arial"/>
              <a:buChar char="•"/>
            </a:pPr>
            <a:r>
              <a:rPr lang="en-US" sz="1400" dirty="0"/>
              <a:t> 10 G) yes, the response is effective. </a:t>
            </a:r>
          </a:p>
          <a:p>
            <a:pPr lvl="0" algn="l" rtl="0">
              <a:lnSpc>
                <a:spcPct val="100000"/>
              </a:lnSpc>
              <a:spcBef>
                <a:spcPts val="920"/>
              </a:spcBef>
              <a:spcAft>
                <a:spcPts val="0"/>
              </a:spcAft>
              <a:buSzPts val="1472"/>
            </a:pPr>
            <a:r>
              <a:rPr lang="en-US" dirty="0"/>
              <a:t>    </a:t>
            </a:r>
            <a:r>
              <a:rPr lang="en-US" sz="1400" dirty="0"/>
              <a:t>Step 12:A) Yes, I believe that another procedure could prevent intrusions because if add more procedures it will make it more safe.</a:t>
            </a:r>
          </a:p>
          <a:p>
            <a:pPr lvl="0" algn="l" rtl="0">
              <a:lnSpc>
                <a:spcPct val="100000"/>
              </a:lnSpc>
              <a:spcBef>
                <a:spcPts val="920"/>
              </a:spcBef>
              <a:spcAft>
                <a:spcPts val="0"/>
              </a:spcAft>
              <a:buSzPts val="1472"/>
            </a:pPr>
            <a:r>
              <a:rPr lang="en-US" dirty="0"/>
              <a:t>B) Yes, the incidence response is appropriate. </a:t>
            </a:r>
          </a:p>
          <a:p>
            <a:pPr lvl="0" algn="l" rtl="0">
              <a:lnSpc>
                <a:spcPct val="100000"/>
              </a:lnSpc>
              <a:spcBef>
                <a:spcPts val="920"/>
              </a:spcBef>
              <a:spcAft>
                <a:spcPts val="0"/>
              </a:spcAft>
              <a:buSzPts val="1472"/>
            </a:pPr>
            <a:r>
              <a:rPr lang="en-US" sz="1400" dirty="0"/>
              <a:t>C)Yes, the </a:t>
            </a:r>
            <a:r>
              <a:rPr lang="en-US" dirty="0"/>
              <a:t>incident response is detailed and it covered the situation.</a:t>
            </a:r>
          </a:p>
          <a:p>
            <a:pPr lvl="0" algn="l" rtl="0">
              <a:lnSpc>
                <a:spcPct val="100000"/>
              </a:lnSpc>
              <a:spcBef>
                <a:spcPts val="920"/>
              </a:spcBef>
              <a:spcAft>
                <a:spcPts val="0"/>
              </a:spcAft>
              <a:buSzPts val="1472"/>
            </a:pPr>
            <a:r>
              <a:rPr lang="en-US" sz="1400" dirty="0"/>
              <a:t>D)</a:t>
            </a:r>
            <a:r>
              <a:rPr lang="en-US" dirty="0"/>
              <a:t>The changes that can be made to prevent re-infection is to add virus protection to the computer.</a:t>
            </a:r>
          </a:p>
          <a:p>
            <a:pPr lvl="0" algn="l" rtl="0">
              <a:lnSpc>
                <a:spcPct val="100000"/>
              </a:lnSpc>
              <a:spcBef>
                <a:spcPts val="920"/>
              </a:spcBef>
              <a:spcAft>
                <a:spcPts val="0"/>
              </a:spcAft>
              <a:buSzPts val="1472"/>
            </a:pPr>
            <a:r>
              <a:rPr lang="en-US" sz="1400" dirty="0"/>
              <a:t>E</a:t>
            </a:r>
            <a:r>
              <a:rPr lang="en-US" dirty="0"/>
              <a:t>) I have learned a lot about cybersecurity. I have learned about external threats and </a:t>
            </a:r>
            <a:r>
              <a:rPr lang="en-US"/>
              <a:t>internal threats.</a:t>
            </a:r>
            <a:endParaRPr lang="en-US" sz="1400" dirty="0"/>
          </a:p>
          <a:p>
            <a:pPr marL="342900" lvl="0" indent="-342900" algn="l" rtl="0">
              <a:lnSpc>
                <a:spcPct val="100000"/>
              </a:lnSpc>
              <a:spcBef>
                <a:spcPts val="920"/>
              </a:spcBef>
              <a:spcAft>
                <a:spcPts val="0"/>
              </a:spcAft>
              <a:buSzPts val="1472"/>
              <a:buFont typeface="Arial"/>
              <a:buChar char="•"/>
            </a:pPr>
            <a:endParaRPr lang="en-US" sz="1400" dirty="0"/>
          </a:p>
          <a:p>
            <a:pPr marL="0" lvl="0" indent="0" algn="l" rtl="0">
              <a:lnSpc>
                <a:spcPct val="100000"/>
              </a:lnSpc>
              <a:spcBef>
                <a:spcPts val="920"/>
              </a:spcBef>
              <a:spcAft>
                <a:spcPts val="0"/>
              </a:spcAft>
              <a:buSzPts val="1472"/>
              <a:buNone/>
            </a:pPr>
            <a:r>
              <a:rPr lang="en-US" sz="1400" dirty="0"/>
              <a:t>(Add another slide if needed)</a:t>
            </a:r>
            <a:endParaRPr lang="en-US" dirty="0"/>
          </a:p>
        </p:txBody>
      </p:sp>
    </p:spTree>
    <p:extLst>
      <p:ext uri="{BB962C8B-B14F-4D97-AF65-F5344CB8AC3E}">
        <p14:creationId xmlns:p14="http://schemas.microsoft.com/office/powerpoint/2010/main" val="273988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a:solidFill>
                  <a:srgbClr val="FFFEFF"/>
                </a:solidFill>
                <a:latin typeface="Gill Sans"/>
                <a:ea typeface="Gill Sans"/>
                <a:cs typeface="Gill Sans"/>
                <a:sym typeface="Gill Sans"/>
              </a:rPr>
              <a:t>THREAT SUMMARY</a:t>
            </a:r>
            <a:endParaRPr/>
          </a:p>
        </p:txBody>
      </p:sp>
      <p:sp>
        <p:nvSpPr>
          <p:cNvPr id="129" name="Google Shape;129;p2"/>
          <p:cNvSpPr txBox="1">
            <a:spLocks noGrp="1"/>
          </p:cNvSpPr>
          <p:nvPr>
            <p:ph type="body" idx="1"/>
          </p:nvPr>
        </p:nvSpPr>
        <p:spPr>
          <a:xfrm>
            <a:off x="4376691" y="683581"/>
            <a:ext cx="7044161" cy="5717219"/>
          </a:xfrm>
          <a:prstGeom prst="rect">
            <a:avLst/>
          </a:prstGeom>
          <a:noFill/>
          <a:ln>
            <a:noFill/>
          </a:ln>
        </p:spPr>
        <p:txBody>
          <a:bodyPr spcFirstLastPara="1" wrap="square" lIns="91425" tIns="45700" rIns="91425" bIns="45700" anchor="ctr" anchorCtr="0">
            <a:normAutofit fontScale="55000" lnSpcReduction="20000"/>
          </a:bodyPr>
          <a:lstStyle/>
          <a:p>
            <a:pPr marL="0" lvl="0" indent="-93472" algn="l" rtl="0">
              <a:lnSpc>
                <a:spcPct val="100000"/>
              </a:lnSpc>
              <a:spcBef>
                <a:spcPts val="0"/>
              </a:spcBef>
              <a:spcAft>
                <a:spcPts val="0"/>
              </a:spcAft>
              <a:buSzPts val="1472"/>
              <a:buFont typeface="Noto Sans Symbols"/>
              <a:buChar char="◼"/>
            </a:pPr>
            <a:r>
              <a:rPr lang="en-US" b="1" dirty="0"/>
              <a:t>Summary of Situation:  </a:t>
            </a:r>
            <a:r>
              <a:rPr lang="en-US" dirty="0"/>
              <a:t>(Summarize the current threat situation)</a:t>
            </a:r>
          </a:p>
          <a:p>
            <a:pPr marL="0" lvl="0" indent="-93472" algn="l" rtl="0">
              <a:lnSpc>
                <a:spcPct val="100000"/>
              </a:lnSpc>
              <a:spcBef>
                <a:spcPts val="0"/>
              </a:spcBef>
              <a:spcAft>
                <a:spcPts val="0"/>
              </a:spcAft>
              <a:buSzPts val="1472"/>
              <a:buFont typeface="Noto Sans Symbols"/>
              <a:buChar char="◼"/>
            </a:pPr>
            <a:r>
              <a:rPr lang="en-US" dirty="0"/>
              <a:t> There is a threat where cybercriminals are holding hostage of personal files and folders are encrypted. The only way to unlock the encrypted files is to pay the cybercriminals bitcoin. They are holding the files hostage until they are paid. In exchange, if the cybercriminals receive bitcoin they will unlock the personal files.</a:t>
            </a:r>
          </a:p>
          <a:p>
            <a:pPr marL="0" lvl="0" indent="-93472" algn="l" rtl="0">
              <a:lnSpc>
                <a:spcPct val="100000"/>
              </a:lnSpc>
              <a:spcBef>
                <a:spcPts val="0"/>
              </a:spcBef>
              <a:spcAft>
                <a:spcPts val="0"/>
              </a:spcAft>
              <a:buSzPts val="1472"/>
              <a:buFont typeface="Noto Sans Symbols"/>
              <a:buChar char="◼"/>
            </a:pPr>
            <a:r>
              <a:rPr lang="en-US" dirty="0"/>
              <a:t>Healthcare organizations have fallen victim to cyber attacks after a new regulation have passed.</a:t>
            </a:r>
          </a:p>
          <a:p>
            <a:pPr marL="0" lvl="0" indent="-93472" algn="l" rtl="0">
              <a:lnSpc>
                <a:spcPct val="100000"/>
              </a:lnSpc>
              <a:spcBef>
                <a:spcPts val="0"/>
              </a:spcBef>
              <a:spcAft>
                <a:spcPts val="0"/>
              </a:spcAft>
              <a:buSzPts val="1472"/>
              <a:buFont typeface="Noto Sans Symbols"/>
              <a:buChar char="◼"/>
            </a:pPr>
            <a:r>
              <a:rPr lang="en-US" dirty="0"/>
              <a:t>Hospital X noticed a ransomware attack in its environment.</a:t>
            </a:r>
          </a:p>
          <a:p>
            <a:pPr marL="0" lvl="0" indent="-93472" algn="l" rtl="0">
              <a:lnSpc>
                <a:spcPct val="100000"/>
              </a:lnSpc>
              <a:spcBef>
                <a:spcPts val="0"/>
              </a:spcBef>
              <a:spcAft>
                <a:spcPts val="0"/>
              </a:spcAft>
              <a:buSzPts val="1472"/>
              <a:buFont typeface="Noto Sans Symbols"/>
              <a:buChar char="◼"/>
            </a:pPr>
            <a:r>
              <a:rPr lang="en-US" dirty="0"/>
              <a:t>Files of the Hospital have been encrypted in </a:t>
            </a:r>
            <a:r>
              <a:rPr lang="en-US" dirty="0" err="1"/>
              <a:t>ransomeware</a:t>
            </a:r>
            <a:r>
              <a:rPr lang="en-US" dirty="0"/>
              <a:t>.</a:t>
            </a:r>
          </a:p>
          <a:p>
            <a:pPr marL="0" lvl="0" indent="-93472" algn="l" rtl="0">
              <a:lnSpc>
                <a:spcPct val="100000"/>
              </a:lnSpc>
              <a:spcBef>
                <a:spcPts val="0"/>
              </a:spcBef>
              <a:spcAft>
                <a:spcPts val="0"/>
              </a:spcAft>
              <a:buSzPts val="1472"/>
              <a:buFont typeface="Noto Sans Symbols"/>
              <a:buChar char="◼"/>
            </a:pPr>
            <a:r>
              <a:rPr lang="en-US" dirty="0"/>
              <a:t>The log servers cannot be analyzed to determine the details of the attacks and the attackers.</a:t>
            </a:r>
          </a:p>
          <a:p>
            <a:pPr marL="0" lvl="0" indent="-93472" algn="l" rtl="0">
              <a:lnSpc>
                <a:spcPct val="100000"/>
              </a:lnSpc>
              <a:spcBef>
                <a:spcPts val="0"/>
              </a:spcBef>
              <a:spcAft>
                <a:spcPts val="0"/>
              </a:spcAft>
              <a:buSzPts val="1472"/>
              <a:buFont typeface="Noto Sans Symbols"/>
              <a:buChar char="◼"/>
            </a:pPr>
            <a:r>
              <a:rPr lang="en-US" dirty="0"/>
              <a:t>Some Doctors cannot provide treatment to their patients because they cannot view detailed information about patient status.</a:t>
            </a:r>
          </a:p>
          <a:p>
            <a:pPr marL="0" lvl="0" indent="-93472" algn="l" rtl="0">
              <a:lnSpc>
                <a:spcPct val="100000"/>
              </a:lnSpc>
              <a:spcBef>
                <a:spcPts val="0"/>
              </a:spcBef>
              <a:spcAft>
                <a:spcPts val="0"/>
              </a:spcAft>
              <a:buSzPts val="1472"/>
              <a:buFont typeface="Noto Sans Symbols"/>
              <a:buChar char="◼"/>
            </a:pPr>
            <a:r>
              <a:rPr lang="en-US" dirty="0"/>
              <a:t>It is a critical situation because the negative impact can potentially force the hospital to shut down. </a:t>
            </a:r>
          </a:p>
          <a:p>
            <a:pPr marL="0" lvl="0" indent="-93472" algn="l" rtl="0">
              <a:lnSpc>
                <a:spcPct val="100000"/>
              </a:lnSpc>
              <a:spcBef>
                <a:spcPts val="0"/>
              </a:spcBef>
              <a:spcAft>
                <a:spcPts val="0"/>
              </a:spcAft>
              <a:buSzPts val="1472"/>
              <a:buFont typeface="Noto Sans Symbols"/>
              <a:buChar char="◼"/>
            </a:pPr>
            <a:endParaRPr lang="en-US" b="1" dirty="0"/>
          </a:p>
          <a:p>
            <a:pPr marL="0" lvl="0" indent="-93472" algn="l" rtl="0">
              <a:lnSpc>
                <a:spcPct val="100000"/>
              </a:lnSpc>
              <a:spcBef>
                <a:spcPts val="0"/>
              </a:spcBef>
              <a:spcAft>
                <a:spcPts val="0"/>
              </a:spcAft>
              <a:buSzPts val="1472"/>
              <a:buFont typeface="Noto Sans Symbols"/>
              <a:buChar char="◼"/>
            </a:pPr>
            <a:r>
              <a:rPr lang="en-US" b="1" dirty="0"/>
              <a:t>Asset: </a:t>
            </a:r>
            <a:r>
              <a:rPr lang="en-US" dirty="0"/>
              <a:t>(What assets are being targeted?)</a:t>
            </a:r>
          </a:p>
          <a:p>
            <a:pPr marL="0" lvl="0" indent="-93472" algn="l" rtl="0">
              <a:spcBef>
                <a:spcPts val="920"/>
              </a:spcBef>
              <a:spcAft>
                <a:spcPts val="0"/>
              </a:spcAft>
              <a:buSzPts val="1472"/>
              <a:buChar char="◼"/>
            </a:pPr>
            <a:r>
              <a:rPr lang="en-US" dirty="0"/>
              <a:t>The personal files and folders are the assets being targeted.</a:t>
            </a:r>
          </a:p>
          <a:p>
            <a:pPr marL="0" lvl="0" indent="-93472" algn="l" rtl="0">
              <a:spcBef>
                <a:spcPts val="920"/>
              </a:spcBef>
              <a:spcAft>
                <a:spcPts val="0"/>
              </a:spcAft>
              <a:buSzPts val="1472"/>
              <a:buChar char="◼"/>
            </a:pPr>
            <a:r>
              <a:rPr lang="en-US" dirty="0"/>
              <a:t>Log Management Resources</a:t>
            </a:r>
          </a:p>
          <a:p>
            <a:pPr marL="0" lvl="0" indent="-93472" algn="l" rtl="0">
              <a:spcBef>
                <a:spcPts val="920"/>
              </a:spcBef>
              <a:spcAft>
                <a:spcPts val="0"/>
              </a:spcAft>
              <a:buSzPts val="1472"/>
              <a:buChar char="◼"/>
            </a:pPr>
            <a:r>
              <a:rPr lang="en-US" dirty="0"/>
              <a:t>Patient systems</a:t>
            </a:r>
          </a:p>
          <a:p>
            <a:pPr marL="0" lvl="0" indent="-93472" algn="l" rtl="0">
              <a:spcBef>
                <a:spcPts val="920"/>
              </a:spcBef>
              <a:spcAft>
                <a:spcPts val="0"/>
              </a:spcAft>
              <a:buSzPts val="1472"/>
              <a:buChar char="◼"/>
            </a:pPr>
            <a:r>
              <a:rPr lang="en-US" dirty="0"/>
              <a:t>Log systems are being targeted, and control systems used to monitor patients are being impacted.</a:t>
            </a:r>
            <a:endParaRPr dirty="0"/>
          </a:p>
          <a:p>
            <a:pPr marL="0" lvl="0" indent="-93472" algn="l" rtl="0">
              <a:spcBef>
                <a:spcPts val="920"/>
              </a:spcBef>
              <a:spcAft>
                <a:spcPts val="0"/>
              </a:spcAft>
              <a:buSzPts val="1472"/>
              <a:buChar char="◼"/>
            </a:pPr>
            <a:r>
              <a:rPr lang="en-US" b="1" dirty="0"/>
              <a:t>Impact: </a:t>
            </a:r>
            <a:r>
              <a:rPr lang="en-US" dirty="0"/>
              <a:t>(What part of the CIA triad is being impacted?)</a:t>
            </a:r>
          </a:p>
          <a:p>
            <a:pPr marL="0" lvl="0" indent="-93472" algn="l" rtl="0">
              <a:spcBef>
                <a:spcPts val="920"/>
              </a:spcBef>
              <a:spcAft>
                <a:spcPts val="0"/>
              </a:spcAft>
              <a:buSzPts val="1472"/>
              <a:buChar char="◼"/>
            </a:pPr>
            <a:r>
              <a:rPr lang="en-US" dirty="0"/>
              <a:t>I would say the part of CIA triad impacted is Availability because if they are holding the personal files hostage, so the files will not be available to access.</a:t>
            </a:r>
            <a:endParaRPr dirty="0"/>
          </a:p>
          <a:p>
            <a:pPr marL="0" lvl="0" indent="-93472" algn="l" rtl="0">
              <a:lnSpc>
                <a:spcPct val="100000"/>
              </a:lnSpc>
              <a:spcBef>
                <a:spcPts val="920"/>
              </a:spcBef>
              <a:spcAft>
                <a:spcPts val="0"/>
              </a:spcAft>
              <a:buSzPts val="1472"/>
              <a:buFont typeface="Noto Sans Symbols"/>
              <a:buChar char="◼"/>
            </a:pPr>
            <a:r>
              <a:rPr lang="en-US" b="1" dirty="0"/>
              <a:t>Threat Actor: </a:t>
            </a:r>
            <a:r>
              <a:rPr lang="en-US" dirty="0"/>
              <a:t>(Identify potential threat actors)</a:t>
            </a:r>
          </a:p>
          <a:p>
            <a:pPr marL="0" lvl="0" indent="-93472" algn="l" rtl="0">
              <a:lnSpc>
                <a:spcPct val="100000"/>
              </a:lnSpc>
              <a:spcBef>
                <a:spcPts val="920"/>
              </a:spcBef>
              <a:spcAft>
                <a:spcPts val="0"/>
              </a:spcAft>
              <a:buSzPts val="1472"/>
              <a:buFont typeface="Noto Sans Symbols"/>
              <a:buChar char="◼"/>
            </a:pPr>
            <a:r>
              <a:rPr lang="en-US" dirty="0"/>
              <a:t>The first threat actor is Cybercriminal. They are an external threat and they are performing ransomware because they are financially motivated and carry attacks for monetary reasons.  </a:t>
            </a:r>
          </a:p>
          <a:p>
            <a:pPr marL="0" lvl="0" indent="-93472" algn="l" rtl="0">
              <a:lnSpc>
                <a:spcPct val="100000"/>
              </a:lnSpc>
              <a:spcBef>
                <a:spcPts val="920"/>
              </a:spcBef>
              <a:spcAft>
                <a:spcPts val="0"/>
              </a:spcAft>
              <a:buSzPts val="1472"/>
              <a:buFont typeface="Noto Sans Symbols"/>
              <a:buChar char="◼"/>
            </a:pPr>
            <a:r>
              <a:rPr lang="en-US" dirty="0"/>
              <a:t> The second threat actor is an oblivious insider meaning that an employee within the company made a mistake of opening an email attachment then clicked on a link that had a phishing attack. The employee that open the email attachment was an Internal threat and he or she probably made a mistake without knowing it. </a:t>
            </a:r>
          </a:p>
          <a:p>
            <a:pPr marL="0" lvl="0" indent="-93472" algn="l" rtl="0">
              <a:lnSpc>
                <a:spcPct val="100000"/>
              </a:lnSpc>
              <a:spcBef>
                <a:spcPts val="920"/>
              </a:spcBef>
              <a:spcAft>
                <a:spcPts val="0"/>
              </a:spcAft>
              <a:buSzPts val="1472"/>
              <a:buFont typeface="Noto Sans Symbols"/>
              <a:buChar char="◼"/>
            </a:pPr>
            <a:r>
              <a:rPr lang="en-US" dirty="0"/>
              <a:t>The third actor is </a:t>
            </a:r>
            <a:r>
              <a:rPr lang="en-US"/>
              <a:t>potential hacktivists </a:t>
            </a:r>
            <a:r>
              <a:rPr lang="en-US" dirty="0"/>
              <a:t>and/or FIN4 . </a:t>
            </a:r>
          </a:p>
          <a:p>
            <a:pPr marL="0" lvl="0" indent="-93472" algn="l" rtl="0">
              <a:lnSpc>
                <a:spcPct val="100000"/>
              </a:lnSpc>
              <a:spcBef>
                <a:spcPts val="920"/>
              </a:spcBef>
              <a:spcAft>
                <a:spcPts val="0"/>
              </a:spcAft>
              <a:buSzPts val="1472"/>
              <a:buFont typeface="Noto Sans Symbols"/>
              <a:buChar char="◼"/>
            </a:pPr>
            <a:r>
              <a:rPr lang="en-US" b="1" dirty="0"/>
              <a:t>Threat Actor Motivation: </a:t>
            </a:r>
            <a:r>
              <a:rPr lang="en-US" dirty="0"/>
              <a:t>(Share potential motivations behind the attacks)</a:t>
            </a:r>
          </a:p>
          <a:p>
            <a:pPr marL="0" lvl="0" indent="-93472" algn="l" rtl="0">
              <a:lnSpc>
                <a:spcPct val="100000"/>
              </a:lnSpc>
              <a:spcBef>
                <a:spcPts val="920"/>
              </a:spcBef>
              <a:spcAft>
                <a:spcPts val="0"/>
              </a:spcAft>
              <a:buSzPts val="1472"/>
              <a:buFont typeface="Noto Sans Symbols"/>
              <a:buChar char="◼"/>
            </a:pPr>
            <a:r>
              <a:rPr lang="en-US" dirty="0"/>
              <a:t>The threat actor motivation was for monetary reasons. Cybercriminals want to attack to steal financial resources like money or bitcoin.</a:t>
            </a:r>
          </a:p>
          <a:p>
            <a:pPr marL="0" lvl="0" indent="-93472" algn="l" rtl="0">
              <a:lnSpc>
                <a:spcPct val="100000"/>
              </a:lnSpc>
              <a:spcBef>
                <a:spcPts val="920"/>
              </a:spcBef>
              <a:spcAft>
                <a:spcPts val="0"/>
              </a:spcAft>
              <a:buSzPts val="1472"/>
              <a:buFont typeface="Noto Sans Symbols"/>
              <a:buChar char="◼"/>
            </a:pPr>
            <a:r>
              <a:rPr lang="en-US" dirty="0"/>
              <a:t>Attackers are seeking to </a:t>
            </a:r>
            <a:r>
              <a:rPr lang="en-US" dirty="0" err="1"/>
              <a:t>retailiate</a:t>
            </a:r>
            <a:r>
              <a:rPr lang="en-US" dirty="0"/>
              <a:t> against healthcare organizations that support new legislation.</a:t>
            </a:r>
            <a:endParaRPr dirty="0"/>
          </a:p>
          <a:p>
            <a:pPr marL="0" lvl="0" indent="-93472" algn="l" rtl="0">
              <a:lnSpc>
                <a:spcPct val="100000"/>
              </a:lnSpc>
              <a:spcBef>
                <a:spcPts val="920"/>
              </a:spcBef>
              <a:spcAft>
                <a:spcPts val="0"/>
              </a:spcAft>
              <a:buSzPts val="1472"/>
              <a:buChar char="◼"/>
            </a:pPr>
            <a:r>
              <a:rPr lang="en-US" b="1" dirty="0"/>
              <a:t>Common Threat Actor Techniques: </a:t>
            </a:r>
            <a:r>
              <a:rPr lang="en-US" dirty="0"/>
              <a:t>(Share attack methods commonly used by the threat actor)</a:t>
            </a:r>
            <a:endParaRPr dirty="0"/>
          </a:p>
          <a:p>
            <a:pPr marL="0" lvl="0" indent="0" algn="l" rtl="0">
              <a:lnSpc>
                <a:spcPct val="100000"/>
              </a:lnSpc>
              <a:spcBef>
                <a:spcPts val="920"/>
              </a:spcBef>
              <a:spcAft>
                <a:spcPts val="0"/>
              </a:spcAft>
              <a:buNone/>
            </a:pPr>
            <a:r>
              <a:rPr lang="en-US" dirty="0"/>
              <a:t>The Threat Actor techniques are 1) Ransomware  because the cybercriminal is holding the files hostage.</a:t>
            </a:r>
          </a:p>
          <a:p>
            <a:pPr marL="0" lvl="0" indent="0" algn="l" rtl="0">
              <a:lnSpc>
                <a:spcPct val="100000"/>
              </a:lnSpc>
              <a:spcBef>
                <a:spcPts val="920"/>
              </a:spcBef>
              <a:spcAft>
                <a:spcPts val="0"/>
              </a:spcAft>
              <a:buNone/>
            </a:pPr>
            <a:r>
              <a:rPr lang="en-US" dirty="0"/>
              <a:t>2)Phishing because the cybercriminal is sending email to an employee to trick the employee to opening the file.</a:t>
            </a:r>
          </a:p>
          <a:p>
            <a:pPr marL="0" lvl="0" indent="0" algn="l" rtl="0">
              <a:lnSpc>
                <a:spcPct val="100000"/>
              </a:lnSpc>
              <a:spcBef>
                <a:spcPts val="920"/>
              </a:spcBef>
              <a:spcAft>
                <a:spcPts val="0"/>
              </a:spcAft>
              <a:buNone/>
            </a:pPr>
            <a:endParaRPr lang="en-US" dirty="0"/>
          </a:p>
          <a:p>
            <a:pPr marL="0" lvl="0" indent="0" algn="l" rtl="0">
              <a:lnSpc>
                <a:spcPct val="100000"/>
              </a:lnSpc>
              <a:spcBef>
                <a:spcPts val="920"/>
              </a:spcBef>
              <a:spcAft>
                <a:spcPts val="0"/>
              </a:spcAft>
              <a:buSzPts val="1472"/>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A3DE4-5C1A-4916-8630-FB6AD6D0207D}"/>
              </a:ext>
            </a:extLst>
          </p:cNvPr>
          <p:cNvSpPr txBox="1"/>
          <p:nvPr/>
        </p:nvSpPr>
        <p:spPr>
          <a:xfrm>
            <a:off x="3047260" y="2069308"/>
            <a:ext cx="6094520" cy="2723823"/>
          </a:xfrm>
          <a:prstGeom prst="rect">
            <a:avLst/>
          </a:prstGeom>
          <a:noFill/>
        </p:spPr>
        <p:txBody>
          <a:bodyPr wrap="square">
            <a:spAutoFit/>
          </a:bodyPr>
          <a:lstStyle/>
          <a:p>
            <a:pPr marL="0" lvl="0" indent="0" algn="l" rtl="0">
              <a:lnSpc>
                <a:spcPct val="100000"/>
              </a:lnSpc>
              <a:spcBef>
                <a:spcPts val="920"/>
              </a:spcBef>
              <a:spcAft>
                <a:spcPts val="0"/>
              </a:spcAft>
              <a:buNone/>
            </a:pPr>
            <a:r>
              <a:rPr lang="en-US" b="1" u="sng" dirty="0"/>
              <a:t>Threat Profile :</a:t>
            </a:r>
          </a:p>
          <a:p>
            <a:pPr marL="0" lvl="0" indent="0" algn="l" rtl="0">
              <a:lnSpc>
                <a:spcPct val="100000"/>
              </a:lnSpc>
              <a:spcBef>
                <a:spcPts val="920"/>
              </a:spcBef>
              <a:spcAft>
                <a:spcPts val="0"/>
              </a:spcAft>
              <a:buNone/>
            </a:pPr>
            <a:r>
              <a:rPr lang="en-US" b="1" dirty="0"/>
              <a:t>Goals and Intent: Fraud, theft of financial resources like money or bitcoin.</a:t>
            </a:r>
          </a:p>
          <a:p>
            <a:pPr marL="0" lvl="0" indent="0" algn="l" rtl="0">
              <a:lnSpc>
                <a:spcPct val="100000"/>
              </a:lnSpc>
              <a:spcBef>
                <a:spcPts val="920"/>
              </a:spcBef>
              <a:spcAft>
                <a:spcPts val="0"/>
              </a:spcAft>
              <a:buNone/>
            </a:pPr>
            <a:r>
              <a:rPr lang="en-US" b="1" dirty="0"/>
              <a:t>Consequences: Financial impact of loss, reputation impact and more</a:t>
            </a:r>
          </a:p>
          <a:p>
            <a:pPr marL="0" lvl="0" indent="0" algn="l" rtl="0">
              <a:lnSpc>
                <a:spcPct val="100000"/>
              </a:lnSpc>
              <a:spcBef>
                <a:spcPts val="920"/>
              </a:spcBef>
              <a:spcAft>
                <a:spcPts val="0"/>
              </a:spcAft>
              <a:buNone/>
            </a:pPr>
            <a:r>
              <a:rPr lang="en-US" b="1" dirty="0"/>
              <a:t>Target: Hospitals and patients in the hospital</a:t>
            </a:r>
          </a:p>
          <a:p>
            <a:pPr marL="0" lvl="0" indent="0" algn="l" rtl="0">
              <a:lnSpc>
                <a:spcPct val="100000"/>
              </a:lnSpc>
              <a:spcBef>
                <a:spcPts val="920"/>
              </a:spcBef>
              <a:spcAft>
                <a:spcPts val="0"/>
              </a:spcAft>
              <a:buNone/>
            </a:pPr>
            <a:r>
              <a:rPr lang="en-US" b="1" dirty="0"/>
              <a:t>Capabilities: holding files hostage through form of ransomware</a:t>
            </a:r>
          </a:p>
          <a:p>
            <a:pPr marL="0" lvl="0" indent="0" algn="l" rtl="0">
              <a:lnSpc>
                <a:spcPct val="100000"/>
              </a:lnSpc>
              <a:spcBef>
                <a:spcPts val="920"/>
              </a:spcBef>
              <a:spcAft>
                <a:spcPts val="0"/>
              </a:spcAft>
              <a:buNone/>
            </a:pPr>
            <a:r>
              <a:rPr lang="en-US" b="1" dirty="0"/>
              <a:t>Tactics: Phishing Attack and Ransomware. Targeting employee within a hospital and trying to trick them to open fake link .</a:t>
            </a:r>
          </a:p>
          <a:p>
            <a:pPr marL="0" lvl="0" indent="0" algn="l" rtl="0">
              <a:lnSpc>
                <a:spcPct val="100000"/>
              </a:lnSpc>
              <a:spcBef>
                <a:spcPts val="920"/>
              </a:spcBef>
              <a:spcAft>
                <a:spcPts val="0"/>
              </a:spcAft>
              <a:buNone/>
            </a:pPr>
            <a:r>
              <a:rPr lang="en-US" b="1" dirty="0"/>
              <a:t>Time frame: Undetermined.</a:t>
            </a:r>
          </a:p>
        </p:txBody>
      </p:sp>
    </p:spTree>
    <p:extLst>
      <p:ext uri="{BB962C8B-B14F-4D97-AF65-F5344CB8AC3E}">
        <p14:creationId xmlns:p14="http://schemas.microsoft.com/office/powerpoint/2010/main" val="79596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SCANNING TARGETS</a:t>
            </a:r>
            <a:endParaRPr dirty="0"/>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scan targets:</a:t>
            </a:r>
            <a:endParaRPr dirty="0"/>
          </a:p>
          <a:p>
            <a:pPr marL="457200" lvl="1" indent="-70104" algn="l" rtl="0">
              <a:spcBef>
                <a:spcPts val="840"/>
              </a:spcBef>
              <a:spcAft>
                <a:spcPts val="0"/>
              </a:spcAft>
              <a:buSzPts val="1104"/>
              <a:buFont typeface="Noto Sans Symbols"/>
              <a:buChar char="◼"/>
            </a:pPr>
            <a:r>
              <a:rPr lang="en-US" dirty="0"/>
              <a:t>Number of devices scanned: 12</a:t>
            </a:r>
            <a:endParaRPr dirty="0"/>
          </a:p>
          <a:p>
            <a:pPr marL="457200" lvl="1" indent="-70104" algn="l" rtl="0">
              <a:spcBef>
                <a:spcPts val="840"/>
              </a:spcBef>
              <a:spcAft>
                <a:spcPts val="0"/>
              </a:spcAft>
              <a:buSzPts val="1104"/>
              <a:buFont typeface="Noto Sans Symbols"/>
              <a:buChar char="◼"/>
            </a:pPr>
            <a:r>
              <a:rPr lang="en-US" dirty="0"/>
              <a:t>Device type: DNS</a:t>
            </a:r>
            <a:endParaRPr dirty="0"/>
          </a:p>
          <a:p>
            <a:pPr marL="457200" lvl="1" indent="-70104" algn="l" rtl="0">
              <a:spcBef>
                <a:spcPts val="840"/>
              </a:spcBef>
              <a:spcAft>
                <a:spcPts val="0"/>
              </a:spcAft>
              <a:buSzPts val="1104"/>
              <a:buFont typeface="Noto Sans Symbols"/>
              <a:buChar char="◼"/>
            </a:pPr>
            <a:r>
              <a:rPr lang="en-US" dirty="0"/>
              <a:t>Primary purpose of device: (describe what the devices are used for and what kind of data might be on them)</a:t>
            </a:r>
          </a:p>
          <a:p>
            <a:pPr marL="457200" lvl="1" indent="-70104" algn="l" rtl="0">
              <a:spcBef>
                <a:spcPts val="840"/>
              </a:spcBef>
              <a:spcAft>
                <a:spcPts val="0"/>
              </a:spcAft>
              <a:buSzPts val="1104"/>
              <a:buFont typeface="Noto Sans Symbols"/>
              <a:buChar char="◼"/>
            </a:pPr>
            <a:r>
              <a:rPr lang="en-US" dirty="0"/>
              <a:t>The DNS is the process  of naming of  IP Addresses. The DNS is known as Domain Name System,  and it is used for naming system for Internet Addresses. It converts IP address with numbers in it into easy to read web address. The Data on it is IP address. It translates an IP Address into a website address. </a:t>
            </a:r>
            <a:endParaRPr dirty="0"/>
          </a:p>
          <a:p>
            <a:pPr marL="0" lvl="0" indent="0" algn="l" rtl="0">
              <a:lnSpc>
                <a:spcPct val="100000"/>
              </a:lnSpc>
              <a:spcBef>
                <a:spcPts val="920"/>
              </a:spcBef>
              <a:spcAft>
                <a:spcPts val="0"/>
              </a:spcAft>
              <a:buSzPts val="1472"/>
              <a:buNone/>
            </a:pPr>
            <a:r>
              <a:rPr lang="en-US" dirty="0"/>
              <a:t>(insert 2 screenshots from scan configuration window – one of the settings tab and one of the plugins tab)</a:t>
            </a:r>
            <a:endParaRPr dirty="0"/>
          </a:p>
        </p:txBody>
      </p:sp>
      <p:pic>
        <p:nvPicPr>
          <p:cNvPr id="11" name="Picture 10">
            <a:extLst>
              <a:ext uri="{FF2B5EF4-FFF2-40B4-BE49-F238E27FC236}">
                <a16:creationId xmlns:a16="http://schemas.microsoft.com/office/drawing/2014/main" id="{75251344-7C07-4345-993B-E35951341E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3126" y="32413"/>
            <a:ext cx="6315075" cy="1933575"/>
          </a:xfrm>
          <a:prstGeom prst="rect">
            <a:avLst/>
          </a:prstGeom>
          <a:noFill/>
          <a:ln>
            <a:noFill/>
          </a:ln>
        </p:spPr>
      </p:pic>
      <p:pic>
        <p:nvPicPr>
          <p:cNvPr id="12" name="Picture 11">
            <a:extLst>
              <a:ext uri="{FF2B5EF4-FFF2-40B4-BE49-F238E27FC236}">
                <a16:creationId xmlns:a16="http://schemas.microsoft.com/office/drawing/2014/main" id="{81F07083-D85D-4BF8-9950-A36EB3D834B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4408" y="4683859"/>
            <a:ext cx="6023793" cy="1933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04CB08-2BD0-4108-8A76-3AFE57F848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3908" y="1038780"/>
            <a:ext cx="6419850" cy="2152650"/>
          </a:xfrm>
          <a:prstGeom prst="rect">
            <a:avLst/>
          </a:prstGeom>
          <a:noFill/>
          <a:ln>
            <a:noFill/>
          </a:ln>
        </p:spPr>
      </p:pic>
      <p:pic>
        <p:nvPicPr>
          <p:cNvPr id="3" name="Picture 2">
            <a:extLst>
              <a:ext uri="{FF2B5EF4-FFF2-40B4-BE49-F238E27FC236}">
                <a16:creationId xmlns:a16="http://schemas.microsoft.com/office/drawing/2014/main" id="{C3CDE7E7-14C5-4E96-B960-49BA3A27BE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86892" y="3666571"/>
            <a:ext cx="5410200" cy="2600325"/>
          </a:xfrm>
          <a:prstGeom prst="rect">
            <a:avLst/>
          </a:prstGeom>
          <a:noFill/>
          <a:ln>
            <a:noFill/>
          </a:ln>
        </p:spPr>
      </p:pic>
    </p:spTree>
    <p:extLst>
      <p:ext uri="{BB962C8B-B14F-4D97-AF65-F5344CB8AC3E}">
        <p14:creationId xmlns:p14="http://schemas.microsoft.com/office/powerpoint/2010/main" val="249265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findings:</a:t>
            </a:r>
            <a:endParaRPr dirty="0"/>
          </a:p>
          <a:p>
            <a:pPr marL="457200" lvl="1" indent="-70104" algn="l" rtl="0">
              <a:spcBef>
                <a:spcPts val="840"/>
              </a:spcBef>
              <a:spcAft>
                <a:spcPts val="0"/>
              </a:spcAft>
              <a:buSzPts val="1104"/>
              <a:buFont typeface="Noto Sans Symbols"/>
              <a:buChar char="◼"/>
            </a:pPr>
            <a:r>
              <a:rPr lang="en-US" dirty="0"/>
              <a:t>Total number of actionable findings: </a:t>
            </a:r>
            <a:endParaRPr dirty="0"/>
          </a:p>
          <a:p>
            <a:pPr marL="914400" lvl="2" indent="-58419" algn="l" rtl="0">
              <a:spcBef>
                <a:spcPts val="800"/>
              </a:spcBef>
              <a:spcAft>
                <a:spcPts val="0"/>
              </a:spcAft>
              <a:buSzPts val="920"/>
              <a:buFont typeface="Noto Sans Symbols"/>
              <a:buChar char="◼"/>
            </a:pPr>
            <a:r>
              <a:rPr lang="en-US" dirty="0"/>
              <a:t>Critical:  0</a:t>
            </a:r>
            <a:endParaRPr dirty="0"/>
          </a:p>
          <a:p>
            <a:pPr marL="914400" lvl="2" indent="-58419" algn="l" rtl="0">
              <a:spcBef>
                <a:spcPts val="800"/>
              </a:spcBef>
              <a:spcAft>
                <a:spcPts val="0"/>
              </a:spcAft>
              <a:buSzPts val="920"/>
              <a:buFont typeface="Noto Sans Symbols"/>
              <a:buChar char="◼"/>
            </a:pPr>
            <a:r>
              <a:rPr lang="en-US" dirty="0"/>
              <a:t>High:   0</a:t>
            </a:r>
            <a:endParaRPr dirty="0"/>
          </a:p>
          <a:p>
            <a:pPr marL="914400" lvl="2" indent="-58419" algn="l" rtl="0">
              <a:spcBef>
                <a:spcPts val="800"/>
              </a:spcBef>
              <a:spcAft>
                <a:spcPts val="0"/>
              </a:spcAft>
              <a:buSzPts val="920"/>
              <a:buFont typeface="Noto Sans Symbols"/>
              <a:buChar char="◼"/>
            </a:pPr>
            <a:r>
              <a:rPr lang="en-US" dirty="0"/>
              <a:t>Medium:  2</a:t>
            </a:r>
            <a:endParaRPr dirty="0"/>
          </a:p>
          <a:p>
            <a:pPr marL="914400" lvl="2" indent="-58419" algn="l" rtl="0">
              <a:spcBef>
                <a:spcPts val="800"/>
              </a:spcBef>
              <a:spcAft>
                <a:spcPts val="0"/>
              </a:spcAft>
              <a:buSzPts val="920"/>
              <a:buFont typeface="Noto Sans Symbols"/>
              <a:buChar char="◼"/>
            </a:pPr>
            <a:r>
              <a:rPr lang="en-US" dirty="0"/>
              <a:t>Low:   1</a:t>
            </a:r>
            <a:endParaRPr dirty="0"/>
          </a:p>
          <a:p>
            <a:pPr marL="0" lvl="0" indent="0" algn="l" rtl="0">
              <a:lnSpc>
                <a:spcPct val="100000"/>
              </a:lnSpc>
              <a:spcBef>
                <a:spcPts val="920"/>
              </a:spcBef>
              <a:spcAft>
                <a:spcPts val="0"/>
              </a:spcAft>
              <a:buSzPts val="1472"/>
              <a:buNone/>
            </a:pPr>
            <a:r>
              <a:rPr lang="en-US" dirty="0"/>
              <a:t>(insert screenshot from scan results dashboard)</a:t>
            </a:r>
            <a:endParaRPr dirty="0"/>
          </a:p>
        </p:txBody>
      </p:sp>
      <p:pic>
        <p:nvPicPr>
          <p:cNvPr id="10" name="Picture 9">
            <a:extLst>
              <a:ext uri="{FF2B5EF4-FFF2-40B4-BE49-F238E27FC236}">
                <a16:creationId xmlns:a16="http://schemas.microsoft.com/office/drawing/2014/main" id="{CBC735DD-E61A-4602-8B00-542CF8D279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5118" y="4225771"/>
            <a:ext cx="6208728" cy="23820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2" name="Google Shape;162;p5"/>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a:solidFill>
                  <a:schemeClr val="dk2"/>
                </a:solidFill>
                <a:latin typeface="Gill Sans"/>
                <a:ea typeface="Gill Sans"/>
                <a:cs typeface="Gill Sans"/>
                <a:sym typeface="Gill Sans"/>
              </a:rPr>
              <a:t>REMEDIATION RECOMMENDATION</a:t>
            </a:r>
            <a:endParaRPr/>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a:spLocks noGrp="1"/>
          </p:cNvSpPr>
          <p:nvPr>
            <p:ph type="body" idx="1"/>
          </p:nvPr>
        </p:nvSpPr>
        <p:spPr>
          <a:xfrm>
            <a:off x="4776743" y="702157"/>
            <a:ext cx="6484091" cy="33538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t>Fix within 7 days</a:t>
            </a:r>
            <a:endParaRPr dirty="0"/>
          </a:p>
        </p:txBody>
      </p:sp>
      <p:graphicFrame>
        <p:nvGraphicFramePr>
          <p:cNvPr id="166" name="Google Shape;166;p5"/>
          <p:cNvGraphicFramePr/>
          <p:nvPr>
            <p:extLst>
              <p:ext uri="{D42A27DB-BD31-4B8C-83A1-F6EECF244321}">
                <p14:modId xmlns:p14="http://schemas.microsoft.com/office/powerpoint/2010/main" val="1052595131"/>
              </p:ext>
            </p:extLst>
          </p:nvPr>
        </p:nvGraphicFramePr>
        <p:xfrm>
          <a:off x="4856315" y="1037541"/>
          <a:ext cx="6427914" cy="1432600"/>
        </p:xfrm>
        <a:graphic>
          <a:graphicData uri="http://schemas.openxmlformats.org/drawingml/2006/table">
            <a:tbl>
              <a:tblPr firstRow="1" bandRow="1">
                <a:noFill/>
                <a:tableStyleId>{A3C0395A-9842-42C8-B4D9-9EC4036B6AB2}</a:tableStyleId>
              </a:tblPr>
              <a:tblGrid>
                <a:gridCol w="2142638">
                  <a:extLst>
                    <a:ext uri="{9D8B030D-6E8A-4147-A177-3AD203B41FA5}">
                      <a16:colId xmlns:a16="http://schemas.microsoft.com/office/drawing/2014/main" val="20000"/>
                    </a:ext>
                  </a:extLst>
                </a:gridCol>
                <a:gridCol w="2142638">
                  <a:extLst>
                    <a:ext uri="{9D8B030D-6E8A-4147-A177-3AD203B41FA5}">
                      <a16:colId xmlns:a16="http://schemas.microsoft.com/office/drawing/2014/main" val="20001"/>
                    </a:ext>
                  </a:extLst>
                </a:gridCol>
                <a:gridCol w="2142638">
                  <a:extLst>
                    <a:ext uri="{9D8B030D-6E8A-4147-A177-3AD203B41FA5}">
                      <a16:colId xmlns:a16="http://schemas.microsoft.com/office/drawing/2014/main" val="20002"/>
                    </a:ext>
                  </a:extLst>
                </a:gridCol>
              </a:tblGrid>
              <a:tr h="260577">
                <a:tc>
                  <a:txBody>
                    <a:bodyPr/>
                    <a:lstStyle/>
                    <a:p>
                      <a:pPr marL="0" marR="0" lvl="0" indent="0" algn="l" rtl="0">
                        <a:spcBef>
                          <a:spcPts val="0"/>
                        </a:spcBef>
                        <a:spcAft>
                          <a:spcPts val="0"/>
                        </a:spcAft>
                        <a:buNone/>
                      </a:pPr>
                      <a:r>
                        <a:rPr lang="en-US" sz="1600" u="none" strike="noStrike" cap="none" dirty="0"/>
                        <a:t>Finding</a:t>
                      </a:r>
                      <a:endParaRPr dirty="0"/>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284265">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28426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28426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7" name="Google Shape;167;p5"/>
          <p:cNvSpPr txBox="1"/>
          <p:nvPr/>
        </p:nvSpPr>
        <p:spPr>
          <a:xfrm>
            <a:off x="4776743" y="2592074"/>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a:solidFill>
                  <a:srgbClr val="3F3F3F"/>
                </a:solidFill>
                <a:latin typeface="Gill Sans"/>
                <a:ea typeface="Gill Sans"/>
                <a:cs typeface="Gill Sans"/>
                <a:sym typeface="Gill Sans"/>
              </a:rPr>
              <a:t>Fix within 30 days </a:t>
            </a:r>
            <a:endParaRPr/>
          </a:p>
        </p:txBody>
      </p:sp>
      <p:graphicFrame>
        <p:nvGraphicFramePr>
          <p:cNvPr id="168" name="Google Shape;168;p5"/>
          <p:cNvGraphicFramePr/>
          <p:nvPr>
            <p:extLst>
              <p:ext uri="{D42A27DB-BD31-4B8C-83A1-F6EECF244321}">
                <p14:modId xmlns:p14="http://schemas.microsoft.com/office/powerpoint/2010/main" val="3978828333"/>
              </p:ext>
            </p:extLst>
          </p:nvPr>
        </p:nvGraphicFramePr>
        <p:xfrm>
          <a:off x="4856315" y="3078426"/>
          <a:ext cx="6484125" cy="2844840"/>
        </p:xfrm>
        <a:graphic>
          <a:graphicData uri="http://schemas.openxmlformats.org/drawingml/2006/table">
            <a:tbl>
              <a:tblPr firstRow="1" bandRow="1">
                <a:noFill/>
                <a:tableStyleId>{A3C0395A-9842-42C8-B4D9-9EC4036B6AB2}</a:tableStyleId>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dirty="0"/>
                        <a:t>Recommended Fix</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1) CVE-2006-0987</a:t>
                      </a:r>
                      <a:endParaRPr sz="1800" dirty="0"/>
                    </a:p>
                  </a:txBody>
                  <a:tcPr marL="91450" marR="91450" marT="45725" marB="45725"/>
                </a:tc>
                <a:tc>
                  <a:txBody>
                    <a:bodyPr/>
                    <a:lstStyle/>
                    <a:p>
                      <a:pPr marL="0" marR="0" lvl="0" indent="0" algn="l" rtl="0">
                        <a:spcBef>
                          <a:spcPts val="0"/>
                        </a:spcBef>
                        <a:spcAft>
                          <a:spcPts val="0"/>
                        </a:spcAft>
                        <a:buNone/>
                      </a:pPr>
                      <a:r>
                        <a:rPr lang="en-US" sz="1800" dirty="0"/>
                        <a:t>Medium</a:t>
                      </a:r>
                      <a:endParaRPr sz="1800" dirty="0"/>
                    </a:p>
                  </a:txBody>
                  <a:tcPr marL="91450" marR="91450" marT="45725" marB="45725"/>
                </a:tc>
                <a:tc>
                  <a:txBody>
                    <a:bodyPr/>
                    <a:lstStyle/>
                    <a:p>
                      <a:pPr marL="0" marR="0" lvl="0" indent="0" algn="l" rtl="0">
                        <a:spcBef>
                          <a:spcPts val="0"/>
                        </a:spcBef>
                        <a:spcAft>
                          <a:spcPts val="0"/>
                        </a:spcAft>
                        <a:buNone/>
                      </a:pPr>
                      <a:r>
                        <a:rPr lang="en-US" sz="1800" dirty="0"/>
                        <a:t>Restrict access to DNS server from public network</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dirty="0"/>
                        <a:t>2)CVE-1999-0024</a:t>
                      </a:r>
                      <a:endParaRPr sz="1800" dirty="0"/>
                    </a:p>
                  </a:txBody>
                  <a:tcPr marL="91450" marR="91450" marT="45725" marB="45725"/>
                </a:tc>
                <a:tc>
                  <a:txBody>
                    <a:bodyPr/>
                    <a:lstStyle/>
                    <a:p>
                      <a:pPr marL="0" marR="0" lvl="0" indent="0" algn="l" rtl="0">
                        <a:spcBef>
                          <a:spcPts val="0"/>
                        </a:spcBef>
                        <a:spcAft>
                          <a:spcPts val="0"/>
                        </a:spcAft>
                        <a:buNone/>
                      </a:pPr>
                      <a:r>
                        <a:rPr lang="en-US" sz="1800" dirty="0"/>
                        <a:t> Medium</a:t>
                      </a:r>
                      <a:endParaRPr sz="1800" dirty="0"/>
                    </a:p>
                  </a:txBody>
                  <a:tcPr marL="91450" marR="91450" marT="45725" marB="45725"/>
                </a:tc>
                <a:tc>
                  <a:txBody>
                    <a:bodyPr/>
                    <a:lstStyle/>
                    <a:p>
                      <a:pPr marL="0" marR="0" lvl="0" indent="0" algn="l" rtl="0">
                        <a:spcBef>
                          <a:spcPts val="0"/>
                        </a:spcBef>
                        <a:spcAft>
                          <a:spcPts val="0"/>
                        </a:spcAft>
                        <a:buNone/>
                      </a:pPr>
                      <a:r>
                        <a:rPr lang="en-US" sz="1800" dirty="0"/>
                        <a:t>Restrict recursive queries to the host that should use this name server</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9" name="Google Shape;169;p5"/>
          <p:cNvSpPr txBox="1"/>
          <p:nvPr/>
        </p:nvSpPr>
        <p:spPr>
          <a:xfrm>
            <a:off x="4776743" y="4680699"/>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a:solidFill>
                  <a:srgbClr val="3F3F3F"/>
                </a:solidFill>
                <a:latin typeface="Gill Sans"/>
                <a:ea typeface="Gill Sans"/>
                <a:cs typeface="Gill Sans"/>
                <a:sym typeface="Gill Sans"/>
              </a:rPr>
              <a:t>Fix within 60 days </a:t>
            </a:r>
            <a:endParaRPr/>
          </a:p>
        </p:txBody>
      </p:sp>
      <p:graphicFrame>
        <p:nvGraphicFramePr>
          <p:cNvPr id="170" name="Google Shape;170;p5"/>
          <p:cNvGraphicFramePr/>
          <p:nvPr>
            <p:extLst>
              <p:ext uri="{D42A27DB-BD31-4B8C-83A1-F6EECF244321}">
                <p14:modId xmlns:p14="http://schemas.microsoft.com/office/powerpoint/2010/main" val="2434305696"/>
              </p:ext>
            </p:extLst>
          </p:nvPr>
        </p:nvGraphicFramePr>
        <p:xfrm>
          <a:off x="4856315" y="5167051"/>
          <a:ext cx="6484125" cy="2575600"/>
        </p:xfrm>
        <a:graphic>
          <a:graphicData uri="http://schemas.openxmlformats.org/drawingml/2006/table">
            <a:tbl>
              <a:tblPr firstRow="1" bandRow="1">
                <a:noFill/>
                <a:tableStyleId>{A3C0395A-9842-42C8-B4D9-9EC4036B6AB2}</a:tableStyleId>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CVSS2 #AV:A/AC</a:t>
                      </a:r>
                      <a:endParaRPr sz="1800" dirty="0"/>
                    </a:p>
                  </a:txBody>
                  <a:tcPr marL="91450" marR="91450" marT="45725" marB="45725"/>
                </a:tc>
                <a:tc>
                  <a:txBody>
                    <a:bodyPr/>
                    <a:lstStyle/>
                    <a:p>
                      <a:pPr marL="0" marR="0" lvl="0" indent="0" algn="l" rtl="0">
                        <a:spcBef>
                          <a:spcPts val="0"/>
                        </a:spcBef>
                        <a:spcAft>
                          <a:spcPts val="0"/>
                        </a:spcAft>
                        <a:buNone/>
                      </a:pPr>
                      <a:r>
                        <a:rPr lang="en-US" sz="1800" dirty="0"/>
                        <a:t>Low</a:t>
                      </a:r>
                      <a:endParaRPr sz="1800" dirty="0"/>
                    </a:p>
                  </a:txBody>
                  <a:tcPr marL="91450" marR="91450" marT="45725" marB="45725"/>
                </a:tc>
                <a:tc>
                  <a:txBody>
                    <a:bodyPr/>
                    <a:lstStyle/>
                    <a:p>
                      <a:pPr marL="0" marR="0" lvl="0" indent="0" algn="l" rtl="0">
                        <a:spcBef>
                          <a:spcPts val="0"/>
                        </a:spcBef>
                        <a:spcAft>
                          <a:spcPts val="0"/>
                        </a:spcAft>
                        <a:buNone/>
                      </a:pPr>
                      <a:r>
                        <a:rPr lang="en-US" sz="1800" dirty="0"/>
                        <a:t>Apply filtering to keep info out of network. And remove any options that are not in use.</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9" name="Google Shape;179;p6"/>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PASSWORD PENETRATION TEST OUTCOME</a:t>
            </a:r>
            <a:endParaRPr dirty="0"/>
          </a:p>
        </p:txBody>
      </p:sp>
      <p:sp>
        <p:nvSpPr>
          <p:cNvPr id="180" name="Google Shape;180;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txBox="1">
            <a:spLocks noGrp="1"/>
          </p:cNvSpPr>
          <p:nvPr>
            <p:ph type="body" idx="1"/>
          </p:nvPr>
        </p:nvSpPr>
        <p:spPr>
          <a:xfrm>
            <a:off x="4776743" y="702156"/>
            <a:ext cx="6533408" cy="5328440"/>
          </a:xfrm>
          <a:prstGeom prst="rect">
            <a:avLst/>
          </a:prstGeom>
          <a:noFill/>
          <a:ln>
            <a:noFill/>
          </a:ln>
        </p:spPr>
        <p:txBody>
          <a:bodyPr spcFirstLastPara="1" wrap="square" lIns="91425" tIns="45700" rIns="91425" bIns="45700" anchor="ctr" anchorCtr="0">
            <a:normAutofit fontScale="92500" lnSpcReduction="20000"/>
          </a:bodyPr>
          <a:lstStyle/>
          <a:p>
            <a:pPr marL="0" lvl="0" indent="-93472" algn="l" rtl="0">
              <a:lnSpc>
                <a:spcPct val="100000"/>
              </a:lnSpc>
              <a:spcBef>
                <a:spcPts val="0"/>
              </a:spcBef>
              <a:spcAft>
                <a:spcPts val="0"/>
              </a:spcAft>
              <a:buSzPts val="1472"/>
              <a:buFont typeface="Noto Sans Symbols"/>
              <a:buChar char="◼"/>
            </a:pPr>
            <a:r>
              <a:rPr lang="en-US" b="1" dirty="0"/>
              <a:t>Methodology: </a:t>
            </a:r>
            <a:r>
              <a:rPr lang="en-US" dirty="0"/>
              <a:t>(Summarize steps taken to test password security)</a:t>
            </a:r>
          </a:p>
          <a:p>
            <a:pPr marL="0" lvl="0" indent="-93472" algn="l" rtl="0">
              <a:lnSpc>
                <a:spcPct val="100000"/>
              </a:lnSpc>
              <a:spcBef>
                <a:spcPts val="0"/>
              </a:spcBef>
              <a:spcAft>
                <a:spcPts val="0"/>
              </a:spcAft>
              <a:buSzPts val="1472"/>
              <a:buFont typeface="Noto Sans Symbols"/>
              <a:buChar char="◼"/>
            </a:pPr>
            <a:r>
              <a:rPr lang="en-US" dirty="0"/>
              <a:t>My first step go to hashcat.net, then I downloaded the </a:t>
            </a:r>
            <a:r>
              <a:rPr lang="en-US" dirty="0" err="1"/>
              <a:t>hashcat</a:t>
            </a:r>
            <a:r>
              <a:rPr lang="en-US" dirty="0"/>
              <a:t> binaries 5.1.0. Next step, once I downloaded it I store the folder in documents. </a:t>
            </a:r>
          </a:p>
          <a:p>
            <a:pPr marL="0" lvl="0" indent="-93472" algn="l" rtl="0">
              <a:lnSpc>
                <a:spcPct val="100000"/>
              </a:lnSpc>
              <a:spcBef>
                <a:spcPts val="0"/>
              </a:spcBef>
              <a:spcAft>
                <a:spcPts val="0"/>
              </a:spcAft>
              <a:buSzPts val="1472"/>
              <a:buFont typeface="Noto Sans Symbols"/>
              <a:buChar char="◼"/>
            </a:pPr>
            <a:r>
              <a:rPr lang="en-US" dirty="0"/>
              <a:t>Then I created some folders like: wordlists. I created some text files like: hashes.txt  and rockyou.txt. Look on </a:t>
            </a:r>
            <a:r>
              <a:rPr lang="en-US" dirty="0" err="1"/>
              <a:t>powerpoint</a:t>
            </a:r>
            <a:r>
              <a:rPr lang="en-US" dirty="0"/>
              <a:t> slide 9 for more info.</a:t>
            </a:r>
          </a:p>
          <a:p>
            <a:pPr marL="0" lvl="0" indent="-93472" algn="l" rtl="0">
              <a:lnSpc>
                <a:spcPct val="100000"/>
              </a:lnSpc>
              <a:spcBef>
                <a:spcPts val="0"/>
              </a:spcBef>
              <a:spcAft>
                <a:spcPts val="0"/>
              </a:spcAft>
              <a:buSzPts val="1472"/>
              <a:buFont typeface="Noto Sans Symbols"/>
              <a:buChar char="◼"/>
            </a:pPr>
            <a:r>
              <a:rPr lang="en-US" dirty="0"/>
              <a:t>My next step is to go to command prompt then enter: cd downloads\hashcat-5.1.0 .I shown my screenshot of my steps taken on the next </a:t>
            </a:r>
            <a:r>
              <a:rPr lang="en-US" dirty="0" err="1"/>
              <a:t>powerpoint</a:t>
            </a:r>
            <a:r>
              <a:rPr lang="en-US" dirty="0"/>
              <a:t> slide.</a:t>
            </a:r>
          </a:p>
          <a:p>
            <a:pPr marL="0" lvl="0" indent="-93472" algn="l" rtl="0">
              <a:lnSpc>
                <a:spcPct val="100000"/>
              </a:lnSpc>
              <a:spcBef>
                <a:spcPts val="0"/>
              </a:spcBef>
              <a:spcAft>
                <a:spcPts val="0"/>
              </a:spcAft>
              <a:buSzPts val="1472"/>
              <a:buFont typeface="Noto Sans Symbols"/>
              <a:buChar char="◼"/>
            </a:pPr>
            <a:endParaRPr lang="en-US" dirty="0"/>
          </a:p>
          <a:p>
            <a:pPr marL="0" lvl="0" indent="-93472" algn="l" rtl="0">
              <a:lnSpc>
                <a:spcPct val="100000"/>
              </a:lnSpc>
              <a:spcBef>
                <a:spcPts val="0"/>
              </a:spcBef>
              <a:spcAft>
                <a:spcPts val="0"/>
              </a:spcAft>
              <a:buSzPts val="1472"/>
              <a:buFont typeface="Noto Sans Symbols"/>
              <a:buChar char="◼"/>
            </a:pPr>
            <a:endParaRPr dirty="0"/>
          </a:p>
          <a:p>
            <a:pPr marL="0" lvl="0" indent="-93472" algn="l" rtl="0">
              <a:lnSpc>
                <a:spcPct val="100000"/>
              </a:lnSpc>
              <a:spcBef>
                <a:spcPts val="920"/>
              </a:spcBef>
              <a:spcAft>
                <a:spcPts val="0"/>
              </a:spcAft>
              <a:buSzPts val="1472"/>
              <a:buFont typeface="Noto Sans Symbols"/>
              <a:buChar char="◼"/>
            </a:pPr>
            <a:r>
              <a:rPr lang="en-US" b="1" dirty="0"/>
              <a:t>Number of passwords tested: </a:t>
            </a:r>
            <a:r>
              <a:rPr lang="en-US" dirty="0"/>
              <a:t>( 4)</a:t>
            </a:r>
            <a:endParaRPr dirty="0"/>
          </a:p>
          <a:p>
            <a:pPr marL="0" lvl="0" indent="-93472" algn="l" rtl="0">
              <a:lnSpc>
                <a:spcPct val="100000"/>
              </a:lnSpc>
              <a:spcBef>
                <a:spcPts val="920"/>
              </a:spcBef>
              <a:spcAft>
                <a:spcPts val="0"/>
              </a:spcAft>
              <a:buSzPts val="1472"/>
              <a:buFont typeface="Noto Sans Symbols"/>
              <a:buChar char="◼"/>
            </a:pPr>
            <a:r>
              <a:rPr lang="en-US" b="1" dirty="0"/>
              <a:t>Number of passwords cracked: </a:t>
            </a:r>
            <a:r>
              <a:rPr lang="en-US"/>
              <a:t>( 4)</a:t>
            </a:r>
            <a:endParaRPr dirty="0"/>
          </a:p>
          <a:p>
            <a:pPr marL="0" lvl="0" indent="-93472" algn="l" rtl="0">
              <a:lnSpc>
                <a:spcPct val="100000"/>
              </a:lnSpc>
              <a:spcBef>
                <a:spcPts val="920"/>
              </a:spcBef>
              <a:spcAft>
                <a:spcPts val="0"/>
              </a:spcAft>
              <a:buSzPts val="1472"/>
              <a:buFont typeface="Noto Sans Symbols"/>
              <a:buChar char="◼"/>
            </a:pPr>
            <a:r>
              <a:rPr lang="en-US" b="1" dirty="0"/>
              <a:t>Evidence of weak passwords: Common passwords, short passwords, words that are easy to guess.</a:t>
            </a:r>
            <a:endParaRPr dirty="0"/>
          </a:p>
          <a:p>
            <a:pPr marL="0" lvl="0" indent="0" algn="l" rtl="0">
              <a:lnSpc>
                <a:spcPct val="100000"/>
              </a:lnSpc>
              <a:spcBef>
                <a:spcPts val="920"/>
              </a:spcBef>
              <a:spcAft>
                <a:spcPts val="0"/>
              </a:spcAft>
              <a:buSzPts val="1472"/>
              <a:buNone/>
            </a:pPr>
            <a:endParaRPr b="1" dirty="0"/>
          </a:p>
          <a:p>
            <a:pPr marL="0" lvl="0" indent="0" algn="l" rtl="0">
              <a:lnSpc>
                <a:spcPct val="100000"/>
              </a:lnSpc>
              <a:spcBef>
                <a:spcPts val="920"/>
              </a:spcBef>
              <a:spcAft>
                <a:spcPts val="0"/>
              </a:spcAft>
              <a:buSzPts val="1472"/>
              <a:buNone/>
            </a:pPr>
            <a:r>
              <a:rPr lang="en-US" dirty="0"/>
              <a:t>(insert screenshot of cracked passwords and command used to launch attack)</a:t>
            </a:r>
            <a:endParaRPr dirty="0"/>
          </a:p>
          <a:p>
            <a:pPr marL="0" lvl="0" indent="0" algn="l" rtl="0">
              <a:lnSpc>
                <a:spcPct val="100000"/>
              </a:lnSpc>
              <a:spcBef>
                <a:spcPts val="920"/>
              </a:spcBef>
              <a:spcAft>
                <a:spcPts val="0"/>
              </a:spcAft>
              <a:buSzPts val="1472"/>
              <a:buNone/>
            </a:pPr>
            <a:r>
              <a:rPr lang="en-US" dirty="0"/>
              <a:t> On the next page is my screenshot.</a:t>
            </a:r>
          </a:p>
          <a:p>
            <a:pPr marL="0" lvl="0" indent="0" algn="l" rtl="0">
              <a:lnSpc>
                <a:spcPct val="100000"/>
              </a:lnSpc>
              <a:spcBef>
                <a:spcPts val="920"/>
              </a:spcBef>
              <a:spcAft>
                <a:spcPts val="0"/>
              </a:spcAft>
              <a:buSzPts val="1472"/>
              <a:buNone/>
            </a:pPr>
            <a:endParaRPr dirty="0"/>
          </a:p>
          <a:p>
            <a:pPr marL="0" lvl="0" indent="-93472" algn="l" rtl="0">
              <a:lnSpc>
                <a:spcPct val="100000"/>
              </a:lnSpc>
              <a:spcBef>
                <a:spcPts val="920"/>
              </a:spcBef>
              <a:spcAft>
                <a:spcPts val="0"/>
              </a:spcAft>
              <a:buSzPts val="1472"/>
              <a:buFont typeface="Noto Sans Symbols"/>
              <a:buChar char="◼"/>
            </a:pPr>
            <a:r>
              <a:rPr lang="en-US" b="1" dirty="0"/>
              <a:t>Recommended steps to improve passwords security: </a:t>
            </a:r>
            <a:r>
              <a:rPr lang="en-US" dirty="0"/>
              <a:t>(Summarize best practice recommendations to avoid brute force attacks in the future)</a:t>
            </a:r>
          </a:p>
          <a:p>
            <a:pPr marL="0" lvl="0" indent="-93472" algn="l" rtl="0">
              <a:lnSpc>
                <a:spcPct val="100000"/>
              </a:lnSpc>
              <a:spcBef>
                <a:spcPts val="920"/>
              </a:spcBef>
              <a:spcAft>
                <a:spcPts val="0"/>
              </a:spcAft>
              <a:buSzPts val="1472"/>
              <a:buFont typeface="Noto Sans Symbols"/>
              <a:buChar char="◼"/>
            </a:pPr>
            <a:r>
              <a:rPr lang="en-US" dirty="0"/>
              <a:t>Avoid easy to guess password and short passwords. Don’t use common dictionary words. Try to use long passwords or at least 12 character passwords.</a:t>
            </a:r>
          </a:p>
          <a:p>
            <a:pPr marL="0" lvl="0" indent="-93472" algn="l" rtl="0">
              <a:lnSpc>
                <a:spcPct val="100000"/>
              </a:lnSpc>
              <a:spcBef>
                <a:spcPts val="920"/>
              </a:spcBef>
              <a:spcAft>
                <a:spcPts val="0"/>
              </a:spcAft>
              <a:buSzPts val="1472"/>
              <a:buFont typeface="Noto Sans Symbols"/>
              <a:buChar char="◼"/>
            </a:pPr>
            <a:r>
              <a:rPr lang="en-US" dirty="0"/>
              <a:t>Use a mix of letters(Upper and Lower case), numbers, and special characters.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1EFEA7-3B7D-4DDE-859F-375807F18FDD}"/>
              </a:ext>
            </a:extLst>
          </p:cNvPr>
          <p:cNvPicPr>
            <a:picLocks noChangeAspect="1"/>
          </p:cNvPicPr>
          <p:nvPr/>
        </p:nvPicPr>
        <p:blipFill>
          <a:blip r:embed="rId2"/>
          <a:stretch>
            <a:fillRect/>
          </a:stretch>
        </p:blipFill>
        <p:spPr>
          <a:xfrm>
            <a:off x="1064330" y="211445"/>
            <a:ext cx="9020175" cy="2333625"/>
          </a:xfrm>
          <a:prstGeom prst="rect">
            <a:avLst/>
          </a:prstGeom>
        </p:spPr>
      </p:pic>
      <p:pic>
        <p:nvPicPr>
          <p:cNvPr id="4" name="Picture 3">
            <a:extLst>
              <a:ext uri="{FF2B5EF4-FFF2-40B4-BE49-F238E27FC236}">
                <a16:creationId xmlns:a16="http://schemas.microsoft.com/office/drawing/2014/main" id="{1EC60C07-0942-43A3-9090-719FEAE17A3C}"/>
              </a:ext>
            </a:extLst>
          </p:cNvPr>
          <p:cNvPicPr>
            <a:picLocks noChangeAspect="1"/>
          </p:cNvPicPr>
          <p:nvPr/>
        </p:nvPicPr>
        <p:blipFill>
          <a:blip r:embed="rId3"/>
          <a:stretch>
            <a:fillRect/>
          </a:stretch>
        </p:blipFill>
        <p:spPr>
          <a:xfrm>
            <a:off x="870936" y="2452364"/>
            <a:ext cx="9029700" cy="4705350"/>
          </a:xfrm>
          <a:prstGeom prst="rect">
            <a:avLst/>
          </a:prstGeom>
        </p:spPr>
      </p:pic>
    </p:spTree>
    <p:extLst>
      <p:ext uri="{BB962C8B-B14F-4D97-AF65-F5344CB8AC3E}">
        <p14:creationId xmlns:p14="http://schemas.microsoft.com/office/powerpoint/2010/main" val="740516365"/>
      </p:ext>
    </p:extLst>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1844</Words>
  <Application>Microsoft Office PowerPoint</Application>
  <PresentationFormat>Widescreen</PresentationFormat>
  <Paragraphs>130</Paragraphs>
  <Slides>16</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Noto Sans Symbols</vt:lpstr>
      <vt:lpstr>Gill Sans</vt:lpstr>
      <vt:lpstr>DividendVTI</vt:lpstr>
      <vt:lpstr>DividendVTI</vt:lpstr>
      <vt:lpstr>FINAL PROJECT TEMPLATE</vt:lpstr>
      <vt:lpstr>THREAT SUMMARY</vt:lpstr>
      <vt:lpstr>PowerPoint Presentation</vt:lpstr>
      <vt:lpstr>VULNERABILITY SCANNING TARGETS</vt:lpstr>
      <vt:lpstr>PowerPoint Presentation</vt:lpstr>
      <vt:lpstr>VULNERABILITY SCAN RESULTS</vt:lpstr>
      <vt:lpstr>REMEDIATION RECOMMENDATION</vt:lpstr>
      <vt:lpstr>PASSWORD PENETRATION TEST OUTCOME</vt:lpstr>
      <vt:lpstr>PowerPoint Presentation</vt:lpstr>
      <vt:lpstr>PowerPoint Presentation</vt:lpstr>
      <vt:lpstr>PowerPoint Presentation</vt:lpstr>
      <vt:lpstr>PowerPoint Presentation</vt:lpstr>
      <vt:lpstr>PowerPoint Presentation</vt:lpstr>
      <vt:lpstr>INCIDENT RESPONSE PRELIMINARY ASSESSMENT</vt:lpstr>
      <vt:lpstr>INCIDENT RESPONSE RECOMMENDED 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TEMPLATE</dc:title>
  <dc:creator>Christine Izuakor</dc:creator>
  <cp:lastModifiedBy>Simon Chen</cp:lastModifiedBy>
  <cp:revision>31</cp:revision>
  <dcterms:created xsi:type="dcterms:W3CDTF">2020-04-24T02:20:58Z</dcterms:created>
  <dcterms:modified xsi:type="dcterms:W3CDTF">2021-02-23T05:00:39Z</dcterms:modified>
</cp:coreProperties>
</file>