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72" r:id="rId2"/>
    <p:sldId id="256" r:id="rId3"/>
    <p:sldId id="260" r:id="rId4"/>
    <p:sldId id="261" r:id="rId5"/>
    <p:sldId id="273" r:id="rId6"/>
    <p:sldId id="274" r:id="rId7"/>
    <p:sldId id="275" r:id="rId8"/>
    <p:sldId id="276" r:id="rId9"/>
    <p:sldId id="277" r:id="rId10"/>
    <p:sldId id="283" r:id="rId11"/>
    <p:sldId id="278" r:id="rId12"/>
    <p:sldId id="279" r:id="rId13"/>
    <p:sldId id="281" r:id="rId14"/>
    <p:sldId id="280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675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268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019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60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17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1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8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487FA-A9A8-4016-AD9D-9097715CEE6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11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8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0142"/>
            <a:ext cx="8911687" cy="719781"/>
          </a:xfrm>
        </p:spPr>
        <p:txBody>
          <a:bodyPr>
            <a:normAutofit/>
          </a:bodyPr>
          <a:lstStyle/>
          <a:p>
            <a:r>
              <a:rPr lang="en-US" dirty="0"/>
              <a:t>The DOM: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528"/>
            <a:ext cx="8915400" cy="45581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&lt;</a:t>
            </a:r>
            <a:r>
              <a:rPr lang="en-US" sz="2400" b="1" dirty="0" err="1"/>
              <a:t>img</a:t>
            </a:r>
            <a:r>
              <a:rPr lang="en-US" sz="2400" b="1" dirty="0"/>
              <a:t> id=“image” </a:t>
            </a:r>
            <a:r>
              <a:rPr lang="en-US" sz="2400" b="1" dirty="0" err="1"/>
              <a:t>src</a:t>
            </a:r>
            <a:r>
              <a:rPr lang="en-US" sz="2400" b="1" dirty="0"/>
              <a:t>=“apple.jpg" alt=“Apple" height="42" width="42"&gt;</a:t>
            </a:r>
            <a:br>
              <a:rPr lang="en-US" sz="2400" b="1" dirty="0"/>
            </a:br>
            <a:endParaRPr lang="en-US" sz="2400" b="1" dirty="0"/>
          </a:p>
          <a:p>
            <a:r>
              <a:rPr lang="en-US" sz="2400" b="1" dirty="0"/>
              <a:t>var list = </a:t>
            </a:r>
            <a:r>
              <a:rPr lang="en-US" sz="2400" b="1" dirty="0" err="1"/>
              <a:t>document.getElementById</a:t>
            </a:r>
            <a:r>
              <a:rPr lang="en-US" sz="2400" b="1" dirty="0"/>
              <a:t>(“image").attributes; </a:t>
            </a:r>
            <a:br>
              <a:rPr lang="en-US" sz="2400" b="1" dirty="0"/>
            </a:br>
            <a:endParaRPr lang="en-US" sz="2400" b="1" dirty="0"/>
          </a:p>
          <a:p>
            <a:r>
              <a:rPr lang="nn-NO" sz="2400" b="1" dirty="0"/>
              <a:t>var nName = list[2].nodeName; </a:t>
            </a:r>
          </a:p>
          <a:p>
            <a:endParaRPr lang="nn-NO" sz="2400" b="1" dirty="0"/>
          </a:p>
          <a:p>
            <a:r>
              <a:rPr lang="en-US" sz="2400" b="1" dirty="0"/>
              <a:t>var </a:t>
            </a:r>
            <a:r>
              <a:rPr lang="en-US" sz="2400" b="1" dirty="0" err="1"/>
              <a:t>nValue</a:t>
            </a:r>
            <a:r>
              <a:rPr lang="en-US" sz="2400" b="1" dirty="0"/>
              <a:t> = list[2].</a:t>
            </a:r>
            <a:r>
              <a:rPr lang="en-US" sz="2400" b="1" dirty="0" err="1"/>
              <a:t>nodeValue</a:t>
            </a:r>
            <a:r>
              <a:rPr lang="en-US" sz="2400" b="1" dirty="0"/>
              <a:t>; </a:t>
            </a:r>
            <a:br>
              <a:rPr lang="en-US" sz="2400" b="1" dirty="0"/>
            </a:br>
            <a:br>
              <a:rPr lang="nn-NO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sz="2400" b="1" dirty="0"/>
          </a:p>
          <a:p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353696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0142"/>
            <a:ext cx="8911687" cy="719781"/>
          </a:xfrm>
        </p:spPr>
        <p:txBody>
          <a:bodyPr>
            <a:normAutofit/>
          </a:bodyPr>
          <a:lstStyle/>
          <a:p>
            <a:r>
              <a:rPr lang="en-US" dirty="0"/>
              <a:t>The DOM: Adding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382" y="2036618"/>
            <a:ext cx="10590212" cy="3740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var </a:t>
            </a:r>
            <a:r>
              <a:rPr lang="en-US" sz="2400" b="1" dirty="0" err="1"/>
              <a:t>newParagraph</a:t>
            </a:r>
            <a:r>
              <a:rPr lang="en-US" sz="2400" b="1" dirty="0"/>
              <a:t> = </a:t>
            </a:r>
            <a:r>
              <a:rPr lang="en-US" sz="2400" b="1" dirty="0" err="1"/>
              <a:t>document.createElement</a:t>
            </a:r>
            <a:r>
              <a:rPr lang="en-US" sz="2400" b="1" dirty="0"/>
              <a:t>("p");</a:t>
            </a:r>
          </a:p>
          <a:p>
            <a:pPr marL="0" indent="0">
              <a:buNone/>
            </a:pPr>
            <a:r>
              <a:rPr lang="en-US" sz="2400" b="1" dirty="0"/>
              <a:t>var </a:t>
            </a:r>
            <a:r>
              <a:rPr lang="en-US" sz="2400" b="1" dirty="0" err="1"/>
              <a:t>newTxt</a:t>
            </a:r>
            <a:r>
              <a:rPr lang="en-US" sz="2400" b="1" dirty="0"/>
              <a:t> = </a:t>
            </a:r>
            <a:r>
              <a:rPr lang="en-US" sz="2400" b="1" dirty="0" err="1"/>
              <a:t>document.createTextNode</a:t>
            </a:r>
            <a:r>
              <a:rPr lang="en-US" sz="2400" b="1" dirty="0"/>
              <a:t>("Hello!"); </a:t>
            </a:r>
          </a:p>
          <a:p>
            <a:pPr marL="0" indent="0">
              <a:buNone/>
            </a:pPr>
            <a:r>
              <a:rPr lang="en-US" sz="2400" b="1" dirty="0" err="1"/>
              <a:t>newParagraph.appendChild</a:t>
            </a:r>
            <a:r>
              <a:rPr lang="en-US" sz="2400" b="1" dirty="0"/>
              <a:t>(</a:t>
            </a:r>
            <a:r>
              <a:rPr lang="en-US" sz="2400" b="1" dirty="0" err="1"/>
              <a:t>newTxt</a:t>
            </a:r>
            <a:r>
              <a:rPr lang="en-US" sz="2400" b="1" dirty="0"/>
              <a:t>); </a:t>
            </a:r>
          </a:p>
          <a:p>
            <a:pPr marL="0" indent="0">
              <a:buNone/>
            </a:pPr>
            <a:r>
              <a:rPr lang="en-US" sz="2400" b="1" dirty="0" err="1"/>
              <a:t>newParagraph.setAttribute</a:t>
            </a:r>
            <a:r>
              <a:rPr lang="en-US" sz="2400" b="1" dirty="0"/>
              <a:t>("class", "regular");</a:t>
            </a:r>
          </a:p>
          <a:p>
            <a:pPr marL="0" indent="0">
              <a:buNone/>
            </a:pPr>
            <a:r>
              <a:rPr lang="en-US" sz="2400" b="1" dirty="0"/>
              <a:t>var </a:t>
            </a:r>
            <a:r>
              <a:rPr lang="en-US" sz="2400" b="1" dirty="0" err="1"/>
              <a:t>moreParagraphs</a:t>
            </a:r>
            <a:r>
              <a:rPr lang="en-US" sz="2400" b="1" dirty="0"/>
              <a:t> = </a:t>
            </a:r>
            <a:r>
              <a:rPr lang="en-US" sz="2400" b="1" dirty="0" err="1"/>
              <a:t>document.getElementById</a:t>
            </a:r>
            <a:r>
              <a:rPr lang="en-US" sz="2400" b="1" dirty="0"/>
              <a:t>('</a:t>
            </a:r>
            <a:r>
              <a:rPr lang="en-US" sz="2400" b="1" dirty="0" err="1"/>
              <a:t>moreParagraphs</a:t>
            </a:r>
            <a:r>
              <a:rPr lang="en-US" sz="2400" b="1" dirty="0"/>
              <a:t>');</a:t>
            </a:r>
          </a:p>
          <a:p>
            <a:pPr marL="0" indent="0">
              <a:buNone/>
            </a:pPr>
            <a:r>
              <a:rPr lang="en-US" sz="2400" b="1" dirty="0" err="1"/>
              <a:t>moreParagraphs.appendChild</a:t>
            </a:r>
            <a:r>
              <a:rPr lang="en-US" sz="2400" b="1" dirty="0"/>
              <a:t>(</a:t>
            </a:r>
            <a:r>
              <a:rPr lang="en-US" sz="2400" b="1" dirty="0" err="1"/>
              <a:t>newParagraph</a:t>
            </a:r>
            <a:r>
              <a:rPr lang="en-US" sz="2400" b="1" dirty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410771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0142"/>
            <a:ext cx="8911687" cy="719781"/>
          </a:xfrm>
        </p:spPr>
        <p:txBody>
          <a:bodyPr>
            <a:normAutofit/>
          </a:bodyPr>
          <a:lstStyle/>
          <a:p>
            <a:r>
              <a:rPr lang="en-US" dirty="0"/>
              <a:t>The DOM: Inserting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073" y="2105891"/>
            <a:ext cx="11055928" cy="3394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var </a:t>
            </a:r>
            <a:r>
              <a:rPr lang="en-US" sz="2400" b="1" dirty="0" err="1"/>
              <a:t>newParagraph</a:t>
            </a:r>
            <a:r>
              <a:rPr lang="en-US" sz="2400" b="1" dirty="0"/>
              <a:t> = </a:t>
            </a:r>
            <a:r>
              <a:rPr lang="en-US" sz="2400" b="1" dirty="0" err="1"/>
              <a:t>document.createElement</a:t>
            </a:r>
            <a:r>
              <a:rPr lang="en-US" sz="2400" b="1" dirty="0"/>
              <a:t>("p");</a:t>
            </a:r>
          </a:p>
          <a:p>
            <a:pPr marL="0" indent="0">
              <a:buNone/>
            </a:pPr>
            <a:r>
              <a:rPr lang="en-US" sz="2400" b="1" dirty="0"/>
              <a:t>var </a:t>
            </a:r>
            <a:r>
              <a:rPr lang="en-US" sz="2400" b="1" dirty="0" err="1"/>
              <a:t>newTxt</a:t>
            </a:r>
            <a:r>
              <a:rPr lang="en-US" sz="2400" b="1" dirty="0"/>
              <a:t> = </a:t>
            </a:r>
            <a:r>
              <a:rPr lang="en-US" sz="2400" b="1" dirty="0" err="1"/>
              <a:t>document.createTextNode</a:t>
            </a:r>
            <a:r>
              <a:rPr lang="en-US" sz="2400" b="1" dirty="0"/>
              <a:t>("Hello!"); </a:t>
            </a:r>
          </a:p>
          <a:p>
            <a:pPr marL="0" indent="0">
              <a:buNone/>
            </a:pPr>
            <a:r>
              <a:rPr lang="en-US" sz="2400" b="1" dirty="0" err="1"/>
              <a:t>newParagraph.appendChild</a:t>
            </a:r>
            <a:r>
              <a:rPr lang="en-US" sz="2400" b="1" dirty="0"/>
              <a:t>(</a:t>
            </a:r>
            <a:r>
              <a:rPr lang="en-US" sz="2400" b="1" dirty="0" err="1"/>
              <a:t>newTxt</a:t>
            </a:r>
            <a:r>
              <a:rPr lang="en-US" sz="2400" b="1" dirty="0"/>
              <a:t>); </a:t>
            </a:r>
          </a:p>
          <a:p>
            <a:pPr marL="0" indent="0">
              <a:buNone/>
            </a:pPr>
            <a:r>
              <a:rPr lang="en-US" sz="2400" b="1" dirty="0" err="1"/>
              <a:t>newParagraph.setAttribute</a:t>
            </a:r>
            <a:r>
              <a:rPr lang="en-US" sz="2400" b="1" dirty="0"/>
              <a:t>("class", "regular");</a:t>
            </a:r>
          </a:p>
          <a:p>
            <a:pPr marL="0" indent="0">
              <a:buNone/>
            </a:pPr>
            <a:r>
              <a:rPr lang="en-US" sz="2400" b="1" dirty="0"/>
              <a:t>var </a:t>
            </a:r>
            <a:r>
              <a:rPr lang="en-US" sz="2400" b="1" dirty="0" err="1"/>
              <a:t>moreParagraphs</a:t>
            </a:r>
            <a:r>
              <a:rPr lang="en-US" sz="2400" b="1" dirty="0"/>
              <a:t> = </a:t>
            </a:r>
            <a:r>
              <a:rPr lang="en-US" sz="2400" b="1" dirty="0" err="1"/>
              <a:t>document.getElementById</a:t>
            </a:r>
            <a:r>
              <a:rPr lang="en-US" sz="2400" b="1" dirty="0"/>
              <a:t>('</a:t>
            </a:r>
            <a:r>
              <a:rPr lang="en-US" sz="2400" b="1" dirty="0" err="1"/>
              <a:t>moreParagraphs</a:t>
            </a:r>
            <a:r>
              <a:rPr lang="en-US" sz="2400" b="1" dirty="0"/>
              <a:t>');</a:t>
            </a:r>
          </a:p>
          <a:p>
            <a:pPr marL="0" indent="0">
              <a:buNone/>
            </a:pPr>
            <a:r>
              <a:rPr lang="en-US" sz="2400" b="1" dirty="0" err="1"/>
              <a:t>moreParagraphs.insertBefore</a:t>
            </a:r>
            <a:r>
              <a:rPr lang="en-US" sz="2400" b="1" dirty="0"/>
              <a:t>(</a:t>
            </a:r>
            <a:r>
              <a:rPr lang="en-US" sz="2400" b="1" dirty="0" err="1"/>
              <a:t>newParagraph</a:t>
            </a:r>
            <a:r>
              <a:rPr lang="en-US" sz="2400" b="1" dirty="0"/>
              <a:t>, </a:t>
            </a:r>
            <a:r>
              <a:rPr lang="en-US" sz="2400" b="1" dirty="0" err="1"/>
              <a:t>moreParagraphs.firstChild</a:t>
            </a:r>
            <a:r>
              <a:rPr lang="en-US" sz="2400" b="1" dirty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2015399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0142"/>
            <a:ext cx="8911687" cy="719781"/>
          </a:xfrm>
        </p:spPr>
        <p:txBody>
          <a:bodyPr>
            <a:normAutofit/>
          </a:bodyPr>
          <a:lstStyle/>
          <a:p>
            <a:r>
              <a:rPr lang="en-US" dirty="0"/>
              <a:t>The DOM: Removing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437" y="3782291"/>
            <a:ext cx="11055928" cy="1870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var </a:t>
            </a:r>
            <a:r>
              <a:rPr lang="en-US" sz="2400" b="1" dirty="0" err="1"/>
              <a:t>moreParagraphs</a:t>
            </a:r>
            <a:r>
              <a:rPr lang="en-US" sz="2400" b="1" dirty="0"/>
              <a:t> = </a:t>
            </a:r>
            <a:r>
              <a:rPr lang="en-US" sz="2400" b="1" dirty="0" err="1"/>
              <a:t>document.getElementById</a:t>
            </a:r>
            <a:r>
              <a:rPr lang="en-US" sz="2400" b="1" dirty="0"/>
              <a:t>('</a:t>
            </a:r>
            <a:r>
              <a:rPr lang="en-US" sz="2400" b="1" dirty="0" err="1"/>
              <a:t>moreParagraphs</a:t>
            </a:r>
            <a:r>
              <a:rPr lang="en-US" sz="2400" b="1" dirty="0"/>
              <a:t>');</a:t>
            </a:r>
          </a:p>
          <a:p>
            <a:pPr marL="0" indent="0">
              <a:buNone/>
            </a:pPr>
            <a:r>
              <a:rPr lang="en-US" sz="2400" b="1" dirty="0" err="1"/>
              <a:t>moreParagraphs.removeChild</a:t>
            </a:r>
            <a:r>
              <a:rPr lang="en-US" sz="2400" b="1" dirty="0"/>
              <a:t>(</a:t>
            </a:r>
            <a:r>
              <a:rPr lang="en-US" sz="2400" b="1" dirty="0" err="1"/>
              <a:t>moreParagraphs.firstChild</a:t>
            </a:r>
            <a:r>
              <a:rPr lang="en-US" sz="2400" b="1" dirty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4065119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>
            <a:normAutofit/>
          </a:bodyPr>
          <a:lstStyle/>
          <a:p>
            <a:r>
              <a:rPr lang="en-US" dirty="0"/>
              <a:t>The DOM: Junk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3460498"/>
            <a:ext cx="8915400" cy="234141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Let’s Demo to understand this………….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2634477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2488" y="4052454"/>
            <a:ext cx="6042168" cy="1267691"/>
          </a:xfrm>
        </p:spPr>
        <p:txBody>
          <a:bodyPr>
            <a:normAutofit fontScale="90000"/>
          </a:bodyPr>
          <a:lstStyle/>
          <a:p>
            <a:r>
              <a:rPr lang="en-US" sz="8800" dirty="0"/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278447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DOM – Document Object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280519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>
            <a:normAutofit/>
          </a:bodyPr>
          <a:lstStyle/>
          <a:p>
            <a:r>
              <a:rPr lang="en-US" dirty="0"/>
              <a:t>DOM - Document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4820726"/>
          </a:xfrm>
        </p:spPr>
        <p:txBody>
          <a:bodyPr>
            <a:normAutofit/>
          </a:bodyPr>
          <a:lstStyle/>
          <a:p>
            <a:r>
              <a:rPr lang="en-US" sz="2400" dirty="0"/>
              <a:t>The DOM is an organization chart, created automatically by the browser when your web page loads, for the whole web page.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All the things on your web page—the tags, the text blocks, the images, the links, the tables, the style attributes, and more—have spots on this organization chart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In the DOM organization chart, everything represents a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299011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67A9C4-2206-41B4-8D2D-39F21781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- Document Object Model</a:t>
            </a:r>
            <a:endParaRPr lang="en-PK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17F46BA-AC39-47AA-ABDE-B4D975613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7" y="14822"/>
            <a:ext cx="11194472" cy="6843178"/>
          </a:xfrm>
        </p:spPr>
      </p:pic>
    </p:spTree>
    <p:extLst>
      <p:ext uri="{BB962C8B-B14F-4D97-AF65-F5344CB8AC3E}">
        <p14:creationId xmlns:p14="http://schemas.microsoft.com/office/powerpoint/2010/main" val="91590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67A9C4-2206-41B4-8D2D-39F21781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94620"/>
            <a:ext cx="8911687" cy="1280890"/>
          </a:xfrm>
        </p:spPr>
        <p:txBody>
          <a:bodyPr/>
          <a:lstStyle/>
          <a:p>
            <a:r>
              <a:rPr lang="en-US" dirty="0"/>
              <a:t>The DOM: Parents and children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A0F1BE-69D0-4871-A655-4F95DFA46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803565"/>
            <a:ext cx="11734800" cy="6054436"/>
          </a:xfrm>
        </p:spPr>
      </p:pic>
    </p:spTree>
    <p:extLst>
      <p:ext uri="{BB962C8B-B14F-4D97-AF65-F5344CB8AC3E}">
        <p14:creationId xmlns:p14="http://schemas.microsoft.com/office/powerpoint/2010/main" val="217664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>
            <a:normAutofit/>
          </a:bodyPr>
          <a:lstStyle/>
          <a:p>
            <a:r>
              <a:rPr lang="en-US" dirty="0"/>
              <a:t>The DOM: Finding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05890"/>
            <a:ext cx="8915400" cy="4127999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var para = </a:t>
            </a:r>
            <a:r>
              <a:rPr lang="en-US" sz="2400" dirty="0" err="1"/>
              <a:t>document.getElementById</a:t>
            </a:r>
            <a:r>
              <a:rPr lang="en-US" sz="2400" dirty="0"/>
              <a:t>(“para1");</a:t>
            </a:r>
          </a:p>
          <a:p>
            <a:endParaRPr lang="en-US" sz="2400" dirty="0"/>
          </a:p>
          <a:p>
            <a:r>
              <a:rPr lang="en-US" sz="2400" dirty="0"/>
              <a:t>var paras = </a:t>
            </a:r>
            <a:r>
              <a:rPr lang="en-US" sz="2400" dirty="0" err="1"/>
              <a:t>document.getElementsByTagName</a:t>
            </a:r>
            <a:r>
              <a:rPr lang="en-US" sz="2400" dirty="0"/>
              <a:t>("p"); 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/>
              <a:t>var para = </a:t>
            </a:r>
            <a:r>
              <a:rPr lang="en-US" sz="2400" b="1" dirty="0" err="1"/>
              <a:t>moreParagraphs.childNodes</a:t>
            </a:r>
            <a:r>
              <a:rPr lang="en-US" sz="2400" b="1" dirty="0"/>
              <a:t>[1];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21469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928910"/>
            <a:ext cx="8911687" cy="719781"/>
          </a:xfrm>
        </p:spPr>
        <p:txBody>
          <a:bodyPr>
            <a:normAutofit fontScale="90000"/>
          </a:bodyPr>
          <a:lstStyle/>
          <a:p>
            <a:r>
              <a:rPr lang="en-US" dirty="0"/>
              <a:t>The DOM: More ways to target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528"/>
            <a:ext cx="8915400" cy="4729140"/>
          </a:xfrm>
        </p:spPr>
        <p:txBody>
          <a:bodyPr>
            <a:noAutofit/>
          </a:bodyPr>
          <a:lstStyle/>
          <a:p>
            <a:r>
              <a:rPr lang="en-US" sz="2400" b="1" dirty="0"/>
              <a:t>var first = </a:t>
            </a:r>
            <a:r>
              <a:rPr lang="en-US" sz="2400" b="1" dirty="0" err="1"/>
              <a:t>moreParagraphs.firstChild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var last = </a:t>
            </a:r>
            <a:r>
              <a:rPr lang="en-US" sz="2400" b="1" dirty="0" err="1"/>
              <a:t>moreParagraphs.lastChild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Var second = </a:t>
            </a:r>
            <a:r>
              <a:rPr lang="en-US" sz="2400" b="1" dirty="0" err="1"/>
              <a:t>first.nextSibling</a:t>
            </a:r>
            <a:r>
              <a:rPr lang="en-US" sz="2400" b="1" dirty="0"/>
              <a:t>; </a:t>
            </a:r>
          </a:p>
          <a:p>
            <a:endParaRPr lang="en-US" sz="2400" b="1" dirty="0"/>
          </a:p>
          <a:p>
            <a:r>
              <a:rPr lang="en-US" sz="2400" b="1" dirty="0"/>
              <a:t>var second = </a:t>
            </a:r>
            <a:r>
              <a:rPr lang="en-US" sz="2400" b="1" dirty="0" err="1"/>
              <a:t>last.previousSibling</a:t>
            </a:r>
            <a:r>
              <a:rPr lang="en-US" sz="2400" b="1" dirty="0"/>
              <a:t> </a:t>
            </a:r>
          </a:p>
          <a:p>
            <a:endParaRPr lang="en-US" sz="2400" b="1" dirty="0"/>
          </a:p>
          <a:p>
            <a:r>
              <a:rPr lang="en-US" sz="2400" b="1" dirty="0"/>
              <a:t>var parent = </a:t>
            </a:r>
            <a:r>
              <a:rPr lang="en-US" sz="2400" b="1" dirty="0" err="1"/>
              <a:t>last.parentNode</a:t>
            </a:r>
            <a:br>
              <a:rPr lang="en-US" sz="2400" b="1" dirty="0"/>
            </a:br>
            <a:endParaRPr lang="en-US" sz="2400" b="1" dirty="0"/>
          </a:p>
          <a:p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62047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5344"/>
            <a:ext cx="8911687" cy="719781"/>
          </a:xfrm>
        </p:spPr>
        <p:txBody>
          <a:bodyPr>
            <a:normAutofit/>
          </a:bodyPr>
          <a:lstStyle/>
          <a:p>
            <a:r>
              <a:rPr lang="en-US" dirty="0"/>
              <a:t>The DOM: Node Type &amp; Node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55964"/>
            <a:ext cx="8915400" cy="1141090"/>
          </a:xfrm>
        </p:spPr>
        <p:txBody>
          <a:bodyPr>
            <a:noAutofit/>
          </a:bodyPr>
          <a:lstStyle/>
          <a:p>
            <a:r>
              <a:rPr lang="en-US" sz="2400" b="1" dirty="0"/>
              <a:t>var </a:t>
            </a:r>
            <a:r>
              <a:rPr lang="en-US" sz="2400" b="1" dirty="0" err="1"/>
              <a:t>nType</a:t>
            </a:r>
            <a:r>
              <a:rPr lang="en-US" sz="2400" b="1" dirty="0"/>
              <a:t> = para1.nodeType </a:t>
            </a:r>
          </a:p>
          <a:p>
            <a:r>
              <a:rPr lang="en-US" sz="2400" b="1" dirty="0"/>
              <a:t>var </a:t>
            </a:r>
            <a:r>
              <a:rPr lang="en-US" sz="2400" b="1" dirty="0" err="1"/>
              <a:t>nName</a:t>
            </a:r>
            <a:r>
              <a:rPr lang="en-US" sz="2400" b="1" dirty="0"/>
              <a:t> = para1.nodeName</a:t>
            </a:r>
            <a:br>
              <a:rPr lang="en-US" sz="2400" b="1" dirty="0"/>
            </a:br>
            <a:endParaRPr lang="en-US" sz="2400" b="1" dirty="0"/>
          </a:p>
          <a:p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6CA69-C3B3-4FAD-B683-FCF30E5BA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2" y="2189503"/>
            <a:ext cx="4696990" cy="4376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D1D648-E76D-4268-813C-774BE7E16D88}"/>
              </a:ext>
            </a:extLst>
          </p:cNvPr>
          <p:cNvSpPr txBox="1"/>
          <p:nvPr/>
        </p:nvSpPr>
        <p:spPr>
          <a:xfrm>
            <a:off x="5832765" y="3138699"/>
            <a:ext cx="6359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the other hand, if the node is a text node,</a:t>
            </a: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name of the node is always </a:t>
            </a:r>
            <a:r>
              <a:rPr lang="en-US" sz="2400" b="1" dirty="0">
                <a:solidFill>
                  <a:srgbClr val="FF0000"/>
                </a:solidFill>
              </a:rPr>
              <a:t>#text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—in</a:t>
            </a:r>
            <a:b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lower-case </a:t>
            </a:r>
            <a:b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PK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7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0142"/>
            <a:ext cx="8911687" cy="719781"/>
          </a:xfrm>
        </p:spPr>
        <p:txBody>
          <a:bodyPr>
            <a:normAutofit/>
          </a:bodyPr>
          <a:lstStyle/>
          <a:p>
            <a:r>
              <a:rPr lang="en-US" dirty="0"/>
              <a:t>The DOM: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528"/>
            <a:ext cx="8915400" cy="45581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&lt;</a:t>
            </a:r>
            <a:r>
              <a:rPr lang="en-US" sz="2800" b="1" dirty="0" err="1"/>
              <a:t>img</a:t>
            </a:r>
            <a:r>
              <a:rPr lang="en-US" sz="2800" b="1" dirty="0"/>
              <a:t> id=“image” </a:t>
            </a:r>
            <a:r>
              <a:rPr lang="en-US" sz="2800" b="1" dirty="0" err="1"/>
              <a:t>src</a:t>
            </a:r>
            <a:r>
              <a:rPr lang="en-US" sz="2800" b="1" dirty="0"/>
              <a:t>=“apple.jpg" alt=“Apple" height="42" width="42"&gt;</a:t>
            </a:r>
            <a:br>
              <a:rPr lang="en-US" sz="2800" b="1" dirty="0"/>
            </a:br>
            <a:endParaRPr lang="en-US" sz="2800" b="1" dirty="0"/>
          </a:p>
          <a:p>
            <a:r>
              <a:rPr lang="en-US" sz="2800" b="1" dirty="0"/>
              <a:t>var </a:t>
            </a:r>
            <a:r>
              <a:rPr lang="en-US" sz="2800" b="1" dirty="0" err="1"/>
              <a:t>hasHeight</a:t>
            </a:r>
            <a:r>
              <a:rPr lang="en-US" sz="2800" b="1" dirty="0"/>
              <a:t> = </a:t>
            </a:r>
            <a:r>
              <a:rPr lang="en-US" sz="2800" b="1" dirty="0" err="1"/>
              <a:t>image.hasAttribute</a:t>
            </a:r>
            <a:r>
              <a:rPr lang="en-US" sz="2800" b="1" dirty="0"/>
              <a:t>(“height"); </a:t>
            </a:r>
            <a:br>
              <a:rPr lang="en-US" sz="2800" b="1" dirty="0"/>
            </a:br>
            <a:endParaRPr lang="en-US" sz="2800" b="1" dirty="0"/>
          </a:p>
          <a:p>
            <a:r>
              <a:rPr lang="en-US" sz="2800" b="1" dirty="0"/>
              <a:t>var </a:t>
            </a:r>
            <a:r>
              <a:rPr lang="en-US" sz="2800" b="1" dirty="0" err="1"/>
              <a:t>attVal</a:t>
            </a:r>
            <a:r>
              <a:rPr lang="en-US" sz="2800" b="1" dirty="0"/>
              <a:t> = </a:t>
            </a:r>
            <a:r>
              <a:rPr lang="en-US" sz="2800" b="1" dirty="0" err="1"/>
              <a:t>image.getAttribute</a:t>
            </a:r>
            <a:r>
              <a:rPr lang="en-US" sz="2800" b="1" dirty="0"/>
              <a:t>("height"); </a:t>
            </a:r>
            <a:br>
              <a:rPr lang="en-US" sz="2800" b="1" dirty="0"/>
            </a:br>
            <a:endParaRPr lang="en-US" sz="2800" b="1" dirty="0"/>
          </a:p>
          <a:p>
            <a:r>
              <a:rPr lang="en-US" sz="2800" b="1" dirty="0" err="1"/>
              <a:t>image.setAttribute</a:t>
            </a:r>
            <a:r>
              <a:rPr lang="en-US" sz="2800" b="1" dirty="0"/>
              <a:t>(“height, “100"); </a:t>
            </a:r>
            <a:br>
              <a:rPr lang="en-US" sz="2800" b="1" dirty="0"/>
            </a:br>
            <a:br>
              <a:rPr lang="en-US" sz="2800" b="1" dirty="0"/>
            </a:br>
            <a:endParaRPr lang="en-US" sz="2800" b="1" dirty="0"/>
          </a:p>
          <a:p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33463813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259</TotalTime>
  <Words>432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PowerPoint Presentation</vt:lpstr>
      <vt:lpstr>JavaScript</vt:lpstr>
      <vt:lpstr>DOM - Document Object Model</vt:lpstr>
      <vt:lpstr>DOM - Document Object Model</vt:lpstr>
      <vt:lpstr>The DOM: Parents and children</vt:lpstr>
      <vt:lpstr>The DOM: Finding children</vt:lpstr>
      <vt:lpstr>The DOM: More ways to target elements</vt:lpstr>
      <vt:lpstr>The DOM: Node Type &amp; Node Name</vt:lpstr>
      <vt:lpstr>The DOM: Attributes</vt:lpstr>
      <vt:lpstr>The DOM: Attributes</vt:lpstr>
      <vt:lpstr>The DOM: Adding Nodes</vt:lpstr>
      <vt:lpstr>The DOM: Inserting Nodes</vt:lpstr>
      <vt:lpstr>The DOM: Removing Nodes</vt:lpstr>
      <vt:lpstr>The DOM: Junk artifacts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Umar</dc:creator>
  <cp:lastModifiedBy>Umar</cp:lastModifiedBy>
  <cp:revision>60</cp:revision>
  <dcterms:created xsi:type="dcterms:W3CDTF">2018-07-19T07:02:58Z</dcterms:created>
  <dcterms:modified xsi:type="dcterms:W3CDTF">2018-09-20T12:24:50Z</dcterms:modified>
</cp:coreProperties>
</file>