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58" r:id="rId6"/>
    <p:sldId id="259" r:id="rId7"/>
    <p:sldId id="260" r:id="rId8"/>
    <p:sldId id="261" r:id="rId9"/>
    <p:sldId id="263" r:id="rId10"/>
    <p:sldId id="262" r:id="rId11"/>
    <p:sldId id="264" r:id="rId12"/>
    <p:sldId id="269" r:id="rId13"/>
    <p:sldId id="267" r:id="rId14"/>
    <p:sldId id="268" r:id="rId15"/>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C178-5BF4-DE76-BC29-443305E3E6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T"/>
          </a:p>
        </p:txBody>
      </p:sp>
      <p:sp>
        <p:nvSpPr>
          <p:cNvPr id="3" name="Subtitle 2">
            <a:extLst>
              <a:ext uri="{FF2B5EF4-FFF2-40B4-BE49-F238E27FC236}">
                <a16:creationId xmlns:a16="http://schemas.microsoft.com/office/drawing/2014/main" id="{6B699724-80EF-90EC-E831-B0747E05A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T"/>
          </a:p>
        </p:txBody>
      </p:sp>
      <p:sp>
        <p:nvSpPr>
          <p:cNvPr id="4" name="Date Placeholder 3">
            <a:extLst>
              <a:ext uri="{FF2B5EF4-FFF2-40B4-BE49-F238E27FC236}">
                <a16:creationId xmlns:a16="http://schemas.microsoft.com/office/drawing/2014/main" id="{0C56A375-92DD-28C4-6D1C-0B096A8EE4E6}"/>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A707CF63-E766-0F91-ADCC-6E40DD08796F}"/>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AABBB045-7F46-8B9B-4F1A-D49E89C889FD}"/>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382689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DC68-E83D-DB0B-01FD-BA824D6D9FFF}"/>
              </a:ext>
            </a:extLst>
          </p:cNvPr>
          <p:cNvSpPr>
            <a:spLocks noGrp="1"/>
          </p:cNvSpPr>
          <p:nvPr>
            <p:ph type="title"/>
          </p:nvPr>
        </p:nvSpPr>
        <p:spPr/>
        <p:txBody>
          <a:bodyPr/>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FC802589-2AE6-1DD4-25AB-3CB8F8EF0C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FF3FE685-7C00-3E23-D85B-19C9F2757776}"/>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D0402C8D-2AA4-DEF1-67C6-550FBD313A94}"/>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EB6DB299-42E5-DA6A-139F-5D43EDB916B4}"/>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151178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E7277-F1D4-0781-391C-7C14327BEC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D394456B-93B3-596E-DA35-45A0179BCE0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658B0483-C363-8A4D-3D07-1550BBA0FECB}"/>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FA4E8EF9-B203-55FD-62AB-63090A095FB2}"/>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6410E532-6EA4-0732-FF14-7C434DD142B1}"/>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235221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FC90-9142-86E6-6C03-76F425B00D3D}"/>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86638B16-02E2-7DDE-0A18-86171FF4A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188EA080-A4D5-113D-EB78-65A8D966B778}"/>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49E20C42-76D5-84C9-C3FF-DEAC09060249}"/>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0F462AD6-76BC-AEC9-083C-59240A20CB8A}"/>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361919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1BC1-EBEB-6C86-6CFB-4263855059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T"/>
          </a:p>
        </p:txBody>
      </p:sp>
      <p:sp>
        <p:nvSpPr>
          <p:cNvPr id="3" name="Text Placeholder 2">
            <a:extLst>
              <a:ext uri="{FF2B5EF4-FFF2-40B4-BE49-F238E27FC236}">
                <a16:creationId xmlns:a16="http://schemas.microsoft.com/office/drawing/2014/main" id="{7952030B-17A7-EBC4-B30F-AB3A3262C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C06345D-3CA5-DBA2-9879-E331580ABDA5}"/>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F512D8B1-108E-1B86-65AE-7EA9F978F043}"/>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58987B38-8ABC-CBE5-2009-6990300F5F0B}"/>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6939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80F9-E95F-39B4-221C-B3EED758AA19}"/>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C2A28CFB-7D42-5251-9A70-6E7AC9728F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Content Placeholder 3">
            <a:extLst>
              <a:ext uri="{FF2B5EF4-FFF2-40B4-BE49-F238E27FC236}">
                <a16:creationId xmlns:a16="http://schemas.microsoft.com/office/drawing/2014/main" id="{00277AB9-1847-E39A-DA91-83715A6237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Date Placeholder 4">
            <a:extLst>
              <a:ext uri="{FF2B5EF4-FFF2-40B4-BE49-F238E27FC236}">
                <a16:creationId xmlns:a16="http://schemas.microsoft.com/office/drawing/2014/main" id="{46870A7C-F0E3-945A-1586-E8B4CBF32FD4}"/>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6" name="Footer Placeholder 5">
            <a:extLst>
              <a:ext uri="{FF2B5EF4-FFF2-40B4-BE49-F238E27FC236}">
                <a16:creationId xmlns:a16="http://schemas.microsoft.com/office/drawing/2014/main" id="{E1AAD021-4878-5E22-2C7D-FA96EA1865ED}"/>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7508D35E-06EB-E868-8DA6-3ECFE89E7E0C}"/>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155319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8471-17D2-8AA2-80EE-174F81695C3D}"/>
              </a:ext>
            </a:extLst>
          </p:cNvPr>
          <p:cNvSpPr>
            <a:spLocks noGrp="1"/>
          </p:cNvSpPr>
          <p:nvPr>
            <p:ph type="title"/>
          </p:nvPr>
        </p:nvSpPr>
        <p:spPr>
          <a:xfrm>
            <a:off x="839788" y="365125"/>
            <a:ext cx="10515600" cy="1325563"/>
          </a:xfrm>
        </p:spPr>
        <p:txBody>
          <a:bodyPr/>
          <a:lstStyle/>
          <a:p>
            <a:r>
              <a:rPr lang="en-GB"/>
              <a:t>Click to edit Master title style</a:t>
            </a:r>
            <a:endParaRPr lang="en-PT"/>
          </a:p>
        </p:txBody>
      </p:sp>
      <p:sp>
        <p:nvSpPr>
          <p:cNvPr id="3" name="Text Placeholder 2">
            <a:extLst>
              <a:ext uri="{FF2B5EF4-FFF2-40B4-BE49-F238E27FC236}">
                <a16:creationId xmlns:a16="http://schemas.microsoft.com/office/drawing/2014/main" id="{B84FD4FE-7096-E02B-E6C7-3F295C703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1E7F47-16E3-80A7-F606-C5307EC623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Text Placeholder 4">
            <a:extLst>
              <a:ext uri="{FF2B5EF4-FFF2-40B4-BE49-F238E27FC236}">
                <a16:creationId xmlns:a16="http://schemas.microsoft.com/office/drawing/2014/main" id="{F9007737-6B25-7038-0180-33D002B4D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A085B2-ACEC-F111-5A35-B0540856E8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7" name="Date Placeholder 6">
            <a:extLst>
              <a:ext uri="{FF2B5EF4-FFF2-40B4-BE49-F238E27FC236}">
                <a16:creationId xmlns:a16="http://schemas.microsoft.com/office/drawing/2014/main" id="{9948FFAA-B699-F078-C1FF-3FF5B516CD49}"/>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8" name="Footer Placeholder 7">
            <a:extLst>
              <a:ext uri="{FF2B5EF4-FFF2-40B4-BE49-F238E27FC236}">
                <a16:creationId xmlns:a16="http://schemas.microsoft.com/office/drawing/2014/main" id="{1A3E7C33-5D55-4664-2A19-945578EA61E1}"/>
              </a:ext>
            </a:extLst>
          </p:cNvPr>
          <p:cNvSpPr>
            <a:spLocks noGrp="1"/>
          </p:cNvSpPr>
          <p:nvPr>
            <p:ph type="ftr" sz="quarter" idx="11"/>
          </p:nvPr>
        </p:nvSpPr>
        <p:spPr/>
        <p:txBody>
          <a:bodyPr/>
          <a:lstStyle/>
          <a:p>
            <a:endParaRPr lang="en-PT"/>
          </a:p>
        </p:txBody>
      </p:sp>
      <p:sp>
        <p:nvSpPr>
          <p:cNvPr id="9" name="Slide Number Placeholder 8">
            <a:extLst>
              <a:ext uri="{FF2B5EF4-FFF2-40B4-BE49-F238E27FC236}">
                <a16:creationId xmlns:a16="http://schemas.microsoft.com/office/drawing/2014/main" id="{3A9A2250-C1D2-21EC-FF00-92A0620A4BCA}"/>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4015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0BD1-9913-797F-3278-83B99502120E}"/>
              </a:ext>
            </a:extLst>
          </p:cNvPr>
          <p:cNvSpPr>
            <a:spLocks noGrp="1"/>
          </p:cNvSpPr>
          <p:nvPr>
            <p:ph type="title"/>
          </p:nvPr>
        </p:nvSpPr>
        <p:spPr/>
        <p:txBody>
          <a:bodyPr/>
          <a:lstStyle/>
          <a:p>
            <a:r>
              <a:rPr lang="en-GB"/>
              <a:t>Click to edit Master title style</a:t>
            </a:r>
            <a:endParaRPr lang="en-PT"/>
          </a:p>
        </p:txBody>
      </p:sp>
      <p:sp>
        <p:nvSpPr>
          <p:cNvPr id="3" name="Date Placeholder 2">
            <a:extLst>
              <a:ext uri="{FF2B5EF4-FFF2-40B4-BE49-F238E27FC236}">
                <a16:creationId xmlns:a16="http://schemas.microsoft.com/office/drawing/2014/main" id="{4FEE39FA-2212-F08E-088C-8C822DE5A602}"/>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4" name="Footer Placeholder 3">
            <a:extLst>
              <a:ext uri="{FF2B5EF4-FFF2-40B4-BE49-F238E27FC236}">
                <a16:creationId xmlns:a16="http://schemas.microsoft.com/office/drawing/2014/main" id="{93807DD2-042E-A885-2D8C-03E7610F307D}"/>
              </a:ext>
            </a:extLst>
          </p:cNvPr>
          <p:cNvSpPr>
            <a:spLocks noGrp="1"/>
          </p:cNvSpPr>
          <p:nvPr>
            <p:ph type="ftr" sz="quarter" idx="11"/>
          </p:nvPr>
        </p:nvSpPr>
        <p:spPr/>
        <p:txBody>
          <a:bodyPr/>
          <a:lstStyle/>
          <a:p>
            <a:endParaRPr lang="en-PT"/>
          </a:p>
        </p:txBody>
      </p:sp>
      <p:sp>
        <p:nvSpPr>
          <p:cNvPr id="5" name="Slide Number Placeholder 4">
            <a:extLst>
              <a:ext uri="{FF2B5EF4-FFF2-40B4-BE49-F238E27FC236}">
                <a16:creationId xmlns:a16="http://schemas.microsoft.com/office/drawing/2014/main" id="{A9AFC588-83DB-A12F-8467-3A61F3344260}"/>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362489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27E5C-DEBD-46BD-71F3-4BF3A9201AC9}"/>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3" name="Footer Placeholder 2">
            <a:extLst>
              <a:ext uri="{FF2B5EF4-FFF2-40B4-BE49-F238E27FC236}">
                <a16:creationId xmlns:a16="http://schemas.microsoft.com/office/drawing/2014/main" id="{2A26E607-5EF8-32ED-BD8C-18765E41249C}"/>
              </a:ext>
            </a:extLst>
          </p:cNvPr>
          <p:cNvSpPr>
            <a:spLocks noGrp="1"/>
          </p:cNvSpPr>
          <p:nvPr>
            <p:ph type="ftr" sz="quarter" idx="11"/>
          </p:nvPr>
        </p:nvSpPr>
        <p:spPr/>
        <p:txBody>
          <a:bodyPr/>
          <a:lstStyle/>
          <a:p>
            <a:endParaRPr lang="en-PT"/>
          </a:p>
        </p:txBody>
      </p:sp>
      <p:sp>
        <p:nvSpPr>
          <p:cNvPr id="4" name="Slide Number Placeholder 3">
            <a:extLst>
              <a:ext uri="{FF2B5EF4-FFF2-40B4-BE49-F238E27FC236}">
                <a16:creationId xmlns:a16="http://schemas.microsoft.com/office/drawing/2014/main" id="{4EB83701-EC7A-5CDE-D48A-DB4C6C669DD7}"/>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281914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2B15-5995-442E-D74B-2F165EE8FB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Content Placeholder 2">
            <a:extLst>
              <a:ext uri="{FF2B5EF4-FFF2-40B4-BE49-F238E27FC236}">
                <a16:creationId xmlns:a16="http://schemas.microsoft.com/office/drawing/2014/main" id="{7C00E367-A89D-FAF2-B54C-43BA4F1B4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Text Placeholder 3">
            <a:extLst>
              <a:ext uri="{FF2B5EF4-FFF2-40B4-BE49-F238E27FC236}">
                <a16:creationId xmlns:a16="http://schemas.microsoft.com/office/drawing/2014/main" id="{EFA898B7-63C2-69B0-8985-0A1EFBDAB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E19FAB-D5F0-2D2C-ECB9-4C8BBF326794}"/>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6" name="Footer Placeholder 5">
            <a:extLst>
              <a:ext uri="{FF2B5EF4-FFF2-40B4-BE49-F238E27FC236}">
                <a16:creationId xmlns:a16="http://schemas.microsoft.com/office/drawing/2014/main" id="{86D23E1D-786C-C0E4-F6A0-DFFA54DE0EA5}"/>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8856A276-5AD4-8853-6132-880E77E85CA3}"/>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195479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C782-8E71-B6E1-F54F-E2953BDAF8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Picture Placeholder 2">
            <a:extLst>
              <a:ext uri="{FF2B5EF4-FFF2-40B4-BE49-F238E27FC236}">
                <a16:creationId xmlns:a16="http://schemas.microsoft.com/office/drawing/2014/main" id="{AA05D104-6719-0C52-A227-13AFB1322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T"/>
          </a:p>
        </p:txBody>
      </p:sp>
      <p:sp>
        <p:nvSpPr>
          <p:cNvPr id="4" name="Text Placeholder 3">
            <a:extLst>
              <a:ext uri="{FF2B5EF4-FFF2-40B4-BE49-F238E27FC236}">
                <a16:creationId xmlns:a16="http://schemas.microsoft.com/office/drawing/2014/main" id="{DB445D81-24AE-0A30-224A-BF5FCFBE7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04FB38-C682-0BF2-058D-D8C5481F71E6}"/>
              </a:ext>
            </a:extLst>
          </p:cNvPr>
          <p:cNvSpPr>
            <a:spLocks noGrp="1"/>
          </p:cNvSpPr>
          <p:nvPr>
            <p:ph type="dt" sz="half" idx="10"/>
          </p:nvPr>
        </p:nvSpPr>
        <p:spPr/>
        <p:txBody>
          <a:bodyPr/>
          <a:lstStyle/>
          <a:p>
            <a:fld id="{6C1080D9-EA60-6A40-9D8A-FDF5D98434D8}" type="datetimeFigureOut">
              <a:rPr lang="en-PT" smtClean="0"/>
              <a:t>01/12/2022</a:t>
            </a:fld>
            <a:endParaRPr lang="en-PT"/>
          </a:p>
        </p:txBody>
      </p:sp>
      <p:sp>
        <p:nvSpPr>
          <p:cNvPr id="6" name="Footer Placeholder 5">
            <a:extLst>
              <a:ext uri="{FF2B5EF4-FFF2-40B4-BE49-F238E27FC236}">
                <a16:creationId xmlns:a16="http://schemas.microsoft.com/office/drawing/2014/main" id="{BE441106-3BEC-A016-F41C-39BF05A3C4DC}"/>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4FA57E8E-36E8-FDBB-1B43-E430954AD76E}"/>
              </a:ext>
            </a:extLst>
          </p:cNvPr>
          <p:cNvSpPr>
            <a:spLocks noGrp="1"/>
          </p:cNvSpPr>
          <p:nvPr>
            <p:ph type="sldNum" sz="quarter" idx="12"/>
          </p:nvPr>
        </p:nvSpPr>
        <p:spPr/>
        <p:txBody>
          <a:bodyPr/>
          <a:lstStyle/>
          <a:p>
            <a:fld id="{DCA693CE-62F8-6B47-B50E-0D13459C0D9D}" type="slidenum">
              <a:rPr lang="en-PT" smtClean="0"/>
              <a:t>‹#›</a:t>
            </a:fld>
            <a:endParaRPr lang="en-PT"/>
          </a:p>
        </p:txBody>
      </p:sp>
    </p:spTree>
    <p:extLst>
      <p:ext uri="{BB962C8B-B14F-4D97-AF65-F5344CB8AC3E}">
        <p14:creationId xmlns:p14="http://schemas.microsoft.com/office/powerpoint/2010/main" val="102734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D5D30-F992-FB62-E06C-A873505D6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T"/>
          </a:p>
        </p:txBody>
      </p:sp>
      <p:sp>
        <p:nvSpPr>
          <p:cNvPr id="3" name="Text Placeholder 2">
            <a:extLst>
              <a:ext uri="{FF2B5EF4-FFF2-40B4-BE49-F238E27FC236}">
                <a16:creationId xmlns:a16="http://schemas.microsoft.com/office/drawing/2014/main" id="{DBBDE98A-63AD-C5E8-4B19-C1B71938A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9F7F4120-E5CC-44D6-6AFF-058B88342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80D9-EA60-6A40-9D8A-FDF5D98434D8}" type="datetimeFigureOut">
              <a:rPr lang="en-PT" smtClean="0"/>
              <a:t>01/12/2022</a:t>
            </a:fld>
            <a:endParaRPr lang="en-PT"/>
          </a:p>
        </p:txBody>
      </p:sp>
      <p:sp>
        <p:nvSpPr>
          <p:cNvPr id="5" name="Footer Placeholder 4">
            <a:extLst>
              <a:ext uri="{FF2B5EF4-FFF2-40B4-BE49-F238E27FC236}">
                <a16:creationId xmlns:a16="http://schemas.microsoft.com/office/drawing/2014/main" id="{C68A7D09-B705-239D-8B87-3A67B9A02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T"/>
          </a:p>
        </p:txBody>
      </p:sp>
      <p:sp>
        <p:nvSpPr>
          <p:cNvPr id="6" name="Slide Number Placeholder 5">
            <a:extLst>
              <a:ext uri="{FF2B5EF4-FFF2-40B4-BE49-F238E27FC236}">
                <a16:creationId xmlns:a16="http://schemas.microsoft.com/office/drawing/2014/main" id="{1FFFDCB5-277A-2F34-9A01-9BB16DF54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693CE-62F8-6B47-B50E-0D13459C0D9D}" type="slidenum">
              <a:rPr lang="en-PT" smtClean="0"/>
              <a:t>‹#›</a:t>
            </a:fld>
            <a:endParaRPr lang="en-PT"/>
          </a:p>
        </p:txBody>
      </p:sp>
    </p:spTree>
    <p:extLst>
      <p:ext uri="{BB962C8B-B14F-4D97-AF65-F5344CB8AC3E}">
        <p14:creationId xmlns:p14="http://schemas.microsoft.com/office/powerpoint/2010/main" val="1219841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2C8A-0118-6E84-1E45-4F48A1432E98}"/>
              </a:ext>
            </a:extLst>
          </p:cNvPr>
          <p:cNvSpPr>
            <a:spLocks noGrp="1"/>
          </p:cNvSpPr>
          <p:nvPr>
            <p:ph type="ctrTitle"/>
          </p:nvPr>
        </p:nvSpPr>
        <p:spPr/>
        <p:txBody>
          <a:bodyPr/>
          <a:lstStyle/>
          <a:p>
            <a:r>
              <a:rPr lang="en-PT" dirty="0"/>
              <a:t>GTIRC Dec 2022</a:t>
            </a:r>
          </a:p>
        </p:txBody>
      </p:sp>
      <p:sp>
        <p:nvSpPr>
          <p:cNvPr id="3" name="Subtitle 2">
            <a:extLst>
              <a:ext uri="{FF2B5EF4-FFF2-40B4-BE49-F238E27FC236}">
                <a16:creationId xmlns:a16="http://schemas.microsoft.com/office/drawing/2014/main" id="{735789E3-A34D-ABA3-1D12-8EBBA255E5EA}"/>
              </a:ext>
            </a:extLst>
          </p:cNvPr>
          <p:cNvSpPr>
            <a:spLocks noGrp="1"/>
          </p:cNvSpPr>
          <p:nvPr>
            <p:ph type="subTitle" idx="1"/>
          </p:nvPr>
        </p:nvSpPr>
        <p:spPr/>
        <p:txBody>
          <a:bodyPr/>
          <a:lstStyle/>
          <a:p>
            <a:r>
              <a:rPr lang="en-PT" dirty="0"/>
              <a:t>Forecasting and Point Estimates</a:t>
            </a:r>
          </a:p>
        </p:txBody>
      </p:sp>
    </p:spTree>
    <p:extLst>
      <p:ext uri="{BB962C8B-B14F-4D97-AF65-F5344CB8AC3E}">
        <p14:creationId xmlns:p14="http://schemas.microsoft.com/office/powerpoint/2010/main" val="286061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Reinforcement learning</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Landscape of positive and negative rewards</a:t>
            </a:r>
          </a:p>
          <a:p>
            <a:pPr lvl="1"/>
            <a:r>
              <a:rPr lang="en-GB" dirty="0"/>
              <a:t>How rugged is the landscape?</a:t>
            </a:r>
          </a:p>
          <a:p>
            <a:r>
              <a:rPr lang="en-GB" dirty="0"/>
              <a:t>If the consequences of failure are small and I can try again with my cumulative experience I can ”overfit”</a:t>
            </a:r>
          </a:p>
          <a:p>
            <a:r>
              <a:rPr lang="en-GB" dirty="0"/>
              <a:t>Am I really learning about the processes involved? Or just overfitting?</a:t>
            </a:r>
          </a:p>
          <a:p>
            <a:pPr lvl="1"/>
            <a:r>
              <a:rPr lang="en-GB" dirty="0"/>
              <a:t>Solving the maze from “The Mysterious Benedict Society” (the book):</a:t>
            </a:r>
          </a:p>
          <a:p>
            <a:pPr lvl="2"/>
            <a:r>
              <a:rPr lang="en-GB" dirty="0"/>
              <a:t>Look for the patterns that point to the right way (</a:t>
            </a:r>
            <a:r>
              <a:rPr lang="en-GB" dirty="0" err="1"/>
              <a:t>Reynie</a:t>
            </a:r>
            <a:r>
              <a:rPr lang="en-GB" dirty="0"/>
              <a:t>)</a:t>
            </a:r>
          </a:p>
          <a:p>
            <a:pPr lvl="2"/>
            <a:r>
              <a:rPr lang="en-GB" dirty="0"/>
              <a:t>Blind trial and memorizing the path (Sticky)</a:t>
            </a:r>
          </a:p>
          <a:p>
            <a:pPr lvl="2"/>
            <a:r>
              <a:rPr lang="en-GB" dirty="0"/>
              <a:t>Bypassing the path (Kate)</a:t>
            </a:r>
          </a:p>
        </p:txBody>
      </p:sp>
    </p:spTree>
    <p:extLst>
      <p:ext uri="{BB962C8B-B14F-4D97-AF65-F5344CB8AC3E}">
        <p14:creationId xmlns:p14="http://schemas.microsoft.com/office/powerpoint/2010/main" val="128721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Why forecasting has been successful?</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Division of </a:t>
            </a:r>
            <a:r>
              <a:rPr lang="en-GB" dirty="0" err="1"/>
              <a:t>labor</a:t>
            </a:r>
            <a:r>
              <a:rPr lang="en-GB" dirty="0"/>
              <a:t>:</a:t>
            </a:r>
          </a:p>
          <a:p>
            <a:pPr lvl="1"/>
            <a:r>
              <a:rPr lang="en-GB" dirty="0"/>
              <a:t>“divisions of </a:t>
            </a:r>
            <a:r>
              <a:rPr lang="en-GB" dirty="0" err="1"/>
              <a:t>labor</a:t>
            </a:r>
            <a:r>
              <a:rPr lang="en-GB" dirty="0"/>
              <a:t>: in this case, between analysts whose job is making accurate forecasts and policymakers whose job is making value judgments (setting thresholds for issuing alarms)”</a:t>
            </a:r>
          </a:p>
          <a:p>
            <a:r>
              <a:rPr lang="en-GB" dirty="0"/>
              <a:t>Useful math/algo “washing” of responsibility (Different reactions during COVID show that there’s enough “research” around to justify any position)</a:t>
            </a:r>
          </a:p>
          <a:p>
            <a:r>
              <a:rPr lang="en-GB" dirty="0"/>
              <a:t>Momentum feedback (better economic data leads to more confidence leads to more investment leads to …)</a:t>
            </a:r>
          </a:p>
          <a:p>
            <a:r>
              <a:rPr lang="en-GB" dirty="0"/>
              <a:t>Survivorship bias: only work in time series that remain relevant</a:t>
            </a:r>
          </a:p>
        </p:txBody>
      </p:sp>
    </p:spTree>
    <p:extLst>
      <p:ext uri="{BB962C8B-B14F-4D97-AF65-F5344CB8AC3E}">
        <p14:creationId xmlns:p14="http://schemas.microsoft.com/office/powerpoint/2010/main" val="163912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Why forecasting has been successful?</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Excuses:</a:t>
            </a:r>
          </a:p>
          <a:p>
            <a:pPr lvl="1"/>
            <a:r>
              <a:rPr lang="en-GB" dirty="0"/>
              <a:t>No one could have predicted …</a:t>
            </a:r>
          </a:p>
          <a:p>
            <a:pPr lvl="1"/>
            <a:r>
              <a:rPr lang="en-GB" dirty="0"/>
              <a:t>This was a (large number) sigma event …</a:t>
            </a:r>
          </a:p>
          <a:p>
            <a:pPr lvl="1"/>
            <a:r>
              <a:rPr lang="en-GB" dirty="0"/>
              <a:t>All of our data …</a:t>
            </a:r>
          </a:p>
          <a:p>
            <a:r>
              <a:rPr lang="en-GB" dirty="0"/>
              <a:t>Back to division of labour (no personal liability):</a:t>
            </a:r>
          </a:p>
          <a:p>
            <a:pPr lvl="1"/>
            <a:r>
              <a:rPr lang="en-GB" dirty="0"/>
              <a:t>Asset management</a:t>
            </a:r>
          </a:p>
          <a:p>
            <a:pPr lvl="1"/>
            <a:r>
              <a:rPr lang="en-GB" dirty="0"/>
              <a:t>Large banks</a:t>
            </a:r>
          </a:p>
        </p:txBody>
      </p:sp>
    </p:spTree>
    <p:extLst>
      <p:ext uri="{BB962C8B-B14F-4D97-AF65-F5344CB8AC3E}">
        <p14:creationId xmlns:p14="http://schemas.microsoft.com/office/powerpoint/2010/main" val="346171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Systems that matter are complex</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Feedback cuts it both ways:</a:t>
            </a:r>
          </a:p>
          <a:p>
            <a:pPr lvl="1"/>
            <a:r>
              <a:rPr lang="en-GB" dirty="0"/>
              <a:t>Recent past influences present and expectations of future</a:t>
            </a:r>
          </a:p>
          <a:p>
            <a:pPr lvl="1"/>
            <a:r>
              <a:rPr lang="en-GB" dirty="0"/>
              <a:t>But knowledge of which model is used to manage the system changes behaviour (“An Engine, Not a Camera”)</a:t>
            </a:r>
          </a:p>
          <a:p>
            <a:r>
              <a:rPr lang="en-GB" dirty="0"/>
              <a:t>“The only function of economic forecasting is to make astrology look respectable.” - Ezra Solomon</a:t>
            </a:r>
          </a:p>
        </p:txBody>
      </p:sp>
    </p:spTree>
    <p:extLst>
      <p:ext uri="{BB962C8B-B14F-4D97-AF65-F5344CB8AC3E}">
        <p14:creationId xmlns:p14="http://schemas.microsoft.com/office/powerpoint/2010/main" val="179966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We have tools</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Bayesian methods can deal with the evolution of probability distributions</a:t>
            </a:r>
          </a:p>
          <a:p>
            <a:r>
              <a:rPr lang="en-GB" dirty="0"/>
              <a:t>Start with more general priors</a:t>
            </a:r>
          </a:p>
          <a:p>
            <a:r>
              <a:rPr lang="en-GB" dirty="0"/>
              <a:t>Beware of managed processes (e.g. pegged currencies)</a:t>
            </a:r>
          </a:p>
          <a:p>
            <a:r>
              <a:rPr lang="en-GB" dirty="0"/>
              <a:t>Is every new data point equally informative?</a:t>
            </a:r>
          </a:p>
          <a:p>
            <a:pPr lvl="1"/>
            <a:r>
              <a:rPr lang="en-GB" dirty="0"/>
              <a:t>In a regime switching model it might only inform the switching probability, but not the dynamics of the other regime</a:t>
            </a:r>
          </a:p>
          <a:p>
            <a:r>
              <a:rPr lang="en-GB" dirty="0"/>
              <a:t>Only way to get slope of tail is with increasing payoff</a:t>
            </a:r>
          </a:p>
        </p:txBody>
      </p:sp>
    </p:spTree>
    <p:extLst>
      <p:ext uri="{BB962C8B-B14F-4D97-AF65-F5344CB8AC3E}">
        <p14:creationId xmlns:p14="http://schemas.microsoft.com/office/powerpoint/2010/main" val="265772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Forecasting</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PT" dirty="0"/>
              <a:t>Forecast</a:t>
            </a:r>
          </a:p>
          <a:p>
            <a:pPr lvl="1"/>
            <a:r>
              <a:rPr lang="en-GB" dirty="0"/>
              <a:t>From Middle English </a:t>
            </a:r>
            <a:r>
              <a:rPr lang="en-GB" dirty="0" err="1"/>
              <a:t>forecasten</a:t>
            </a:r>
            <a:r>
              <a:rPr lang="en-GB" dirty="0"/>
              <a:t>, </a:t>
            </a:r>
            <a:r>
              <a:rPr lang="en-GB" dirty="0" err="1"/>
              <a:t>forcasten</a:t>
            </a:r>
            <a:r>
              <a:rPr lang="en-GB" dirty="0"/>
              <a:t>, equivalent to fore- +‎ cast. The noun is from Middle English forecast, </a:t>
            </a:r>
            <a:r>
              <a:rPr lang="en-GB" dirty="0" err="1"/>
              <a:t>forcast</a:t>
            </a:r>
            <a:r>
              <a:rPr lang="en-GB" dirty="0"/>
              <a:t>.</a:t>
            </a:r>
          </a:p>
          <a:p>
            <a:pPr lvl="1"/>
            <a:r>
              <a:rPr lang="en-GB" dirty="0"/>
              <a:t>To estimate how something will be in the future</a:t>
            </a:r>
          </a:p>
          <a:p>
            <a:r>
              <a:rPr lang="en-GB" dirty="0" err="1"/>
              <a:t>Superforecasting</a:t>
            </a:r>
            <a:endParaRPr lang="en-GB" dirty="0"/>
          </a:p>
          <a:p>
            <a:pPr lvl="1"/>
            <a:r>
              <a:rPr lang="en-GB" dirty="0"/>
              <a:t>From the Good Judgement website (emphasis ours):</a:t>
            </a:r>
          </a:p>
          <a:p>
            <a:pPr lvl="2"/>
            <a:r>
              <a:rPr lang="en-GB" dirty="0"/>
              <a:t>“When you make decisions based on </a:t>
            </a:r>
            <a:r>
              <a:rPr lang="en-GB" b="1" dirty="0">
                <a:solidFill>
                  <a:srgbClr val="FF0000"/>
                </a:solidFill>
              </a:rPr>
              <a:t>precise</a:t>
            </a:r>
            <a:r>
              <a:rPr lang="en-GB" dirty="0"/>
              <a:t> probability forecasts, rather than hunches, the benefits are game-changing.”</a:t>
            </a:r>
            <a:endParaRPr lang="en-PT" dirty="0"/>
          </a:p>
        </p:txBody>
      </p:sp>
    </p:spTree>
    <p:extLst>
      <p:ext uri="{BB962C8B-B14F-4D97-AF65-F5344CB8AC3E}">
        <p14:creationId xmlns:p14="http://schemas.microsoft.com/office/powerpoint/2010/main" val="32726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Real prediction from markets</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Clark and Amen 2016: “Implied Distributions from GBPUSD Risk-Reversals and Implication for Brexit Scenarios”</a:t>
            </a:r>
          </a:p>
          <a:p>
            <a:r>
              <a:rPr lang="en-GB" dirty="0"/>
              <a:t>Information from option prices – looks ahead, not backwards</a:t>
            </a:r>
          </a:p>
          <a:p>
            <a:r>
              <a:rPr lang="en-GB" dirty="0"/>
              <a:t>Allows for fat tails never observed before</a:t>
            </a:r>
          </a:p>
          <a:p>
            <a:r>
              <a:rPr lang="en-GB" dirty="0"/>
              <a:t>Real monetary consequences</a:t>
            </a:r>
          </a:p>
        </p:txBody>
      </p:sp>
    </p:spTree>
    <p:extLst>
      <p:ext uri="{BB962C8B-B14F-4D97-AF65-F5344CB8AC3E}">
        <p14:creationId xmlns:p14="http://schemas.microsoft.com/office/powerpoint/2010/main" val="21875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a:xfrm>
            <a:off x="838200" y="365126"/>
            <a:ext cx="10515600" cy="831850"/>
          </a:xfrm>
        </p:spPr>
        <p:txBody>
          <a:bodyPr/>
          <a:lstStyle/>
          <a:p>
            <a:r>
              <a:rPr lang="en-PT" dirty="0"/>
              <a:t>Implied distributions</a:t>
            </a:r>
          </a:p>
        </p:txBody>
      </p:sp>
      <p:pic>
        <p:nvPicPr>
          <p:cNvPr id="4" name="Picture 3">
            <a:extLst>
              <a:ext uri="{FF2B5EF4-FFF2-40B4-BE49-F238E27FC236}">
                <a16:creationId xmlns:a16="http://schemas.microsoft.com/office/drawing/2014/main" id="{575A0308-8B84-BFB9-D535-26AA781E5D86}"/>
              </a:ext>
            </a:extLst>
          </p:cNvPr>
          <p:cNvPicPr>
            <a:picLocks noChangeAspect="1"/>
          </p:cNvPicPr>
          <p:nvPr/>
        </p:nvPicPr>
        <p:blipFill>
          <a:blip r:embed="rId2"/>
          <a:stretch>
            <a:fillRect/>
          </a:stretch>
        </p:blipFill>
        <p:spPr>
          <a:xfrm>
            <a:off x="2425700" y="1196975"/>
            <a:ext cx="7340600" cy="5295900"/>
          </a:xfrm>
          <a:prstGeom prst="rect">
            <a:avLst/>
          </a:prstGeom>
        </p:spPr>
      </p:pic>
    </p:spTree>
    <p:extLst>
      <p:ext uri="{BB962C8B-B14F-4D97-AF65-F5344CB8AC3E}">
        <p14:creationId xmlns:p14="http://schemas.microsoft.com/office/powerpoint/2010/main" val="142968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Reward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US" dirty="0"/>
                  <a:t>Brier score:</a:t>
                </a:r>
              </a:p>
              <a:p>
                <a:pPr lvl="1"/>
                <a14:m>
                  <m:oMath xmlns:m="http://schemas.openxmlformats.org/officeDocument/2006/math">
                    <m:r>
                      <a:rPr lang="en-US" b="0" i="1" smtClean="0">
                        <a:latin typeface="Cambria Math" panose="02040503050406030204" pitchFamily="18" charset="0"/>
                      </a:rPr>
                      <m:t>𝐵𝑆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e>
                            </m:d>
                          </m:e>
                          <m:sup>
                            <m:r>
                              <a:rPr lang="en-US" b="0" i="1" smtClean="0">
                                <a:latin typeface="Cambria Math" panose="02040503050406030204" pitchFamily="18" charset="0"/>
                              </a:rPr>
                              <m:t>2</m:t>
                            </m:r>
                          </m:sup>
                        </m:sSup>
                      </m:e>
                    </m:nary>
                  </m:oMath>
                </a14:m>
                <a:endParaRPr lang="en-GB" dirty="0"/>
              </a:p>
              <a:p>
                <a:pPr lvl="1"/>
                <a:r>
                  <a:rPr lang="en-GB" dirty="0"/>
                  <a:t>Average of squares of differences between probability forecast and outcomes (0 or 1)</a:t>
                </a:r>
              </a:p>
              <a:p>
                <a:r>
                  <a:rPr lang="en-GB" dirty="0"/>
                  <a:t>But …</a:t>
                </a:r>
              </a:p>
              <a:p>
                <a:pPr lvl="1"/>
                <a:r>
                  <a:rPr lang="en-GB" dirty="0"/>
                  <a:t>Weight of one error in a rare event is small (just answer “No”); tail is overwhelmed by the body of the distribution</a:t>
                </a:r>
              </a:p>
              <a:p>
                <a:pPr lvl="1"/>
                <a:r>
                  <a:rPr lang="en-GB" dirty="0"/>
                  <a:t>Real life is not ergodic and we don’t always get 2</a:t>
                </a:r>
                <a:r>
                  <a:rPr lang="en-GB" baseline="30000" dirty="0"/>
                  <a:t>nd</a:t>
                </a:r>
                <a:r>
                  <a:rPr lang="en-GB" dirty="0"/>
                  <a:t> chances to try to be right</a:t>
                </a:r>
              </a:p>
              <a:p>
                <a:pPr lvl="2"/>
                <a:r>
                  <a:rPr lang="en-GB" dirty="0"/>
                  <a:t>As customers we enjoy the variety of restaurants and quickly forget about the unsuccessful; but for the owners the picture is different</a:t>
                </a:r>
              </a:p>
            </p:txBody>
          </p:sp>
        </mc:Choice>
        <mc:Fallback>
          <p:sp>
            <p:nvSpPr>
              <p:cNvPr id="3" name="Content Placeholder 2">
                <a:extLst>
                  <a:ext uri="{FF2B5EF4-FFF2-40B4-BE49-F238E27FC236}">
                    <a16:creationId xmlns:a16="http://schemas.microsoft.com/office/drawing/2014/main" id="{0C9880C3-AA39-0F64-02B0-D53C84F68FC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PT">
                    <a:noFill/>
                  </a:rPr>
                  <a:t> </a:t>
                </a:r>
              </a:p>
            </p:txBody>
          </p:sp>
        </mc:Fallback>
      </mc:AlternateContent>
    </p:spTree>
    <p:extLst>
      <p:ext uri="{BB962C8B-B14F-4D97-AF65-F5344CB8AC3E}">
        <p14:creationId xmlns:p14="http://schemas.microsoft.com/office/powerpoint/2010/main" val="296688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Domain restriction</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 IARPA-style tournament, where event base rates cluster in the 10%–90% range.”</a:t>
            </a:r>
          </a:p>
          <a:p>
            <a:r>
              <a:rPr lang="en-GB" dirty="0"/>
              <a:t>Either frequent time series (e.g. monthly) or discrete events (“Will President X be re-elected / deposed / …?”)</a:t>
            </a:r>
          </a:p>
        </p:txBody>
      </p:sp>
    </p:spTree>
    <p:extLst>
      <p:ext uri="{BB962C8B-B14F-4D97-AF65-F5344CB8AC3E}">
        <p14:creationId xmlns:p14="http://schemas.microsoft.com/office/powerpoint/2010/main" val="229818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Domain restriction</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But:</a:t>
            </a:r>
          </a:p>
          <a:p>
            <a:pPr lvl="1"/>
            <a:r>
              <a:rPr lang="en-GB" dirty="0"/>
              <a:t>By definition the important questions have an unbalanced distribution once you frame it correctly: “Will the surprise be big enough to matter?” tends to be no for most of the time because it matters AND we acted on it in the past to make it so (e.g. “Will a commercial plane crash with deaths in the next week?” or “Will children in the backseat of cars die by the thousands next year?”)</a:t>
            </a:r>
          </a:p>
          <a:p>
            <a:pPr lvl="1"/>
            <a:r>
              <a:rPr lang="en-GB" dirty="0"/>
              <a:t>The phrasing matters: “Will ___ be in power 2 years from now?” can be interpreted as “Will ___ be deposed”, “die by natural causes”, etc.</a:t>
            </a:r>
          </a:p>
          <a:p>
            <a:pPr lvl="1"/>
            <a:r>
              <a:rPr lang="en-GB" dirty="0"/>
              <a:t>Payoffs are everywhere (back to the example of the Kansas City woman: why did she leave early? Arrival times are fat-tailed in the wrong way, and consequences are always negative)</a:t>
            </a:r>
          </a:p>
        </p:txBody>
      </p:sp>
    </p:spTree>
    <p:extLst>
      <p:ext uri="{BB962C8B-B14F-4D97-AF65-F5344CB8AC3E}">
        <p14:creationId xmlns:p14="http://schemas.microsoft.com/office/powerpoint/2010/main" val="9772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p:txBody>
          <a:bodyPr/>
          <a:lstStyle/>
          <a:p>
            <a:r>
              <a:rPr lang="en-PT" dirty="0"/>
              <a:t>Ergodicity in economics</a:t>
            </a:r>
          </a:p>
        </p:txBody>
      </p:sp>
      <p:sp>
        <p:nvSpPr>
          <p:cNvPr id="3" name="Content Placeholder 2">
            <a:extLst>
              <a:ext uri="{FF2B5EF4-FFF2-40B4-BE49-F238E27FC236}">
                <a16:creationId xmlns:a16="http://schemas.microsoft.com/office/drawing/2014/main" id="{0C9880C3-AA39-0F64-02B0-D53C84F68FC8}"/>
              </a:ext>
            </a:extLst>
          </p:cNvPr>
          <p:cNvSpPr>
            <a:spLocks noGrp="1"/>
          </p:cNvSpPr>
          <p:nvPr>
            <p:ph idx="1"/>
          </p:nvPr>
        </p:nvSpPr>
        <p:spPr/>
        <p:txBody>
          <a:bodyPr/>
          <a:lstStyle/>
          <a:p>
            <a:r>
              <a:rPr lang="en-GB" dirty="0"/>
              <a:t>Sequential decisions need to take into account paths to ruin</a:t>
            </a:r>
          </a:p>
          <a:p>
            <a:r>
              <a:rPr lang="en-GB" dirty="0"/>
              <a:t>Decisions dependent on path and context</a:t>
            </a:r>
          </a:p>
          <a:p>
            <a:pPr lvl="1"/>
            <a:r>
              <a:rPr lang="en-GB" dirty="0"/>
              <a:t>Debunking of “Marshmallow Experiment” – wealth confounder</a:t>
            </a:r>
          </a:p>
          <a:p>
            <a:r>
              <a:rPr lang="en-GB" dirty="0"/>
              <a:t>Even if I can predict the future on average I cannot act according to this average prediction</a:t>
            </a:r>
          </a:p>
        </p:txBody>
      </p:sp>
    </p:spTree>
    <p:extLst>
      <p:ext uri="{BB962C8B-B14F-4D97-AF65-F5344CB8AC3E}">
        <p14:creationId xmlns:p14="http://schemas.microsoft.com/office/powerpoint/2010/main" val="108065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CA09-697A-20B0-46DC-92A39B1EB800}"/>
              </a:ext>
            </a:extLst>
          </p:cNvPr>
          <p:cNvSpPr>
            <a:spLocks noGrp="1"/>
          </p:cNvSpPr>
          <p:nvPr>
            <p:ph type="title"/>
          </p:nvPr>
        </p:nvSpPr>
        <p:spPr>
          <a:xfrm>
            <a:off x="838200" y="365126"/>
            <a:ext cx="10515600" cy="909638"/>
          </a:xfrm>
        </p:spPr>
        <p:txBody>
          <a:bodyPr/>
          <a:lstStyle/>
          <a:p>
            <a:r>
              <a:rPr lang="en-PT" dirty="0"/>
              <a:t>Ergodicity in economics – Ole Peters</a:t>
            </a:r>
          </a:p>
        </p:txBody>
      </p:sp>
      <p:pic>
        <p:nvPicPr>
          <p:cNvPr id="1026" name="Picture 2">
            <a:extLst>
              <a:ext uri="{FF2B5EF4-FFF2-40B4-BE49-F238E27FC236}">
                <a16:creationId xmlns:a16="http://schemas.microsoft.com/office/drawing/2014/main" id="{077764AD-5000-2CD8-5D7B-C2C32E4E7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13" y="1435100"/>
            <a:ext cx="6350000"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9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812</Words>
  <Application>Microsoft Macintosh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GTIRC Dec 2022</vt:lpstr>
      <vt:lpstr>Forecasting</vt:lpstr>
      <vt:lpstr>Real prediction from markets</vt:lpstr>
      <vt:lpstr>Implied distributions</vt:lpstr>
      <vt:lpstr>Reward function</vt:lpstr>
      <vt:lpstr>Domain restriction</vt:lpstr>
      <vt:lpstr>Domain restriction</vt:lpstr>
      <vt:lpstr>Ergodicity in economics</vt:lpstr>
      <vt:lpstr>Ergodicity in economics – Ole Peters</vt:lpstr>
      <vt:lpstr>Reinforcement learning</vt:lpstr>
      <vt:lpstr>Why forecasting has been successful?</vt:lpstr>
      <vt:lpstr>Why forecasting has been successful?</vt:lpstr>
      <vt:lpstr>Systems that matter are complex</vt:lpstr>
      <vt:lpstr>We have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GTIRC Dec 2022</dc:title>
  <dc:creator>Marcos Carreira</dc:creator>
  <cp:lastModifiedBy>Marcos Carreira</cp:lastModifiedBy>
  <cp:revision>20</cp:revision>
  <dcterms:created xsi:type="dcterms:W3CDTF">2022-12-01T14:54:52Z</dcterms:created>
  <dcterms:modified xsi:type="dcterms:W3CDTF">2022-12-01T17:40:23Z</dcterms:modified>
</cp:coreProperties>
</file>