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59" r:id="rId5"/>
    <p:sldId id="260" r:id="rId6"/>
    <p:sldId id="265" r:id="rId7"/>
    <p:sldId id="264" r:id="rId8"/>
    <p:sldId id="263" r:id="rId9"/>
    <p:sldId id="286" r:id="rId10"/>
    <p:sldId id="287" r:id="rId11"/>
    <p:sldId id="262" r:id="rId12"/>
    <p:sldId id="288" r:id="rId13"/>
    <p:sldId id="261" r:id="rId14"/>
    <p:sldId id="266"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5" autoAdjust="0"/>
    <p:restoredTop sz="94660"/>
  </p:normalViewPr>
  <p:slideViewPr>
    <p:cSldViewPr snapToGrid="0">
      <p:cViewPr>
        <p:scale>
          <a:sx n="63" d="100"/>
          <a:sy n="63" d="100"/>
        </p:scale>
        <p:origin x="4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EF1A62A-A096-438D-AEAD-E917A73DCF9C}"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01745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02805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76053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EF1A62A-A096-438D-AEAD-E917A73DCF9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09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11303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211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893783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7DBBF-36E1-4763-ACE2-BE7C8B94A754}"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1A62A-A096-438D-AEAD-E917A73DCF9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0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7DBBF-36E1-4763-ACE2-BE7C8B94A754}"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559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7DBBF-36E1-4763-ACE2-BE7C8B94A754}"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36571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55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030072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3874838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907560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6790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4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739599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663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083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4461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F1A62A-A096-438D-AEAD-E917A73DCF9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2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976301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58034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7DBBF-36E1-4763-ACE2-BE7C8B94A754}" type="datetimeFigureOut">
              <a:rPr lang="en-IN" smtClean="0"/>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0870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7DBBF-36E1-4763-ACE2-BE7C8B94A754}" type="datetimeFigureOut">
              <a:rPr lang="en-IN" smtClean="0"/>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164541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7DBBF-36E1-4763-ACE2-BE7C8B94A754}" type="datetimeFigureOut">
              <a:rPr lang="en-IN" smtClean="0"/>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F1A62A-A096-438D-AEAD-E917A73DCF9C}" type="slidenum">
              <a:rPr lang="en-IN" smtClean="0"/>
              <a:t>‹#›</a:t>
            </a:fld>
            <a:endParaRPr lang="en-IN"/>
          </a:p>
        </p:txBody>
      </p:sp>
    </p:spTree>
    <p:extLst>
      <p:ext uri="{BB962C8B-B14F-4D97-AF65-F5344CB8AC3E}">
        <p14:creationId xmlns:p14="http://schemas.microsoft.com/office/powerpoint/2010/main" val="271307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112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A87DBBF-36E1-4763-ACE2-BE7C8B94A754}" type="datetimeFigureOut">
              <a:rPr lang="en-IN" smtClean="0"/>
              <a:t>24-05-2021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EF1A62A-A096-438D-AEAD-E917A73DCF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812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EF1A62A-A096-438D-AEAD-E917A73DCF9C}"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317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87DBBF-36E1-4763-ACE2-BE7C8B94A754}" type="datetimeFigureOut">
              <a:rPr lang="en-IN" smtClean="0"/>
              <a:t>24-05-2021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F1A62A-A096-438D-AEAD-E917A73DCF9C}" type="slidenum">
              <a:rPr lang="en-IN" smtClean="0"/>
              <a:t>‹#›</a:t>
            </a:fld>
            <a:endParaRPr lang="en-IN"/>
          </a:p>
        </p:txBody>
      </p:sp>
    </p:spTree>
    <p:extLst>
      <p:ext uri="{BB962C8B-B14F-4D97-AF65-F5344CB8AC3E}">
        <p14:creationId xmlns:p14="http://schemas.microsoft.com/office/powerpoint/2010/main" val="25923762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2732-F569-4201-8476-2EE92AF7E7CB}"/>
              </a:ext>
            </a:extLst>
          </p:cNvPr>
          <p:cNvSpPr>
            <a:spLocks noGrp="1"/>
          </p:cNvSpPr>
          <p:nvPr>
            <p:ph type="ctrTitle"/>
          </p:nvPr>
        </p:nvSpPr>
        <p:spPr>
          <a:xfrm>
            <a:off x="1915127" y="1122556"/>
            <a:ext cx="8361229" cy="987597"/>
          </a:xfrm>
        </p:spPr>
        <p:txBody>
          <a:bodyPr/>
          <a:lstStyle/>
          <a:p>
            <a:r>
              <a:rPr lang="en-IN" sz="5400" u="sng" dirty="0"/>
              <a:t>power electronics</a:t>
            </a:r>
          </a:p>
        </p:txBody>
      </p:sp>
      <p:sp>
        <p:nvSpPr>
          <p:cNvPr id="3" name="Subtitle 2">
            <a:extLst>
              <a:ext uri="{FF2B5EF4-FFF2-40B4-BE49-F238E27FC236}">
                <a16:creationId xmlns:a16="http://schemas.microsoft.com/office/drawing/2014/main" id="{1C5A752F-A6F8-4BE9-B61E-8DCECFCAE524}"/>
              </a:ext>
            </a:extLst>
          </p:cNvPr>
          <p:cNvSpPr>
            <a:spLocks noGrp="1"/>
          </p:cNvSpPr>
          <p:nvPr>
            <p:ph type="subTitle" idx="1"/>
          </p:nvPr>
        </p:nvSpPr>
        <p:spPr>
          <a:xfrm>
            <a:off x="2680163" y="4782933"/>
            <a:ext cx="6831673" cy="879396"/>
          </a:xfrm>
        </p:spPr>
        <p:txBody>
          <a:bodyPr>
            <a:normAutofit/>
          </a:bodyPr>
          <a:lstStyle/>
          <a:p>
            <a:r>
              <a:rPr lang="en-IN" sz="4400" b="1" i="1" dirty="0"/>
              <a:t>Semi Controlled Rectifier</a:t>
            </a:r>
          </a:p>
        </p:txBody>
      </p:sp>
      <p:cxnSp>
        <p:nvCxnSpPr>
          <p:cNvPr id="5" name="Straight Connector 4">
            <a:extLst>
              <a:ext uri="{FF2B5EF4-FFF2-40B4-BE49-F238E27FC236}">
                <a16:creationId xmlns:a16="http://schemas.microsoft.com/office/drawing/2014/main" id="{34B2B1C5-4A68-4CFD-8B94-80910D3357AB}"/>
              </a:ext>
            </a:extLst>
          </p:cNvPr>
          <p:cNvCxnSpPr>
            <a:cxnSpLocks/>
          </p:cNvCxnSpPr>
          <p:nvPr/>
        </p:nvCxnSpPr>
        <p:spPr>
          <a:xfrm>
            <a:off x="2826830" y="4759360"/>
            <a:ext cx="6685006" cy="0"/>
          </a:xfrm>
          <a:prstGeom prst="line">
            <a:avLst/>
          </a:prstGeom>
          <a:ln w="139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98F2FAD-25FD-484D-882F-E41133731D11}"/>
              </a:ext>
            </a:extLst>
          </p:cNvPr>
          <p:cNvSpPr txBox="1"/>
          <p:nvPr/>
        </p:nvSpPr>
        <p:spPr>
          <a:xfrm>
            <a:off x="2826830" y="4321268"/>
            <a:ext cx="4569909" cy="461665"/>
          </a:xfrm>
          <a:prstGeom prst="rect">
            <a:avLst/>
          </a:prstGeom>
          <a:noFill/>
        </p:spPr>
        <p:txBody>
          <a:bodyPr wrap="square" rtlCol="0">
            <a:spAutoFit/>
          </a:bodyPr>
          <a:lstStyle/>
          <a:p>
            <a:r>
              <a:rPr lang="en-IN" sz="2400" dirty="0">
                <a:solidFill>
                  <a:schemeClr val="accent6">
                    <a:lumMod val="75000"/>
                  </a:schemeClr>
                </a:solidFill>
              </a:rPr>
              <a:t>Presentation on</a:t>
            </a:r>
          </a:p>
        </p:txBody>
      </p:sp>
      <p:pic>
        <p:nvPicPr>
          <p:cNvPr id="9" name="Picture 8">
            <a:extLst>
              <a:ext uri="{FF2B5EF4-FFF2-40B4-BE49-F238E27FC236}">
                <a16:creationId xmlns:a16="http://schemas.microsoft.com/office/drawing/2014/main" id="{AAED4D27-5666-4318-959A-2B13923B8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587" y="2379680"/>
            <a:ext cx="2110152" cy="2110152"/>
          </a:xfrm>
          <a:prstGeom prst="rect">
            <a:avLst/>
          </a:prstGeom>
        </p:spPr>
      </p:pic>
      <p:sp>
        <p:nvSpPr>
          <p:cNvPr id="10" name="TextBox 9">
            <a:extLst>
              <a:ext uri="{FF2B5EF4-FFF2-40B4-BE49-F238E27FC236}">
                <a16:creationId xmlns:a16="http://schemas.microsoft.com/office/drawing/2014/main" id="{F4DEED5E-6E68-4EA4-87A7-49B9D54C66E9}"/>
              </a:ext>
            </a:extLst>
          </p:cNvPr>
          <p:cNvSpPr txBox="1"/>
          <p:nvPr/>
        </p:nvSpPr>
        <p:spPr>
          <a:xfrm>
            <a:off x="478302" y="5458265"/>
            <a:ext cx="4322298" cy="677108"/>
          </a:xfrm>
          <a:prstGeom prst="rect">
            <a:avLst/>
          </a:prstGeom>
          <a:noFill/>
        </p:spPr>
        <p:txBody>
          <a:bodyPr wrap="square" rtlCol="0">
            <a:spAutoFit/>
          </a:bodyPr>
          <a:lstStyle/>
          <a:p>
            <a:r>
              <a:rPr lang="en-IN" b="1" dirty="0">
                <a:solidFill>
                  <a:schemeClr val="accent6">
                    <a:lumMod val="75000"/>
                  </a:schemeClr>
                </a:solidFill>
              </a:rPr>
              <a:t>Presented By:</a:t>
            </a:r>
          </a:p>
          <a:p>
            <a:r>
              <a:rPr lang="en-IN" b="1" dirty="0">
                <a:solidFill>
                  <a:schemeClr val="accent6">
                    <a:lumMod val="75000"/>
                  </a:schemeClr>
                </a:solidFill>
              </a:rPr>
              <a:t>	</a:t>
            </a:r>
            <a:r>
              <a:rPr lang="en-IN" sz="2000" b="1" dirty="0">
                <a:solidFill>
                  <a:schemeClr val="accent6">
                    <a:lumMod val="75000"/>
                  </a:schemeClr>
                </a:solidFill>
                <a:latin typeface="Book Antiqua" panose="02040602050305030304" pitchFamily="18" charset="0"/>
              </a:rPr>
              <a:t>Amanjeet Kumar</a:t>
            </a:r>
            <a:r>
              <a:rPr lang="en-IN" sz="2000" b="1" dirty="0">
                <a:latin typeface="Book Antiqua" panose="02040602050305030304" pitchFamily="18" charset="0"/>
              </a:rPr>
              <a:t> ( BT18EE011 )</a:t>
            </a:r>
            <a:endParaRPr lang="en-IN" b="1" dirty="0">
              <a:latin typeface="Book Antiqua" panose="02040602050305030304" pitchFamily="18" charset="0"/>
            </a:endParaRPr>
          </a:p>
        </p:txBody>
      </p:sp>
    </p:spTree>
    <p:extLst>
      <p:ext uri="{BB962C8B-B14F-4D97-AF65-F5344CB8AC3E}">
        <p14:creationId xmlns:p14="http://schemas.microsoft.com/office/powerpoint/2010/main" val="118035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77D9D-B435-4357-A892-C770498D9792}"/>
              </a:ext>
            </a:extLst>
          </p:cNvPr>
          <p:cNvSpPr>
            <a:spLocks noGrp="1"/>
          </p:cNvSpPr>
          <p:nvPr>
            <p:ph idx="1"/>
          </p:nvPr>
        </p:nvSpPr>
        <p:spPr>
          <a:xfrm>
            <a:off x="1445740" y="617838"/>
            <a:ext cx="9601200" cy="5794994"/>
          </a:xfrm>
        </p:spPr>
        <p:txBody>
          <a:bodyPr>
            <a:normAutofit/>
          </a:bodyPr>
          <a:lstStyle/>
          <a:p>
            <a:pPr marL="0" indent="0">
              <a:buNone/>
            </a:pPr>
            <a:r>
              <a:rPr lang="en-IN" sz="3600" b="1" dirty="0"/>
              <a:t>2. Forward blocking mode: </a:t>
            </a:r>
          </a:p>
          <a:p>
            <a:pPr lvl="1">
              <a:buFont typeface="Arial" panose="020B0604020202020204" pitchFamily="34" charset="0"/>
              <a:buChar char="•"/>
            </a:pPr>
            <a:r>
              <a:rPr lang="en-IN" sz="2800" dirty="0"/>
              <a:t>When anode is at higher potential than cathode, with gate circuit open, thyristor is said to be forward biased.</a:t>
            </a:r>
          </a:p>
          <a:p>
            <a:pPr lvl="1">
              <a:buFont typeface="Arial" panose="020B0604020202020204" pitchFamily="34" charset="0"/>
              <a:buChar char="•"/>
            </a:pPr>
            <a:r>
              <a:rPr lang="en-IN" sz="2800" dirty="0"/>
              <a:t>It is seen from the figure that J</a:t>
            </a:r>
            <a:r>
              <a:rPr lang="en-IN" sz="2800" baseline="-25000" dirty="0"/>
              <a:t>1</a:t>
            </a:r>
            <a:r>
              <a:rPr lang="en-IN" sz="2800" dirty="0"/>
              <a:t>, J</a:t>
            </a:r>
            <a:r>
              <a:rPr lang="en-IN" sz="2800" baseline="-25000" dirty="0"/>
              <a:t>3</a:t>
            </a:r>
            <a:r>
              <a:rPr lang="en-IN" sz="2800" dirty="0"/>
              <a:t> are forward bias but junction J</a:t>
            </a:r>
            <a:r>
              <a:rPr lang="en-IN" sz="2800" baseline="-25000" dirty="0"/>
              <a:t>2</a:t>
            </a:r>
            <a:r>
              <a:rPr lang="en-IN" sz="2800" dirty="0"/>
              <a:t> is reverse bias.</a:t>
            </a:r>
          </a:p>
          <a:p>
            <a:pPr lvl="1">
              <a:buFont typeface="Arial" panose="020B0604020202020204" pitchFamily="34" charset="0"/>
              <a:buChar char="•"/>
            </a:pPr>
            <a:r>
              <a:rPr lang="en-IN" sz="2800" dirty="0"/>
              <a:t>In this mode a small current called forward leakage current flows from anode to cathode.</a:t>
            </a:r>
          </a:p>
          <a:p>
            <a:pPr lvl="1">
              <a:buFont typeface="Arial" panose="020B0604020202020204" pitchFamily="34" charset="0"/>
              <a:buChar char="•"/>
            </a:pPr>
            <a:r>
              <a:rPr lang="en-IN" sz="2800" dirty="0"/>
              <a:t>OM in the V-I characteristics represents the forward blocking mode of SCR.</a:t>
            </a:r>
          </a:p>
          <a:p>
            <a:pPr lvl="1">
              <a:buFont typeface="Arial" panose="020B0604020202020204" pitchFamily="34" charset="0"/>
              <a:buChar char="•"/>
            </a:pPr>
            <a:r>
              <a:rPr lang="en-IN" sz="2800" dirty="0"/>
              <a:t>SCR is treated as an open switch in the forward blocking mode.</a:t>
            </a:r>
          </a:p>
          <a:p>
            <a:endParaRPr lang="en-IN" dirty="0"/>
          </a:p>
        </p:txBody>
      </p:sp>
    </p:spTree>
    <p:extLst>
      <p:ext uri="{BB962C8B-B14F-4D97-AF65-F5344CB8AC3E}">
        <p14:creationId xmlns:p14="http://schemas.microsoft.com/office/powerpoint/2010/main" val="145438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8BEE3-421E-4D7C-BBDA-7BBE5C72BCE8}"/>
              </a:ext>
            </a:extLst>
          </p:cNvPr>
          <p:cNvPicPr>
            <a:picLocks noChangeAspect="1"/>
          </p:cNvPicPr>
          <p:nvPr/>
        </p:nvPicPr>
        <p:blipFill rotWithShape="1">
          <a:blip r:embed="rId2"/>
          <a:srcRect l="3291" r="1"/>
          <a:stretch/>
        </p:blipFill>
        <p:spPr>
          <a:xfrm>
            <a:off x="2322096" y="577516"/>
            <a:ext cx="7964904" cy="4379495"/>
          </a:xfrm>
          <a:prstGeom prst="rect">
            <a:avLst/>
          </a:prstGeom>
        </p:spPr>
      </p:pic>
      <p:sp>
        <p:nvSpPr>
          <p:cNvPr id="5" name="Rectangle 4">
            <a:extLst>
              <a:ext uri="{FF2B5EF4-FFF2-40B4-BE49-F238E27FC236}">
                <a16:creationId xmlns:a16="http://schemas.microsoft.com/office/drawing/2014/main" id="{13F497DE-5E47-4FC8-8DA4-DA04629476DC}"/>
              </a:ext>
            </a:extLst>
          </p:cNvPr>
          <p:cNvSpPr/>
          <p:nvPr/>
        </p:nvSpPr>
        <p:spPr>
          <a:xfrm>
            <a:off x="3015142" y="4957011"/>
            <a:ext cx="7197804" cy="1077218"/>
          </a:xfrm>
          <a:prstGeom prst="rect">
            <a:avLst/>
          </a:prstGeom>
        </p:spPr>
        <p:txBody>
          <a:bodyPr wrap="none">
            <a:spAutoFit/>
          </a:bodyPr>
          <a:lstStyle/>
          <a:p>
            <a:endParaRPr lang="en-IN" sz="3200" dirty="0"/>
          </a:p>
          <a:p>
            <a:r>
              <a:rPr lang="en-IN" sz="3200" dirty="0"/>
              <a:t>Figure 6 : Forward blocking mode of SCR</a:t>
            </a:r>
          </a:p>
        </p:txBody>
      </p:sp>
    </p:spTree>
    <p:extLst>
      <p:ext uri="{BB962C8B-B14F-4D97-AF65-F5344CB8AC3E}">
        <p14:creationId xmlns:p14="http://schemas.microsoft.com/office/powerpoint/2010/main" val="345728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9F42D-6F64-474E-BEF3-0E2041CB25C7}"/>
              </a:ext>
            </a:extLst>
          </p:cNvPr>
          <p:cNvSpPr>
            <a:spLocks noGrp="1"/>
          </p:cNvSpPr>
          <p:nvPr>
            <p:ph idx="1"/>
          </p:nvPr>
        </p:nvSpPr>
        <p:spPr>
          <a:xfrm>
            <a:off x="1444764" y="352167"/>
            <a:ext cx="9947189" cy="6153665"/>
          </a:xfrm>
        </p:spPr>
        <p:txBody>
          <a:bodyPr>
            <a:normAutofit/>
          </a:bodyPr>
          <a:lstStyle/>
          <a:p>
            <a:pPr marL="0" indent="0">
              <a:buNone/>
            </a:pPr>
            <a:r>
              <a:rPr lang="en-IN" sz="4000" b="1" u="sng" dirty="0"/>
              <a:t>3. Forward conduction mode:</a:t>
            </a:r>
          </a:p>
          <a:p>
            <a:pPr marL="0" indent="0">
              <a:buNone/>
            </a:pPr>
            <a:endParaRPr lang="en-IN" sz="2400" dirty="0"/>
          </a:p>
          <a:p>
            <a:pPr lvl="1" algn="just">
              <a:buFont typeface="Arial" panose="020B0604020202020204" pitchFamily="34" charset="0"/>
              <a:buChar char="•"/>
            </a:pPr>
            <a:r>
              <a:rPr lang="en-IN" sz="2400" dirty="0"/>
              <a:t>When anode to cathode forward voltage is increased with gate circuit open reverse biased junction J</a:t>
            </a:r>
            <a:r>
              <a:rPr lang="en-IN" sz="2400" baseline="-25000" dirty="0"/>
              <a:t>2</a:t>
            </a:r>
            <a:r>
              <a:rPr lang="en-IN" sz="2400" dirty="0"/>
              <a:t> will have an avalanche breakdown voltage called forward breakover voltage V</a:t>
            </a:r>
            <a:r>
              <a:rPr lang="en-IN" sz="2400" baseline="-25000" dirty="0"/>
              <a:t>BO</a:t>
            </a:r>
            <a:r>
              <a:rPr lang="en-IN" sz="2400" dirty="0"/>
              <a:t>.</a:t>
            </a:r>
          </a:p>
          <a:p>
            <a:pPr lvl="1" algn="just">
              <a:buFont typeface="Arial" panose="020B0604020202020204" pitchFamily="34" charset="0"/>
              <a:buChar char="•"/>
            </a:pPr>
            <a:r>
              <a:rPr lang="en-IN" sz="2400" dirty="0"/>
              <a:t>After this breakdown, thyristor gets turned on with point M at once shifting to N. Here NK represents the forward conduction mode.</a:t>
            </a:r>
          </a:p>
          <a:p>
            <a:pPr lvl="1" algn="just">
              <a:buFont typeface="Arial" panose="020B0604020202020204" pitchFamily="34" charset="0"/>
              <a:buChar char="•"/>
            </a:pPr>
            <a:r>
              <a:rPr lang="en-IN" sz="2400" dirty="0"/>
              <a:t>Thyristor can be bought from forward blocking mode to forward conducting mode by turning it on by applying.</a:t>
            </a:r>
          </a:p>
          <a:p>
            <a:pPr lvl="2">
              <a:buFont typeface="Courier New" panose="02070309020205020404" pitchFamily="49" charset="0"/>
              <a:buChar char="o"/>
            </a:pPr>
            <a:r>
              <a:rPr lang="en-IN" sz="2000" dirty="0"/>
              <a:t>A positive gate pulse between gate and cathode (or)</a:t>
            </a:r>
          </a:p>
          <a:p>
            <a:pPr lvl="2">
              <a:buFont typeface="Courier New" panose="02070309020205020404" pitchFamily="49" charset="0"/>
              <a:buChar char="o"/>
            </a:pPr>
            <a:r>
              <a:rPr lang="en-IN" sz="2000" dirty="0"/>
              <a:t>A forward breakover voltage VBO across anode and cathode.</a:t>
            </a:r>
          </a:p>
          <a:p>
            <a:pPr lvl="1" algn="just">
              <a:buFont typeface="Arial" panose="020B0604020202020204" pitchFamily="34" charset="0"/>
              <a:buChar char="•"/>
            </a:pPr>
            <a:r>
              <a:rPr lang="en-IN" sz="2400" dirty="0"/>
              <a:t>Voltage drop across the SCR, V</a:t>
            </a:r>
            <a:r>
              <a:rPr lang="en-IN" sz="2400" baseline="-25000" dirty="0"/>
              <a:t>T</a:t>
            </a:r>
            <a:r>
              <a:rPr lang="en-IN" sz="2400" dirty="0"/>
              <a:t> increases slightly with an increase in anode current. it can be seen from NK.</a:t>
            </a:r>
          </a:p>
          <a:p>
            <a:pPr lvl="1" algn="just">
              <a:buFont typeface="Arial" panose="020B0604020202020204" pitchFamily="34" charset="0"/>
              <a:buChar char="•"/>
            </a:pPr>
            <a:endParaRPr lang="en-IN" sz="2400" dirty="0"/>
          </a:p>
          <a:p>
            <a:pPr lvl="1" algn="just">
              <a:buFont typeface="Arial" panose="020B0604020202020204" pitchFamily="34" charset="0"/>
              <a:buChar char="•"/>
            </a:pPr>
            <a:endParaRPr lang="en-IN" sz="2400" dirty="0"/>
          </a:p>
          <a:p>
            <a:pPr lvl="2" algn="just">
              <a:buFont typeface="Arial" panose="020B0604020202020204" pitchFamily="34" charset="0"/>
              <a:buChar char="•"/>
            </a:pPr>
            <a:endParaRPr lang="en-IN" sz="2000" dirty="0"/>
          </a:p>
          <a:p>
            <a:endParaRPr lang="en-IN" sz="2400" dirty="0"/>
          </a:p>
        </p:txBody>
      </p:sp>
    </p:spTree>
    <p:extLst>
      <p:ext uri="{BB962C8B-B14F-4D97-AF65-F5344CB8AC3E}">
        <p14:creationId xmlns:p14="http://schemas.microsoft.com/office/powerpoint/2010/main" val="29165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1B70A-8044-441A-A091-6473215C461B}"/>
              </a:ext>
            </a:extLst>
          </p:cNvPr>
          <p:cNvSpPr>
            <a:spLocks noGrp="1"/>
          </p:cNvSpPr>
          <p:nvPr>
            <p:ph idx="1"/>
          </p:nvPr>
        </p:nvSpPr>
        <p:spPr>
          <a:xfrm>
            <a:off x="1295400" y="296562"/>
            <a:ext cx="9601200" cy="6007985"/>
          </a:xfrm>
        </p:spPr>
        <p:txBody>
          <a:bodyPr>
            <a:normAutofit/>
          </a:bodyPr>
          <a:lstStyle/>
          <a:p>
            <a:pPr lvl="1">
              <a:buFont typeface="Wingdings" panose="05000000000000000000" pitchFamily="2" charset="2"/>
              <a:buChar char="Ø"/>
            </a:pPr>
            <a:r>
              <a:rPr lang="en-IN" sz="2400" b="1" dirty="0"/>
              <a:t>Latching current(I</a:t>
            </a:r>
            <a:r>
              <a:rPr lang="en-IN" sz="2400" b="1" baseline="-25000" dirty="0"/>
              <a:t>L</a:t>
            </a:r>
            <a:r>
              <a:rPr lang="en-IN" sz="2400" b="1" dirty="0"/>
              <a:t>) :</a:t>
            </a:r>
            <a:endParaRPr lang="en-IN" sz="2400" dirty="0"/>
          </a:p>
          <a:p>
            <a:pPr lvl="2">
              <a:buFont typeface="Courier New" panose="02070309020205020404" pitchFamily="49" charset="0"/>
              <a:buChar char="o"/>
            </a:pPr>
            <a:r>
              <a:rPr lang="en-IN" sz="2000" dirty="0"/>
              <a:t>It is defined as the minimum value of anode current </a:t>
            </a:r>
            <a:r>
              <a:rPr lang="en-IN" sz="2000" dirty="0" err="1"/>
              <a:t>I</a:t>
            </a:r>
            <a:r>
              <a:rPr lang="en-IN" sz="2000" baseline="-25000" dirty="0" err="1"/>
              <a:t>a</a:t>
            </a:r>
            <a:r>
              <a:rPr lang="en-IN" sz="2000" dirty="0"/>
              <a:t> which it must attend during turn on process to maintain conduction when gate signal is removed.</a:t>
            </a:r>
          </a:p>
          <a:p>
            <a:pPr lvl="2">
              <a:buFont typeface="Courier New" panose="02070309020205020404" pitchFamily="49" charset="0"/>
              <a:buChar char="o"/>
            </a:pPr>
            <a:r>
              <a:rPr lang="en-IN" sz="2000" dirty="0"/>
              <a:t>The gate pulse width should be chosen to ensure that the anode current </a:t>
            </a:r>
            <a:r>
              <a:rPr lang="en-IN" sz="2000" dirty="0" err="1"/>
              <a:t>I</a:t>
            </a:r>
            <a:r>
              <a:rPr lang="en-IN" sz="2000" baseline="-25000" dirty="0" err="1"/>
              <a:t>a</a:t>
            </a:r>
            <a:r>
              <a:rPr lang="en-IN" sz="2000" dirty="0"/>
              <a:t> just above the latching current I</a:t>
            </a:r>
            <a:r>
              <a:rPr lang="en-IN" sz="2000" baseline="-25000" dirty="0"/>
              <a:t>L</a:t>
            </a:r>
          </a:p>
          <a:p>
            <a:pPr lvl="2">
              <a:buFont typeface="Courier New" panose="02070309020205020404" pitchFamily="49" charset="0"/>
              <a:buChar char="o"/>
            </a:pPr>
            <a:endParaRPr lang="en-IN" sz="2000" baseline="-25000" dirty="0"/>
          </a:p>
          <a:p>
            <a:pPr lvl="0">
              <a:buFont typeface="Wingdings" panose="05000000000000000000" pitchFamily="2" charset="2"/>
              <a:buChar char="Ø"/>
            </a:pPr>
            <a:r>
              <a:rPr lang="en-IN" sz="2400" b="1" dirty="0"/>
              <a:t>Holding current (I</a:t>
            </a:r>
            <a:r>
              <a:rPr lang="en-IN" sz="2400" b="1" baseline="-25000" dirty="0"/>
              <a:t>H</a:t>
            </a:r>
            <a:r>
              <a:rPr lang="en-IN" sz="2400" b="1" dirty="0"/>
              <a:t>) :</a:t>
            </a:r>
            <a:endParaRPr lang="en-IN" sz="2400" dirty="0"/>
          </a:p>
          <a:p>
            <a:pPr lvl="1">
              <a:buFont typeface="Arial" panose="020B0604020202020204" pitchFamily="34" charset="0"/>
              <a:buChar char="•"/>
            </a:pPr>
            <a:r>
              <a:rPr lang="en-IN" dirty="0"/>
              <a:t>It is defined as the minimum value of anode current below which it must fall for turning off the SCR.</a:t>
            </a:r>
          </a:p>
          <a:p>
            <a:pPr lvl="1">
              <a:buFont typeface="Arial" panose="020B0604020202020204" pitchFamily="34" charset="0"/>
              <a:buChar char="•"/>
            </a:pPr>
            <a:r>
              <a:rPr lang="en-IN" dirty="0"/>
              <a:t>Letting current I</a:t>
            </a:r>
            <a:r>
              <a:rPr lang="en-IN" baseline="-25000" dirty="0"/>
              <a:t>L</a:t>
            </a:r>
            <a:r>
              <a:rPr lang="en-IN" dirty="0"/>
              <a:t> is more than holding current I</a:t>
            </a:r>
            <a:r>
              <a:rPr lang="en-IN" baseline="-25000" dirty="0"/>
              <a:t>H</a:t>
            </a:r>
            <a:r>
              <a:rPr lang="en-IN" dirty="0"/>
              <a:t>.</a:t>
            </a:r>
          </a:p>
          <a:p>
            <a:pPr marL="1444752" lvl="3" indent="0">
              <a:buNone/>
            </a:pPr>
            <a:r>
              <a:rPr lang="en-IN" dirty="0"/>
              <a:t>i.e. 		 I</a:t>
            </a:r>
            <a:r>
              <a:rPr lang="en-IN" baseline="-25000" dirty="0"/>
              <a:t>L</a:t>
            </a:r>
            <a:r>
              <a:rPr lang="en-IN" dirty="0"/>
              <a:t> &gt; I</a:t>
            </a:r>
            <a:r>
              <a:rPr lang="en-IN" baseline="-25000" dirty="0"/>
              <a:t>H</a:t>
            </a:r>
            <a:endParaRPr lang="en-IN" dirty="0"/>
          </a:p>
          <a:p>
            <a:pPr lvl="1">
              <a:buFont typeface="Arial" panose="020B0604020202020204" pitchFamily="34" charset="0"/>
              <a:buChar char="•"/>
            </a:pPr>
            <a:r>
              <a:rPr lang="en-IN" dirty="0"/>
              <a:t>Letting current is associated with turn on process.  </a:t>
            </a:r>
          </a:p>
          <a:p>
            <a:pPr lvl="1">
              <a:buFont typeface="Arial" panose="020B0604020202020204" pitchFamily="34" charset="0"/>
              <a:buChar char="•"/>
            </a:pPr>
            <a:r>
              <a:rPr lang="en-IN" dirty="0"/>
              <a:t>Holding current is associated with turn off process</a:t>
            </a:r>
          </a:p>
          <a:p>
            <a:pPr marL="987552" lvl="2" indent="0">
              <a:buNone/>
            </a:pPr>
            <a:endParaRPr lang="en-IN" sz="2400" b="1" dirty="0"/>
          </a:p>
          <a:p>
            <a:pPr lvl="0">
              <a:buFont typeface="Wingdings" panose="05000000000000000000" pitchFamily="2" charset="2"/>
              <a:buChar char="Ø"/>
            </a:pPr>
            <a:endParaRPr lang="en-IN" sz="2400" b="1"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5765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27CCA-275F-4F88-8AD6-1E9B0420908A}"/>
              </a:ext>
            </a:extLst>
          </p:cNvPr>
          <p:cNvSpPr txBox="1"/>
          <p:nvPr/>
        </p:nvSpPr>
        <p:spPr>
          <a:xfrm>
            <a:off x="1201207" y="479299"/>
            <a:ext cx="8106032" cy="1415772"/>
          </a:xfrm>
          <a:prstGeom prst="rect">
            <a:avLst/>
          </a:prstGeom>
          <a:noFill/>
        </p:spPr>
        <p:txBody>
          <a:bodyPr wrap="square" rtlCol="0">
            <a:spAutoFit/>
          </a:bodyPr>
          <a:lstStyle/>
          <a:p>
            <a:r>
              <a:rPr lang="en-IN" sz="3200" b="1" u="sng" dirty="0"/>
              <a:t>Gate characteristics of SCR</a:t>
            </a:r>
            <a:endParaRPr lang="en-IN" u="sng" dirty="0"/>
          </a:p>
          <a:p>
            <a:r>
              <a:rPr lang="en-IN" b="1" dirty="0"/>
              <a:t> 	</a:t>
            </a:r>
          </a:p>
          <a:p>
            <a:r>
              <a:rPr lang="en-IN" dirty="0"/>
              <a:t>	Trigger circuit connected to gate cathode circuit of an SCR.</a:t>
            </a:r>
          </a:p>
          <a:p>
            <a:endParaRPr lang="en-IN" dirty="0"/>
          </a:p>
        </p:txBody>
      </p:sp>
      <p:pic>
        <p:nvPicPr>
          <p:cNvPr id="5" name="Picture 4">
            <a:extLst>
              <a:ext uri="{FF2B5EF4-FFF2-40B4-BE49-F238E27FC236}">
                <a16:creationId xmlns:a16="http://schemas.microsoft.com/office/drawing/2014/main" id="{CC6F29C6-E52A-43FD-8C17-FE0536BD1E61}"/>
              </a:ext>
            </a:extLst>
          </p:cNvPr>
          <p:cNvPicPr>
            <a:picLocks noChangeAspect="1"/>
          </p:cNvPicPr>
          <p:nvPr/>
        </p:nvPicPr>
        <p:blipFill>
          <a:blip r:embed="rId2"/>
          <a:stretch>
            <a:fillRect/>
          </a:stretch>
        </p:blipFill>
        <p:spPr>
          <a:xfrm>
            <a:off x="2057400" y="1895072"/>
            <a:ext cx="6975389" cy="4204939"/>
          </a:xfrm>
          <a:prstGeom prst="rect">
            <a:avLst/>
          </a:prstGeom>
        </p:spPr>
      </p:pic>
      <p:sp>
        <p:nvSpPr>
          <p:cNvPr id="2" name="TextBox 1">
            <a:extLst>
              <a:ext uri="{FF2B5EF4-FFF2-40B4-BE49-F238E27FC236}">
                <a16:creationId xmlns:a16="http://schemas.microsoft.com/office/drawing/2014/main" id="{AE849991-5139-418D-B9B4-B507EC1233B9}"/>
              </a:ext>
            </a:extLst>
          </p:cNvPr>
          <p:cNvSpPr txBox="1"/>
          <p:nvPr/>
        </p:nvSpPr>
        <p:spPr>
          <a:xfrm>
            <a:off x="4764505" y="6378701"/>
            <a:ext cx="2189748" cy="369332"/>
          </a:xfrm>
          <a:prstGeom prst="rect">
            <a:avLst/>
          </a:prstGeom>
          <a:noFill/>
        </p:spPr>
        <p:txBody>
          <a:bodyPr wrap="square" rtlCol="0">
            <a:spAutoFit/>
          </a:bodyPr>
          <a:lstStyle/>
          <a:p>
            <a:r>
              <a:rPr lang="en-US" dirty="0"/>
              <a:t>Fig. : 7</a:t>
            </a:r>
            <a:endParaRPr lang="en-IN" dirty="0"/>
          </a:p>
        </p:txBody>
      </p:sp>
    </p:spTree>
    <p:extLst>
      <p:ext uri="{BB962C8B-B14F-4D97-AF65-F5344CB8AC3E}">
        <p14:creationId xmlns:p14="http://schemas.microsoft.com/office/powerpoint/2010/main" val="117054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5138-0CFB-4B71-8190-817F70F6F588}"/>
              </a:ext>
            </a:extLst>
          </p:cNvPr>
          <p:cNvSpPr>
            <a:spLocks noGrp="1"/>
          </p:cNvSpPr>
          <p:nvPr>
            <p:ph type="title"/>
          </p:nvPr>
        </p:nvSpPr>
        <p:spPr>
          <a:xfrm>
            <a:off x="1371600" y="685800"/>
            <a:ext cx="9601200" cy="772297"/>
          </a:xfrm>
        </p:spPr>
        <p:txBody>
          <a:bodyPr>
            <a:normAutofit fontScale="90000"/>
          </a:bodyPr>
          <a:lstStyle/>
          <a:p>
            <a:r>
              <a:rPr lang="en-IN" sz="3200" b="1" u="sng" dirty="0"/>
              <a:t>Forward Gate characteristics of SCR</a:t>
            </a:r>
            <a:br>
              <a:rPr lang="en-IN" sz="3200" dirty="0"/>
            </a:br>
            <a:endParaRPr lang="en-IN" sz="3200" dirty="0"/>
          </a:p>
        </p:txBody>
      </p:sp>
      <p:pic>
        <p:nvPicPr>
          <p:cNvPr id="6" name="Picture 5">
            <a:extLst>
              <a:ext uri="{FF2B5EF4-FFF2-40B4-BE49-F238E27FC236}">
                <a16:creationId xmlns:a16="http://schemas.microsoft.com/office/drawing/2014/main" id="{3CA02331-620E-417A-AB0D-CEEEE89328D8}"/>
              </a:ext>
            </a:extLst>
          </p:cNvPr>
          <p:cNvPicPr>
            <a:picLocks noChangeAspect="1"/>
          </p:cNvPicPr>
          <p:nvPr/>
        </p:nvPicPr>
        <p:blipFill>
          <a:blip r:embed="rId2"/>
          <a:stretch>
            <a:fillRect/>
          </a:stretch>
        </p:blipFill>
        <p:spPr>
          <a:xfrm>
            <a:off x="1527829" y="1458097"/>
            <a:ext cx="9136342" cy="5041557"/>
          </a:xfrm>
          <a:prstGeom prst="rect">
            <a:avLst/>
          </a:prstGeom>
        </p:spPr>
      </p:pic>
      <p:sp>
        <p:nvSpPr>
          <p:cNvPr id="3" name="TextBox 2">
            <a:extLst>
              <a:ext uri="{FF2B5EF4-FFF2-40B4-BE49-F238E27FC236}">
                <a16:creationId xmlns:a16="http://schemas.microsoft.com/office/drawing/2014/main" id="{C718A8C7-0903-4058-90BE-53A321FACF34}"/>
              </a:ext>
            </a:extLst>
          </p:cNvPr>
          <p:cNvSpPr txBox="1"/>
          <p:nvPr/>
        </p:nvSpPr>
        <p:spPr>
          <a:xfrm>
            <a:off x="5161547" y="6499654"/>
            <a:ext cx="1130969" cy="369332"/>
          </a:xfrm>
          <a:prstGeom prst="rect">
            <a:avLst/>
          </a:prstGeom>
          <a:noFill/>
        </p:spPr>
        <p:txBody>
          <a:bodyPr wrap="square" rtlCol="0">
            <a:spAutoFit/>
          </a:bodyPr>
          <a:lstStyle/>
          <a:p>
            <a:r>
              <a:rPr lang="en-US" dirty="0"/>
              <a:t>Fig. : 8</a:t>
            </a:r>
            <a:endParaRPr lang="en-IN" dirty="0"/>
          </a:p>
        </p:txBody>
      </p:sp>
    </p:spTree>
    <p:extLst>
      <p:ext uri="{BB962C8B-B14F-4D97-AF65-F5344CB8AC3E}">
        <p14:creationId xmlns:p14="http://schemas.microsoft.com/office/powerpoint/2010/main" val="374662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6945FB5-B4E3-4704-AC86-D769DC79B23A}"/>
              </a:ext>
            </a:extLst>
          </p:cNvPr>
          <p:cNvSpPr>
            <a:spLocks noGrp="1"/>
          </p:cNvSpPr>
          <p:nvPr>
            <p:ph idx="1"/>
          </p:nvPr>
        </p:nvSpPr>
        <p:spPr>
          <a:xfrm>
            <a:off x="1295400" y="741405"/>
            <a:ext cx="9601200" cy="6363729"/>
          </a:xfrm>
        </p:spPr>
        <p:txBody>
          <a:bodyPr>
            <a:normAutofit/>
          </a:bodyPr>
          <a:lstStyle/>
          <a:p>
            <a:pPr lvl="0" algn="just">
              <a:buFont typeface="Arial" panose="020B0604020202020204" pitchFamily="34" charset="0"/>
              <a:buChar char="•"/>
            </a:pPr>
            <a:r>
              <a:rPr lang="en-IN" dirty="0"/>
              <a:t>V</a:t>
            </a:r>
            <a:r>
              <a:rPr lang="en-IN" baseline="-25000" dirty="0"/>
              <a:t>g</a:t>
            </a:r>
            <a:r>
              <a:rPr lang="en-IN" dirty="0"/>
              <a:t>, I</a:t>
            </a:r>
            <a:r>
              <a:rPr lang="en-IN" baseline="-25000" dirty="0"/>
              <a:t>g </a:t>
            </a:r>
            <a:r>
              <a:rPr lang="en-IN" dirty="0"/>
              <a:t>characteristics has spread between two curves 1 and 2 as shown in figure.</a:t>
            </a:r>
          </a:p>
          <a:p>
            <a:pPr lvl="0" algn="just">
              <a:buFont typeface="Arial" panose="020B0604020202020204" pitchFamily="34" charset="0"/>
              <a:buChar char="•"/>
            </a:pPr>
            <a:r>
              <a:rPr lang="en-IN" dirty="0"/>
              <a:t>Curve and corresponds to get with maximum doping. So it requires lowest voltage values that must be applied to turn on the SCR.</a:t>
            </a:r>
          </a:p>
          <a:p>
            <a:pPr lvl="0" algn="just">
              <a:buFont typeface="Arial" panose="020B0604020202020204" pitchFamily="34" charset="0"/>
              <a:buChar char="•"/>
            </a:pPr>
            <a:r>
              <a:rPr lang="en-IN" dirty="0"/>
              <a:t>Curve 2 corresponds to gate with minimum doping. So it requires highest possible voltage values that can be safely applied to gate circuit.</a:t>
            </a:r>
          </a:p>
          <a:p>
            <a:pPr lvl="0" algn="just">
              <a:buFont typeface="Arial" panose="020B0604020202020204" pitchFamily="34" charset="0"/>
              <a:buChar char="•"/>
            </a:pPr>
            <a:r>
              <a:rPr lang="en-IN" dirty="0"/>
              <a:t>Each SCR has maximum limit as </a:t>
            </a:r>
            <a:r>
              <a:rPr lang="en-IN" dirty="0" err="1"/>
              <a:t>V</a:t>
            </a:r>
            <a:r>
              <a:rPr lang="en-IN" baseline="-25000" dirty="0" err="1"/>
              <a:t>gm</a:t>
            </a:r>
            <a:r>
              <a:rPr lang="en-IN" dirty="0"/>
              <a:t> for gate voltage and </a:t>
            </a:r>
            <a:r>
              <a:rPr lang="en-IN" dirty="0" err="1"/>
              <a:t>I</a:t>
            </a:r>
            <a:r>
              <a:rPr lang="en-IN" baseline="-25000" dirty="0" err="1"/>
              <a:t>gm</a:t>
            </a:r>
            <a:r>
              <a:rPr lang="en-IN" dirty="0"/>
              <a:t> for gate current. There is also average gate power dissipation </a:t>
            </a:r>
            <a:r>
              <a:rPr lang="en-IN" dirty="0" err="1"/>
              <a:t>P</a:t>
            </a:r>
            <a:r>
              <a:rPr lang="en-IN" baseline="-25000" dirty="0" err="1"/>
              <a:t>gav</a:t>
            </a:r>
            <a:r>
              <a:rPr lang="en-IN" dirty="0"/>
              <a:t> specified for each SCR.</a:t>
            </a:r>
          </a:p>
          <a:p>
            <a:pPr lvl="0" algn="just">
              <a:buFont typeface="Arial" panose="020B0604020202020204" pitchFamily="34" charset="0"/>
              <a:buChar char="•"/>
            </a:pPr>
            <a:r>
              <a:rPr lang="en-IN" dirty="0" err="1"/>
              <a:t>V</a:t>
            </a:r>
            <a:r>
              <a:rPr lang="en-IN" baseline="-25000" dirty="0" err="1"/>
              <a:t>gm</a:t>
            </a:r>
            <a:r>
              <a:rPr lang="en-IN" dirty="0"/>
              <a:t> and </a:t>
            </a:r>
            <a:r>
              <a:rPr lang="en-IN" dirty="0" err="1"/>
              <a:t>I</a:t>
            </a:r>
            <a:r>
              <a:rPr lang="en-IN" baseline="-25000" dirty="0" err="1"/>
              <a:t>gm</a:t>
            </a:r>
            <a:r>
              <a:rPr lang="en-IN" dirty="0"/>
              <a:t> are the minimum limits for GATE voltage and gate current for turn on of SCR.</a:t>
            </a:r>
          </a:p>
          <a:p>
            <a:pPr lvl="0" algn="just">
              <a:buFont typeface="Arial" panose="020B0604020202020204" pitchFamily="34" charset="0"/>
              <a:buChar char="•"/>
            </a:pPr>
            <a:r>
              <a:rPr lang="en-IN" dirty="0"/>
              <a:t>The above figures show that the preferred gate drive area for an SCR is ‘</a:t>
            </a:r>
            <a:r>
              <a:rPr lang="en-IN" dirty="0" err="1"/>
              <a:t>bcdefghb</a:t>
            </a:r>
            <a:r>
              <a:rPr lang="en-IN" dirty="0"/>
              <a:t>’.</a:t>
            </a:r>
          </a:p>
          <a:p>
            <a:pPr lvl="0" algn="just">
              <a:buFont typeface="Arial" panose="020B0604020202020204" pitchFamily="34" charset="0"/>
              <a:buChar char="•"/>
            </a:pPr>
            <a:r>
              <a:rPr lang="en-IN" dirty="0"/>
              <a:t>For selecting the operating point of the circuit load line is drawn from A to D. Where as,</a:t>
            </a:r>
          </a:p>
          <a:p>
            <a:pPr marL="530352" lvl="1" indent="0" algn="just">
              <a:buNone/>
            </a:pPr>
            <a:r>
              <a:rPr lang="en-IN" dirty="0"/>
              <a:t>	E</a:t>
            </a:r>
            <a:r>
              <a:rPr lang="en-IN" baseline="-25000" dirty="0"/>
              <a:t>s</a:t>
            </a:r>
            <a:r>
              <a:rPr lang="en-IN" dirty="0"/>
              <a:t> = Gate Source Voltage = OA</a:t>
            </a:r>
          </a:p>
          <a:p>
            <a:pPr marL="530352" lvl="1" indent="0" algn="just">
              <a:buNone/>
            </a:pPr>
            <a:r>
              <a:rPr lang="en-IN" dirty="0"/>
              <a:t>	OD = Trigger Circuit Short Circuit Current =[E</a:t>
            </a:r>
            <a:r>
              <a:rPr lang="en-IN" baseline="-25000" dirty="0"/>
              <a:t>s</a:t>
            </a:r>
            <a:r>
              <a:rPr lang="en-IN" dirty="0"/>
              <a:t>/R</a:t>
            </a:r>
            <a:r>
              <a:rPr lang="en-IN" baseline="-25000" dirty="0"/>
              <a:t>s</a:t>
            </a:r>
            <a:r>
              <a:rPr lang="en-IN" dirty="0"/>
              <a:t>]</a:t>
            </a:r>
          </a:p>
          <a:p>
            <a:pPr marL="530352" lvl="1" indent="0" algn="just">
              <a:buNone/>
            </a:pPr>
            <a:endParaRPr lang="en-IN" dirty="0"/>
          </a:p>
          <a:p>
            <a:pPr marL="530352" lvl="1" indent="0" algn="just">
              <a:buNone/>
            </a:pPr>
            <a:endParaRPr lang="en-IN" baseline="-25000" dirty="0"/>
          </a:p>
          <a:p>
            <a:endParaRPr lang="en-IN" dirty="0"/>
          </a:p>
        </p:txBody>
      </p:sp>
    </p:spTree>
    <p:extLst>
      <p:ext uri="{BB962C8B-B14F-4D97-AF65-F5344CB8AC3E}">
        <p14:creationId xmlns:p14="http://schemas.microsoft.com/office/powerpoint/2010/main" val="125923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588AE-ED65-4F46-9CA8-02CC0E92AEBA}"/>
              </a:ext>
            </a:extLst>
          </p:cNvPr>
          <p:cNvSpPr>
            <a:spLocks noGrp="1"/>
          </p:cNvSpPr>
          <p:nvPr>
            <p:ph idx="1"/>
          </p:nvPr>
        </p:nvSpPr>
        <p:spPr>
          <a:xfrm>
            <a:off x="1381897" y="1638300"/>
            <a:ext cx="9601200" cy="3581400"/>
          </a:xfrm>
        </p:spPr>
        <p:txBody>
          <a:bodyPr/>
          <a:lstStyle/>
          <a:p>
            <a:pPr marL="530352" lvl="1" indent="0" algn="just">
              <a:buNone/>
            </a:pPr>
            <a:r>
              <a:rPr lang="en-IN" dirty="0"/>
              <a:t>	Curve 3 gives the operating point ‘S’. Thus for this SCR,</a:t>
            </a:r>
          </a:p>
          <a:p>
            <a:pPr marL="530352" lvl="1" indent="0" algn="just">
              <a:buNone/>
            </a:pPr>
            <a:r>
              <a:rPr lang="en-IN" dirty="0"/>
              <a:t>	Gate voltage = PS</a:t>
            </a:r>
          </a:p>
          <a:p>
            <a:pPr marL="530352" lvl="1" indent="0" algn="just">
              <a:buNone/>
            </a:pPr>
            <a:r>
              <a:rPr lang="en-IN" dirty="0"/>
              <a:t>and </a:t>
            </a:r>
          </a:p>
          <a:p>
            <a:pPr marL="530352" lvl="1" indent="0" algn="just">
              <a:buNone/>
            </a:pPr>
            <a:r>
              <a:rPr lang="en-IN" dirty="0"/>
              <a:t>	Gate Current = OP </a:t>
            </a:r>
          </a:p>
          <a:p>
            <a:pPr lvl="0" algn="just">
              <a:buFont typeface="Arial" panose="020B0604020202020204" pitchFamily="34" charset="0"/>
              <a:buChar char="•"/>
            </a:pPr>
            <a:r>
              <a:rPr lang="en-IN" dirty="0"/>
              <a:t>Operating point s which may change from S</a:t>
            </a:r>
            <a:r>
              <a:rPr lang="en-IN" baseline="-25000" dirty="0"/>
              <a:t>1</a:t>
            </a:r>
            <a:r>
              <a:rPr lang="en-IN" dirty="0"/>
              <a:t> to S</a:t>
            </a:r>
            <a:r>
              <a:rPr lang="en-IN" baseline="-25000" dirty="0"/>
              <a:t>2</a:t>
            </a:r>
            <a:r>
              <a:rPr lang="en-IN" dirty="0"/>
              <a:t> and must lie within the limit curves 1 and 2 and must be as close to the curve as possible.</a:t>
            </a:r>
          </a:p>
          <a:p>
            <a:pPr lvl="0" algn="just">
              <a:buFont typeface="Arial" panose="020B0604020202020204" pitchFamily="34" charset="0"/>
              <a:buChar char="•"/>
            </a:pPr>
            <a:r>
              <a:rPr lang="en-IN" dirty="0"/>
              <a:t>The minimum value of gate source series resistance r is obtained by drawing a line AC tangent to </a:t>
            </a:r>
            <a:r>
              <a:rPr lang="en-IN" dirty="0" err="1"/>
              <a:t>P</a:t>
            </a:r>
            <a:r>
              <a:rPr lang="en-IN" baseline="-25000" dirty="0" err="1"/>
              <a:t>gav</a:t>
            </a:r>
            <a:r>
              <a:rPr lang="en-IN" dirty="0"/>
              <a:t> curve.</a:t>
            </a:r>
          </a:p>
          <a:p>
            <a:pPr marL="0" indent="0">
              <a:buNone/>
            </a:pPr>
            <a:endParaRPr lang="en-IN" dirty="0"/>
          </a:p>
        </p:txBody>
      </p:sp>
    </p:spTree>
    <p:extLst>
      <p:ext uri="{BB962C8B-B14F-4D97-AF65-F5344CB8AC3E}">
        <p14:creationId xmlns:p14="http://schemas.microsoft.com/office/powerpoint/2010/main" val="260033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34C6-FB4C-4736-9719-60F323D7D186}"/>
              </a:ext>
            </a:extLst>
          </p:cNvPr>
          <p:cNvSpPr>
            <a:spLocks noGrp="1"/>
          </p:cNvSpPr>
          <p:nvPr>
            <p:ph type="title"/>
          </p:nvPr>
        </p:nvSpPr>
        <p:spPr>
          <a:xfrm>
            <a:off x="1295400" y="339810"/>
            <a:ext cx="9601200" cy="883508"/>
          </a:xfrm>
        </p:spPr>
        <p:txBody>
          <a:bodyPr>
            <a:normAutofit/>
          </a:bodyPr>
          <a:lstStyle/>
          <a:p>
            <a:r>
              <a:rPr lang="en-IN" sz="3200" b="1" u="sng" dirty="0"/>
              <a:t>Protection of SCR </a:t>
            </a:r>
            <a:endParaRPr lang="en-IN" sz="3200" dirty="0"/>
          </a:p>
        </p:txBody>
      </p:sp>
      <p:sp>
        <p:nvSpPr>
          <p:cNvPr id="3" name="Content Placeholder 2">
            <a:extLst>
              <a:ext uri="{FF2B5EF4-FFF2-40B4-BE49-F238E27FC236}">
                <a16:creationId xmlns:a16="http://schemas.microsoft.com/office/drawing/2014/main" id="{53087ECA-1343-49A7-81F9-EE07A55B92AF}"/>
              </a:ext>
            </a:extLst>
          </p:cNvPr>
          <p:cNvSpPr>
            <a:spLocks noGrp="1"/>
          </p:cNvSpPr>
          <p:nvPr>
            <p:ph idx="1"/>
          </p:nvPr>
        </p:nvSpPr>
        <p:spPr>
          <a:xfrm>
            <a:off x="1295399" y="1062679"/>
            <a:ext cx="10146957" cy="5325763"/>
          </a:xfrm>
        </p:spPr>
        <p:txBody>
          <a:bodyPr>
            <a:normAutofit/>
          </a:bodyPr>
          <a:lstStyle/>
          <a:p>
            <a:pPr lvl="1">
              <a:buFont typeface="Wingdings" panose="05000000000000000000" pitchFamily="2" charset="2"/>
              <a:buChar char="Ø"/>
            </a:pPr>
            <a:r>
              <a:rPr lang="en-IN" sz="2400" b="1" dirty="0"/>
              <a:t>di/dt protection</a:t>
            </a:r>
          </a:p>
          <a:p>
            <a:pPr lvl="2" algn="just">
              <a:buFont typeface="Arial" panose="020B0604020202020204" pitchFamily="34" charset="0"/>
              <a:buChar char="•"/>
            </a:pPr>
            <a:r>
              <a:rPr lang="en-IN" dirty="0"/>
              <a:t>When a thyristor is forward biased and is turned on by gate pulse conduction of anode current begins. If the rate of rise of anode current is very fast compared with the spreading velocity of a turn on process local hot spots will be formed. This localised heating may destroy the thyristor. Therefore the rate of rise of a note current at the time of turn on must be kept below the specified limiting value.</a:t>
            </a:r>
          </a:p>
          <a:p>
            <a:pPr lvl="2" algn="just">
              <a:buFont typeface="Arial" panose="020B0604020202020204" pitchFamily="34" charset="0"/>
              <a:buChar char="•"/>
            </a:pPr>
            <a:r>
              <a:rPr lang="en-IN" dirty="0"/>
              <a:t>By using a small inductor called di/dt inductor in series with the anode circuit.</a:t>
            </a:r>
          </a:p>
          <a:p>
            <a:pPr lvl="2" algn="just">
              <a:buFont typeface="Arial" panose="020B0604020202020204" pitchFamily="34" charset="0"/>
              <a:buChar char="•"/>
            </a:pPr>
            <a:endParaRPr lang="en-IN" dirty="0"/>
          </a:p>
          <a:p>
            <a:pPr lvl="2">
              <a:buFont typeface="Wingdings" panose="05000000000000000000" pitchFamily="2" charset="2"/>
              <a:buChar char="Ø"/>
            </a:pPr>
            <a:endParaRPr lang="en-IN" sz="2000" b="1" dirty="0"/>
          </a:p>
          <a:p>
            <a:pPr marL="530352" lvl="1" indent="0">
              <a:buNone/>
            </a:pPr>
            <a:endParaRPr lang="en-IN" sz="2400" b="1" dirty="0"/>
          </a:p>
        </p:txBody>
      </p:sp>
      <p:pic>
        <p:nvPicPr>
          <p:cNvPr id="4" name="Picture 3">
            <a:extLst>
              <a:ext uri="{FF2B5EF4-FFF2-40B4-BE49-F238E27FC236}">
                <a16:creationId xmlns:a16="http://schemas.microsoft.com/office/drawing/2014/main" id="{3123F3F9-65C3-4861-A74C-978B0FA7EC6A}"/>
              </a:ext>
            </a:extLst>
          </p:cNvPr>
          <p:cNvPicPr>
            <a:picLocks noChangeAspect="1"/>
          </p:cNvPicPr>
          <p:nvPr/>
        </p:nvPicPr>
        <p:blipFill>
          <a:blip r:embed="rId2"/>
          <a:stretch>
            <a:fillRect/>
          </a:stretch>
        </p:blipFill>
        <p:spPr>
          <a:xfrm>
            <a:off x="3791463" y="3299252"/>
            <a:ext cx="5491893" cy="3089190"/>
          </a:xfrm>
          <a:prstGeom prst="rect">
            <a:avLst/>
          </a:prstGeom>
        </p:spPr>
      </p:pic>
      <p:sp>
        <p:nvSpPr>
          <p:cNvPr id="5" name="TextBox 4">
            <a:extLst>
              <a:ext uri="{FF2B5EF4-FFF2-40B4-BE49-F238E27FC236}">
                <a16:creationId xmlns:a16="http://schemas.microsoft.com/office/drawing/2014/main" id="{B91BF3AA-CCDF-47A9-890B-CB1B06C7201C}"/>
              </a:ext>
            </a:extLst>
          </p:cNvPr>
          <p:cNvSpPr txBox="1"/>
          <p:nvPr/>
        </p:nvSpPr>
        <p:spPr>
          <a:xfrm>
            <a:off x="5751095" y="6388442"/>
            <a:ext cx="1612231" cy="369332"/>
          </a:xfrm>
          <a:prstGeom prst="rect">
            <a:avLst/>
          </a:prstGeom>
          <a:noFill/>
        </p:spPr>
        <p:txBody>
          <a:bodyPr wrap="square" rtlCol="0">
            <a:spAutoFit/>
          </a:bodyPr>
          <a:lstStyle/>
          <a:p>
            <a:r>
              <a:rPr lang="en-US" dirty="0"/>
              <a:t>Fig. : 9</a:t>
            </a:r>
            <a:endParaRPr lang="en-IN" dirty="0"/>
          </a:p>
        </p:txBody>
      </p:sp>
    </p:spTree>
    <p:extLst>
      <p:ext uri="{BB962C8B-B14F-4D97-AF65-F5344CB8AC3E}">
        <p14:creationId xmlns:p14="http://schemas.microsoft.com/office/powerpoint/2010/main" val="19032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CF477-B934-4ABB-9E01-E24588082B7D}"/>
              </a:ext>
            </a:extLst>
          </p:cNvPr>
          <p:cNvSpPr>
            <a:spLocks noGrp="1"/>
          </p:cNvSpPr>
          <p:nvPr>
            <p:ph idx="1"/>
          </p:nvPr>
        </p:nvSpPr>
        <p:spPr>
          <a:xfrm>
            <a:off x="1173891" y="593125"/>
            <a:ext cx="10342605" cy="3581400"/>
          </a:xfrm>
        </p:spPr>
        <p:txBody>
          <a:bodyPr/>
          <a:lstStyle/>
          <a:p>
            <a:pPr lvl="1">
              <a:buFont typeface="Wingdings" panose="05000000000000000000" pitchFamily="2" charset="2"/>
              <a:buChar char="Ø"/>
            </a:pPr>
            <a:r>
              <a:rPr lang="en-IN" sz="2400" b="1" dirty="0"/>
              <a:t>dv/dt protection</a:t>
            </a:r>
          </a:p>
          <a:p>
            <a:pPr lvl="2" algn="just">
              <a:buFont typeface="Arial" panose="020B0604020202020204" pitchFamily="34" charset="0"/>
              <a:buChar char="•"/>
            </a:pPr>
            <a:r>
              <a:rPr lang="en-IN" sz="2000" dirty="0"/>
              <a:t>If the rate of rise of suddenly applied voltage across the resistor is hard the device get turned-on. Such phenomena of turning on a thyristor called dv/dt turn on must be avoided as it leads to false operation.</a:t>
            </a:r>
          </a:p>
          <a:p>
            <a:pPr lvl="2" algn="just">
              <a:buFont typeface="Arial" panose="020B0604020202020204" pitchFamily="34" charset="0"/>
              <a:buChar char="•"/>
            </a:pPr>
            <a:r>
              <a:rPr lang="en-IN" sz="2000" dirty="0"/>
              <a:t>False turn on of a SCR by large dv/dt, even without application of gate signal can be prevented by using a Snubber circuit in parallel with the device.</a:t>
            </a:r>
          </a:p>
          <a:p>
            <a:pPr lvl="2" algn="just">
              <a:buFont typeface="Arial" panose="020B0604020202020204" pitchFamily="34" charset="0"/>
              <a:buChar char="•"/>
            </a:pPr>
            <a:r>
              <a:rPr lang="en-IN" dirty="0"/>
              <a:t>A Snubber circuit consists of a series combination of resistance and capacitance in parallel with the thyristor as shown in figure.</a:t>
            </a:r>
            <a:endParaRPr lang="en-IN" sz="2000" dirty="0"/>
          </a:p>
          <a:p>
            <a:pPr lvl="2" algn="just">
              <a:buFont typeface="Arial" panose="020B0604020202020204" pitchFamily="34" charset="0"/>
              <a:buChar char="•"/>
            </a:pPr>
            <a:r>
              <a:rPr lang="en-IN" b="1" dirty="0"/>
              <a:t>Design of Snubber circuit</a:t>
            </a:r>
            <a:endParaRPr lang="en-IN" dirty="0"/>
          </a:p>
          <a:p>
            <a:pPr lvl="2" algn="just">
              <a:buFont typeface="Arial" panose="020B0604020202020204" pitchFamily="34" charset="0"/>
              <a:buChar char="•"/>
            </a:pPr>
            <a:endParaRPr lang="en-IN" sz="2000" dirty="0"/>
          </a:p>
          <a:p>
            <a:pPr marL="0" indent="0">
              <a:buNone/>
            </a:pPr>
            <a:endParaRPr lang="en-IN" dirty="0"/>
          </a:p>
        </p:txBody>
      </p:sp>
      <p:pic>
        <p:nvPicPr>
          <p:cNvPr id="4" name="Picture 3">
            <a:extLst>
              <a:ext uri="{FF2B5EF4-FFF2-40B4-BE49-F238E27FC236}">
                <a16:creationId xmlns:a16="http://schemas.microsoft.com/office/drawing/2014/main" id="{55043DBF-6EF5-4E9B-A794-F5CC3147A517}"/>
              </a:ext>
            </a:extLst>
          </p:cNvPr>
          <p:cNvPicPr>
            <a:picLocks noChangeAspect="1"/>
          </p:cNvPicPr>
          <p:nvPr/>
        </p:nvPicPr>
        <p:blipFill>
          <a:blip r:embed="rId2"/>
          <a:stretch>
            <a:fillRect/>
          </a:stretch>
        </p:blipFill>
        <p:spPr>
          <a:xfrm>
            <a:off x="4160437" y="3687461"/>
            <a:ext cx="4961522" cy="2577414"/>
          </a:xfrm>
          <a:prstGeom prst="rect">
            <a:avLst/>
          </a:prstGeom>
        </p:spPr>
      </p:pic>
      <p:sp>
        <p:nvSpPr>
          <p:cNvPr id="5" name="Rectangle 4">
            <a:extLst>
              <a:ext uri="{FF2B5EF4-FFF2-40B4-BE49-F238E27FC236}">
                <a16:creationId xmlns:a16="http://schemas.microsoft.com/office/drawing/2014/main" id="{4037DF53-DA93-4551-AE1E-395A62F62214}"/>
              </a:ext>
            </a:extLst>
          </p:cNvPr>
          <p:cNvSpPr/>
          <p:nvPr/>
        </p:nvSpPr>
        <p:spPr>
          <a:xfrm>
            <a:off x="4847085" y="6488668"/>
            <a:ext cx="3760325" cy="369332"/>
          </a:xfrm>
          <a:prstGeom prst="rect">
            <a:avLst/>
          </a:prstGeom>
        </p:spPr>
        <p:txBody>
          <a:bodyPr wrap="none">
            <a:spAutoFit/>
          </a:bodyPr>
          <a:lstStyle/>
          <a:p>
            <a:r>
              <a:rPr lang="en-IN" dirty="0"/>
              <a:t>Fig : 10  - Snubber circuit across SCR</a:t>
            </a:r>
          </a:p>
        </p:txBody>
      </p:sp>
    </p:spTree>
    <p:extLst>
      <p:ext uri="{BB962C8B-B14F-4D97-AF65-F5344CB8AC3E}">
        <p14:creationId xmlns:p14="http://schemas.microsoft.com/office/powerpoint/2010/main" val="108558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D3E-BFA3-42D0-AC7A-38632FD4C434}"/>
              </a:ext>
            </a:extLst>
          </p:cNvPr>
          <p:cNvSpPr>
            <a:spLocks noGrp="1"/>
          </p:cNvSpPr>
          <p:nvPr>
            <p:ph type="title"/>
          </p:nvPr>
        </p:nvSpPr>
        <p:spPr>
          <a:xfrm>
            <a:off x="1295400" y="1191065"/>
            <a:ext cx="9601200" cy="1452489"/>
          </a:xfrm>
        </p:spPr>
        <p:txBody>
          <a:bodyPr>
            <a:normAutofit/>
          </a:bodyPr>
          <a:lstStyle/>
          <a:p>
            <a:pPr marL="857250" indent="-857250">
              <a:buFont typeface="Wingdings" panose="05000000000000000000" pitchFamily="2" charset="2"/>
              <a:buChar char="Ø"/>
            </a:pPr>
            <a:r>
              <a:rPr lang="en-IN" sz="7200" b="1" u="sng" dirty="0"/>
              <a:t>Topics to be cover :</a:t>
            </a:r>
          </a:p>
        </p:txBody>
      </p:sp>
      <p:sp>
        <p:nvSpPr>
          <p:cNvPr id="3" name="Content Placeholder 2">
            <a:extLst>
              <a:ext uri="{FF2B5EF4-FFF2-40B4-BE49-F238E27FC236}">
                <a16:creationId xmlns:a16="http://schemas.microsoft.com/office/drawing/2014/main" id="{20393107-8EC8-48FD-A6B1-955BA6FAE442}"/>
              </a:ext>
            </a:extLst>
          </p:cNvPr>
          <p:cNvSpPr>
            <a:spLocks noGrp="1"/>
          </p:cNvSpPr>
          <p:nvPr>
            <p:ph idx="1"/>
          </p:nvPr>
        </p:nvSpPr>
        <p:spPr>
          <a:xfrm>
            <a:off x="1371600" y="2590800"/>
            <a:ext cx="9601200" cy="3581400"/>
          </a:xfrm>
        </p:spPr>
        <p:txBody>
          <a:bodyPr>
            <a:normAutofit/>
          </a:bodyPr>
          <a:lstStyle/>
          <a:p>
            <a:r>
              <a:rPr lang="en-IN" sz="4400" dirty="0"/>
              <a:t>Introduction</a:t>
            </a:r>
          </a:p>
          <a:p>
            <a:r>
              <a:rPr lang="en-IN" sz="4400" dirty="0"/>
              <a:t>Silicon Controlled rectifier (SCR)</a:t>
            </a:r>
          </a:p>
          <a:p>
            <a:r>
              <a:rPr lang="en-IN" sz="4400" dirty="0"/>
              <a:t>Static V-I Characteristics of SCR</a:t>
            </a:r>
          </a:p>
          <a:p>
            <a:r>
              <a:rPr lang="en-IN" sz="4400" dirty="0"/>
              <a:t>Protection of SCR </a:t>
            </a:r>
          </a:p>
        </p:txBody>
      </p:sp>
    </p:spTree>
    <p:extLst>
      <p:ext uri="{BB962C8B-B14F-4D97-AF65-F5344CB8AC3E}">
        <p14:creationId xmlns:p14="http://schemas.microsoft.com/office/powerpoint/2010/main" val="404914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9E10D3C-A58C-41B2-B030-E2B3ECF95768}"/>
              </a:ext>
            </a:extLst>
          </p:cNvPr>
          <p:cNvPicPr>
            <a:picLocks noGrp="1" noChangeAspect="1"/>
          </p:cNvPicPr>
          <p:nvPr>
            <p:ph idx="1"/>
          </p:nvPr>
        </p:nvPicPr>
        <p:blipFill rotWithShape="1">
          <a:blip r:embed="rId2"/>
          <a:srcRect r="4861"/>
          <a:stretch/>
        </p:blipFill>
        <p:spPr>
          <a:xfrm>
            <a:off x="2569191" y="398591"/>
            <a:ext cx="6710733" cy="3307135"/>
          </a:xfrm>
          <a:prstGeom prst="rect">
            <a:avLst/>
          </a:prstGeom>
        </p:spPr>
      </p:pic>
      <p:sp>
        <p:nvSpPr>
          <p:cNvPr id="5" name="Rectangle 4">
            <a:extLst>
              <a:ext uri="{FF2B5EF4-FFF2-40B4-BE49-F238E27FC236}">
                <a16:creationId xmlns:a16="http://schemas.microsoft.com/office/drawing/2014/main" id="{1BB7C278-FC07-4CD9-885C-D1BE98514829}"/>
              </a:ext>
            </a:extLst>
          </p:cNvPr>
          <p:cNvSpPr/>
          <p:nvPr/>
        </p:nvSpPr>
        <p:spPr>
          <a:xfrm>
            <a:off x="1515761" y="4065374"/>
            <a:ext cx="10099589" cy="2540439"/>
          </a:xfrm>
          <a:prstGeom prst="rect">
            <a:avLst/>
          </a:prstGeom>
        </p:spPr>
        <p:txBody>
          <a:bodyPr wrap="square">
            <a:spAutoFit/>
          </a:bodyPr>
          <a:lstStyle/>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When switch s is closed a sudden voltage appears across the circuit. Capacitor C</a:t>
            </a:r>
            <a:r>
              <a:rPr lang="en-IN" sz="2000" baseline="-25000" dirty="0">
                <a:ea typeface="Arial" panose="020B0604020202020204" pitchFamily="34" charset="0"/>
              </a:rPr>
              <a:t>s</a:t>
            </a:r>
            <a:r>
              <a:rPr lang="en-IN" sz="2000" dirty="0">
                <a:ea typeface="Arial" panose="020B0604020202020204" pitchFamily="34" charset="0"/>
              </a:rPr>
              <a:t> behaves like a short circuit, therefore voltage across SCR is zero. With the passage of time voltage across C</a:t>
            </a:r>
            <a:r>
              <a:rPr lang="en-IN" sz="2000" baseline="-25000" dirty="0">
                <a:ea typeface="Arial" panose="020B0604020202020204" pitchFamily="34" charset="0"/>
              </a:rPr>
              <a:t>s</a:t>
            </a:r>
            <a:r>
              <a:rPr lang="en-IN" sz="2000" dirty="0">
                <a:ea typeface="Arial" panose="020B0604020202020204" pitchFamily="34" charset="0"/>
              </a:rPr>
              <a:t> builds up at a slower rate such that the dv/dt across C</a:t>
            </a:r>
            <a:r>
              <a:rPr lang="en-IN" sz="2000" baseline="-25000" dirty="0">
                <a:ea typeface="Arial" panose="020B0604020202020204" pitchFamily="34" charset="0"/>
              </a:rPr>
              <a:t>s</a:t>
            </a:r>
            <a:r>
              <a:rPr lang="en-IN" sz="2000" dirty="0">
                <a:ea typeface="Arial" panose="020B0604020202020204" pitchFamily="34" charset="0"/>
              </a:rPr>
              <a:t> and therefore across SCR is less than the specified maximum dv/dt rating of the device.</a:t>
            </a:r>
          </a:p>
          <a:p>
            <a:pPr marL="342900" lvl="0" indent="-342900" algn="just">
              <a:lnSpc>
                <a:spcPct val="115000"/>
              </a:lnSpc>
              <a:spcAft>
                <a:spcPts val="0"/>
              </a:spcAft>
              <a:buFont typeface="Arial" panose="020B0604020202020204" pitchFamily="34" charset="0"/>
              <a:buChar char="●"/>
            </a:pPr>
            <a:endParaRPr lang="en-IN" sz="2000" dirty="0">
              <a:ea typeface="Arial" panose="020B0604020202020204" pitchFamily="34" charset="0"/>
            </a:endParaRP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In order to limit their magnitude of discharge current a resistance R</a:t>
            </a:r>
            <a:r>
              <a:rPr lang="en-IN" sz="2000" baseline="-25000" dirty="0">
                <a:ea typeface="Arial" panose="020B0604020202020204" pitchFamily="34" charset="0"/>
              </a:rPr>
              <a:t>s</a:t>
            </a:r>
            <a:r>
              <a:rPr lang="en-IN" sz="2000" dirty="0">
                <a:ea typeface="Arial" panose="020B0604020202020204" pitchFamily="34" charset="0"/>
              </a:rPr>
              <a:t> is inserted in series with C</a:t>
            </a:r>
            <a:r>
              <a:rPr lang="en-IN" sz="2000" baseline="-25000" dirty="0">
                <a:ea typeface="Arial" panose="020B0604020202020204" pitchFamily="34" charset="0"/>
              </a:rPr>
              <a:t>s</a:t>
            </a:r>
            <a:r>
              <a:rPr lang="en-IN" sz="2000" dirty="0">
                <a:ea typeface="Arial" panose="020B0604020202020204" pitchFamily="34" charset="0"/>
              </a:rPr>
              <a:t>.</a:t>
            </a:r>
          </a:p>
        </p:txBody>
      </p:sp>
      <p:sp>
        <p:nvSpPr>
          <p:cNvPr id="2" name="TextBox 1">
            <a:extLst>
              <a:ext uri="{FF2B5EF4-FFF2-40B4-BE49-F238E27FC236}">
                <a16:creationId xmlns:a16="http://schemas.microsoft.com/office/drawing/2014/main" id="{A2E3B881-546A-45AD-918E-CDE4E2686B88}"/>
              </a:ext>
            </a:extLst>
          </p:cNvPr>
          <p:cNvSpPr txBox="1"/>
          <p:nvPr/>
        </p:nvSpPr>
        <p:spPr>
          <a:xfrm>
            <a:off x="5113421" y="3789947"/>
            <a:ext cx="1636295" cy="369332"/>
          </a:xfrm>
          <a:prstGeom prst="rect">
            <a:avLst/>
          </a:prstGeom>
          <a:noFill/>
        </p:spPr>
        <p:txBody>
          <a:bodyPr wrap="square" rtlCol="0">
            <a:spAutoFit/>
          </a:bodyPr>
          <a:lstStyle/>
          <a:p>
            <a:r>
              <a:rPr lang="en-US" dirty="0"/>
              <a:t>Fig : 11</a:t>
            </a:r>
            <a:endParaRPr lang="en-IN" dirty="0"/>
          </a:p>
        </p:txBody>
      </p:sp>
    </p:spTree>
    <p:extLst>
      <p:ext uri="{BB962C8B-B14F-4D97-AF65-F5344CB8AC3E}">
        <p14:creationId xmlns:p14="http://schemas.microsoft.com/office/powerpoint/2010/main" val="276518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C96BB-1F26-4526-A13B-82FBC50C5C11}"/>
              </a:ext>
            </a:extLst>
          </p:cNvPr>
          <p:cNvSpPr>
            <a:spLocks noGrp="1"/>
          </p:cNvSpPr>
          <p:nvPr>
            <p:ph idx="1"/>
          </p:nvPr>
        </p:nvSpPr>
        <p:spPr>
          <a:xfrm>
            <a:off x="1371600" y="444843"/>
            <a:ext cx="10317892" cy="6215449"/>
          </a:xfrm>
        </p:spPr>
        <p:txBody>
          <a:bodyPr>
            <a:normAutofit/>
          </a:bodyPr>
          <a:lstStyle/>
          <a:p>
            <a:pPr>
              <a:buFont typeface="Wingdings" panose="05000000000000000000" pitchFamily="2" charset="2"/>
              <a:buChar char="Ø"/>
            </a:pPr>
            <a:r>
              <a:rPr lang="en-IN" sz="2400" b="1" dirty="0"/>
              <a:t>Over voltage protection</a:t>
            </a:r>
            <a:endParaRPr lang="en-IN" sz="2400" dirty="0"/>
          </a:p>
          <a:p>
            <a:pPr marL="530352" lvl="1" indent="0">
              <a:buNone/>
            </a:pPr>
            <a:r>
              <a:rPr lang="en-IN" dirty="0"/>
              <a:t>A SCR may be subjected to internal or external over voltages.</a:t>
            </a:r>
          </a:p>
          <a:p>
            <a:pPr lvl="1">
              <a:buFont typeface="Arial" panose="020B0604020202020204" pitchFamily="34" charset="0"/>
              <a:buChar char="•"/>
            </a:pPr>
            <a:r>
              <a:rPr lang="en-IN" b="1" dirty="0"/>
              <a:t>Internal over voltages</a:t>
            </a:r>
            <a:endParaRPr lang="en-IN" dirty="0"/>
          </a:p>
          <a:p>
            <a:pPr marL="530352" lvl="1" indent="0">
              <a:buNone/>
            </a:pPr>
            <a:r>
              <a:rPr lang="en-IN" dirty="0"/>
              <a:t>	Due to the presence of the series inductance L</a:t>
            </a:r>
            <a:r>
              <a:rPr lang="en-IN" baseline="-25000" dirty="0"/>
              <a:t>s</a:t>
            </a:r>
            <a:r>
              <a:rPr lang="en-IN" dirty="0"/>
              <a:t> of the </a:t>
            </a:r>
            <a:r>
              <a:rPr lang="en-IN" dirty="0" err="1"/>
              <a:t>the</a:t>
            </a:r>
            <a:r>
              <a:rPr lang="en-IN" dirty="0"/>
              <a:t> SCR circuit large transient 	voltage is produced and this internal voltage maybe e several times the break over 	voltage off the SCR the thyristor may be destroyed permanently.</a:t>
            </a:r>
          </a:p>
          <a:p>
            <a:pPr lvl="1">
              <a:buFont typeface="Arial" panose="020B0604020202020204" pitchFamily="34" charset="0"/>
              <a:buChar char="•"/>
            </a:pPr>
            <a:endParaRPr lang="en-IN" b="1" dirty="0"/>
          </a:p>
          <a:p>
            <a:pPr lvl="1">
              <a:buFont typeface="Arial" panose="020B0604020202020204" pitchFamily="34" charset="0"/>
              <a:buChar char="•"/>
            </a:pPr>
            <a:r>
              <a:rPr lang="en-IN" b="1" dirty="0"/>
              <a:t>External over voltages</a:t>
            </a:r>
            <a:endParaRPr lang="en-IN" dirty="0"/>
          </a:p>
          <a:p>
            <a:pPr lvl="2" algn="just">
              <a:buFont typeface="Courier New" panose="02070309020205020404" pitchFamily="49" charset="0"/>
              <a:buChar char="o"/>
            </a:pPr>
            <a:r>
              <a:rPr lang="en-IN" sz="2000" dirty="0"/>
              <a:t>Over voltages are caused due to the lightning strokes and switching surges.</a:t>
            </a:r>
          </a:p>
          <a:p>
            <a:pPr lvl="2" algn="just">
              <a:buFont typeface="Courier New" panose="02070309020205020404" pitchFamily="49" charset="0"/>
              <a:buChar char="o"/>
            </a:pPr>
            <a:r>
              <a:rPr lang="en-IN" sz="2000" dirty="0"/>
              <a:t>For reliable operation the over voltages must be suppressed by adapting voltage clamping device (</a:t>
            </a:r>
            <a:r>
              <a:rPr lang="en-IN" sz="2000" dirty="0" err="1"/>
              <a:t>v.c</a:t>
            </a:r>
            <a:r>
              <a:rPr lang="en-IN" sz="2000" dirty="0"/>
              <a:t>).</a:t>
            </a:r>
          </a:p>
          <a:p>
            <a:pPr lvl="2" algn="just">
              <a:buFont typeface="Courier New" panose="02070309020205020404" pitchFamily="49" charset="0"/>
              <a:buChar char="o"/>
            </a:pPr>
            <a:r>
              <a:rPr lang="en-IN" sz="2000" dirty="0"/>
              <a:t>A voltage clamping device is a nonlinear resistor connected across SCR figure. The voltage clamping device has following resistance characteristics with increasing voltage. Under normal conditions the device has a high resistance and drought only a small leakage current. When a voltage surge appears the voltage clamping device operate in low resistance region and produces is short circuit across SCR after the surge is treated IT returns to normal high resistance.</a:t>
            </a:r>
          </a:p>
          <a:p>
            <a:endParaRPr lang="en-IN" dirty="0"/>
          </a:p>
        </p:txBody>
      </p:sp>
    </p:spTree>
    <p:extLst>
      <p:ext uri="{BB962C8B-B14F-4D97-AF65-F5344CB8AC3E}">
        <p14:creationId xmlns:p14="http://schemas.microsoft.com/office/powerpoint/2010/main" val="71957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DD1186-C103-4282-89F5-A0B9785FA84A}"/>
              </a:ext>
            </a:extLst>
          </p:cNvPr>
          <p:cNvPicPr>
            <a:picLocks noChangeAspect="1"/>
          </p:cNvPicPr>
          <p:nvPr/>
        </p:nvPicPr>
        <p:blipFill>
          <a:blip r:embed="rId2"/>
          <a:stretch>
            <a:fillRect/>
          </a:stretch>
        </p:blipFill>
        <p:spPr>
          <a:xfrm>
            <a:off x="6204284" y="3651028"/>
            <a:ext cx="5262423" cy="2705616"/>
          </a:xfrm>
          <a:prstGeom prst="rect">
            <a:avLst/>
          </a:prstGeom>
        </p:spPr>
      </p:pic>
      <p:pic>
        <p:nvPicPr>
          <p:cNvPr id="6" name="Picture 5">
            <a:extLst>
              <a:ext uri="{FF2B5EF4-FFF2-40B4-BE49-F238E27FC236}">
                <a16:creationId xmlns:a16="http://schemas.microsoft.com/office/drawing/2014/main" id="{49ED29E6-094C-4001-B667-58287F9DF5C5}"/>
              </a:ext>
            </a:extLst>
          </p:cNvPr>
          <p:cNvPicPr>
            <a:picLocks noChangeAspect="1"/>
          </p:cNvPicPr>
          <p:nvPr/>
        </p:nvPicPr>
        <p:blipFill>
          <a:blip r:embed="rId3"/>
          <a:stretch>
            <a:fillRect/>
          </a:stretch>
        </p:blipFill>
        <p:spPr>
          <a:xfrm>
            <a:off x="1722669" y="580990"/>
            <a:ext cx="6651310" cy="2956294"/>
          </a:xfrm>
          <a:prstGeom prst="rect">
            <a:avLst/>
          </a:prstGeom>
        </p:spPr>
      </p:pic>
      <p:sp>
        <p:nvSpPr>
          <p:cNvPr id="2" name="TextBox 1">
            <a:extLst>
              <a:ext uri="{FF2B5EF4-FFF2-40B4-BE49-F238E27FC236}">
                <a16:creationId xmlns:a16="http://schemas.microsoft.com/office/drawing/2014/main" id="{5CDBAB09-C355-472E-BBF6-D2A9E269D8B1}"/>
              </a:ext>
            </a:extLst>
          </p:cNvPr>
          <p:cNvSpPr txBox="1"/>
          <p:nvPr/>
        </p:nvSpPr>
        <p:spPr>
          <a:xfrm>
            <a:off x="3068053" y="3651028"/>
            <a:ext cx="1780673" cy="379551"/>
          </a:xfrm>
          <a:prstGeom prst="rect">
            <a:avLst/>
          </a:prstGeom>
          <a:noFill/>
        </p:spPr>
        <p:txBody>
          <a:bodyPr wrap="square" rtlCol="0">
            <a:spAutoFit/>
          </a:bodyPr>
          <a:lstStyle/>
          <a:p>
            <a:r>
              <a:rPr lang="en-US" dirty="0"/>
              <a:t>Fig : 12</a:t>
            </a:r>
            <a:endParaRPr lang="en-IN" dirty="0"/>
          </a:p>
        </p:txBody>
      </p:sp>
      <p:sp>
        <p:nvSpPr>
          <p:cNvPr id="3" name="TextBox 2">
            <a:extLst>
              <a:ext uri="{FF2B5EF4-FFF2-40B4-BE49-F238E27FC236}">
                <a16:creationId xmlns:a16="http://schemas.microsoft.com/office/drawing/2014/main" id="{205ABACB-C670-4093-A7D3-4F0273B77FDF}"/>
              </a:ext>
            </a:extLst>
          </p:cNvPr>
          <p:cNvSpPr txBox="1"/>
          <p:nvPr/>
        </p:nvSpPr>
        <p:spPr>
          <a:xfrm>
            <a:off x="8470232" y="6356644"/>
            <a:ext cx="1431757" cy="369332"/>
          </a:xfrm>
          <a:prstGeom prst="rect">
            <a:avLst/>
          </a:prstGeom>
          <a:noFill/>
        </p:spPr>
        <p:txBody>
          <a:bodyPr wrap="square" rtlCol="0">
            <a:spAutoFit/>
          </a:bodyPr>
          <a:lstStyle/>
          <a:p>
            <a:r>
              <a:rPr lang="en-US" dirty="0"/>
              <a:t>Fig . 13</a:t>
            </a:r>
            <a:endParaRPr lang="en-IN" dirty="0"/>
          </a:p>
        </p:txBody>
      </p:sp>
    </p:spTree>
    <p:extLst>
      <p:ext uri="{BB962C8B-B14F-4D97-AF65-F5344CB8AC3E}">
        <p14:creationId xmlns:p14="http://schemas.microsoft.com/office/powerpoint/2010/main" val="309046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2826-F7DF-4B9E-9EE3-B96DFF53B882}"/>
              </a:ext>
            </a:extLst>
          </p:cNvPr>
          <p:cNvSpPr>
            <a:spLocks noGrp="1"/>
          </p:cNvSpPr>
          <p:nvPr>
            <p:ph type="title"/>
          </p:nvPr>
        </p:nvSpPr>
        <p:spPr>
          <a:xfrm>
            <a:off x="1295400" y="352167"/>
            <a:ext cx="9601200" cy="638433"/>
          </a:xfrm>
        </p:spPr>
        <p:txBody>
          <a:bodyPr>
            <a:normAutofit fontScale="90000"/>
          </a:bodyPr>
          <a:lstStyle/>
          <a:p>
            <a:r>
              <a:rPr lang="en-IN" sz="3200" b="1" dirty="0"/>
              <a:t>Over Current Protection</a:t>
            </a:r>
            <a:br>
              <a:rPr lang="en-IN" sz="3200" dirty="0"/>
            </a:br>
            <a:endParaRPr lang="en-IN" dirty="0"/>
          </a:p>
        </p:txBody>
      </p:sp>
      <p:sp>
        <p:nvSpPr>
          <p:cNvPr id="3" name="Content Placeholder 2">
            <a:extLst>
              <a:ext uri="{FF2B5EF4-FFF2-40B4-BE49-F238E27FC236}">
                <a16:creationId xmlns:a16="http://schemas.microsoft.com/office/drawing/2014/main" id="{57E88263-6CE4-41B2-B0EB-49EA7F732DBE}"/>
              </a:ext>
            </a:extLst>
          </p:cNvPr>
          <p:cNvSpPr>
            <a:spLocks noGrp="1"/>
          </p:cNvSpPr>
          <p:nvPr>
            <p:ph idx="1"/>
          </p:nvPr>
        </p:nvSpPr>
        <p:spPr>
          <a:xfrm>
            <a:off x="1295400" y="990600"/>
            <a:ext cx="9601200" cy="3581400"/>
          </a:xfrm>
        </p:spPr>
        <p:txBody>
          <a:bodyPr/>
          <a:lstStyle/>
          <a:p>
            <a:pPr>
              <a:buFont typeface="Arial" panose="020B0604020202020204" pitchFamily="34" charset="0"/>
              <a:buChar char="•"/>
            </a:pPr>
            <a:r>
              <a:rPr lang="en-IN" dirty="0"/>
              <a:t> If a SCR is subjected to overcurrent due to faults, short circuit (or) surge current, its junction temperature may exceed the rated value and the device may be damaged. </a:t>
            </a:r>
          </a:p>
          <a:p>
            <a:pPr>
              <a:buFont typeface="Arial" panose="020B0604020202020204" pitchFamily="34" charset="0"/>
              <a:buChar char="•"/>
            </a:pPr>
            <a:r>
              <a:rPr lang="en-IN" dirty="0"/>
              <a:t>There is a need for the overcurrent protection of SCR.</a:t>
            </a:r>
          </a:p>
          <a:p>
            <a:pPr marL="1044702" lvl="1" indent="-514350">
              <a:buFont typeface="+mj-lt"/>
              <a:buAutoNum type="romanLcPeriod"/>
            </a:pPr>
            <a:r>
              <a:rPr lang="en-IN" dirty="0"/>
              <a:t>Fast acting current limiting fuse(FACLF)</a:t>
            </a:r>
          </a:p>
          <a:p>
            <a:pPr marL="1044702" lvl="1" indent="-514350">
              <a:buFont typeface="+mj-lt"/>
              <a:buAutoNum type="romanLcPeriod"/>
            </a:pPr>
            <a:r>
              <a:rPr lang="en-IN" dirty="0"/>
              <a:t>Circuit breakers are used.</a:t>
            </a:r>
          </a:p>
          <a:p>
            <a:pPr marL="0" indent="0">
              <a:buNone/>
            </a:pPr>
            <a:endParaRPr lang="en-IN" dirty="0"/>
          </a:p>
        </p:txBody>
      </p:sp>
      <p:sp>
        <p:nvSpPr>
          <p:cNvPr id="4" name="Rectangle 3">
            <a:extLst>
              <a:ext uri="{FF2B5EF4-FFF2-40B4-BE49-F238E27FC236}">
                <a16:creationId xmlns:a16="http://schemas.microsoft.com/office/drawing/2014/main" id="{00223245-5855-4553-A81F-C044BEC1CFFA}"/>
              </a:ext>
            </a:extLst>
          </p:cNvPr>
          <p:cNvSpPr/>
          <p:nvPr/>
        </p:nvSpPr>
        <p:spPr>
          <a:xfrm>
            <a:off x="1449538" y="3136612"/>
            <a:ext cx="2853089" cy="584775"/>
          </a:xfrm>
          <a:prstGeom prst="rect">
            <a:avLst/>
          </a:prstGeom>
        </p:spPr>
        <p:txBody>
          <a:bodyPr wrap="none">
            <a:spAutoFit/>
          </a:bodyPr>
          <a:lstStyle/>
          <a:p>
            <a:r>
              <a:rPr lang="en-IN" sz="3200" b="1" dirty="0"/>
              <a:t>Gate Protection</a:t>
            </a:r>
            <a:endParaRPr lang="en-IN" sz="3200" dirty="0"/>
          </a:p>
        </p:txBody>
      </p:sp>
      <p:sp>
        <p:nvSpPr>
          <p:cNvPr id="5" name="Rectangle 4">
            <a:extLst>
              <a:ext uri="{FF2B5EF4-FFF2-40B4-BE49-F238E27FC236}">
                <a16:creationId xmlns:a16="http://schemas.microsoft.com/office/drawing/2014/main" id="{774DCC54-76E2-449B-B951-BC94BDC013D4}"/>
              </a:ext>
            </a:extLst>
          </p:cNvPr>
          <p:cNvSpPr/>
          <p:nvPr/>
        </p:nvSpPr>
        <p:spPr>
          <a:xfrm>
            <a:off x="1985318" y="3721387"/>
            <a:ext cx="8911281" cy="2893806"/>
          </a:xfrm>
          <a:prstGeom prst="rect">
            <a:avLst/>
          </a:prstGeom>
        </p:spPr>
        <p:txBody>
          <a:bodyPr wrap="square">
            <a:spAutoFit/>
          </a:bodyPr>
          <a:lstStyle/>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Over voltages and over currents across the grid circuit can cause false triggering of the SCR.</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Protection against over voltages is achieved by connecting a </a:t>
            </a:r>
            <a:r>
              <a:rPr lang="en-IN" sz="2000" dirty="0" err="1">
                <a:ea typeface="Arial" panose="020B0604020202020204" pitchFamily="34" charset="0"/>
              </a:rPr>
              <a:t>zener</a:t>
            </a:r>
            <a:r>
              <a:rPr lang="en-IN" sz="2000" dirty="0">
                <a:ea typeface="Arial" panose="020B0604020202020204" pitchFamily="34" charset="0"/>
              </a:rPr>
              <a:t> diode ZD across the gate circuit.</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Protection against the overcurrent is achieved by connecting a transistor R2 in series with gate circuit.</a:t>
            </a:r>
          </a:p>
          <a:p>
            <a:pPr marL="342900" lvl="0" indent="-342900" algn="just">
              <a:lnSpc>
                <a:spcPct val="115000"/>
              </a:lnSpc>
              <a:spcAft>
                <a:spcPts val="0"/>
              </a:spcAft>
              <a:buFont typeface="Arial" panose="020B0604020202020204" pitchFamily="34" charset="0"/>
              <a:buChar char="●"/>
            </a:pPr>
            <a:r>
              <a:rPr lang="en-IN" sz="2000" dirty="0">
                <a:ea typeface="Arial" panose="020B0604020202020204" pitchFamily="34" charset="0"/>
              </a:rPr>
              <a:t>A capacitor and a resister and also connected across </a:t>
            </a:r>
            <a:r>
              <a:rPr lang="en-IN" sz="2000" dirty="0" err="1">
                <a:ea typeface="Arial" panose="020B0604020202020204" pitchFamily="34" charset="0"/>
              </a:rPr>
              <a:t>Kittu</a:t>
            </a:r>
            <a:r>
              <a:rPr lang="en-IN" sz="2000" dirty="0">
                <a:ea typeface="Arial" panose="020B0604020202020204" pitchFamily="34" charset="0"/>
              </a:rPr>
              <a:t> cathode to bypass the noise signals.</a:t>
            </a:r>
          </a:p>
        </p:txBody>
      </p:sp>
    </p:spTree>
    <p:extLst>
      <p:ext uri="{BB962C8B-B14F-4D97-AF65-F5344CB8AC3E}">
        <p14:creationId xmlns:p14="http://schemas.microsoft.com/office/powerpoint/2010/main" val="140117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480-DF46-4D45-B0F7-B217797F0AB2}"/>
              </a:ext>
            </a:extLst>
          </p:cNvPr>
          <p:cNvSpPr>
            <a:spLocks noGrp="1"/>
          </p:cNvSpPr>
          <p:nvPr>
            <p:ph type="title"/>
          </p:nvPr>
        </p:nvSpPr>
        <p:spPr>
          <a:xfrm>
            <a:off x="1295400" y="278027"/>
            <a:ext cx="9601200" cy="1485900"/>
          </a:xfrm>
        </p:spPr>
        <p:txBody>
          <a:bodyPr>
            <a:noAutofit/>
          </a:bodyPr>
          <a:lstStyle/>
          <a:p>
            <a:r>
              <a:rPr lang="en-IN" sz="3200" b="1" dirty="0"/>
              <a:t>Circuit Components Showing The Thyristor Protection</a:t>
            </a:r>
            <a:br>
              <a:rPr lang="en-IN" sz="3200" dirty="0"/>
            </a:br>
            <a:endParaRPr lang="en-IN" sz="3200" dirty="0"/>
          </a:p>
        </p:txBody>
      </p:sp>
      <p:pic>
        <p:nvPicPr>
          <p:cNvPr id="4" name="Picture 3">
            <a:extLst>
              <a:ext uri="{FF2B5EF4-FFF2-40B4-BE49-F238E27FC236}">
                <a16:creationId xmlns:a16="http://schemas.microsoft.com/office/drawing/2014/main" id="{2D0AE35C-2A6F-4149-A516-EB33920E05DE}"/>
              </a:ext>
            </a:extLst>
          </p:cNvPr>
          <p:cNvPicPr>
            <a:picLocks noChangeAspect="1"/>
          </p:cNvPicPr>
          <p:nvPr/>
        </p:nvPicPr>
        <p:blipFill>
          <a:blip r:embed="rId2"/>
          <a:stretch>
            <a:fillRect/>
          </a:stretch>
        </p:blipFill>
        <p:spPr>
          <a:xfrm>
            <a:off x="1917464" y="871151"/>
            <a:ext cx="8979136" cy="3929449"/>
          </a:xfrm>
          <a:prstGeom prst="rect">
            <a:avLst/>
          </a:prstGeom>
        </p:spPr>
      </p:pic>
      <p:sp>
        <p:nvSpPr>
          <p:cNvPr id="5" name="Title 1">
            <a:extLst>
              <a:ext uri="{FF2B5EF4-FFF2-40B4-BE49-F238E27FC236}">
                <a16:creationId xmlns:a16="http://schemas.microsoft.com/office/drawing/2014/main" id="{986173E0-B8C2-4161-B1E7-C158A7B56176}"/>
              </a:ext>
            </a:extLst>
          </p:cNvPr>
          <p:cNvSpPr txBox="1">
            <a:spLocks/>
          </p:cNvSpPr>
          <p:nvPr/>
        </p:nvSpPr>
        <p:spPr>
          <a:xfrm>
            <a:off x="1295400" y="5214552"/>
            <a:ext cx="9601200"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t>Thermal protection</a:t>
            </a:r>
            <a:endParaRPr lang="en-IN" sz="3200" dirty="0"/>
          </a:p>
        </p:txBody>
      </p:sp>
      <p:sp>
        <p:nvSpPr>
          <p:cNvPr id="6" name="Content Placeholder 2">
            <a:extLst>
              <a:ext uri="{FF2B5EF4-FFF2-40B4-BE49-F238E27FC236}">
                <a16:creationId xmlns:a16="http://schemas.microsoft.com/office/drawing/2014/main" id="{7BC95C61-96A7-4E7E-86FF-7E49DFA216F3}"/>
              </a:ext>
            </a:extLst>
          </p:cNvPr>
          <p:cNvSpPr>
            <a:spLocks noGrp="1"/>
          </p:cNvSpPr>
          <p:nvPr>
            <p:ph idx="1"/>
          </p:nvPr>
        </p:nvSpPr>
        <p:spPr>
          <a:xfrm>
            <a:off x="1703173" y="5789141"/>
            <a:ext cx="9601200" cy="3581400"/>
          </a:xfrm>
        </p:spPr>
        <p:txBody>
          <a:bodyPr/>
          <a:lstStyle/>
          <a:p>
            <a:pPr algn="just">
              <a:buFont typeface="Arial" panose="020B0604020202020204" pitchFamily="34" charset="0"/>
              <a:buChar char="•"/>
            </a:pPr>
            <a:r>
              <a:rPr lang="en-IN" dirty="0"/>
              <a:t>If temperature increases installation is weakened, resulting in leakage currents which interference with operation. Heat sinks which include aluminium disk are used along with ventilating ducts, increased surface area coolants are used.</a:t>
            </a:r>
          </a:p>
          <a:p>
            <a:pPr algn="just">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54D79F0E-AB4F-409A-A852-2E3B4D59A07F}"/>
              </a:ext>
            </a:extLst>
          </p:cNvPr>
          <p:cNvSpPr txBox="1"/>
          <p:nvPr/>
        </p:nvSpPr>
        <p:spPr>
          <a:xfrm>
            <a:off x="5847347" y="4932947"/>
            <a:ext cx="1419727" cy="369332"/>
          </a:xfrm>
          <a:prstGeom prst="rect">
            <a:avLst/>
          </a:prstGeom>
          <a:noFill/>
        </p:spPr>
        <p:txBody>
          <a:bodyPr wrap="square" rtlCol="0">
            <a:spAutoFit/>
          </a:bodyPr>
          <a:lstStyle/>
          <a:p>
            <a:r>
              <a:rPr lang="en-US" dirty="0"/>
              <a:t>Fig : 13</a:t>
            </a:r>
            <a:endParaRPr lang="en-IN" dirty="0"/>
          </a:p>
        </p:txBody>
      </p:sp>
    </p:spTree>
    <p:extLst>
      <p:ext uri="{BB962C8B-B14F-4D97-AF65-F5344CB8AC3E}">
        <p14:creationId xmlns:p14="http://schemas.microsoft.com/office/powerpoint/2010/main" val="302497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CB8414-12A1-4883-A3B1-3618C3AA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759" y="1297785"/>
            <a:ext cx="7082481" cy="8267320"/>
          </a:xfrm>
          <a:prstGeom prst="rect">
            <a:avLst/>
          </a:prstGeom>
        </p:spPr>
      </p:pic>
    </p:spTree>
    <p:extLst>
      <p:ext uri="{BB962C8B-B14F-4D97-AF65-F5344CB8AC3E}">
        <p14:creationId xmlns:p14="http://schemas.microsoft.com/office/powerpoint/2010/main" val="22641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BEE6-D3A6-40BC-B04A-73A3AC146F81}"/>
              </a:ext>
            </a:extLst>
          </p:cNvPr>
          <p:cNvSpPr>
            <a:spLocks noGrp="1"/>
          </p:cNvSpPr>
          <p:nvPr>
            <p:ph type="title"/>
          </p:nvPr>
        </p:nvSpPr>
        <p:spPr>
          <a:xfrm>
            <a:off x="1371600" y="685800"/>
            <a:ext cx="9601200" cy="847578"/>
          </a:xfrm>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389E82C-2ACB-4CC4-B098-6D7C93EE600D}"/>
              </a:ext>
            </a:extLst>
          </p:cNvPr>
          <p:cNvSpPr>
            <a:spLocks noGrp="1"/>
          </p:cNvSpPr>
          <p:nvPr>
            <p:ph idx="1"/>
          </p:nvPr>
        </p:nvSpPr>
        <p:spPr>
          <a:xfrm>
            <a:off x="1295400" y="1638300"/>
            <a:ext cx="10338582" cy="4533900"/>
          </a:xfrm>
        </p:spPr>
        <p:txBody>
          <a:bodyPr>
            <a:normAutofit/>
          </a:bodyPr>
          <a:lstStyle/>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The name ‘Thyristor’ is derived by a combination of the capital letters from </a:t>
            </a:r>
            <a:r>
              <a:rPr lang="en-IN" sz="2800" dirty="0" err="1">
                <a:latin typeface="Times New Roman" panose="02020603050405020304" pitchFamily="18" charset="0"/>
                <a:ea typeface="Segoe UI Symbol" panose="020B0502040204020203" pitchFamily="34" charset="0"/>
                <a:cs typeface="Times New Roman" panose="02020603050405020304" pitchFamily="18" charset="0"/>
              </a:rPr>
              <a:t>THYRatron</a:t>
            </a:r>
            <a:r>
              <a:rPr lang="en-IN" sz="2800" dirty="0">
                <a:latin typeface="Times New Roman" panose="02020603050405020304" pitchFamily="18" charset="0"/>
                <a:ea typeface="Segoe UI Symbol" panose="020B0502040204020203" pitchFamily="34" charset="0"/>
                <a:cs typeface="Times New Roman" panose="02020603050405020304" pitchFamily="18" charset="0"/>
              </a:rPr>
              <a:t> and </a:t>
            </a:r>
            <a:r>
              <a:rPr lang="en-IN" sz="2800" dirty="0" err="1">
                <a:latin typeface="Times New Roman" panose="02020603050405020304" pitchFamily="18" charset="0"/>
                <a:ea typeface="Segoe UI Symbol" panose="020B0502040204020203" pitchFamily="34" charset="0"/>
                <a:cs typeface="Times New Roman" panose="02020603050405020304" pitchFamily="18" charset="0"/>
              </a:rPr>
              <a:t>transISTOR</a:t>
            </a:r>
            <a:r>
              <a:rPr lang="en-IN" sz="2800" dirty="0">
                <a:latin typeface="Times New Roman" panose="02020603050405020304" pitchFamily="18" charset="0"/>
                <a:ea typeface="Segoe UI Symbol" panose="020B0502040204020203" pitchFamily="34" charset="0"/>
                <a:cs typeface="Times New Roman" panose="02020603050405020304" pitchFamily="18" charset="0"/>
              </a:rPr>
              <a:t>.</a:t>
            </a:r>
          </a:p>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International Electrotechnical Commission (IEC) in 1963 decided the definition of thyristor as under :</a:t>
            </a:r>
          </a:p>
          <a:p>
            <a:pPr marL="1044702" lvl="1" indent="-514350" algn="just">
              <a:buFont typeface="+mj-lt"/>
              <a:buAutoNum type="romanLcPeriod"/>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It constitutes three or more p-n junctions.</a:t>
            </a:r>
          </a:p>
          <a:p>
            <a:pPr marL="1044702" lvl="1" indent="-514350" algn="just">
              <a:buFont typeface="+mj-lt"/>
              <a:buAutoNum type="romanLcPeriod"/>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It has two stable states, an ON-state and can change its state from one to another.</a:t>
            </a:r>
          </a:p>
          <a:p>
            <a:pPr algn="just">
              <a:buFont typeface="Arial" panose="020B0604020202020204" pitchFamily="34" charset="0"/>
              <a:buChar char="•"/>
            </a:pPr>
            <a:r>
              <a:rPr lang="en-IN" sz="2800" dirty="0">
                <a:latin typeface="Times New Roman" panose="02020603050405020304" pitchFamily="18" charset="0"/>
                <a:ea typeface="Segoe UI Symbol" panose="020B0502040204020203" pitchFamily="34" charset="0"/>
                <a:cs typeface="Times New Roman" panose="02020603050405020304" pitchFamily="18" charset="0"/>
              </a:rPr>
              <a:t>Thyristor is a four layer, three-junction, p-n-p-n semiconductor device.</a:t>
            </a: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marL="530352" lvl="1" indent="0" algn="just">
              <a:buNone/>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a:p>
            <a:pPr algn="just">
              <a:buFont typeface="Wingdings" panose="05000000000000000000" pitchFamily="2" charset="2"/>
              <a:buChar char="ü"/>
            </a:pPr>
            <a:endParaRPr lang="en-IN" sz="2800" dirty="0">
              <a:latin typeface="Times New Roman" panose="02020603050405020304" pitchFamily="18" charset="0"/>
              <a:ea typeface="Segoe UI Symbol"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6628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5F78-483A-4FD4-BC0F-2E8F64515739}"/>
              </a:ext>
            </a:extLst>
          </p:cNvPr>
          <p:cNvSpPr>
            <a:spLocks noGrp="1"/>
          </p:cNvSpPr>
          <p:nvPr>
            <p:ph type="title"/>
          </p:nvPr>
        </p:nvSpPr>
        <p:spPr>
          <a:xfrm>
            <a:off x="1371600" y="685800"/>
            <a:ext cx="9601200" cy="759941"/>
          </a:xfrm>
        </p:spPr>
        <p:txBody>
          <a:bodyPr>
            <a:normAutofit fontScale="90000"/>
          </a:bodyPr>
          <a:lstStyle/>
          <a:p>
            <a:r>
              <a:rPr lang="en-IN" b="1" u="sng" dirty="0"/>
              <a:t>Silicon Controlled Rectifier (SCR)</a:t>
            </a:r>
            <a:br>
              <a:rPr lang="en-IN" dirty="0"/>
            </a:br>
            <a:endParaRPr lang="en-IN" dirty="0"/>
          </a:p>
        </p:txBody>
      </p:sp>
      <p:sp>
        <p:nvSpPr>
          <p:cNvPr id="3" name="Content Placeholder 2">
            <a:extLst>
              <a:ext uri="{FF2B5EF4-FFF2-40B4-BE49-F238E27FC236}">
                <a16:creationId xmlns:a16="http://schemas.microsoft.com/office/drawing/2014/main" id="{2524BB8B-D8F9-4021-AE17-CC58EB44766F}"/>
              </a:ext>
            </a:extLst>
          </p:cNvPr>
          <p:cNvSpPr>
            <a:spLocks noGrp="1"/>
          </p:cNvSpPr>
          <p:nvPr>
            <p:ph idx="1"/>
          </p:nvPr>
        </p:nvSpPr>
        <p:spPr>
          <a:xfrm>
            <a:off x="1371600" y="1445740"/>
            <a:ext cx="9601200" cy="5313405"/>
          </a:xfrm>
        </p:spPr>
        <p:txBody>
          <a:bodyPr>
            <a:normAutofit/>
          </a:bodyPr>
          <a:lstStyle/>
          <a:p>
            <a:pPr lvl="0"/>
            <a:r>
              <a:rPr lang="en-IN" dirty="0"/>
              <a:t>SCR is the oldest at first member of thyristor family.</a:t>
            </a:r>
          </a:p>
          <a:p>
            <a:pPr lvl="0"/>
            <a:r>
              <a:rPr lang="en-IN" dirty="0"/>
              <a:t>It is called SCR because silicon is used for its construction and its operation as a rectifier very low resistance in forward conduction and very high resistance in the reverse direction can be controlled.</a:t>
            </a:r>
          </a:p>
          <a:p>
            <a:pPr lvl="0"/>
            <a:r>
              <a:rPr lang="en-IN" dirty="0"/>
              <a:t>It has three terminals</a:t>
            </a:r>
          </a:p>
          <a:p>
            <a:pPr lvl="1"/>
            <a:r>
              <a:rPr lang="en-IN" dirty="0"/>
              <a:t>Anode(A)</a:t>
            </a:r>
          </a:p>
          <a:p>
            <a:pPr lvl="1"/>
            <a:r>
              <a:rPr lang="en-IN" dirty="0"/>
              <a:t>Cathode(K)</a:t>
            </a:r>
          </a:p>
          <a:p>
            <a:pPr lvl="1"/>
            <a:r>
              <a:rPr lang="en-IN" dirty="0"/>
              <a:t>Gate(G)</a:t>
            </a:r>
          </a:p>
          <a:p>
            <a:pPr lvl="0"/>
            <a:endParaRPr lang="en-IN" dirty="0"/>
          </a:p>
          <a:p>
            <a:pPr lvl="0"/>
            <a:endParaRPr lang="en-IN" dirty="0"/>
          </a:p>
          <a:p>
            <a:pPr marL="0" indent="0">
              <a:buNone/>
            </a:pPr>
            <a:endParaRPr lang="en-IN" dirty="0"/>
          </a:p>
        </p:txBody>
      </p:sp>
      <p:pic>
        <p:nvPicPr>
          <p:cNvPr id="4" name="Picture 3">
            <a:extLst>
              <a:ext uri="{FF2B5EF4-FFF2-40B4-BE49-F238E27FC236}">
                <a16:creationId xmlns:a16="http://schemas.microsoft.com/office/drawing/2014/main" id="{9E0927E0-6833-4B25-8DE3-56BBF77E06E0}"/>
              </a:ext>
            </a:extLst>
          </p:cNvPr>
          <p:cNvPicPr>
            <a:picLocks noChangeAspect="1"/>
          </p:cNvPicPr>
          <p:nvPr/>
        </p:nvPicPr>
        <p:blipFill>
          <a:blip r:embed="rId2"/>
          <a:stretch>
            <a:fillRect/>
          </a:stretch>
        </p:blipFill>
        <p:spPr>
          <a:xfrm>
            <a:off x="2716229" y="4443857"/>
            <a:ext cx="3901139" cy="1692239"/>
          </a:xfrm>
          <a:prstGeom prst="rect">
            <a:avLst/>
          </a:prstGeom>
        </p:spPr>
      </p:pic>
      <p:pic>
        <p:nvPicPr>
          <p:cNvPr id="5" name="Picture 4">
            <a:extLst>
              <a:ext uri="{FF2B5EF4-FFF2-40B4-BE49-F238E27FC236}">
                <a16:creationId xmlns:a16="http://schemas.microsoft.com/office/drawing/2014/main" id="{139068B9-5479-4745-B5FF-98B45764341A}"/>
              </a:ext>
            </a:extLst>
          </p:cNvPr>
          <p:cNvPicPr>
            <a:picLocks noChangeAspect="1"/>
          </p:cNvPicPr>
          <p:nvPr/>
        </p:nvPicPr>
        <p:blipFill>
          <a:blip r:embed="rId3"/>
          <a:stretch>
            <a:fillRect/>
          </a:stretch>
        </p:blipFill>
        <p:spPr>
          <a:xfrm>
            <a:off x="7106652" y="2739768"/>
            <a:ext cx="3120189" cy="3396328"/>
          </a:xfrm>
          <a:prstGeom prst="rect">
            <a:avLst/>
          </a:prstGeom>
        </p:spPr>
      </p:pic>
      <p:sp>
        <p:nvSpPr>
          <p:cNvPr id="6" name="TextBox 5">
            <a:extLst>
              <a:ext uri="{FF2B5EF4-FFF2-40B4-BE49-F238E27FC236}">
                <a16:creationId xmlns:a16="http://schemas.microsoft.com/office/drawing/2014/main" id="{2D30C3A9-F057-4655-8700-A6BB0ED9EFC1}"/>
              </a:ext>
            </a:extLst>
          </p:cNvPr>
          <p:cNvSpPr txBox="1"/>
          <p:nvPr/>
        </p:nvSpPr>
        <p:spPr>
          <a:xfrm>
            <a:off x="3934326" y="6304547"/>
            <a:ext cx="1660358" cy="369332"/>
          </a:xfrm>
          <a:prstGeom prst="rect">
            <a:avLst/>
          </a:prstGeom>
          <a:noFill/>
        </p:spPr>
        <p:txBody>
          <a:bodyPr wrap="square" rtlCol="0">
            <a:spAutoFit/>
          </a:bodyPr>
          <a:lstStyle/>
          <a:p>
            <a:r>
              <a:rPr lang="en-US" dirty="0"/>
              <a:t>Figure : 1</a:t>
            </a:r>
            <a:endParaRPr lang="en-IN" dirty="0"/>
          </a:p>
        </p:txBody>
      </p:sp>
      <p:sp>
        <p:nvSpPr>
          <p:cNvPr id="7" name="TextBox 6">
            <a:extLst>
              <a:ext uri="{FF2B5EF4-FFF2-40B4-BE49-F238E27FC236}">
                <a16:creationId xmlns:a16="http://schemas.microsoft.com/office/drawing/2014/main" id="{4161C5C5-5BBA-49D0-991C-5E6F6DAC46C6}"/>
              </a:ext>
            </a:extLst>
          </p:cNvPr>
          <p:cNvSpPr txBox="1"/>
          <p:nvPr/>
        </p:nvSpPr>
        <p:spPr>
          <a:xfrm>
            <a:off x="8157410" y="6262954"/>
            <a:ext cx="1576137" cy="369332"/>
          </a:xfrm>
          <a:prstGeom prst="rect">
            <a:avLst/>
          </a:prstGeom>
          <a:noFill/>
        </p:spPr>
        <p:txBody>
          <a:bodyPr wrap="square" rtlCol="0">
            <a:spAutoFit/>
          </a:bodyPr>
          <a:lstStyle/>
          <a:p>
            <a:r>
              <a:rPr lang="en-US" dirty="0"/>
              <a:t>Figure : 2</a:t>
            </a:r>
            <a:endParaRPr lang="en-IN" dirty="0"/>
          </a:p>
        </p:txBody>
      </p:sp>
    </p:spTree>
    <p:extLst>
      <p:ext uri="{BB962C8B-B14F-4D97-AF65-F5344CB8AC3E}">
        <p14:creationId xmlns:p14="http://schemas.microsoft.com/office/powerpoint/2010/main" val="56110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50D8B-7B84-44CA-8B6B-2DF4E4DDBBC6}"/>
              </a:ext>
            </a:extLst>
          </p:cNvPr>
          <p:cNvSpPr>
            <a:spLocks noGrp="1"/>
          </p:cNvSpPr>
          <p:nvPr>
            <p:ph idx="1"/>
          </p:nvPr>
        </p:nvSpPr>
        <p:spPr>
          <a:xfrm>
            <a:off x="1678460" y="1186247"/>
            <a:ext cx="9601200" cy="5142364"/>
          </a:xfrm>
        </p:spPr>
        <p:txBody>
          <a:bodyPr>
            <a:normAutofit/>
          </a:bodyPr>
          <a:lstStyle/>
          <a:p>
            <a:pPr lvl="0" algn="just"/>
            <a:r>
              <a:rPr lang="en-IN" sz="2800" dirty="0"/>
              <a:t>The structure of SCR</a:t>
            </a:r>
          </a:p>
          <a:p>
            <a:pPr lvl="1" algn="just"/>
            <a:r>
              <a:rPr lang="en-IN" sz="2800" dirty="0"/>
              <a:t>The terminal connected to outer ‘p’ region is called anode.</a:t>
            </a:r>
          </a:p>
          <a:p>
            <a:pPr lvl="1" algn="just"/>
            <a:r>
              <a:rPr lang="en-IN" sz="2800" dirty="0"/>
              <a:t>The terminal connected to outer ‘n’ reason is called cathode.</a:t>
            </a:r>
          </a:p>
          <a:p>
            <a:pPr lvl="1" algn="just"/>
            <a:r>
              <a:rPr lang="en-IN" sz="2800" dirty="0"/>
              <a:t>The terminal connected to inner ‘p’ region is called the gate.</a:t>
            </a:r>
          </a:p>
          <a:p>
            <a:pPr lvl="0" algn="just"/>
            <a:r>
              <a:rPr lang="en-IN" sz="2800" dirty="0"/>
              <a:t>SCR is a unidirectional device. It blocks the current flow from cathode to anode.</a:t>
            </a:r>
          </a:p>
          <a:p>
            <a:pPr algn="just"/>
            <a:endParaRPr lang="en-IN" sz="2800" dirty="0"/>
          </a:p>
        </p:txBody>
      </p:sp>
    </p:spTree>
    <p:extLst>
      <p:ext uri="{BB962C8B-B14F-4D97-AF65-F5344CB8AC3E}">
        <p14:creationId xmlns:p14="http://schemas.microsoft.com/office/powerpoint/2010/main" val="146774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0CEA-C04D-49F7-83C7-5E6682F42050}"/>
              </a:ext>
            </a:extLst>
          </p:cNvPr>
          <p:cNvSpPr>
            <a:spLocks noGrp="1"/>
          </p:cNvSpPr>
          <p:nvPr>
            <p:ph type="title"/>
          </p:nvPr>
        </p:nvSpPr>
        <p:spPr>
          <a:xfrm>
            <a:off x="1458097" y="1056502"/>
            <a:ext cx="9601200" cy="908222"/>
          </a:xfrm>
        </p:spPr>
        <p:txBody>
          <a:bodyPr>
            <a:normAutofit fontScale="90000"/>
          </a:bodyPr>
          <a:lstStyle/>
          <a:p>
            <a:r>
              <a:rPr lang="en-IN" b="1" u="sng" dirty="0"/>
              <a:t>Static V-I Characteristics of SCR</a:t>
            </a:r>
            <a:br>
              <a:rPr lang="en-IN" dirty="0"/>
            </a:br>
            <a:endParaRPr lang="en-IN" dirty="0"/>
          </a:p>
        </p:txBody>
      </p:sp>
      <p:pic>
        <p:nvPicPr>
          <p:cNvPr id="4" name="Content Placeholder 3">
            <a:extLst>
              <a:ext uri="{FF2B5EF4-FFF2-40B4-BE49-F238E27FC236}">
                <a16:creationId xmlns:a16="http://schemas.microsoft.com/office/drawing/2014/main" id="{DDAF1DCA-9964-445A-AF01-FC1551AD1002}"/>
              </a:ext>
            </a:extLst>
          </p:cNvPr>
          <p:cNvPicPr>
            <a:picLocks noGrp="1" noChangeAspect="1"/>
          </p:cNvPicPr>
          <p:nvPr>
            <p:ph idx="1"/>
          </p:nvPr>
        </p:nvPicPr>
        <p:blipFill>
          <a:blip r:embed="rId2"/>
          <a:stretch>
            <a:fillRect/>
          </a:stretch>
        </p:blipFill>
        <p:spPr>
          <a:xfrm>
            <a:off x="3042078" y="2395709"/>
            <a:ext cx="5499875" cy="2707631"/>
          </a:xfrm>
          <a:prstGeom prst="rect">
            <a:avLst/>
          </a:prstGeom>
        </p:spPr>
      </p:pic>
      <p:sp>
        <p:nvSpPr>
          <p:cNvPr id="6" name="Rectangle 5">
            <a:extLst>
              <a:ext uri="{FF2B5EF4-FFF2-40B4-BE49-F238E27FC236}">
                <a16:creationId xmlns:a16="http://schemas.microsoft.com/office/drawing/2014/main" id="{8A1B619F-7A51-417D-9315-E19EC7AC7B60}"/>
              </a:ext>
            </a:extLst>
          </p:cNvPr>
          <p:cNvSpPr/>
          <p:nvPr/>
        </p:nvSpPr>
        <p:spPr>
          <a:xfrm>
            <a:off x="1680519" y="1780716"/>
            <a:ext cx="10120184" cy="4678204"/>
          </a:xfrm>
          <a:prstGeom prst="rect">
            <a:avLst/>
          </a:prstGeom>
        </p:spPr>
        <p:txBody>
          <a:bodyPr wrap="square">
            <a:spAutoFit/>
          </a:bodyPr>
          <a:lstStyle/>
          <a:p>
            <a:pPr marL="285750" lvl="0" indent="-285750">
              <a:buFont typeface="Arial" panose="020B0604020202020204" pitchFamily="34" charset="0"/>
              <a:buChar char="•"/>
            </a:pPr>
            <a:r>
              <a:rPr lang="en-IN" sz="2000" dirty="0"/>
              <a:t>An elementary circuit diagram for obtaining static V-I characteristics of SCR is shown in figure,</a:t>
            </a:r>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endParaRPr lang="en-IN" sz="2000" dirty="0"/>
          </a:p>
          <a:p>
            <a:pPr lvl="0"/>
            <a:r>
              <a:rPr lang="en-IN" sz="2000" dirty="0"/>
              <a:t>                                                   Fig. : 3</a:t>
            </a:r>
          </a:p>
          <a:p>
            <a:pPr lvl="0"/>
            <a:endParaRPr lang="en-IN" sz="2000" dirty="0"/>
          </a:p>
          <a:p>
            <a:pPr lvl="0"/>
            <a:endParaRPr lang="en-IN" sz="2000" dirty="0"/>
          </a:p>
          <a:p>
            <a:pPr marL="285750" lvl="0" indent="-285750">
              <a:buFont typeface="Arial" panose="020B0604020202020204" pitchFamily="34" charset="0"/>
              <a:buChar char="•"/>
            </a:pPr>
            <a:r>
              <a:rPr lang="en-IN" sz="2000" dirty="0"/>
              <a:t>The anode and cathode are connected to main source through the load.</a:t>
            </a:r>
          </a:p>
        </p:txBody>
      </p:sp>
    </p:spTree>
    <p:extLst>
      <p:ext uri="{BB962C8B-B14F-4D97-AF65-F5344CB8AC3E}">
        <p14:creationId xmlns:p14="http://schemas.microsoft.com/office/powerpoint/2010/main" val="158328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EFFE1-FCBA-4A6E-9D2D-6F324F8FF634}"/>
              </a:ext>
            </a:extLst>
          </p:cNvPr>
          <p:cNvSpPr>
            <a:spLocks noGrp="1"/>
          </p:cNvSpPr>
          <p:nvPr>
            <p:ph idx="1"/>
          </p:nvPr>
        </p:nvSpPr>
        <p:spPr>
          <a:xfrm>
            <a:off x="1495168" y="630194"/>
            <a:ext cx="9601200" cy="6462584"/>
          </a:xfrm>
        </p:spPr>
        <p:txBody>
          <a:bodyPr>
            <a:normAutofit/>
          </a:bodyPr>
          <a:lstStyle/>
          <a:p>
            <a:pPr marL="285750" lvl="0" indent="-285750">
              <a:buFont typeface="Arial" panose="020B0604020202020204" pitchFamily="34" charset="0"/>
              <a:buChar char="•"/>
            </a:pPr>
            <a:r>
              <a:rPr lang="en-IN" dirty="0"/>
              <a:t>The static V-I characteristics of SCR are shown below,</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E5A4D847-2977-4D8C-BD6A-074D1E1F2D26}"/>
              </a:ext>
            </a:extLst>
          </p:cNvPr>
          <p:cNvPicPr>
            <a:picLocks noChangeAspect="1"/>
          </p:cNvPicPr>
          <p:nvPr/>
        </p:nvPicPr>
        <p:blipFill>
          <a:blip r:embed="rId2"/>
          <a:stretch>
            <a:fillRect/>
          </a:stretch>
        </p:blipFill>
        <p:spPr>
          <a:xfrm>
            <a:off x="1203158" y="1036035"/>
            <a:ext cx="7483642" cy="5280543"/>
          </a:xfrm>
          <a:prstGeom prst="rect">
            <a:avLst/>
          </a:prstGeom>
        </p:spPr>
      </p:pic>
      <p:sp>
        <p:nvSpPr>
          <p:cNvPr id="5" name="TextBox 4">
            <a:extLst>
              <a:ext uri="{FF2B5EF4-FFF2-40B4-BE49-F238E27FC236}">
                <a16:creationId xmlns:a16="http://schemas.microsoft.com/office/drawing/2014/main" id="{604B2044-49B5-4EF0-A11E-B04097442D0C}"/>
              </a:ext>
            </a:extLst>
          </p:cNvPr>
          <p:cNvSpPr txBox="1"/>
          <p:nvPr/>
        </p:nvSpPr>
        <p:spPr>
          <a:xfrm>
            <a:off x="8768858" y="2794712"/>
            <a:ext cx="3855947" cy="3693319"/>
          </a:xfrm>
          <a:prstGeom prst="rect">
            <a:avLst/>
          </a:prstGeom>
          <a:noFill/>
        </p:spPr>
        <p:txBody>
          <a:bodyPr wrap="square" rtlCol="0">
            <a:spAutoFit/>
          </a:bodyPr>
          <a:lstStyle/>
          <a:p>
            <a:r>
              <a:rPr lang="en-IN" dirty="0" err="1"/>
              <a:t>V</a:t>
            </a:r>
            <a:r>
              <a:rPr lang="en-IN" baseline="-16000" dirty="0" err="1"/>
              <a:t>a</a:t>
            </a:r>
            <a:r>
              <a:rPr lang="en-IN" dirty="0"/>
              <a:t> = Anode Voltage</a:t>
            </a:r>
          </a:p>
          <a:p>
            <a:endParaRPr lang="en-IN" dirty="0"/>
          </a:p>
          <a:p>
            <a:r>
              <a:rPr lang="en-IN" dirty="0" err="1"/>
              <a:t>I</a:t>
            </a:r>
            <a:r>
              <a:rPr lang="en-IN" baseline="-16000" dirty="0" err="1"/>
              <a:t>a</a:t>
            </a:r>
            <a:r>
              <a:rPr lang="en-IN" baseline="-25000" dirty="0"/>
              <a:t> </a:t>
            </a:r>
            <a:r>
              <a:rPr lang="en-IN" dirty="0"/>
              <a:t>= Anode Current</a:t>
            </a:r>
          </a:p>
          <a:p>
            <a:endParaRPr lang="en-IN" dirty="0"/>
          </a:p>
          <a:p>
            <a:r>
              <a:rPr lang="en-IN" dirty="0"/>
              <a:t>V</a:t>
            </a:r>
            <a:r>
              <a:rPr lang="en-IN" baseline="-25000" dirty="0"/>
              <a:t>BO</a:t>
            </a:r>
            <a:r>
              <a:rPr lang="en-IN" dirty="0"/>
              <a:t> = Forward Breakover Voltage</a:t>
            </a:r>
          </a:p>
          <a:p>
            <a:endParaRPr lang="en-IN" dirty="0"/>
          </a:p>
          <a:p>
            <a:r>
              <a:rPr lang="en-IN" dirty="0"/>
              <a:t>V</a:t>
            </a:r>
            <a:r>
              <a:rPr lang="en-IN" baseline="-25000" dirty="0"/>
              <a:t>BR</a:t>
            </a:r>
            <a:r>
              <a:rPr lang="en-IN" dirty="0"/>
              <a:t> = Reverse Breakdown Voltage</a:t>
            </a:r>
          </a:p>
          <a:p>
            <a:endParaRPr lang="en-IN" dirty="0"/>
          </a:p>
          <a:p>
            <a:r>
              <a:rPr lang="en-IN" dirty="0"/>
              <a:t>I</a:t>
            </a:r>
            <a:r>
              <a:rPr lang="en-IN" baseline="-25000" dirty="0"/>
              <a:t>g</a:t>
            </a:r>
            <a:r>
              <a:rPr lang="en-IN" dirty="0"/>
              <a:t> = Gate Current</a:t>
            </a:r>
          </a:p>
          <a:p>
            <a:endParaRPr lang="en-IN" dirty="0"/>
          </a:p>
          <a:p>
            <a:r>
              <a:rPr lang="en-IN" dirty="0"/>
              <a:t>I</a:t>
            </a:r>
            <a:r>
              <a:rPr lang="en-IN" baseline="-25000" dirty="0"/>
              <a:t>L</a:t>
            </a:r>
            <a:r>
              <a:rPr lang="en-IN" dirty="0"/>
              <a:t> = Latching Current</a:t>
            </a:r>
          </a:p>
          <a:p>
            <a:endParaRPr lang="en-IN" dirty="0"/>
          </a:p>
          <a:p>
            <a:r>
              <a:rPr lang="en-IN" dirty="0"/>
              <a:t>I</a:t>
            </a:r>
            <a:r>
              <a:rPr lang="en-IN" baseline="-25000" dirty="0"/>
              <a:t>H</a:t>
            </a:r>
            <a:r>
              <a:rPr lang="en-IN" dirty="0"/>
              <a:t> = Holding Current</a:t>
            </a:r>
          </a:p>
        </p:txBody>
      </p:sp>
      <p:sp>
        <p:nvSpPr>
          <p:cNvPr id="2" name="TextBox 1">
            <a:extLst>
              <a:ext uri="{FF2B5EF4-FFF2-40B4-BE49-F238E27FC236}">
                <a16:creationId xmlns:a16="http://schemas.microsoft.com/office/drawing/2014/main" id="{CD91FCC2-A191-4663-9933-C29E714B3336}"/>
              </a:ext>
            </a:extLst>
          </p:cNvPr>
          <p:cNvSpPr txBox="1"/>
          <p:nvPr/>
        </p:nvSpPr>
        <p:spPr>
          <a:xfrm>
            <a:off x="4295818" y="6333700"/>
            <a:ext cx="1672390" cy="370977"/>
          </a:xfrm>
          <a:prstGeom prst="rect">
            <a:avLst/>
          </a:prstGeom>
          <a:noFill/>
        </p:spPr>
        <p:txBody>
          <a:bodyPr wrap="square" rtlCol="0">
            <a:spAutoFit/>
          </a:bodyPr>
          <a:lstStyle/>
          <a:p>
            <a:r>
              <a:rPr lang="en-US" dirty="0"/>
              <a:t>Fig. : 4</a:t>
            </a:r>
            <a:endParaRPr lang="en-IN" dirty="0"/>
          </a:p>
        </p:txBody>
      </p:sp>
    </p:spTree>
    <p:extLst>
      <p:ext uri="{BB962C8B-B14F-4D97-AF65-F5344CB8AC3E}">
        <p14:creationId xmlns:p14="http://schemas.microsoft.com/office/powerpoint/2010/main" val="374716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1B70A-8044-441A-A091-6473215C461B}"/>
              </a:ext>
            </a:extLst>
          </p:cNvPr>
          <p:cNvSpPr>
            <a:spLocks noGrp="1"/>
          </p:cNvSpPr>
          <p:nvPr>
            <p:ph idx="1"/>
          </p:nvPr>
        </p:nvSpPr>
        <p:spPr>
          <a:xfrm>
            <a:off x="1295400" y="296562"/>
            <a:ext cx="9601200" cy="6561438"/>
          </a:xfrm>
        </p:spPr>
        <p:txBody>
          <a:bodyPr>
            <a:normAutofit/>
          </a:bodyPr>
          <a:lstStyle/>
          <a:p>
            <a:pPr marL="0" indent="0">
              <a:buNone/>
            </a:pPr>
            <a:r>
              <a:rPr lang="en-IN" sz="2400" b="1" dirty="0"/>
              <a:t>1.  Reverse blocking mode :</a:t>
            </a:r>
          </a:p>
          <a:p>
            <a:pPr lvl="1">
              <a:buFont typeface="Arial" panose="020B0604020202020204" pitchFamily="34" charset="0"/>
              <a:buChar char="•"/>
            </a:pPr>
            <a:r>
              <a:rPr lang="en-IN" sz="2800" dirty="0"/>
              <a:t>When cathode is made high potential with respect to anode with gate open, then the SCR said to be reverse biased.</a:t>
            </a:r>
          </a:p>
          <a:p>
            <a:pPr lvl="1">
              <a:buFont typeface="Arial" panose="020B0604020202020204" pitchFamily="34" charset="0"/>
              <a:buChar char="•"/>
            </a:pPr>
            <a:r>
              <a:rPr lang="en-IN" sz="2800" dirty="0"/>
              <a:t>J</a:t>
            </a:r>
            <a:r>
              <a:rPr lang="en-IN" sz="2800" baseline="-25000" dirty="0"/>
              <a:t>1</a:t>
            </a:r>
            <a:r>
              <a:rPr lang="en-IN" sz="2800" dirty="0"/>
              <a:t> and J</a:t>
            </a:r>
            <a:r>
              <a:rPr lang="en-IN" sz="2800" baseline="-25000" dirty="0"/>
              <a:t>3</a:t>
            </a:r>
            <a:r>
              <a:rPr lang="en-IN" sz="2800" dirty="0"/>
              <a:t> are reverse biased and J</a:t>
            </a:r>
            <a:r>
              <a:rPr lang="en-IN" sz="2800" baseline="-25000" dirty="0"/>
              <a:t>2</a:t>
            </a:r>
            <a:r>
              <a:rPr lang="en-IN" sz="2800" dirty="0"/>
              <a:t> is forward biased.</a:t>
            </a:r>
          </a:p>
          <a:p>
            <a:pPr lvl="1">
              <a:buFont typeface="Arial" panose="020B0604020202020204" pitchFamily="34" charset="0"/>
              <a:buChar char="•"/>
            </a:pPr>
            <a:r>
              <a:rPr lang="en-IN" sz="2800" dirty="0"/>
              <a:t>Small current flows through the SCR this is called as reverse leakage current.</a:t>
            </a:r>
          </a:p>
          <a:p>
            <a:pPr lvl="1">
              <a:buFont typeface="Arial" panose="020B0604020202020204" pitchFamily="34" charset="0"/>
              <a:buChar char="•"/>
            </a:pPr>
            <a:r>
              <a:rPr lang="en-IN" sz="2800" dirty="0"/>
              <a:t>This is reverse blocking mode called the off state of the SCR.</a:t>
            </a:r>
          </a:p>
          <a:p>
            <a:pPr lvl="1">
              <a:buFont typeface="Arial" panose="020B0604020202020204" pitchFamily="34" charset="0"/>
              <a:buChar char="•"/>
            </a:pPr>
            <a:r>
              <a:rPr lang="en-IN" sz="2800" dirty="0"/>
              <a:t>If the reverse voltage is increased then at reverse breakdown voltage and avalanche occurs at J</a:t>
            </a:r>
            <a:r>
              <a:rPr lang="en-IN" sz="2800" baseline="-25000" dirty="0"/>
              <a:t>1</a:t>
            </a:r>
            <a:r>
              <a:rPr lang="en-IN" sz="2800" dirty="0"/>
              <a:t> and J</a:t>
            </a:r>
            <a:r>
              <a:rPr lang="en-IN" sz="2800" baseline="-25000" dirty="0"/>
              <a:t>3</a:t>
            </a:r>
            <a:r>
              <a:rPr lang="en-IN" sz="2800" dirty="0"/>
              <a:t> and the reverse current increases rapidly.(PQ)</a:t>
            </a:r>
          </a:p>
          <a:p>
            <a:pPr lvl="1">
              <a:buFont typeface="Arial" panose="020B0604020202020204" pitchFamily="34" charset="0"/>
              <a:buChar char="•"/>
            </a:pPr>
            <a:r>
              <a:rPr lang="en-IN" sz="2800" dirty="0"/>
              <a:t>The SCR in the reverse blocking mode may therefore be treated as an open switch.</a:t>
            </a:r>
          </a:p>
          <a:p>
            <a:pPr marL="457200" indent="-457200">
              <a:buFont typeface="+mj-lt"/>
              <a:buAutoNum type="arabicPeriod" startAt="3"/>
            </a:pPr>
            <a:endParaRPr lang="en-IN" dirty="0"/>
          </a:p>
          <a:p>
            <a:pPr marL="0" indent="0">
              <a:buNone/>
            </a:pPr>
            <a:endParaRPr lang="en-IN" dirty="0"/>
          </a:p>
        </p:txBody>
      </p:sp>
    </p:spTree>
    <p:extLst>
      <p:ext uri="{BB962C8B-B14F-4D97-AF65-F5344CB8AC3E}">
        <p14:creationId xmlns:p14="http://schemas.microsoft.com/office/powerpoint/2010/main" val="43039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655AED-55F0-4C55-8F0F-3C10785C018E}"/>
              </a:ext>
            </a:extLst>
          </p:cNvPr>
          <p:cNvPicPr>
            <a:picLocks noChangeAspect="1"/>
          </p:cNvPicPr>
          <p:nvPr/>
        </p:nvPicPr>
        <p:blipFill>
          <a:blip r:embed="rId2"/>
          <a:stretch>
            <a:fillRect/>
          </a:stretch>
        </p:blipFill>
        <p:spPr>
          <a:xfrm>
            <a:off x="2683043" y="1073493"/>
            <a:ext cx="7519736" cy="3782713"/>
          </a:xfrm>
          <a:prstGeom prst="rect">
            <a:avLst/>
          </a:prstGeom>
        </p:spPr>
      </p:pic>
      <p:sp>
        <p:nvSpPr>
          <p:cNvPr id="5" name="TextBox 4">
            <a:extLst>
              <a:ext uri="{FF2B5EF4-FFF2-40B4-BE49-F238E27FC236}">
                <a16:creationId xmlns:a16="http://schemas.microsoft.com/office/drawing/2014/main" id="{F1497957-4DE3-45FE-B481-1AFB411D901B}"/>
              </a:ext>
            </a:extLst>
          </p:cNvPr>
          <p:cNvSpPr txBox="1"/>
          <p:nvPr/>
        </p:nvSpPr>
        <p:spPr>
          <a:xfrm>
            <a:off x="3068053" y="5289343"/>
            <a:ext cx="7628020" cy="584775"/>
          </a:xfrm>
          <a:prstGeom prst="rect">
            <a:avLst/>
          </a:prstGeom>
          <a:noFill/>
        </p:spPr>
        <p:txBody>
          <a:bodyPr wrap="square" rtlCol="0">
            <a:spAutoFit/>
          </a:bodyPr>
          <a:lstStyle/>
          <a:p>
            <a:r>
              <a:rPr lang="en-IN" sz="3200" dirty="0"/>
              <a:t>Fig. : 5 – Reverse Blocking  Mode of SCR</a:t>
            </a:r>
          </a:p>
        </p:txBody>
      </p:sp>
    </p:spTree>
    <p:extLst>
      <p:ext uri="{BB962C8B-B14F-4D97-AF65-F5344CB8AC3E}">
        <p14:creationId xmlns:p14="http://schemas.microsoft.com/office/powerpoint/2010/main" val="24729813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307</TotalTime>
  <Words>1739</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Book Antiqua</vt:lpstr>
      <vt:lpstr>Courier New</vt:lpstr>
      <vt:lpstr>Franklin Gothic Book</vt:lpstr>
      <vt:lpstr>Garamond</vt:lpstr>
      <vt:lpstr>Times New Roman</vt:lpstr>
      <vt:lpstr>Wingdings</vt:lpstr>
      <vt:lpstr>Crop</vt:lpstr>
      <vt:lpstr>Organic</vt:lpstr>
      <vt:lpstr>power electronics</vt:lpstr>
      <vt:lpstr>Topics to be cover :</vt:lpstr>
      <vt:lpstr>Introduction</vt:lpstr>
      <vt:lpstr>Silicon Controlled Rectifier (SCR) </vt:lpstr>
      <vt:lpstr>PowerPoint Presentation</vt:lpstr>
      <vt:lpstr>Static V-I Characteristics of SCR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Forward Gate characteristics of SCR </vt:lpstr>
      <vt:lpstr>PowerPoint Presentation</vt:lpstr>
      <vt:lpstr>PowerPoint Presentation</vt:lpstr>
      <vt:lpstr>Protection of SCR </vt:lpstr>
      <vt:lpstr>PowerPoint Presentation</vt:lpstr>
      <vt:lpstr>PowerPoint Presentation</vt:lpstr>
      <vt:lpstr>PowerPoint Presentation</vt:lpstr>
      <vt:lpstr>PowerPoint Presentation</vt:lpstr>
      <vt:lpstr>Over Current Protection </vt:lpstr>
      <vt:lpstr>Circuit Components Showing The Thyristor Protection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electronics</dc:title>
  <dc:creator>YASHRAJ SUMAN</dc:creator>
  <cp:lastModifiedBy>Acer</cp:lastModifiedBy>
  <cp:revision>34</cp:revision>
  <dcterms:created xsi:type="dcterms:W3CDTF">2021-04-19T02:58:47Z</dcterms:created>
  <dcterms:modified xsi:type="dcterms:W3CDTF">2021-05-24T05:26:21Z</dcterms:modified>
</cp:coreProperties>
</file>