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8" r:id="rId14"/>
    <p:sldId id="268" r:id="rId15"/>
    <p:sldId id="269" r:id="rId16"/>
    <p:sldId id="270" r:id="rId17"/>
    <p:sldId id="271" r:id="rId18"/>
    <p:sldId id="273" r:id="rId19"/>
    <p:sldId id="272" r:id="rId20"/>
    <p:sldId id="277" r:id="rId21"/>
    <p:sldId id="276" r:id="rId22"/>
    <p:sldId id="275" r:id="rId23"/>
    <p:sldId id="274" r:id="rId24"/>
  </p:sldIdLst>
  <p:sldSz cx="9144000" cy="5143500" type="screen16x9"/>
  <p:notesSz cx="6858000" cy="9144000"/>
  <p:embeddedFontLst>
    <p:embeddedFont>
      <p:font typeface="Montserrat" panose="020B0604020202020204" charset="0"/>
      <p:regular r:id="rId26"/>
      <p:bold r:id="rId27"/>
      <p:italic r:id="rId28"/>
      <p:boldItalic r:id="rId29"/>
    </p:embeddedFont>
    <p:embeddedFont>
      <p:font typeface="Lat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1b122629d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1b122629d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21620d6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421620d6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21620d6f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421620d6f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421620d6f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421620d6f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421620d6f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421620d6f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421620d6f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421620d6f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421620d6f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421620d6f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421620d6f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421620d6f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21620d6f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421620d6f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421620d6f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421620d6f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1b122629d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1b122629d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1b122629d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1b122629d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1b122629d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1b122629d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1b122629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1b122629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1b122629d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1b122629d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1b122629d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41b122629d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1b122629d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1b122629d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1b122629d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1b122629d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2825" y="1887800"/>
            <a:ext cx="1558350" cy="153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/>
          <p:nvPr/>
        </p:nvSpPr>
        <p:spPr>
          <a:xfrm>
            <a:off x="1594775" y="357125"/>
            <a:ext cx="5836500" cy="19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California State University, Northridge</a:t>
            </a:r>
            <a:endParaRPr sz="30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Electrical &amp; Computer Engineering</a:t>
            </a:r>
            <a:endParaRPr sz="30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219875" y="3489525"/>
            <a:ext cx="8586300" cy="163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ECE </a:t>
            </a:r>
            <a:r>
              <a:rPr lang="en" sz="280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526 </a:t>
            </a:r>
            <a:r>
              <a:rPr lang="en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endParaRPr sz="28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Avinash Damse(203131064)</a:t>
            </a:r>
            <a:endParaRPr sz="28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125" y="152400"/>
            <a:ext cx="622369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3750" y="3027075"/>
            <a:ext cx="1952625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/>
        </p:nvSpPr>
        <p:spPr>
          <a:xfrm>
            <a:off x="2978250" y="3982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Round 0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1863" y="1145675"/>
            <a:ext cx="4992779" cy="1688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915900" y="4601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SubBytes</a:t>
            </a:r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body" idx="1"/>
          </p:nvPr>
        </p:nvSpPr>
        <p:spPr>
          <a:xfrm>
            <a:off x="1052550" y="2538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substitute each entry (byte) of current state matrix by corresponding entry in AES S-Box</a:t>
            </a:r>
            <a:endParaRPr sz="1400"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575" y="1216750"/>
            <a:ext cx="19812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8125" y="3139550"/>
            <a:ext cx="212407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521" y="233036"/>
            <a:ext cx="6496957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34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>
            <a:spLocks noGrp="1"/>
          </p:cNvSpPr>
          <p:nvPr>
            <p:ph type="title"/>
          </p:nvPr>
        </p:nvSpPr>
        <p:spPr>
          <a:xfrm>
            <a:off x="1131575" y="4767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ShiftRows</a:t>
            </a:r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body" idx="1"/>
          </p:nvPr>
        </p:nvSpPr>
        <p:spPr>
          <a:xfrm>
            <a:off x="1554675" y="24801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Four rows are shifted cyclically to the left by offsets of 0,1,2, and 3</a:t>
            </a:r>
            <a:endParaRPr sz="1400"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050" y="1134863"/>
            <a:ext cx="203835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5900" y="3093338"/>
            <a:ext cx="215265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type="title"/>
          </p:nvPr>
        </p:nvSpPr>
        <p:spPr>
          <a:xfrm>
            <a:off x="1052550" y="4518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MixColumns</a:t>
            </a:r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body" idx="1"/>
          </p:nvPr>
        </p:nvSpPr>
        <p:spPr>
          <a:xfrm>
            <a:off x="1496600" y="15509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 Mix Column multiplies fixed matrix against current State Matrix:</a:t>
            </a:r>
            <a:endParaRPr sz="1600"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363" y="2312725"/>
            <a:ext cx="545782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>
            <a:spLocks noGrp="1"/>
          </p:cNvSpPr>
          <p:nvPr>
            <p:ph type="title"/>
          </p:nvPr>
        </p:nvSpPr>
        <p:spPr>
          <a:xfrm>
            <a:off x="3172375" y="7753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</a:t>
            </a:r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body" idx="1"/>
          </p:nvPr>
        </p:nvSpPr>
        <p:spPr>
          <a:xfrm>
            <a:off x="1571275" y="15260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The stages of each round in decryption is as follows :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 Add round key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 Inverse MixColumns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ShiftRows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Inverse SubByte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>
            <a:spLocks noGrp="1"/>
          </p:cNvSpPr>
          <p:nvPr>
            <p:ph type="title"/>
          </p:nvPr>
        </p:nvSpPr>
        <p:spPr>
          <a:xfrm>
            <a:off x="2931800" y="6949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Example</a:t>
            </a:r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body" idx="1"/>
          </p:nvPr>
        </p:nvSpPr>
        <p:spPr>
          <a:xfrm>
            <a:off x="1737175" y="14016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Message : 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Text:  Five Gm Creatine 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Hex : 4669766520476d204372656174696e65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Key : Text : I Love Robots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Hex : 49204c6f766520526f626f7473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37" y="454238"/>
            <a:ext cx="7994925" cy="42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50" y="1007138"/>
            <a:ext cx="7975700" cy="31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5679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AES (Advanced Encryption Standard)</a:t>
            </a: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6366000" cy="26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Advanced Encryption Standard (AES) is a specification for the encryption of electronic data .(Plain text, numbers)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AES is a symmetric block cipher chosen by the U.S. government to protect classified information.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Established by the U.S National Institute of Standards and Technology (NIST) in 2001. 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AES is widely used today as it is a much stronger than DES and triple DES despite being harder to implement.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37" y="352115"/>
            <a:ext cx="7173326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61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969" y="184826"/>
            <a:ext cx="5865779" cy="38267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065" y="4212842"/>
            <a:ext cx="6363588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2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83" y="978102"/>
            <a:ext cx="6649378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66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>
            <a:spLocks noGrp="1"/>
          </p:cNvSpPr>
          <p:nvPr>
            <p:ph type="title"/>
          </p:nvPr>
        </p:nvSpPr>
        <p:spPr>
          <a:xfrm>
            <a:off x="1919700" y="18289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Thank You !!!</a:t>
            </a:r>
            <a:endParaRPr sz="5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338950" y="1156825"/>
            <a:ext cx="6731100" cy="31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AES is a block cipher. 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AES-128  AES-192   AES-256 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key size can be 128/192/256 bits. 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Encrypts data in blocks of 128 bits each.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Using cryptographic keys of 128, 192 and 256 bits, respectively.</a:t>
            </a:r>
            <a:endParaRPr sz="1700"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(Secret Key)</a:t>
            </a:r>
            <a:endParaRPr sz="1700"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325" y="152400"/>
            <a:ext cx="468776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928100" y="8774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AES-128</a:t>
            </a:r>
            <a:endParaRPr sz="2500"/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1322700" y="1915975"/>
            <a:ext cx="64986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takes 128 bits as input and outputs 128 bits of encrypted cipher text as output.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AES relies on substitution-permutation network principle 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It is performed using a series of linked operations which involves replacing and shuffling of the input data.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716775" y="8276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Working</a:t>
            </a:r>
            <a:endParaRPr sz="3000" b="1"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1277100" y="1741775"/>
            <a:ext cx="65898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Creation of Round Keys.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128 bit key – 10 rounds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192 bit key – 12 rounds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256 bit key – 14 rounds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 Key Schedule algorithm is used to calculate all the round keys from the key. 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So the initial key is used to create many different round keys which will be used in the corresponding round of the encryption.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113" y="605625"/>
            <a:ext cx="5427626" cy="382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1052550" y="5762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</a:t>
            </a:r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AES considers each block as a 16 byte (4 byte x 4 byte = 128 ) grid in a column major arrangement.</a:t>
            </a:r>
            <a:endParaRPr sz="14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712" y="2406625"/>
            <a:ext cx="2465675" cy="15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body" idx="1"/>
          </p:nvPr>
        </p:nvSpPr>
        <p:spPr>
          <a:xfrm>
            <a:off x="1894825" y="13269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Each round comprises of 4 steps :</a:t>
            </a:r>
            <a:endParaRPr sz="2100"/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 SubBytes 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ShiftRows 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MixColumns 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Add Round Key</a:t>
            </a:r>
            <a:endParaRPr sz="2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386</Words>
  <Application>Microsoft Office PowerPoint</Application>
  <PresentationFormat>On-screen Show (16:9)</PresentationFormat>
  <Paragraphs>55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Times New Roman</vt:lpstr>
      <vt:lpstr>Montserrat</vt:lpstr>
      <vt:lpstr>Lato</vt:lpstr>
      <vt:lpstr>Focus</vt:lpstr>
      <vt:lpstr>PowerPoint Presentation</vt:lpstr>
      <vt:lpstr>AES (Advanced Encryption Standard)</vt:lpstr>
      <vt:lpstr>PowerPoint Presentation</vt:lpstr>
      <vt:lpstr>PowerPoint Presentation</vt:lpstr>
      <vt:lpstr>AES-128</vt:lpstr>
      <vt:lpstr>Working</vt:lpstr>
      <vt:lpstr>PowerPoint Presentation</vt:lpstr>
      <vt:lpstr>Encryption</vt:lpstr>
      <vt:lpstr>PowerPoint Presentation</vt:lpstr>
      <vt:lpstr>PowerPoint Presentation</vt:lpstr>
      <vt:lpstr>PowerPoint Presentation</vt:lpstr>
      <vt:lpstr>SubBytes</vt:lpstr>
      <vt:lpstr>PowerPoint Presentation</vt:lpstr>
      <vt:lpstr>ShiftRows</vt:lpstr>
      <vt:lpstr>MixColumns</vt:lpstr>
      <vt:lpstr>Decryption</vt:lpstr>
      <vt:lpstr>Test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Awesome Avi</cp:lastModifiedBy>
  <cp:revision>4</cp:revision>
  <dcterms:modified xsi:type="dcterms:W3CDTF">2023-05-19T06:39:26Z</dcterms:modified>
</cp:coreProperties>
</file>