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10"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3" d="100"/>
          <a:sy n="73" d="100"/>
        </p:scale>
        <p:origin x="618"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3/24/2023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3/24/2023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3/24/2023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3/24/2023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3/24/2023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3/24/2023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3/24/2023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3/24/2023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3/24/2023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3/24/2023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3/24/2023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133654" cy="2895600"/>
          </a:xfrm>
        </p:spPr>
        <p:txBody>
          <a:bodyPr/>
          <a:lstStyle/>
          <a:p>
            <a:r>
              <a:rPr lang="en-US" dirty="0" smtClean="0"/>
              <a:t>DVWA Web Application</a:t>
            </a:r>
            <a:endParaRPr lang="en-US" dirty="0"/>
          </a:p>
        </p:txBody>
      </p:sp>
      <p:sp>
        <p:nvSpPr>
          <p:cNvPr id="4" name="Subtitle 3"/>
          <p:cNvSpPr>
            <a:spLocks noGrp="1"/>
          </p:cNvSpPr>
          <p:nvPr>
            <p:ph type="subTitle" idx="1"/>
          </p:nvPr>
        </p:nvSpPr>
        <p:spPr/>
        <p:txBody>
          <a:bodyPr/>
          <a:lstStyle/>
          <a:p>
            <a:r>
              <a:rPr lang="it-IT" dirty="0" smtClean="0"/>
              <a:t>Penetration Testing </a:t>
            </a:r>
          </a:p>
          <a:p>
            <a:endParaRPr lang="it-IT" dirty="0"/>
          </a:p>
          <a:p>
            <a:endParaRPr lang="it-IT" dirty="0" smtClean="0"/>
          </a:p>
          <a:p>
            <a:r>
              <a:rPr lang="it-IT" dirty="0" smtClean="0"/>
              <a:t>Project 3 </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1905000"/>
            <a:ext cx="4102415" cy="2667000"/>
          </a:xfrm>
        </p:spPr>
        <p:txBody>
          <a:bodyPr/>
          <a:lstStyle/>
          <a:p>
            <a:r>
              <a:rPr lang="en-US" sz="2000" dirty="0"/>
              <a:t>SQL Injection is a type of web application security vulnerability that allows attackers to inject malicious SQL code into input fields of a web application to access or manipulate the database behind it. In DVWA's case, the SQL Injection vulnerability is deliberately included as a means for users to practice identifying and exploiting the vulnerability</a:t>
            </a:r>
          </a:p>
        </p:txBody>
      </p:sp>
      <p:sp>
        <p:nvSpPr>
          <p:cNvPr id="3" name="Text Placeholder 2"/>
          <p:cNvSpPr>
            <a:spLocks noGrp="1"/>
          </p:cNvSpPr>
          <p:nvPr>
            <p:ph type="body" sz="half" idx="2"/>
          </p:nvPr>
        </p:nvSpPr>
        <p:spPr>
          <a:xfrm>
            <a:off x="765821" y="4648200"/>
            <a:ext cx="3880792" cy="1371600"/>
          </a:xfrm>
        </p:spPr>
        <p:txBody>
          <a:bodyPr>
            <a:normAutofit fontScale="85000" lnSpcReduction="10000"/>
          </a:bodyPr>
          <a:lstStyle/>
          <a:p>
            <a:pPr marL="742950" indent="-742950">
              <a:buAutoNum type="arabicPeriod"/>
            </a:pPr>
            <a:r>
              <a:rPr lang="en-US" sz="4000" dirty="0" smtClean="0"/>
              <a:t>SQL Injection</a:t>
            </a:r>
          </a:p>
          <a:p>
            <a:pPr marL="742950" indent="-742950">
              <a:buAutoNum type="arabicPeriod"/>
            </a:pPr>
            <a:r>
              <a:rPr lang="en-US" sz="4000" dirty="0" smtClean="0"/>
              <a:t>Severity </a:t>
            </a:r>
            <a:r>
              <a:rPr lang="en-US" sz="4000" dirty="0" smtClean="0">
                <a:solidFill>
                  <a:srgbClr val="C00000"/>
                </a:solidFill>
              </a:rPr>
              <a:t>Critical</a:t>
            </a:r>
            <a:r>
              <a:rPr lang="en-US" sz="4000" dirty="0" smtClean="0"/>
              <a:t>  </a:t>
            </a:r>
            <a:endParaRPr lang="en-US" sz="4000" dirty="0"/>
          </a:p>
        </p:txBody>
      </p:sp>
      <p:pic>
        <p:nvPicPr>
          <p:cNvPr id="5" name="Content Placeholder 4"/>
          <p:cNvPicPr>
            <a:picLocks noGrp="1" noChangeAspect="1"/>
          </p:cNvPicPr>
          <p:nvPr>
            <p:ph idx="1"/>
          </p:nvPr>
        </p:nvPicPr>
        <p:blipFill>
          <a:blip r:embed="rId2"/>
          <a:stretch>
            <a:fillRect/>
          </a:stretch>
        </p:blipFill>
        <p:spPr>
          <a:xfrm>
            <a:off x="4646613" y="225339"/>
            <a:ext cx="6848399" cy="3038475"/>
          </a:xfrm>
          <a:prstGeom prst="rect">
            <a:avLst/>
          </a:prstGeom>
        </p:spPr>
      </p:pic>
      <p:pic>
        <p:nvPicPr>
          <p:cNvPr id="6" name="Picture 5"/>
          <p:cNvPicPr>
            <a:picLocks noChangeAspect="1"/>
          </p:cNvPicPr>
          <p:nvPr/>
        </p:nvPicPr>
        <p:blipFill>
          <a:blip r:embed="rId3"/>
          <a:stretch>
            <a:fillRect/>
          </a:stretch>
        </p:blipFill>
        <p:spPr>
          <a:xfrm>
            <a:off x="4646613" y="3296471"/>
            <a:ext cx="6848399" cy="3228873"/>
          </a:xfrm>
          <a:prstGeom prst="rect">
            <a:avLst/>
          </a:prstGeom>
        </p:spPr>
      </p:pic>
    </p:spTree>
    <p:extLst>
      <p:ext uri="{BB962C8B-B14F-4D97-AF65-F5344CB8AC3E}">
        <p14:creationId xmlns:p14="http://schemas.microsoft.com/office/powerpoint/2010/main" val="323131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1905000"/>
            <a:ext cx="4318439" cy="2667000"/>
          </a:xfrm>
        </p:spPr>
        <p:txBody>
          <a:bodyPr/>
          <a:lstStyle/>
          <a:p>
            <a:r>
              <a:rPr lang="en-US" sz="2400" dirty="0"/>
              <a:t>DVWA's Blind SQL Injection vulnerability requires attackers to use more sophisticated techniques to extract information from the database, such as </a:t>
            </a:r>
            <a:r>
              <a:rPr lang="en-US" sz="2400" dirty="0" smtClean="0"/>
              <a:t>time-based </a:t>
            </a:r>
            <a:r>
              <a:rPr lang="en-US" sz="2400" dirty="0"/>
              <a:t>or Boolean-based attacks, as the web application does not display the results of the injected SQL code.</a:t>
            </a:r>
          </a:p>
        </p:txBody>
      </p:sp>
      <p:sp>
        <p:nvSpPr>
          <p:cNvPr id="3" name="Text Placeholder 2"/>
          <p:cNvSpPr>
            <a:spLocks noGrp="1"/>
          </p:cNvSpPr>
          <p:nvPr>
            <p:ph type="body" sz="half" idx="2"/>
          </p:nvPr>
        </p:nvSpPr>
        <p:spPr>
          <a:xfrm>
            <a:off x="405781" y="4648200"/>
            <a:ext cx="4240832" cy="1371600"/>
          </a:xfrm>
        </p:spPr>
        <p:txBody>
          <a:bodyPr>
            <a:normAutofit/>
          </a:bodyPr>
          <a:lstStyle/>
          <a:p>
            <a:pPr marL="514350" indent="-514350">
              <a:buAutoNum type="arabicPeriod"/>
            </a:pPr>
            <a:r>
              <a:rPr lang="en-US" sz="3200" dirty="0" smtClean="0"/>
              <a:t>SQL </a:t>
            </a:r>
            <a:r>
              <a:rPr lang="en-US" sz="3200" dirty="0"/>
              <a:t>injection (Blind</a:t>
            </a:r>
            <a:r>
              <a:rPr lang="en-US" sz="3200" dirty="0" smtClean="0"/>
              <a:t>)</a:t>
            </a:r>
          </a:p>
          <a:p>
            <a:pPr marL="514350" indent="-514350">
              <a:buAutoNum type="arabicPeriod"/>
            </a:pPr>
            <a:r>
              <a:rPr lang="en-US" sz="3200" dirty="0" smtClean="0"/>
              <a:t>Severity</a:t>
            </a:r>
            <a:r>
              <a:rPr lang="en-US" sz="3200" dirty="0" smtClean="0">
                <a:solidFill>
                  <a:srgbClr val="C00000"/>
                </a:solidFill>
              </a:rPr>
              <a:t> Critical </a:t>
            </a:r>
            <a:endParaRPr lang="en-US" sz="3200" dirty="0">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4642618" y="133350"/>
            <a:ext cx="7068418" cy="3390900"/>
          </a:xfrm>
          <a:prstGeom prst="rect">
            <a:avLst/>
          </a:prstGeom>
        </p:spPr>
      </p:pic>
      <p:pic>
        <p:nvPicPr>
          <p:cNvPr id="6" name="Picture 5"/>
          <p:cNvPicPr>
            <a:picLocks noChangeAspect="1"/>
          </p:cNvPicPr>
          <p:nvPr/>
        </p:nvPicPr>
        <p:blipFill>
          <a:blip r:embed="rId3"/>
          <a:stretch>
            <a:fillRect/>
          </a:stretch>
        </p:blipFill>
        <p:spPr>
          <a:xfrm>
            <a:off x="4642618" y="3524251"/>
            <a:ext cx="7068418" cy="3217118"/>
          </a:xfrm>
          <a:prstGeom prst="rect">
            <a:avLst/>
          </a:prstGeom>
        </p:spPr>
      </p:pic>
    </p:spTree>
    <p:extLst>
      <p:ext uri="{BB962C8B-B14F-4D97-AF65-F5344CB8AC3E}">
        <p14:creationId xmlns:p14="http://schemas.microsoft.com/office/powerpoint/2010/main" val="67459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1905000"/>
            <a:ext cx="3886391" cy="2667000"/>
          </a:xfrm>
        </p:spPr>
        <p:txBody>
          <a:bodyPr/>
          <a:lstStyle/>
          <a:p>
            <a:r>
              <a:rPr lang="en-US" sz="2000" dirty="0"/>
              <a:t>File Upload is a web application vulnerability that allows an attacker to upload malicious files onto a web server by exploiting insecure file upload functionality. This vulnerability can enable an attacker to execute arbitrary code on the server, access sensitive information, or launch further attacks against other users or systems. </a:t>
            </a:r>
          </a:p>
        </p:txBody>
      </p:sp>
      <p:sp>
        <p:nvSpPr>
          <p:cNvPr id="3" name="Text Placeholder 2"/>
          <p:cNvSpPr>
            <a:spLocks noGrp="1"/>
          </p:cNvSpPr>
          <p:nvPr>
            <p:ph type="body" sz="half" idx="2"/>
          </p:nvPr>
        </p:nvSpPr>
        <p:spPr>
          <a:xfrm>
            <a:off x="621805" y="4648200"/>
            <a:ext cx="4024808" cy="1371600"/>
          </a:xfrm>
        </p:spPr>
        <p:txBody>
          <a:bodyPr>
            <a:normAutofit fontScale="85000" lnSpcReduction="10000"/>
          </a:bodyPr>
          <a:lstStyle/>
          <a:p>
            <a:pPr marL="742950" indent="-742950">
              <a:buAutoNum type="arabicPeriod"/>
            </a:pPr>
            <a:r>
              <a:rPr lang="en-US" sz="4400" dirty="0" smtClean="0"/>
              <a:t>File Upload </a:t>
            </a:r>
          </a:p>
          <a:p>
            <a:pPr marL="742950" indent="-742950">
              <a:buAutoNum type="arabicPeriod"/>
            </a:pPr>
            <a:r>
              <a:rPr lang="en-US" sz="4400" dirty="0" smtClean="0"/>
              <a:t>Severity </a:t>
            </a:r>
            <a:r>
              <a:rPr lang="en-US" sz="4400" dirty="0" smtClean="0">
                <a:solidFill>
                  <a:srgbClr val="C00000"/>
                </a:solidFill>
              </a:rPr>
              <a:t>Critical </a:t>
            </a:r>
          </a:p>
        </p:txBody>
      </p:sp>
      <p:pic>
        <p:nvPicPr>
          <p:cNvPr id="5" name="Content Placeholder 4"/>
          <p:cNvPicPr>
            <a:picLocks noGrp="1" noChangeAspect="1"/>
          </p:cNvPicPr>
          <p:nvPr>
            <p:ph idx="1"/>
          </p:nvPr>
        </p:nvPicPr>
        <p:blipFill>
          <a:blip r:embed="rId2"/>
          <a:stretch>
            <a:fillRect/>
          </a:stretch>
        </p:blipFill>
        <p:spPr>
          <a:xfrm>
            <a:off x="4646613" y="188640"/>
            <a:ext cx="7208439" cy="1080120"/>
          </a:xfrm>
          <a:prstGeom prst="rect">
            <a:avLst/>
          </a:prstGeom>
        </p:spPr>
      </p:pic>
      <p:pic>
        <p:nvPicPr>
          <p:cNvPr id="6" name="Picture 5"/>
          <p:cNvPicPr>
            <a:picLocks noChangeAspect="1"/>
          </p:cNvPicPr>
          <p:nvPr/>
        </p:nvPicPr>
        <p:blipFill>
          <a:blip r:embed="rId3"/>
          <a:stretch>
            <a:fillRect/>
          </a:stretch>
        </p:blipFill>
        <p:spPr>
          <a:xfrm>
            <a:off x="4646612" y="1262553"/>
            <a:ext cx="7208439" cy="1447800"/>
          </a:xfrm>
          <a:prstGeom prst="rect">
            <a:avLst/>
          </a:prstGeom>
        </p:spPr>
      </p:pic>
      <p:pic>
        <p:nvPicPr>
          <p:cNvPr id="7" name="Picture 6"/>
          <p:cNvPicPr>
            <a:picLocks noChangeAspect="1"/>
          </p:cNvPicPr>
          <p:nvPr/>
        </p:nvPicPr>
        <p:blipFill>
          <a:blip r:embed="rId4"/>
          <a:stretch>
            <a:fillRect/>
          </a:stretch>
        </p:blipFill>
        <p:spPr>
          <a:xfrm>
            <a:off x="4646612" y="2710353"/>
            <a:ext cx="7220954" cy="2000250"/>
          </a:xfrm>
          <a:prstGeom prst="rect">
            <a:avLst/>
          </a:prstGeom>
        </p:spPr>
      </p:pic>
      <p:pic>
        <p:nvPicPr>
          <p:cNvPr id="8" name="Picture 7"/>
          <p:cNvPicPr>
            <a:picLocks noChangeAspect="1"/>
          </p:cNvPicPr>
          <p:nvPr/>
        </p:nvPicPr>
        <p:blipFill>
          <a:blip r:embed="rId5"/>
          <a:stretch>
            <a:fillRect/>
          </a:stretch>
        </p:blipFill>
        <p:spPr>
          <a:xfrm>
            <a:off x="4646612" y="4723286"/>
            <a:ext cx="7220954" cy="1874066"/>
          </a:xfrm>
          <a:prstGeom prst="rect">
            <a:avLst/>
          </a:prstGeom>
        </p:spPr>
      </p:pic>
    </p:spTree>
    <p:extLst>
      <p:ext uri="{BB962C8B-B14F-4D97-AF65-F5344CB8AC3E}">
        <p14:creationId xmlns:p14="http://schemas.microsoft.com/office/powerpoint/2010/main" val="52701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1905000"/>
            <a:ext cx="3814383" cy="2667000"/>
          </a:xfrm>
        </p:spPr>
        <p:txBody>
          <a:bodyPr/>
          <a:lstStyle/>
          <a:p>
            <a:r>
              <a:rPr lang="en-US" sz="1800" dirty="0"/>
              <a:t>Reflected XSS can be exploited by inserting malicious code into input fields on a web page. When the victim submits the form, the malicious code is reflected back in the response from the server, and is executed in the victim's browser. This vulnerability can be mitigated by properly validating and sanitizing user input, as well as encoding output to prevent it from being interpreted as code.</a:t>
            </a:r>
          </a:p>
        </p:txBody>
      </p:sp>
      <p:sp>
        <p:nvSpPr>
          <p:cNvPr id="3" name="Text Placeholder 2"/>
          <p:cNvSpPr>
            <a:spLocks noGrp="1"/>
          </p:cNvSpPr>
          <p:nvPr>
            <p:ph type="body" sz="half" idx="2"/>
          </p:nvPr>
        </p:nvSpPr>
        <p:spPr>
          <a:xfrm>
            <a:off x="333773" y="4648200"/>
            <a:ext cx="4312840" cy="1371600"/>
          </a:xfrm>
        </p:spPr>
        <p:txBody>
          <a:bodyPr>
            <a:normAutofit/>
          </a:bodyPr>
          <a:lstStyle/>
          <a:p>
            <a:pPr marL="457200" indent="-457200">
              <a:buAutoNum type="arabicPeriod"/>
            </a:pPr>
            <a:r>
              <a:rPr lang="en-US" sz="2000" dirty="0" smtClean="0"/>
              <a:t>Reflected </a:t>
            </a:r>
            <a:r>
              <a:rPr lang="en-US" sz="2000" dirty="0"/>
              <a:t>Cross Site Scripting (XSS</a:t>
            </a:r>
            <a:r>
              <a:rPr lang="en-US" sz="2000" dirty="0" smtClean="0"/>
              <a:t>)</a:t>
            </a:r>
          </a:p>
          <a:p>
            <a:pPr marL="457200" indent="-457200">
              <a:buAutoNum type="arabicPeriod"/>
            </a:pPr>
            <a:r>
              <a:rPr lang="en-US" sz="2000" dirty="0" smtClean="0"/>
              <a:t>Severity </a:t>
            </a:r>
            <a:r>
              <a:rPr lang="en-US" sz="2000" dirty="0" smtClean="0">
                <a:solidFill>
                  <a:srgbClr val="FF0000"/>
                </a:solidFill>
              </a:rPr>
              <a:t>High</a:t>
            </a:r>
            <a:endParaRPr lang="en-US" sz="2000"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4798268" y="188640"/>
            <a:ext cx="7056784" cy="2828925"/>
          </a:xfrm>
          <a:prstGeom prst="rect">
            <a:avLst/>
          </a:prstGeom>
        </p:spPr>
      </p:pic>
      <p:pic>
        <p:nvPicPr>
          <p:cNvPr id="6" name="Picture 5"/>
          <p:cNvPicPr>
            <a:picLocks noChangeAspect="1"/>
          </p:cNvPicPr>
          <p:nvPr/>
        </p:nvPicPr>
        <p:blipFill>
          <a:blip r:embed="rId3"/>
          <a:stretch>
            <a:fillRect/>
          </a:stretch>
        </p:blipFill>
        <p:spPr>
          <a:xfrm>
            <a:off x="4792670" y="3017565"/>
            <a:ext cx="7062382" cy="3651795"/>
          </a:xfrm>
          <a:prstGeom prst="rect">
            <a:avLst/>
          </a:prstGeom>
        </p:spPr>
      </p:pic>
    </p:spTree>
    <p:extLst>
      <p:ext uri="{BB962C8B-B14F-4D97-AF65-F5344CB8AC3E}">
        <p14:creationId xmlns:p14="http://schemas.microsoft.com/office/powerpoint/2010/main" val="63721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1905000"/>
            <a:ext cx="4030407" cy="2667000"/>
          </a:xfrm>
        </p:spPr>
        <p:txBody>
          <a:bodyPr/>
          <a:lstStyle/>
          <a:p>
            <a:r>
              <a:rPr lang="en-US" sz="2000" dirty="0"/>
              <a:t>Stored XSS can be exploited by injecting malicious code into input fields that are then stored in a database and displayed to other users of the application. This vulnerability can be mitigated by properly validating and sanitizing user input, as well as encoding output to prevent it from being interpreted as code.</a:t>
            </a:r>
          </a:p>
        </p:txBody>
      </p:sp>
      <p:sp>
        <p:nvSpPr>
          <p:cNvPr id="3" name="Text Placeholder 2"/>
          <p:cNvSpPr>
            <a:spLocks noGrp="1"/>
          </p:cNvSpPr>
          <p:nvPr>
            <p:ph type="body" sz="half" idx="2"/>
          </p:nvPr>
        </p:nvSpPr>
        <p:spPr>
          <a:xfrm>
            <a:off x="621805" y="4648200"/>
            <a:ext cx="4024808" cy="1371600"/>
          </a:xfrm>
        </p:spPr>
        <p:txBody>
          <a:bodyPr>
            <a:normAutofit/>
          </a:bodyPr>
          <a:lstStyle/>
          <a:p>
            <a:pPr marL="457200" indent="-457200">
              <a:buAutoNum type="arabicPeriod"/>
            </a:pPr>
            <a:r>
              <a:rPr lang="en-US" sz="2400" dirty="0" smtClean="0"/>
              <a:t>Stored Cross-Site </a:t>
            </a:r>
            <a:r>
              <a:rPr lang="en-US" sz="2400" dirty="0"/>
              <a:t>Scripting (XSS</a:t>
            </a:r>
            <a:r>
              <a:rPr lang="en-US" sz="2400" dirty="0" smtClean="0"/>
              <a:t>)</a:t>
            </a:r>
          </a:p>
          <a:p>
            <a:pPr marL="457200" indent="-457200">
              <a:buAutoNum type="arabicPeriod"/>
            </a:pPr>
            <a:r>
              <a:rPr lang="en-US" sz="2400" dirty="0" smtClean="0"/>
              <a:t>Severity </a:t>
            </a:r>
            <a:r>
              <a:rPr lang="en-US" sz="2400" dirty="0" smtClean="0">
                <a:solidFill>
                  <a:srgbClr val="FF0000"/>
                </a:solidFill>
              </a:rPr>
              <a:t>High</a:t>
            </a:r>
            <a:endParaRPr lang="en-US" sz="2400"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4652435" y="307128"/>
            <a:ext cx="7212109" cy="3038475"/>
          </a:xfrm>
          <a:prstGeom prst="rect">
            <a:avLst/>
          </a:prstGeom>
        </p:spPr>
      </p:pic>
      <p:pic>
        <p:nvPicPr>
          <p:cNvPr id="6" name="Picture 5"/>
          <p:cNvPicPr>
            <a:picLocks noChangeAspect="1"/>
          </p:cNvPicPr>
          <p:nvPr/>
        </p:nvPicPr>
        <p:blipFill>
          <a:blip r:embed="rId3"/>
          <a:stretch>
            <a:fillRect/>
          </a:stretch>
        </p:blipFill>
        <p:spPr>
          <a:xfrm>
            <a:off x="4633430" y="3421803"/>
            <a:ext cx="7231114" cy="3043343"/>
          </a:xfrm>
          <a:prstGeom prst="rect">
            <a:avLst/>
          </a:prstGeom>
        </p:spPr>
      </p:pic>
    </p:spTree>
    <p:extLst>
      <p:ext uri="{BB962C8B-B14F-4D97-AF65-F5344CB8AC3E}">
        <p14:creationId xmlns:p14="http://schemas.microsoft.com/office/powerpoint/2010/main" val="225566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1905000"/>
            <a:ext cx="4246431" cy="2667000"/>
          </a:xfrm>
        </p:spPr>
        <p:txBody>
          <a:bodyPr/>
          <a:lstStyle/>
          <a:p>
            <a:r>
              <a:rPr lang="en-US" sz="2000" dirty="0"/>
              <a:t>JavaScript is a very capable programming language. An attacker can use these abilities, combined with XSS vulnerabilities, simultaneously as part of an attack vector. So instead of XSS being a way just to obtain critical user data, it can also be a way to conduct an attack directly from the user’s browser.</a:t>
            </a:r>
          </a:p>
        </p:txBody>
      </p:sp>
      <p:sp>
        <p:nvSpPr>
          <p:cNvPr id="3" name="Text Placeholder 2"/>
          <p:cNvSpPr>
            <a:spLocks noGrp="1"/>
          </p:cNvSpPr>
          <p:nvPr>
            <p:ph type="body" sz="half" idx="2"/>
          </p:nvPr>
        </p:nvSpPr>
        <p:spPr>
          <a:xfrm>
            <a:off x="477789" y="4648200"/>
            <a:ext cx="4168824" cy="1371600"/>
          </a:xfrm>
        </p:spPr>
        <p:txBody>
          <a:bodyPr>
            <a:normAutofit/>
          </a:bodyPr>
          <a:lstStyle/>
          <a:p>
            <a:pPr marL="742950" indent="-742950">
              <a:buAutoNum type="arabicPeriod"/>
            </a:pPr>
            <a:r>
              <a:rPr lang="en-US" sz="3600" dirty="0" smtClean="0"/>
              <a:t>JavaScript </a:t>
            </a:r>
          </a:p>
          <a:p>
            <a:pPr marL="742950" indent="-742950">
              <a:buAutoNum type="arabicPeriod"/>
            </a:pPr>
            <a:r>
              <a:rPr lang="en-US" sz="3600" dirty="0" smtClean="0"/>
              <a:t>Severity </a:t>
            </a:r>
            <a:r>
              <a:rPr lang="en-US" sz="3600" dirty="0" smtClean="0">
                <a:solidFill>
                  <a:srgbClr val="FFFF00"/>
                </a:solidFill>
              </a:rPr>
              <a:t>Low</a:t>
            </a:r>
          </a:p>
          <a:p>
            <a:pPr marL="742950" indent="-742950">
              <a:buAutoNum type="arabicPeriod"/>
            </a:pPr>
            <a:endParaRPr lang="en-US" sz="3600" dirty="0"/>
          </a:p>
        </p:txBody>
      </p:sp>
      <p:pic>
        <p:nvPicPr>
          <p:cNvPr id="5" name="Content Placeholder 4"/>
          <p:cNvPicPr>
            <a:picLocks noGrp="1" noChangeAspect="1"/>
          </p:cNvPicPr>
          <p:nvPr>
            <p:ph idx="1"/>
          </p:nvPr>
        </p:nvPicPr>
        <p:blipFill>
          <a:blip r:embed="rId2"/>
          <a:stretch>
            <a:fillRect/>
          </a:stretch>
        </p:blipFill>
        <p:spPr>
          <a:xfrm>
            <a:off x="4870276" y="404664"/>
            <a:ext cx="6840760" cy="2552700"/>
          </a:xfrm>
          <a:prstGeom prst="rect">
            <a:avLst/>
          </a:prstGeom>
        </p:spPr>
      </p:pic>
      <p:pic>
        <p:nvPicPr>
          <p:cNvPr id="7" name="Picture 6"/>
          <p:cNvPicPr>
            <a:picLocks noChangeAspect="1"/>
          </p:cNvPicPr>
          <p:nvPr/>
        </p:nvPicPr>
        <p:blipFill>
          <a:blip r:embed="rId3"/>
          <a:stretch>
            <a:fillRect/>
          </a:stretch>
        </p:blipFill>
        <p:spPr>
          <a:xfrm>
            <a:off x="4870276" y="3140968"/>
            <a:ext cx="6840760" cy="3096344"/>
          </a:xfrm>
          <a:prstGeom prst="rect">
            <a:avLst/>
          </a:prstGeom>
        </p:spPr>
      </p:pic>
    </p:spTree>
    <p:extLst>
      <p:ext uri="{BB962C8B-B14F-4D97-AF65-F5344CB8AC3E}">
        <p14:creationId xmlns:p14="http://schemas.microsoft.com/office/powerpoint/2010/main" val="400251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41884" y="476672"/>
            <a:ext cx="9217024" cy="2304256"/>
          </a:xfrm>
          <a:prstGeom prst="rect">
            <a:avLst/>
          </a:prstGeom>
        </p:spPr>
      </p:pic>
      <p:pic>
        <p:nvPicPr>
          <p:cNvPr id="6" name="Picture 5"/>
          <p:cNvPicPr>
            <a:picLocks noChangeAspect="1"/>
          </p:cNvPicPr>
          <p:nvPr/>
        </p:nvPicPr>
        <p:blipFill>
          <a:blip r:embed="rId3"/>
          <a:stretch>
            <a:fillRect/>
          </a:stretch>
        </p:blipFill>
        <p:spPr>
          <a:xfrm>
            <a:off x="1341884" y="2782388"/>
            <a:ext cx="9217024" cy="3598939"/>
          </a:xfrm>
          <a:prstGeom prst="rect">
            <a:avLst/>
          </a:prstGeom>
        </p:spPr>
      </p:pic>
    </p:spTree>
    <p:extLst>
      <p:ext uri="{BB962C8B-B14F-4D97-AF65-F5344CB8AC3E}">
        <p14:creationId xmlns:p14="http://schemas.microsoft.com/office/powerpoint/2010/main" val="267806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In conclusion, the penetration testing of the DVWA web application has revealed several vulnerabilities that could potentially be exploited by attackers to gain unauthorized access to sensitive information or perform other malicious activities. The vulnerabilities identified include SQL Injection, Command Execution, Cross-Site Scripting (XSS), and Cross-Site Request Forgery (CSRF).</a:t>
            </a:r>
            <a:endParaRPr lang="en-US" sz="3200" dirty="0"/>
          </a:p>
        </p:txBody>
      </p:sp>
      <p:sp>
        <p:nvSpPr>
          <p:cNvPr id="7" name="Text Placeholder 6"/>
          <p:cNvSpPr>
            <a:spLocks noGrp="1"/>
          </p:cNvSpPr>
          <p:nvPr>
            <p:ph type="body" idx="1"/>
          </p:nvPr>
        </p:nvSpPr>
        <p:spPr>
          <a:xfrm>
            <a:off x="1065213" y="5410200"/>
            <a:ext cx="9205663" cy="609601"/>
          </a:xfrm>
        </p:spPr>
        <p:txBody>
          <a:bodyPr>
            <a:normAutofit/>
          </a:bodyPr>
          <a:lstStyle/>
          <a:p>
            <a:r>
              <a:rPr lang="en-US" dirty="0" smtClean="0"/>
              <a:t>Thank you to listen me if any question please ask me now </a:t>
            </a:r>
            <a:endParaRPr lang="en-US" dirty="0"/>
          </a:p>
        </p:txBody>
      </p:sp>
    </p:spTree>
    <p:extLst>
      <p:ext uri="{BB962C8B-B14F-4D97-AF65-F5344CB8AC3E}">
        <p14:creationId xmlns:p14="http://schemas.microsoft.com/office/powerpoint/2010/main" val="147926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a:t>
            </a:r>
            <a:endParaRPr lang="en-US" dirty="0"/>
          </a:p>
        </p:txBody>
      </p:sp>
      <p:sp>
        <p:nvSpPr>
          <p:cNvPr id="14" name="Content Placeholder 13"/>
          <p:cNvSpPr>
            <a:spLocks noGrp="1"/>
          </p:cNvSpPr>
          <p:nvPr>
            <p:ph idx="1"/>
          </p:nvPr>
        </p:nvSpPr>
        <p:spPr/>
        <p:txBody>
          <a:bodyPr/>
          <a:lstStyle/>
          <a:p>
            <a:pPr marL="342900" indent="-342900">
              <a:buAutoNum type="arabicPeriod"/>
            </a:pPr>
            <a:r>
              <a:rPr lang="en-US" dirty="0">
                <a:cs typeface="Arial" panose="020B0604020202020204" pitchFamily="34" charset="0"/>
              </a:rPr>
              <a:t>My name is Noman Ahmed </a:t>
            </a:r>
          </a:p>
          <a:p>
            <a:pPr marL="342900" indent="-342900">
              <a:buAutoNum type="arabicPeriod"/>
            </a:pPr>
            <a:r>
              <a:rPr lang="en-US" dirty="0">
                <a:cs typeface="Arial" panose="020B0604020202020204" pitchFamily="34" charset="0"/>
              </a:rPr>
              <a:t>Location Quetta,balochistan,Pakistan</a:t>
            </a:r>
          </a:p>
          <a:p>
            <a:pPr marL="342900" indent="-342900">
              <a:buAutoNum type="arabicPeriod"/>
            </a:pPr>
            <a:r>
              <a:rPr lang="en-US" dirty="0">
                <a:cs typeface="Arial" panose="020B0604020202020204" pitchFamily="34" charset="0"/>
              </a:rPr>
              <a:t>Background Bachelor in Information Technology from BUITEMS University. I have two-year experience in computer networks and now I learn with IEC in a field cybersecurity course.</a:t>
            </a:r>
            <a:endParaRPr lang="en-US" dirty="0">
              <a:cs typeface="Arial" panose="020B0604020202020204" pitchFamily="34"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Introduction</a:t>
            </a:r>
            <a:endParaRPr lang="en-US" dirty="0"/>
          </a:p>
        </p:txBody>
      </p:sp>
      <p:sp>
        <p:nvSpPr>
          <p:cNvPr id="3" name="Content Placeholder 2"/>
          <p:cNvSpPr>
            <a:spLocks noGrp="1"/>
          </p:cNvSpPr>
          <p:nvPr>
            <p:ph idx="1"/>
          </p:nvPr>
        </p:nvSpPr>
        <p:spPr/>
        <p:txBody>
          <a:bodyPr>
            <a:normAutofit/>
          </a:bodyPr>
          <a:lstStyle/>
          <a:p>
            <a:r>
              <a:rPr lang="en-US" sz="3200" dirty="0" smtClean="0"/>
              <a:t>Perform a minimum of 10 web application penetration testing of DVWA.</a:t>
            </a:r>
          </a:p>
          <a:p>
            <a:r>
              <a:rPr lang="en-US" sz="3200" dirty="0" smtClean="0"/>
              <a:t>Create a penetration testing report.</a:t>
            </a:r>
          </a:p>
          <a:p>
            <a:r>
              <a:rPr lang="en-US" sz="3200" dirty="0"/>
              <a:t>Host the DVWA web application on your own network and never attack or test anyone's assets without authorization.</a:t>
            </a:r>
            <a:endParaRPr lang="en-US" sz="3200" dirty="0" smtClean="0"/>
          </a:p>
        </p:txBody>
      </p:sp>
    </p:spTree>
    <p:extLst>
      <p:ext uri="{BB962C8B-B14F-4D97-AF65-F5344CB8AC3E}">
        <p14:creationId xmlns:p14="http://schemas.microsoft.com/office/powerpoint/2010/main" val="32393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Introduction </a:t>
            </a:r>
            <a:endParaRPr lang="en-US" dirty="0"/>
          </a:p>
        </p:txBody>
      </p:sp>
      <p:sp>
        <p:nvSpPr>
          <p:cNvPr id="5" name="Text Placeholder 4"/>
          <p:cNvSpPr>
            <a:spLocks noGrp="1"/>
          </p:cNvSpPr>
          <p:nvPr>
            <p:ph idx="1"/>
          </p:nvPr>
        </p:nvSpPr>
        <p:spPr/>
        <p:txBody>
          <a:bodyPr>
            <a:normAutofit fontScale="85000" lnSpcReduction="10000"/>
          </a:bodyPr>
          <a:lstStyle/>
          <a:p>
            <a:r>
              <a:rPr lang="en-US" dirty="0" smtClean="0"/>
              <a:t>What is penetration testing?</a:t>
            </a:r>
          </a:p>
          <a:p>
            <a:r>
              <a:rPr lang="en-US" dirty="0"/>
              <a:t>Penetration testing, also known as pen testing, is a method of evaluating the security of a computer system, network, or web application by simulating an attack from a malicious source. The goal of penetration testing is to identify vulnerabilities in the target system before they can be exploited by real attackers</a:t>
            </a:r>
            <a:r>
              <a:rPr lang="en-US" dirty="0" smtClean="0"/>
              <a:t>.</a:t>
            </a:r>
          </a:p>
          <a:p>
            <a:r>
              <a:rPr lang="en-US" dirty="0" smtClean="0"/>
              <a:t>What is DVWA?</a:t>
            </a:r>
          </a:p>
          <a:p>
            <a:r>
              <a:rPr lang="en-US" dirty="0"/>
              <a:t>DVWA stands for Damn Vulnerable Web Application. It is a web application intentionally designed with known vulnerabilities for the purpose of practicing and improving web application security testing skills. The application includes a range of vulnerabilities such as SQL injection, cross-site scripting, and file inclusion vulnerabilities that users can exploit and try to fix. It is commonly used as a training tool for security professionals and students to gain hands-on experience in identifying and fixing web application vulnerabilities.</a:t>
            </a:r>
            <a:endParaRPr lang="en-US" dirty="0"/>
          </a:p>
        </p:txBody>
      </p:sp>
    </p:spTree>
    <p:extLst>
      <p:ext uri="{BB962C8B-B14F-4D97-AF65-F5344CB8AC3E}">
        <p14:creationId xmlns:p14="http://schemas.microsoft.com/office/powerpoint/2010/main" val="367674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Severity Risk?</a:t>
            </a: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C00000"/>
                </a:solidFill>
              </a:rPr>
              <a:t>Critical: </a:t>
            </a:r>
            <a:r>
              <a:rPr lang="en-US" dirty="0"/>
              <a:t>A vulnerability or threat that could result in the complete compromise of a system or network, leading to significant financial, reputational, or operational damage.</a:t>
            </a:r>
          </a:p>
          <a:p>
            <a:r>
              <a:rPr lang="en-US" b="1" dirty="0">
                <a:solidFill>
                  <a:srgbClr val="FF0000"/>
                </a:solidFill>
              </a:rPr>
              <a:t>High: </a:t>
            </a:r>
            <a:r>
              <a:rPr lang="en-US" dirty="0"/>
              <a:t>A vulnerability or threat that could result in the partial compromise of a system or network, leading to serious financial, reputational, or operational damage.</a:t>
            </a:r>
          </a:p>
          <a:p>
            <a:r>
              <a:rPr lang="en-US" b="1" dirty="0">
                <a:solidFill>
                  <a:srgbClr val="FFC000"/>
                </a:solidFill>
              </a:rPr>
              <a:t>Medium: </a:t>
            </a:r>
            <a:r>
              <a:rPr lang="en-US" dirty="0"/>
              <a:t>A vulnerability or threat that could result in the unauthorized access or disclosure of sensitive information, or minor disruption to operations.</a:t>
            </a:r>
          </a:p>
          <a:p>
            <a:r>
              <a:rPr lang="en-US" b="1" dirty="0">
                <a:solidFill>
                  <a:srgbClr val="FFFF00"/>
                </a:solidFill>
              </a:rPr>
              <a:t>Low: </a:t>
            </a:r>
            <a:r>
              <a:rPr lang="en-US" dirty="0"/>
              <a:t>A vulnerability or threat that has minimal impact on the confidentiality, integrity, or availability of data or systems.</a:t>
            </a:r>
          </a:p>
          <a:p>
            <a:endParaRPr lang="en-US" dirty="0"/>
          </a:p>
        </p:txBody>
      </p:sp>
    </p:spTree>
    <p:extLst>
      <p:ext uri="{BB962C8B-B14F-4D97-AF65-F5344CB8AC3E}">
        <p14:creationId xmlns:p14="http://schemas.microsoft.com/office/powerpoint/2010/main" val="272299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20" y="1905000"/>
            <a:ext cx="3886391" cy="2667000"/>
          </a:xfrm>
        </p:spPr>
        <p:txBody>
          <a:bodyPr/>
          <a:lstStyle/>
          <a:p>
            <a:r>
              <a:rPr lang="en-US" sz="2000" dirty="0"/>
              <a:t>A brute force attack is a method of cracking a password or encryption key by trying every possible combination until the correct one is found. It is commonly used against weak passwords and encryption keys and can be prevented by using strong passwords and encryption keys, limiting login attempts, and implementing multi-factor authentication.</a:t>
            </a:r>
          </a:p>
        </p:txBody>
      </p:sp>
      <p:sp>
        <p:nvSpPr>
          <p:cNvPr id="6" name="Text Placeholder 5"/>
          <p:cNvSpPr>
            <a:spLocks noGrp="1"/>
          </p:cNvSpPr>
          <p:nvPr>
            <p:ph type="body" sz="half" idx="2"/>
          </p:nvPr>
        </p:nvSpPr>
        <p:spPr/>
        <p:txBody>
          <a:bodyPr>
            <a:normAutofit/>
          </a:bodyPr>
          <a:lstStyle/>
          <a:p>
            <a:pPr marL="514350" indent="-514350">
              <a:buAutoNum type="arabicPeriod"/>
            </a:pPr>
            <a:r>
              <a:rPr lang="en-US" sz="2800" dirty="0" smtClean="0"/>
              <a:t>Brute Force Attack</a:t>
            </a:r>
          </a:p>
          <a:p>
            <a:pPr marL="514350" indent="-514350">
              <a:buAutoNum type="arabicPeriod"/>
            </a:pPr>
            <a:r>
              <a:rPr lang="en-US" sz="2800" dirty="0" smtClean="0"/>
              <a:t>Severity</a:t>
            </a:r>
            <a:r>
              <a:rPr lang="en-US" sz="2800" dirty="0" smtClean="0">
                <a:solidFill>
                  <a:srgbClr val="FFFF00"/>
                </a:solidFill>
              </a:rPr>
              <a:t> Low  </a:t>
            </a:r>
            <a:endParaRPr lang="en-US" sz="2800" dirty="0">
              <a:solidFill>
                <a:srgbClr val="FFFF00"/>
              </a:solidFill>
            </a:endParaRPr>
          </a:p>
        </p:txBody>
      </p:sp>
      <p:pic>
        <p:nvPicPr>
          <p:cNvPr id="7" name="Content Placeholder 6"/>
          <p:cNvPicPr>
            <a:picLocks noGrp="1" noChangeAspect="1"/>
          </p:cNvPicPr>
          <p:nvPr>
            <p:ph idx="1"/>
          </p:nvPr>
        </p:nvPicPr>
        <p:blipFill>
          <a:blip r:embed="rId2"/>
          <a:stretch>
            <a:fillRect/>
          </a:stretch>
        </p:blipFill>
        <p:spPr>
          <a:xfrm>
            <a:off x="5175250" y="1190625"/>
            <a:ext cx="5953125" cy="4324350"/>
          </a:xfrm>
          <a:prstGeom prst="rect">
            <a:avLst/>
          </a:prstGeom>
        </p:spPr>
      </p:pic>
    </p:spTree>
    <p:extLst>
      <p:ext uri="{BB962C8B-B14F-4D97-AF65-F5344CB8AC3E}">
        <p14:creationId xmlns:p14="http://schemas.microsoft.com/office/powerpoint/2010/main" val="344779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905000"/>
            <a:ext cx="4257602" cy="2667000"/>
          </a:xfrm>
        </p:spPr>
        <p:txBody>
          <a:bodyPr/>
          <a:lstStyle/>
          <a:p>
            <a:r>
              <a:rPr lang="en-US" sz="2000" dirty="0"/>
              <a:t>Command Execution vulnerability, an attacker can execute arbitrary commands on the server that is hosting the DVWA application. The vulnerability exists because the application fails to properly sanitize user input before executing system commands. This can allow an attacker to inject malicious code into the input fields of the application, which can then be executed on the server.</a:t>
            </a:r>
            <a:endParaRPr lang="en-US" sz="2000" dirty="0"/>
          </a:p>
        </p:txBody>
      </p:sp>
      <p:sp>
        <p:nvSpPr>
          <p:cNvPr id="3" name="Text Placeholder 2"/>
          <p:cNvSpPr>
            <a:spLocks noGrp="1"/>
          </p:cNvSpPr>
          <p:nvPr>
            <p:ph type="body" sz="half" idx="2"/>
          </p:nvPr>
        </p:nvSpPr>
        <p:spPr>
          <a:xfrm>
            <a:off x="1065213" y="4648200"/>
            <a:ext cx="3886201" cy="1371600"/>
          </a:xfrm>
        </p:spPr>
        <p:txBody>
          <a:bodyPr>
            <a:normAutofit/>
          </a:bodyPr>
          <a:lstStyle/>
          <a:p>
            <a:pPr marL="514350" indent="-514350">
              <a:buAutoNum type="arabicPeriod"/>
            </a:pPr>
            <a:r>
              <a:rPr lang="en-US" sz="2800" dirty="0" smtClean="0"/>
              <a:t>Command Execution</a:t>
            </a:r>
          </a:p>
          <a:p>
            <a:pPr marL="514350" indent="-514350">
              <a:buAutoNum type="arabicPeriod"/>
            </a:pPr>
            <a:r>
              <a:rPr lang="en-US" sz="2800" dirty="0" smtClean="0"/>
              <a:t>Severity </a:t>
            </a:r>
            <a:r>
              <a:rPr lang="en-US" sz="2800" dirty="0" smtClean="0">
                <a:solidFill>
                  <a:srgbClr val="C00000"/>
                </a:solidFill>
              </a:rPr>
              <a:t>Critical </a:t>
            </a:r>
            <a:endParaRPr lang="en-US" dirty="0">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5446340" y="260648"/>
            <a:ext cx="5781675" cy="2992139"/>
          </a:xfrm>
          <a:prstGeom prst="rect">
            <a:avLst/>
          </a:prstGeom>
        </p:spPr>
      </p:pic>
      <p:pic>
        <p:nvPicPr>
          <p:cNvPr id="6" name="Picture 5"/>
          <p:cNvPicPr>
            <a:picLocks noChangeAspect="1"/>
          </p:cNvPicPr>
          <p:nvPr/>
        </p:nvPicPr>
        <p:blipFill>
          <a:blip r:embed="rId3"/>
          <a:stretch>
            <a:fillRect/>
          </a:stretch>
        </p:blipFill>
        <p:spPr>
          <a:xfrm>
            <a:off x="5446341" y="3252787"/>
            <a:ext cx="5781674" cy="3200549"/>
          </a:xfrm>
          <a:prstGeom prst="rect">
            <a:avLst/>
          </a:prstGeom>
        </p:spPr>
      </p:pic>
    </p:spTree>
    <p:extLst>
      <p:ext uri="{BB962C8B-B14F-4D97-AF65-F5344CB8AC3E}">
        <p14:creationId xmlns:p14="http://schemas.microsoft.com/office/powerpoint/2010/main" val="8819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2" y="1905000"/>
            <a:ext cx="4246430" cy="2667000"/>
          </a:xfrm>
        </p:spPr>
        <p:txBody>
          <a:bodyPr/>
          <a:lstStyle/>
          <a:p>
            <a:r>
              <a:rPr lang="en-US" sz="2000" dirty="0"/>
              <a:t>Cross-Site Request Forgery (CSRF) is a type of web application vulnerability that allows an attacker to trick a user into unknowingly submitting a malicious request. The attacker can exploit this vulnerability to perform unauthorized actions on behalf of the user, such as changing their password, transferring funds, or deleting data. </a:t>
            </a:r>
          </a:p>
        </p:txBody>
      </p:sp>
      <p:sp>
        <p:nvSpPr>
          <p:cNvPr id="3" name="Text Placeholder 2"/>
          <p:cNvSpPr>
            <a:spLocks noGrp="1"/>
          </p:cNvSpPr>
          <p:nvPr>
            <p:ph type="body" sz="half" idx="2"/>
          </p:nvPr>
        </p:nvSpPr>
        <p:spPr>
          <a:xfrm>
            <a:off x="405780" y="4648200"/>
            <a:ext cx="4392487" cy="1371600"/>
          </a:xfrm>
        </p:spPr>
        <p:txBody>
          <a:bodyPr>
            <a:normAutofit/>
          </a:bodyPr>
          <a:lstStyle/>
          <a:p>
            <a:pPr marL="457200" indent="-457200">
              <a:buAutoNum type="arabicPeriod"/>
            </a:pPr>
            <a:r>
              <a:rPr lang="en-US" sz="2000" dirty="0" smtClean="0"/>
              <a:t>Cross-Site Request </a:t>
            </a:r>
            <a:r>
              <a:rPr lang="en-US" sz="2000" dirty="0"/>
              <a:t>Forgery (CSRF</a:t>
            </a:r>
            <a:r>
              <a:rPr lang="en-US" sz="2000" dirty="0" smtClean="0"/>
              <a:t>)</a:t>
            </a:r>
          </a:p>
          <a:p>
            <a:pPr marL="457200" indent="-457200">
              <a:buAutoNum type="arabicPeriod"/>
            </a:pPr>
            <a:r>
              <a:rPr lang="en-US" sz="2000" dirty="0" smtClean="0"/>
              <a:t>Severity </a:t>
            </a:r>
            <a:r>
              <a:rPr lang="en-US" sz="2000" dirty="0" smtClean="0">
                <a:solidFill>
                  <a:srgbClr val="FFC000"/>
                </a:solidFill>
              </a:rPr>
              <a:t>Medium</a:t>
            </a:r>
            <a:r>
              <a:rPr lang="en-US" sz="2000" dirty="0" smtClean="0"/>
              <a:t> </a:t>
            </a:r>
            <a:endParaRPr lang="en-US" sz="2000" dirty="0"/>
          </a:p>
        </p:txBody>
      </p:sp>
      <p:pic>
        <p:nvPicPr>
          <p:cNvPr id="5" name="Content Placeholder 4"/>
          <p:cNvPicPr>
            <a:picLocks noGrp="1" noChangeAspect="1"/>
          </p:cNvPicPr>
          <p:nvPr>
            <p:ph idx="1"/>
          </p:nvPr>
        </p:nvPicPr>
        <p:blipFill>
          <a:blip r:embed="rId2"/>
          <a:stretch>
            <a:fillRect/>
          </a:stretch>
        </p:blipFill>
        <p:spPr>
          <a:xfrm>
            <a:off x="5158308" y="133350"/>
            <a:ext cx="6336704" cy="2215530"/>
          </a:xfrm>
          <a:prstGeom prst="rect">
            <a:avLst/>
          </a:prstGeom>
        </p:spPr>
      </p:pic>
      <p:pic>
        <p:nvPicPr>
          <p:cNvPr id="6" name="Picture 5"/>
          <p:cNvPicPr>
            <a:picLocks noChangeAspect="1"/>
          </p:cNvPicPr>
          <p:nvPr/>
        </p:nvPicPr>
        <p:blipFill>
          <a:blip r:embed="rId3"/>
          <a:stretch>
            <a:fillRect/>
          </a:stretch>
        </p:blipFill>
        <p:spPr>
          <a:xfrm>
            <a:off x="5185185" y="2348881"/>
            <a:ext cx="6309827" cy="4392488"/>
          </a:xfrm>
          <a:prstGeom prst="rect">
            <a:avLst/>
          </a:prstGeom>
        </p:spPr>
      </p:pic>
    </p:spTree>
    <p:extLst>
      <p:ext uri="{BB962C8B-B14F-4D97-AF65-F5344CB8AC3E}">
        <p14:creationId xmlns:p14="http://schemas.microsoft.com/office/powerpoint/2010/main" val="82547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1905000"/>
            <a:ext cx="3886391" cy="2667000"/>
          </a:xfrm>
        </p:spPr>
        <p:txBody>
          <a:bodyPr/>
          <a:lstStyle/>
          <a:p>
            <a:r>
              <a:rPr lang="en-US" sz="2000" dirty="0"/>
              <a:t>file inclusion vulnerabilities can be exploited by modifying the value of the "page" parameter in the URL. By manipulating this parameter, an attacker can include a file that contains malicious code, such as a PHP script that can execute arbitrary commands on the server.</a:t>
            </a:r>
          </a:p>
        </p:txBody>
      </p:sp>
      <p:sp>
        <p:nvSpPr>
          <p:cNvPr id="3" name="Text Placeholder 2"/>
          <p:cNvSpPr>
            <a:spLocks noGrp="1"/>
          </p:cNvSpPr>
          <p:nvPr>
            <p:ph type="body" sz="half" idx="2"/>
          </p:nvPr>
        </p:nvSpPr>
        <p:spPr>
          <a:xfrm>
            <a:off x="621805" y="4648200"/>
            <a:ext cx="4024808" cy="1371600"/>
          </a:xfrm>
        </p:spPr>
        <p:txBody>
          <a:bodyPr>
            <a:normAutofit fontScale="92500"/>
          </a:bodyPr>
          <a:lstStyle/>
          <a:p>
            <a:pPr marL="742950" indent="-742950">
              <a:buAutoNum type="arabicPeriod"/>
            </a:pPr>
            <a:r>
              <a:rPr lang="en-US" sz="4000" dirty="0" smtClean="0"/>
              <a:t>File Inclusion</a:t>
            </a:r>
          </a:p>
          <a:p>
            <a:pPr marL="742950" indent="-742950">
              <a:buAutoNum type="arabicPeriod"/>
            </a:pPr>
            <a:r>
              <a:rPr lang="en-US" sz="4000" dirty="0" smtClean="0"/>
              <a:t>Severity </a:t>
            </a:r>
            <a:r>
              <a:rPr lang="en-US" sz="4000" dirty="0" smtClean="0">
                <a:solidFill>
                  <a:srgbClr val="C00000"/>
                </a:solidFill>
              </a:rPr>
              <a:t>Critical</a:t>
            </a:r>
            <a:endParaRPr lang="en-US" sz="1600" dirty="0" smtClean="0">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4942284" y="332656"/>
            <a:ext cx="6264696" cy="2304256"/>
          </a:xfrm>
          <a:prstGeom prst="rect">
            <a:avLst/>
          </a:prstGeom>
        </p:spPr>
      </p:pic>
      <p:pic>
        <p:nvPicPr>
          <p:cNvPr id="6" name="Picture 5"/>
          <p:cNvPicPr>
            <a:picLocks noChangeAspect="1"/>
          </p:cNvPicPr>
          <p:nvPr/>
        </p:nvPicPr>
        <p:blipFill>
          <a:blip r:embed="rId3"/>
          <a:stretch>
            <a:fillRect/>
          </a:stretch>
        </p:blipFill>
        <p:spPr>
          <a:xfrm>
            <a:off x="4942283" y="2643118"/>
            <a:ext cx="6264697" cy="3666202"/>
          </a:xfrm>
          <a:prstGeom prst="rect">
            <a:avLst/>
          </a:prstGeom>
        </p:spPr>
      </p:pic>
    </p:spTree>
    <p:extLst>
      <p:ext uri="{BB962C8B-B14F-4D97-AF65-F5344CB8AC3E}">
        <p14:creationId xmlns:p14="http://schemas.microsoft.com/office/powerpoint/2010/main" val="13373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93</TotalTime>
  <Words>1036</Words>
  <Application>Microsoft Office PowerPoint</Application>
  <PresentationFormat>Custom</PresentationFormat>
  <Paragraphs>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Digital Blue Tunnel 16x9</vt:lpstr>
      <vt:lpstr>DVWA Web Application</vt:lpstr>
      <vt:lpstr>Introduction </vt:lpstr>
      <vt:lpstr>Project Introduction</vt:lpstr>
      <vt:lpstr>Project Introduction </vt:lpstr>
      <vt:lpstr>What is Severity Risk?</vt:lpstr>
      <vt:lpstr>A brute force attack is a method of cracking a password or encryption key by trying every possible combination until the correct one is found. It is commonly used against weak passwords and encryption keys and can be prevented by using strong passwords and encryption keys, limiting login attempts, and implementing multi-factor authentication.</vt:lpstr>
      <vt:lpstr>Command Execution vulnerability, an attacker can execute arbitrary commands on the server that is hosting the DVWA application. The vulnerability exists because the application fails to properly sanitize user input before executing system commands. This can allow an attacker to inject malicious code into the input fields of the application, which can then be executed on the server.</vt:lpstr>
      <vt:lpstr>Cross-Site Request Forgery (CSRF) is a type of web application vulnerability that allows an attacker to trick a user into unknowingly submitting a malicious request. The attacker can exploit this vulnerability to perform unauthorized actions on behalf of the user, such as changing their password, transferring funds, or deleting data. </vt:lpstr>
      <vt:lpstr>file inclusion vulnerabilities can be exploited by modifying the value of the "page" parameter in the URL. By manipulating this parameter, an attacker can include a file that contains malicious code, such as a PHP script that can execute arbitrary commands on the server.</vt:lpstr>
      <vt:lpstr>SQL Injection is a type of web application security vulnerability that allows attackers to inject malicious SQL code into input fields of a web application to access or manipulate the database behind it. In DVWA's case, the SQL Injection vulnerability is deliberately included as a means for users to practice identifying and exploiting the vulnerability</vt:lpstr>
      <vt:lpstr>DVWA's Blind SQL Injection vulnerability requires attackers to use more sophisticated techniques to extract information from the database, such as time-based or Boolean-based attacks, as the web application does not display the results of the injected SQL code.</vt:lpstr>
      <vt:lpstr>File Upload is a web application vulnerability that allows an attacker to upload malicious files onto a web server by exploiting insecure file upload functionality. This vulnerability can enable an attacker to execute arbitrary code on the server, access sensitive information, or launch further attacks against other users or systems. </vt:lpstr>
      <vt:lpstr>Reflected XSS can be exploited by inserting malicious code into input fields on a web page. When the victim submits the form, the malicious code is reflected back in the response from the server, and is executed in the victim's browser. This vulnerability can be mitigated by properly validating and sanitizing user input, as well as encoding output to prevent it from being interpreted as code.</vt:lpstr>
      <vt:lpstr>Stored XSS can be exploited by injecting malicious code into input fields that are then stored in a database and displayed to other users of the application. This vulnerability can be mitigated by properly validating and sanitizing user input, as well as encoding output to prevent it from being interpreted as code.</vt:lpstr>
      <vt:lpstr>JavaScript is a very capable programming language. An attacker can use these abilities, combined with XSS vulnerabilities, simultaneously as part of an attack vector. So instead of XSS being a way just to obtain critical user data, it can also be a way to conduct an attack directly from the user’s browser.</vt:lpstr>
      <vt:lpstr>PowerPoint Presentation</vt:lpstr>
      <vt:lpstr>In conclusion, the penetration testing of the DVWA web application has revealed several vulnerabilities that could potentially be exploited by attackers to gain unauthorized access to sensitive information or perform other malicious activities. The vulnerabilities identified include SQL Injection, Command Execution, Cross-Site Scripting (XSS), and Cross-Site Request Forgery (CSRF).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DVWA Web Application</dc:title>
  <dc:creator>USER</dc:creator>
  <cp:lastModifiedBy>USER</cp:lastModifiedBy>
  <cp:revision>10</cp:revision>
  <dcterms:created xsi:type="dcterms:W3CDTF">2023-03-23T19:50:03Z</dcterms:created>
  <dcterms:modified xsi:type="dcterms:W3CDTF">2023-03-23T21:23:35Z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