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9" r:id="rId3"/>
    <p:sldId id="259" r:id="rId4"/>
    <p:sldId id="276" r:id="rId5"/>
    <p:sldId id="277" r:id="rId6"/>
    <p:sldId id="273" r:id="rId7"/>
    <p:sldId id="262" r:id="rId8"/>
    <p:sldId id="272" r:id="rId9"/>
    <p:sldId id="260" r:id="rId10"/>
    <p:sldId id="268" r:id="rId11"/>
    <p:sldId id="266" r:id="rId12"/>
    <p:sldId id="270" r:id="rId13"/>
    <p:sldId id="261" r:id="rId14"/>
    <p:sldId id="263" r:id="rId15"/>
    <p:sldId id="274" r:id="rId16"/>
    <p:sldId id="264" r:id="rId17"/>
    <p:sldId id="265" r:id="rId18"/>
    <p:sldId id="271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48" autoAdjust="0"/>
  </p:normalViewPr>
  <p:slideViewPr>
    <p:cSldViewPr snapToGrid="0">
      <p:cViewPr>
        <p:scale>
          <a:sx n="80" d="100"/>
          <a:sy n="80" d="100"/>
        </p:scale>
        <p:origin x="175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71016-DD9C-4AAD-8028-88364BFD6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CED64-F2A4-43A7-95A8-B8289619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7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BM25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https://www.elastic.co/guide/en/elasticsearch/guide/current/pluggable-similarites.html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HebMorph Wiki: https://github.com/TechnionTDK/jbs-ir/wiki/HebMorph-Analysis-Example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9539-A737-4956-A749-359A2D95243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59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1510-E85C-4EEA-AF30-A37EC9FC0441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04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E96C-4FBE-4CE9-9793-77E4C3973528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9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</a:t>
            </a:r>
            <a:r>
              <a:rPr lang="he-IL" dirty="0" smtClean="0"/>
              <a:t>שנייה</a:t>
            </a:r>
            <a:r>
              <a:rPr lang="en-US" dirty="0" smtClean="0"/>
              <a:t> </a:t>
            </a:r>
            <a:endParaRPr lang="he-IL" dirty="0" smtClean="0"/>
          </a:p>
          <a:p>
            <a:pPr lvl="2"/>
            <a:r>
              <a:rPr lang="he-IL" dirty="0" smtClean="0"/>
              <a:t>רמה </a:t>
            </a:r>
            <a:r>
              <a:rPr lang="he-IL" dirty="0" smtClean="0"/>
              <a:t>שלישית</a:t>
            </a:r>
            <a:r>
              <a:rPr lang="en-US" dirty="0" smtClean="0"/>
              <a:t> </a:t>
            </a:r>
            <a:endParaRPr lang="he-IL" dirty="0" smtClean="0"/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555E-1D22-4513-BA45-CF1C14A4F5C8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71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AEE7-D2A3-4EA7-AA61-55347C3FA994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43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CFF-6204-446C-9B49-AF9D08CE1595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01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8382-B43F-46DC-85B9-A7972E248A83}" type="datetime1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42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8A72-34B3-4C9E-9978-3161AA3C1006}" type="datetime1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0325-42DB-4132-97D8-122F47ABCB7D}" type="datetime1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40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4EB9FA-A144-4B11-889C-BC4CC0676214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67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3A8A-1A44-41E0-8D99-3F967DE320C1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68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653353-42CB-4BF3-B3B1-D1A894B40A2C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nionTDK/jbs-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nionTDK/jbs-ir/wiki/Changes-in-managed-schema-and-solrconfig.x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TechnionTDK/jbs-ir/wiki/HebMorph-Analysis-Examp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hershko/HebMorph" TargetMode="External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TechnionTDK/jbs-ir/wiki/HebMorph-Analysis-Exam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oratemetfreeware.com/online/a_roo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Search </a:t>
            </a:r>
            <a:r>
              <a:rPr lang="en-US" dirty="0"/>
              <a:t>E</a:t>
            </a:r>
            <a:r>
              <a:rPr lang="en-US" dirty="0" smtClean="0"/>
              <a:t>ngine for the Jewish Bookshelf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6323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Ilana sloutsky </a:t>
            </a:r>
          </a:p>
          <a:p>
            <a:r>
              <a:rPr lang="en-US" dirty="0" smtClean="0"/>
              <a:t>Dmitry tunik</a:t>
            </a:r>
          </a:p>
          <a:p>
            <a:r>
              <a:rPr lang="en-US" dirty="0" smtClean="0"/>
              <a:t>adviser</a:t>
            </a:r>
            <a:r>
              <a:rPr lang="en-US" dirty="0"/>
              <a:t>: Oren </a:t>
            </a:r>
            <a:r>
              <a:rPr lang="en-US" dirty="0" err="1" smtClean="0"/>
              <a:t>mishali</a:t>
            </a:r>
            <a:endParaRPr lang="en-US" dirty="0" smtClean="0"/>
          </a:p>
          <a:p>
            <a:r>
              <a:rPr lang="en-US" sz="1900" dirty="0" smtClean="0"/>
              <a:t>Additional </a:t>
            </a:r>
            <a:r>
              <a:rPr lang="en-US" sz="1900" dirty="0" err="1" smtClean="0"/>
              <a:t>DocumentatioN</a:t>
            </a:r>
            <a:r>
              <a:rPr lang="en-US" sz="1900" dirty="0"/>
              <a:t>: </a:t>
            </a:r>
            <a:r>
              <a:rPr lang="en-US" sz="1900" dirty="0">
                <a:hlinkClick r:id="rId3"/>
              </a:rPr>
              <a:t>https://github.com/TechnionTDK/jbs-ir</a:t>
            </a:r>
            <a:endParaRPr lang="en-US" sz="19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 configuration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use Okapi BM25 which is considered to be a </a:t>
            </a:r>
            <a:r>
              <a:rPr lang="en-US" sz="2800" i="1" dirty="0"/>
              <a:t>state-of-the-art</a:t>
            </a:r>
            <a:r>
              <a:rPr lang="en-US" sz="2800" dirty="0"/>
              <a:t> ranking </a:t>
            </a:r>
            <a:r>
              <a:rPr lang="en-US" sz="2800" dirty="0" smtClean="0"/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adjusted Solr core for our task using the following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Defined which fields in the .</a:t>
            </a:r>
            <a:r>
              <a:rPr lang="en-US" sz="2600" dirty="0" err="1" smtClean="0"/>
              <a:t>json</a:t>
            </a:r>
            <a:r>
              <a:rPr lang="en-US" sz="2600" dirty="0" smtClean="0"/>
              <a:t> files are indexed and searchable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Set HebMorph as our analyzer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Read more about the modifications in our </a:t>
            </a:r>
            <a:r>
              <a:rPr lang="en-US" sz="2800" dirty="0" smtClean="0">
                <a:hlinkClick r:id="rId3"/>
              </a:rPr>
              <a:t>Wiki</a:t>
            </a: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21" y="472085"/>
            <a:ext cx="2060473" cy="13736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0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HebMorph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use HebMorph as our Hebrew analyzer for both indexing and querying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HebMorph is an open-source effort for making Hebrew properly searchable by various IR software </a:t>
            </a:r>
            <a:r>
              <a:rPr lang="en-US" sz="2800" dirty="0" smtClean="0"/>
              <a:t>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Since HebMorph is more suitable for modern Hebrew, we don’t see optimal </a:t>
            </a:r>
            <a:r>
              <a:rPr lang="en-US" sz="2800" dirty="0" smtClean="0"/>
              <a:t>results for ancient texts in </a:t>
            </a:r>
            <a:r>
              <a:rPr lang="en-US" sz="2800" dirty="0" smtClean="0"/>
              <a:t>our domain – which is </a:t>
            </a:r>
            <a:r>
              <a:rPr lang="en-US" sz="2800" dirty="0" smtClean="0"/>
              <a:t>written in </a:t>
            </a:r>
            <a:r>
              <a:rPr lang="en-US" sz="2800" dirty="0" smtClean="0"/>
              <a:t>biblical Hebrew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Still, we get better results with </a:t>
            </a:r>
            <a:r>
              <a:rPr lang="en-US" sz="2800" dirty="0" err="1" smtClean="0"/>
              <a:t>Hebmorph</a:t>
            </a:r>
            <a:r>
              <a:rPr lang="en-US" sz="2800" dirty="0" smtClean="0"/>
              <a:t> than without 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9" y="3367317"/>
            <a:ext cx="609600" cy="4381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HebMorph key features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HebMorph allows us to remove </a:t>
            </a:r>
            <a:r>
              <a:rPr lang="en-US" sz="2800" dirty="0" err="1" smtClean="0"/>
              <a:t>Niqqud</a:t>
            </a:r>
            <a:r>
              <a:rPr lang="en-US" sz="2800" dirty="0" smtClean="0"/>
              <a:t> and lemmatize Hebrew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example, the word           turns into the base form of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And            becomes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Therefore, we are able to </a:t>
            </a:r>
            <a:r>
              <a:rPr lang="en-US" sz="2800" dirty="0"/>
              <a:t>improve our search </a:t>
            </a:r>
            <a:r>
              <a:rPr lang="en-US" sz="2800" dirty="0" smtClean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additional examples, visit our </a:t>
            </a:r>
            <a:r>
              <a:rPr lang="en-US" sz="2800" dirty="0" smtClean="0">
                <a:hlinkClick r:id="rId4"/>
              </a:rPr>
              <a:t>Wiki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5"/>
          <a:srcRect l="1012" r="26724"/>
          <a:stretch/>
        </p:blipFill>
        <p:spPr>
          <a:xfrm>
            <a:off x="4577838" y="2773772"/>
            <a:ext cx="702085" cy="523875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>
            <a:off x="4577837" y="2790978"/>
            <a:ext cx="702085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357" y="2773772"/>
            <a:ext cx="638175" cy="447675"/>
          </a:xfrm>
          <a:prstGeom prst="rect">
            <a:avLst/>
          </a:prstGeom>
        </p:spPr>
      </p:pic>
      <p:sp>
        <p:nvSpPr>
          <p:cNvPr id="8" name="מלבן מעוגל 7"/>
          <p:cNvSpPr/>
          <p:nvPr/>
        </p:nvSpPr>
        <p:spPr>
          <a:xfrm>
            <a:off x="9326356" y="2790978"/>
            <a:ext cx="638175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7"/>
          <a:srcRect r="14620"/>
          <a:stretch/>
        </p:blipFill>
        <p:spPr>
          <a:xfrm>
            <a:off x="1923159" y="3297647"/>
            <a:ext cx="780712" cy="514350"/>
          </a:xfrm>
          <a:prstGeom prst="rect">
            <a:avLst/>
          </a:prstGeom>
        </p:spPr>
      </p:pic>
      <p:sp>
        <p:nvSpPr>
          <p:cNvPr id="11" name="מלבן מעוגל 10"/>
          <p:cNvSpPr/>
          <p:nvPr/>
        </p:nvSpPr>
        <p:spPr>
          <a:xfrm>
            <a:off x="1923159" y="3360788"/>
            <a:ext cx="780712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מלבן מעוגל 12"/>
          <p:cNvSpPr/>
          <p:nvPr/>
        </p:nvSpPr>
        <p:spPr>
          <a:xfrm>
            <a:off x="4178709" y="3372539"/>
            <a:ext cx="609599" cy="439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6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Parser tool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 order to build the index, we developed a tool which processes the data in </a:t>
            </a:r>
            <a:r>
              <a:rPr lang="en-US" sz="2800" dirty="0" err="1" smtClean="0"/>
              <a:t>jbs</a:t>
            </a:r>
            <a:r>
              <a:rPr lang="en-US" sz="2800" dirty="0" smtClean="0"/>
              <a:t>-text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tool goes over the JSON files in </a:t>
            </a:r>
            <a:r>
              <a:rPr lang="en-US" sz="2800" dirty="0" err="1" smtClean="0"/>
              <a:t>jbs</a:t>
            </a:r>
            <a:r>
              <a:rPr lang="en-US" sz="2800" dirty="0" smtClean="0"/>
              <a:t>-text recursively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Each JSON object the tool encounters, results in an individual .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These .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files are later on indexed into Solr </a:t>
            </a: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90" y="286603"/>
            <a:ext cx="4580125" cy="22900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7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tool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Allows the user to evaluate the results of the search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uses Solr API to query the engine and can analyze the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also reveals debug API features which are not available in the Solr Admin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 instance, it allows to receive information about how a specific document is scored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This is </a:t>
            </a:r>
            <a:r>
              <a:rPr lang="en-US" sz="2600" dirty="0" smtClean="0"/>
              <a:t>useful for understanding </a:t>
            </a:r>
            <a:r>
              <a:rPr lang="en-US" sz="2600" dirty="0"/>
              <a:t>why a particular document is not in the result set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14</a:t>
            </a:fld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04" y="618070"/>
            <a:ext cx="1087200" cy="10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1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tool example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two images below demonstrate the operation of the tool and an example result file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05" y="2505075"/>
            <a:ext cx="3600575" cy="3790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981450"/>
            <a:ext cx="6353608" cy="2314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15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04" y="618070"/>
            <a:ext cx="1087200" cy="10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4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Solr provides a basic and generic UI for searching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web UI is based on Apache Velocity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Java-based template engine that provides a template language to reference objects defined in Java </a:t>
            </a:r>
            <a:r>
              <a:rPr lang="en-US" sz="2600" dirty="0" smtClean="0"/>
              <a:t>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We customized it so it would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Fit better to our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Have a cleaner and friendlier look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Be aligned with Hebrew </a:t>
            </a:r>
            <a:r>
              <a:rPr lang="en-US" sz="2600" dirty="0" smtClean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Highlight query terms in results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871267"/>
            <a:ext cx="1893693" cy="7677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4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Web UI</a:t>
            </a:r>
            <a:endParaRPr lang="en-US" dirty="0"/>
          </a:p>
        </p:txBody>
      </p:sp>
      <p:pic>
        <p:nvPicPr>
          <p:cNvPr id="7" name="מציין מיקום תוכן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55" y="1809749"/>
            <a:ext cx="4473058" cy="4501854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631816" y="1809748"/>
            <a:ext cx="161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 UI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73" y="1809748"/>
            <a:ext cx="4744865" cy="450185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63869" y="1809748"/>
            <a:ext cx="203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Customized UI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0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(1)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Defining the search task and the information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We have to know who is our user, what is he searching for and what are his expected results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Selecting the most suitable search engine platform, considering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Long term maintenance</a:t>
            </a:r>
          </a:p>
          <a:p>
            <a:pPr marL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2" y="506626"/>
            <a:ext cx="1175938" cy="1175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(2)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Dealing with Hebrew </a:t>
            </a:r>
            <a:r>
              <a:rPr lang="en-US" sz="2800" dirty="0" smtClean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The Hebrew language structure is </a:t>
            </a:r>
            <a:r>
              <a:rPr lang="en-US" sz="2600" dirty="0"/>
              <a:t>a very </a:t>
            </a:r>
            <a:r>
              <a:rPr lang="en-US" sz="2600" dirty="0" smtClean="0"/>
              <a:t>complex, hence simple </a:t>
            </a:r>
            <a:r>
              <a:rPr lang="en-US" sz="2600" dirty="0"/>
              <a:t>stemming </a:t>
            </a:r>
            <a:r>
              <a:rPr lang="en-US" sz="2600" dirty="0" smtClean="0"/>
              <a:t>algorithms as for English cannot be applied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Evaluation </a:t>
            </a:r>
            <a:r>
              <a:rPr lang="en-US" sz="2800" dirty="0"/>
              <a:t>of the engine’s performance 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We need </a:t>
            </a:r>
            <a:r>
              <a:rPr lang="en-US" sz="2600" dirty="0"/>
              <a:t>to know what are the relevant documents for a given </a:t>
            </a:r>
            <a:r>
              <a:rPr lang="en-US" sz="2600" dirty="0" smtClean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Also, </a:t>
            </a:r>
            <a:r>
              <a:rPr lang="en-US" sz="2600" dirty="0"/>
              <a:t>w</a:t>
            </a:r>
            <a:r>
              <a:rPr lang="en-US" sz="2600" dirty="0" smtClean="0"/>
              <a:t>e need to see if the current configuration satisfies</a:t>
            </a:r>
            <a:r>
              <a:rPr lang="en-US" sz="2600" dirty="0"/>
              <a:t> </a:t>
            </a:r>
            <a:r>
              <a:rPr lang="en-US" sz="2600" dirty="0" smtClean="0"/>
              <a:t>the information need of the users</a:t>
            </a:r>
            <a:endParaRPr lang="en-US" sz="2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2" y="506626"/>
            <a:ext cx="1175938" cy="1175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9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Context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project is a part of the Jewish Bookshelf ecosystem (JBS) in the Technion Data and Knowledge 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 the JBS project, hundreds of thousands of JSON objects that </a:t>
            </a:r>
            <a:r>
              <a:rPr lang="en-US" sz="2800" dirty="0" smtClean="0"/>
              <a:t>represent Jewish texts are produced and used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potential users of this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 data scientist, who needs to research and analyze this corpus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An average user, </a:t>
            </a:r>
            <a:r>
              <a:rPr lang="en-US" sz="2400" dirty="0"/>
              <a:t>who would like the data to be accessible in a straightforward way 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0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go from here?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Try to improve HebMorph analyzer so it will better suit our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Explore more Solr configuration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Enable user feedback or hand over to a focus group of potential users, in order to better understand the pitfalls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Fine tune the web UI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89" y="286603"/>
            <a:ext cx="1457391" cy="14082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866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would like to make the produced Jewish texts accessible for end users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natural solution – a search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3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783080" y="3640714"/>
            <a:ext cx="8898490" cy="145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It appears that there is no open and comprehensive “Google-like” search engine for Jewish texts</a:t>
            </a:r>
          </a:p>
        </p:txBody>
      </p:sp>
    </p:spTree>
    <p:extLst>
      <p:ext uri="{BB962C8B-B14F-4D97-AF65-F5344CB8AC3E}">
        <p14:creationId xmlns:p14="http://schemas.microsoft.com/office/powerpoint/2010/main" val="1673353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988755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</a:t>
            </a:r>
            <a:r>
              <a:rPr lang="en-US" sz="2800" dirty="0" smtClean="0"/>
              <a:t>fter studying the domain, the task and the users needs, we decided to </a:t>
            </a:r>
            <a:r>
              <a:rPr lang="en-US" sz="2800" dirty="0"/>
              <a:t>use COTS (Component Of The </a:t>
            </a:r>
            <a:r>
              <a:rPr lang="en-US" sz="2800" dirty="0" smtClean="0"/>
              <a:t>Shelf) </a:t>
            </a:r>
            <a:r>
              <a:rPr lang="en-US" sz="2800" dirty="0" smtClean="0"/>
              <a:t>software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challenges in this type of project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Selecting </a:t>
            </a:r>
            <a:r>
              <a:rPr lang="en-US" sz="2600" dirty="0" smtClean="0"/>
              <a:t>the best suiting </a:t>
            </a:r>
            <a:r>
              <a:rPr lang="en-US" sz="2400" dirty="0"/>
              <a:t>software </a:t>
            </a:r>
            <a:r>
              <a:rPr lang="en-US" sz="2400" dirty="0" smtClean="0"/>
              <a:t>for our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Researching the selected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Learning how to install and customize it for our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Integrating with other components of the system</a:t>
            </a:r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4" r="26289" b="32075"/>
          <a:stretch/>
        </p:blipFill>
        <p:spPr>
          <a:xfrm>
            <a:off x="9728771" y="651510"/>
            <a:ext cx="1427692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2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SOLR-based Search Engine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After exploring a few options, based on several considerations, we </a:t>
            </a:r>
            <a:r>
              <a:rPr lang="en-US" sz="2800" dirty="0" smtClean="0"/>
              <a:t>selected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Apache Solr 6 to be our search </a:t>
            </a:r>
            <a:r>
              <a:rPr lang="en-US" sz="2600" dirty="0"/>
              <a:t>platform  </a:t>
            </a:r>
            <a:r>
              <a:rPr lang="en-US" sz="2600" dirty="0" smtClean="0"/>
              <a:t>             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lucene.apache.org/solr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HebMorph </a:t>
            </a:r>
            <a:r>
              <a:rPr lang="en-US" sz="2600" dirty="0" smtClean="0"/>
              <a:t>to be the </a:t>
            </a:r>
            <a:r>
              <a:rPr lang="en-US" sz="2600" dirty="0"/>
              <a:t>analyzer for Hebrew text </a:t>
            </a:r>
            <a:r>
              <a:rPr lang="en-US" sz="2600" dirty="0"/>
              <a:t>(</a:t>
            </a:r>
            <a:r>
              <a:rPr lang="en-US" sz="2000" dirty="0">
                <a:hlinkClick r:id="rId3"/>
              </a:rPr>
              <a:t>https://github.com/synhershko/HebMorph</a:t>
            </a:r>
            <a:r>
              <a:rPr lang="en-US" sz="2600" dirty="0" smtClean="0"/>
              <a:t>)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Visit </a:t>
            </a:r>
            <a:r>
              <a:rPr lang="en-US" sz="2800" dirty="0"/>
              <a:t>our </a:t>
            </a:r>
            <a:r>
              <a:rPr lang="en-US" sz="2800" dirty="0">
                <a:hlinkClick r:id="rId4"/>
              </a:rPr>
              <a:t>GitHub repository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5</a:t>
            </a:fld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32" y="771185"/>
            <a:ext cx="1697048" cy="8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7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JBS text repository as our input	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0161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JBS text </a:t>
            </a:r>
            <a:r>
              <a:rPr lang="en-US" sz="2800" dirty="0"/>
              <a:t>repository contains </a:t>
            </a:r>
            <a:r>
              <a:rPr lang="en-US" sz="2800" dirty="0" smtClean="0"/>
              <a:t>text </a:t>
            </a:r>
            <a:r>
              <a:rPr lang="en-US" sz="2800" dirty="0"/>
              <a:t>files </a:t>
            </a:r>
            <a:r>
              <a:rPr lang="en-US" sz="2800" dirty="0" smtClean="0"/>
              <a:t>in JSON format which were created from the raw texts in </a:t>
            </a:r>
            <a:r>
              <a:rPr lang="en-US" sz="2800" dirty="0" err="1" smtClean="0">
                <a:hlinkClick r:id="rId2"/>
              </a:rPr>
              <a:t>Torat</a:t>
            </a:r>
            <a:r>
              <a:rPr lang="en-US" sz="2800" dirty="0" smtClean="0">
                <a:hlinkClick r:id="rId2"/>
              </a:rPr>
              <a:t> </a:t>
            </a:r>
            <a:r>
              <a:rPr lang="en-US" sz="2800" dirty="0" err="1" smtClean="0">
                <a:hlinkClick r:id="rId2"/>
              </a:rPr>
              <a:t>Emet</a:t>
            </a:r>
            <a:r>
              <a:rPr lang="en-US" sz="2800" dirty="0" smtClean="0"/>
              <a:t> website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53" y="2830533"/>
            <a:ext cx="6815369" cy="32430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6</a:t>
            </a:fld>
            <a:endParaRPr lang="en-US"/>
          </a:p>
        </p:txBody>
      </p:sp>
      <p:sp>
        <p:nvSpPr>
          <p:cNvPr id="6" name="הסבר מלבני 5"/>
          <p:cNvSpPr/>
          <p:nvPr/>
        </p:nvSpPr>
        <p:spPr>
          <a:xfrm>
            <a:off x="8902099" y="3071868"/>
            <a:ext cx="2923674" cy="2667195"/>
          </a:xfrm>
          <a:prstGeom prst="wedgeRectCallout">
            <a:avLst>
              <a:gd name="adj1" fmla="val -87089"/>
              <a:gd name="adj2" fmla="val -12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Each JSON object is considered as a “document” by the search </a:t>
            </a:r>
            <a:r>
              <a:rPr lang="en-US" sz="2000" dirty="0" smtClean="0"/>
              <a:t>engine.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In this example we see three JSON objects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793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אליפסה 5"/>
          <p:cNvSpPr/>
          <p:nvPr/>
        </p:nvSpPr>
        <p:spPr>
          <a:xfrm>
            <a:off x="666750" y="1628775"/>
            <a:ext cx="10696575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95" y="231686"/>
            <a:ext cx="7800975" cy="6099603"/>
          </a:xfrm>
        </p:spPr>
      </p:pic>
      <p:sp>
        <p:nvSpPr>
          <p:cNvPr id="7" name="TextBox 6"/>
          <p:cNvSpPr txBox="1"/>
          <p:nvPr/>
        </p:nvSpPr>
        <p:spPr>
          <a:xfrm>
            <a:off x="433236" y="260155"/>
            <a:ext cx="337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Project Architecture</a:t>
            </a:r>
            <a:endParaRPr 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442453" y="2193608"/>
            <a:ext cx="3362632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diagram presents the design of the system and the interaction of the key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core of the project is the integration and configuration of Solr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other components support the engine to allow as fluent operation as possible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3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Configured Solr search engine suited for the JBS end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Including integration of HebMorph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Tools for administrator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</a:t>
            </a:r>
            <a:r>
              <a:rPr lang="en-US" sz="2600" dirty="0" smtClean="0"/>
              <a:t>ntegration with JBS text project (using </a:t>
            </a:r>
            <a:r>
              <a:rPr lang="en-US" sz="2600" dirty="0" err="1" smtClean="0"/>
              <a:t>JsonParser</a:t>
            </a:r>
            <a:r>
              <a:rPr lang="en-US" sz="2600" dirty="0" smtClean="0"/>
              <a:t> tool)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Customizable evaluation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Solr’s </a:t>
            </a:r>
            <a:r>
              <a:rPr lang="en-US" sz="2600" dirty="0" smtClean="0"/>
              <a:t>built-in admin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Full documentation regarding installation, usage and maintenance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Clean and simple website for searching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5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Solr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 open </a:t>
            </a:r>
            <a:r>
              <a:rPr lang="en-US" sz="2800" dirty="0"/>
              <a:t>source enterprise search </a:t>
            </a:r>
            <a:r>
              <a:rPr lang="en-US" sz="2800" dirty="0" smtClean="0"/>
              <a:t>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Runs as </a:t>
            </a:r>
            <a:r>
              <a:rPr lang="en-US" sz="2800" dirty="0"/>
              <a:t>a standalone full-text search </a:t>
            </a:r>
            <a:r>
              <a:rPr lang="en-US" sz="2800" dirty="0" smtClean="0"/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Uses </a:t>
            </a:r>
            <a:r>
              <a:rPr lang="en-US" sz="2800" dirty="0"/>
              <a:t>the </a:t>
            </a:r>
            <a:r>
              <a:rPr lang="en-US" sz="2800" dirty="0" err="1" smtClean="0"/>
              <a:t>Lucene</a:t>
            </a:r>
            <a:r>
              <a:rPr lang="en-US" sz="2800" dirty="0" smtClean="0"/>
              <a:t> Java </a:t>
            </a:r>
            <a:r>
              <a:rPr lang="en-US" sz="2800" dirty="0"/>
              <a:t>search library at its core for full-text indexing and </a:t>
            </a:r>
            <a:r>
              <a:rPr lang="en-US" sz="2800" dirty="0" smtClean="0"/>
              <a:t>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Solr's external configuration allows it to be tailored to many types of </a:t>
            </a:r>
            <a:r>
              <a:rPr lang="en-US" sz="2800" dirty="0" smtClean="0"/>
              <a:t>applications </a:t>
            </a:r>
            <a:r>
              <a:rPr lang="en-US" sz="2800" dirty="0"/>
              <a:t>without </a:t>
            </a:r>
            <a:r>
              <a:rPr lang="en-US" sz="2800" dirty="0" smtClean="0"/>
              <a:t>coding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32" y="771185"/>
            <a:ext cx="1697048" cy="8575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7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8642</TotalTime>
  <Words>994</Words>
  <Application>Microsoft Office PowerPoint</Application>
  <PresentationFormat>מסך רחב</PresentationFormat>
  <Paragraphs>143</Paragraphs>
  <Slides>20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מבט לאחור</vt:lpstr>
      <vt:lpstr>   A Search Engine for the Jewish Bookshelf</vt:lpstr>
      <vt:lpstr>The Context</vt:lpstr>
      <vt:lpstr>Project Goal</vt:lpstr>
      <vt:lpstr>Our Solution</vt:lpstr>
      <vt:lpstr>SOLR-based Search Engine</vt:lpstr>
      <vt:lpstr>JBS text repository as our input </vt:lpstr>
      <vt:lpstr>מצגת של PowerPoint</vt:lpstr>
      <vt:lpstr>Project Deliverables</vt:lpstr>
      <vt:lpstr>Apache Solr</vt:lpstr>
      <vt:lpstr>Solr configuration</vt:lpstr>
      <vt:lpstr>HebMorph</vt:lpstr>
      <vt:lpstr>HebMorph key features</vt:lpstr>
      <vt:lpstr>JSON Parser tool</vt:lpstr>
      <vt:lpstr>Evaluation tool</vt:lpstr>
      <vt:lpstr>Evaluation tool example</vt:lpstr>
      <vt:lpstr>Web UI</vt:lpstr>
      <vt:lpstr>Customized Web UI</vt:lpstr>
      <vt:lpstr>Challenges (1) </vt:lpstr>
      <vt:lpstr>Challenges (2)</vt:lpstr>
      <vt:lpstr>Where can we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Based Jewish Bookshelf Search Engine</dc:title>
  <dc:creator>Dima</dc:creator>
  <cp:lastModifiedBy>Dima</cp:lastModifiedBy>
  <cp:revision>97</cp:revision>
  <dcterms:created xsi:type="dcterms:W3CDTF">2017-03-10T11:26:42Z</dcterms:created>
  <dcterms:modified xsi:type="dcterms:W3CDTF">2017-12-04T20:41:07Z</dcterms:modified>
</cp:coreProperties>
</file>