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6" r:id="rId2"/>
    <p:sldId id="269" r:id="rId3"/>
    <p:sldId id="259" r:id="rId4"/>
    <p:sldId id="276" r:id="rId5"/>
    <p:sldId id="277" r:id="rId6"/>
    <p:sldId id="273" r:id="rId7"/>
    <p:sldId id="262" r:id="rId8"/>
    <p:sldId id="272" r:id="rId9"/>
    <p:sldId id="260" r:id="rId10"/>
    <p:sldId id="268" r:id="rId11"/>
    <p:sldId id="266" r:id="rId12"/>
    <p:sldId id="270" r:id="rId13"/>
    <p:sldId id="261" r:id="rId14"/>
    <p:sldId id="263" r:id="rId15"/>
    <p:sldId id="274" r:id="rId16"/>
    <p:sldId id="264" r:id="rId17"/>
    <p:sldId id="265" r:id="rId18"/>
    <p:sldId id="271" r:id="rId19"/>
    <p:sldId id="275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48" autoAdjust="0"/>
  </p:normalViewPr>
  <p:slideViewPr>
    <p:cSldViewPr snapToGrid="0">
      <p:cViewPr>
        <p:scale>
          <a:sx n="100" d="100"/>
          <a:sy n="100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71016-DD9C-4AAD-8028-88364BFD6EEF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CED64-F2A4-43A7-95A8-B8289619F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12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CED64-F2A4-43A7-95A8-B8289619F8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32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CED64-F2A4-43A7-95A8-B8289619F8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07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BM25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https://www.elastic.co/guide/en/elasticsearch/guide/current/pluggable-similarites.html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CED64-F2A4-43A7-95A8-B8289619F8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42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HebMorph Wiki: https://github.com/TechnionTDK/jbs-ir/wiki/HebMorph-Analysis-Example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CED64-F2A4-43A7-95A8-B8289619F8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54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CED64-F2A4-43A7-95A8-B8289619F8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06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CED64-F2A4-43A7-95A8-B8289619F8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33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9E7C-410C-4F00-9A25-AE9415FF0D02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00591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9E7C-410C-4F00-9A25-AE9415FF0D02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9040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9E7C-410C-4F00-9A25-AE9415FF0D02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991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9E7C-410C-4F00-9A25-AE9415FF0D02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8719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9E7C-410C-4F00-9A25-AE9415FF0D02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34305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9E7C-410C-4F00-9A25-AE9415FF0D02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6018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9E7C-410C-4F00-9A25-AE9415FF0D02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842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9E7C-410C-4F00-9A25-AE9415FF0D02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24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9E7C-410C-4F00-9A25-AE9415FF0D02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240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C6E9E7C-410C-4F00-9A25-AE9415FF0D02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7ABA5F-83ED-4133-89E4-6F5D6281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6677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9E7C-410C-4F00-9A25-AE9415FF0D02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ABA5F-83ED-4133-89E4-6F5D6281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8682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6E9E7C-410C-4F00-9A25-AE9415FF0D02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A7ABA5F-83ED-4133-89E4-6F5D6281BFB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4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chnionTDK/jbs-ir/wiki/Changes-in-managed-schema-and-solrconfig.x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github.com/TechnionTDK/jbs-ir/wiki/HebMorph-Analysis-Exampl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echnionTDK/jbs-ir/wiki/HebMorph-Analysis-Examp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toratemetfreeware.com/online/a_roo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Jewish Bookshelf</a:t>
            </a:r>
            <a:br>
              <a:rPr lang="en-US" dirty="0" smtClean="0"/>
            </a:br>
            <a:r>
              <a:rPr lang="en-US" dirty="0" smtClean="0"/>
              <a:t>IR System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Ilana sloutsky </a:t>
            </a:r>
          </a:p>
          <a:p>
            <a:r>
              <a:rPr lang="en-US" dirty="0" smtClean="0"/>
              <a:t>Dmitry tunik</a:t>
            </a:r>
          </a:p>
          <a:p>
            <a:r>
              <a:rPr lang="en-US" dirty="0" smtClean="0"/>
              <a:t>adviser</a:t>
            </a:r>
            <a:r>
              <a:rPr lang="en-US" dirty="0"/>
              <a:t>: Oren </a:t>
            </a:r>
            <a:r>
              <a:rPr lang="en-US" dirty="0" err="1"/>
              <a:t>mishali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236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Solr configuration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We use Okapi BM25 which is considered to be a </a:t>
            </a:r>
            <a:r>
              <a:rPr lang="en-US" sz="2800" i="1" dirty="0"/>
              <a:t>state-of-the-art</a:t>
            </a:r>
            <a:r>
              <a:rPr lang="en-US" sz="2800" dirty="0"/>
              <a:t> ranking </a:t>
            </a:r>
            <a:r>
              <a:rPr lang="en-US" sz="2800" dirty="0" smtClean="0"/>
              <a:t>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We adjusted Solr core for our task using the following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Defined which fields in the .</a:t>
            </a:r>
            <a:r>
              <a:rPr lang="en-US" sz="2600" dirty="0" err="1" smtClean="0"/>
              <a:t>json</a:t>
            </a:r>
            <a:r>
              <a:rPr lang="en-US" sz="2600" dirty="0" smtClean="0"/>
              <a:t> files are indexed and searchable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Set HebMorph as our analyzer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Read more about the modifications in our </a:t>
            </a:r>
            <a:r>
              <a:rPr lang="en-US" sz="2800" dirty="0" smtClean="0">
                <a:hlinkClick r:id="rId3"/>
              </a:rPr>
              <a:t>Wiki</a:t>
            </a:r>
            <a:endParaRPr lang="en-US" sz="28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921" y="472085"/>
            <a:ext cx="2060473" cy="137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204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HebMorph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We use HebMorph as our Hebrew analyzer for both indexing and querying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HebMorph is an open-source effort for making Hebrew properly searchable by various IR software </a:t>
            </a:r>
            <a:r>
              <a:rPr lang="en-US" sz="2800" dirty="0" smtClean="0"/>
              <a:t>libraries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Since HebMorph is more suitable for modern Hebrew, we don’t see optimal results at our domain – which is closer to biblical Hebrew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Still, we get better results with </a:t>
            </a:r>
            <a:r>
              <a:rPr lang="en-US" sz="2800" dirty="0" err="1" smtClean="0"/>
              <a:t>Hebmorph</a:t>
            </a:r>
            <a:r>
              <a:rPr lang="en-US" sz="2800" dirty="0" smtClean="0"/>
              <a:t> than without 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96941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תמונה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709" y="3367317"/>
            <a:ext cx="609600" cy="43815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HebMorph key features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HebMorph allows us to remove </a:t>
            </a:r>
            <a:r>
              <a:rPr lang="en-US" sz="2800" dirty="0" err="1" smtClean="0"/>
              <a:t>Niqqud</a:t>
            </a:r>
            <a:r>
              <a:rPr lang="en-US" sz="2800" dirty="0" smtClean="0"/>
              <a:t> and lemmatize Hebrew words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For example, the word           turns into the base form of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And            becomes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Therefore, we are able to </a:t>
            </a:r>
            <a:r>
              <a:rPr lang="en-US" sz="2800" dirty="0"/>
              <a:t>improve our search </a:t>
            </a:r>
            <a:r>
              <a:rPr lang="en-US" sz="2800" dirty="0" smtClean="0"/>
              <a:t>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For additional examples, visit our </a:t>
            </a:r>
            <a:r>
              <a:rPr lang="en-US" sz="2800" dirty="0" smtClean="0">
                <a:hlinkClick r:id="rId4"/>
              </a:rPr>
              <a:t>Wiki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5"/>
          <a:srcRect l="1012" r="26724"/>
          <a:stretch/>
        </p:blipFill>
        <p:spPr>
          <a:xfrm>
            <a:off x="4577838" y="2773772"/>
            <a:ext cx="702085" cy="523875"/>
          </a:xfrm>
          <a:prstGeom prst="rect">
            <a:avLst/>
          </a:prstGeom>
        </p:spPr>
      </p:pic>
      <p:sp>
        <p:nvSpPr>
          <p:cNvPr id="6" name="מלבן מעוגל 5"/>
          <p:cNvSpPr/>
          <p:nvPr/>
        </p:nvSpPr>
        <p:spPr>
          <a:xfrm>
            <a:off x="4577837" y="2790978"/>
            <a:ext cx="702085" cy="4512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6357" y="2773772"/>
            <a:ext cx="638175" cy="447675"/>
          </a:xfrm>
          <a:prstGeom prst="rect">
            <a:avLst/>
          </a:prstGeom>
        </p:spPr>
      </p:pic>
      <p:sp>
        <p:nvSpPr>
          <p:cNvPr id="8" name="מלבן מעוגל 7"/>
          <p:cNvSpPr/>
          <p:nvPr/>
        </p:nvSpPr>
        <p:spPr>
          <a:xfrm>
            <a:off x="9326356" y="2790978"/>
            <a:ext cx="638175" cy="4512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 rotWithShape="1">
          <a:blip r:embed="rId7"/>
          <a:srcRect r="14620"/>
          <a:stretch/>
        </p:blipFill>
        <p:spPr>
          <a:xfrm>
            <a:off x="1923159" y="3297647"/>
            <a:ext cx="780712" cy="514350"/>
          </a:xfrm>
          <a:prstGeom prst="rect">
            <a:avLst/>
          </a:prstGeom>
        </p:spPr>
      </p:pic>
      <p:sp>
        <p:nvSpPr>
          <p:cNvPr id="11" name="מלבן מעוגל 10"/>
          <p:cNvSpPr/>
          <p:nvPr/>
        </p:nvSpPr>
        <p:spPr>
          <a:xfrm>
            <a:off x="1923159" y="3360788"/>
            <a:ext cx="780712" cy="45120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3" name="מלבן מעוגל 12"/>
          <p:cNvSpPr/>
          <p:nvPr/>
        </p:nvSpPr>
        <p:spPr>
          <a:xfrm>
            <a:off x="4178709" y="3372539"/>
            <a:ext cx="609599" cy="4398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46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Parser </a:t>
            </a:r>
            <a:r>
              <a:rPr lang="en-US" dirty="0" smtClean="0"/>
              <a:t>tool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In order to build the index, we developed a tool which processes the data in </a:t>
            </a:r>
            <a:r>
              <a:rPr lang="en-US" sz="2800" dirty="0" err="1" smtClean="0"/>
              <a:t>jbs</a:t>
            </a:r>
            <a:r>
              <a:rPr lang="en-US" sz="2800" dirty="0" smtClean="0"/>
              <a:t>-text repository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 tool goes over the JSON files in </a:t>
            </a:r>
            <a:r>
              <a:rPr lang="en-US" sz="2800" dirty="0" err="1" smtClean="0"/>
              <a:t>jbs</a:t>
            </a:r>
            <a:r>
              <a:rPr lang="en-US" sz="2800" dirty="0" smtClean="0"/>
              <a:t>-text recursively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Each JSON object the tool encounters, results in an individual .</a:t>
            </a:r>
            <a:r>
              <a:rPr lang="en-US" sz="2800" dirty="0" err="1" smtClean="0"/>
              <a:t>json</a:t>
            </a:r>
            <a:r>
              <a:rPr lang="en-US" sz="2800" dirty="0" smtClean="0"/>
              <a:t> 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These .</a:t>
            </a:r>
            <a:r>
              <a:rPr lang="en-US" sz="2800" dirty="0" err="1" smtClean="0"/>
              <a:t>json</a:t>
            </a:r>
            <a:r>
              <a:rPr lang="en-US" sz="2800" dirty="0" smtClean="0"/>
              <a:t> files are later on indexed into Solr </a:t>
            </a:r>
            <a:endParaRPr lang="en-US" sz="28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990" y="286603"/>
            <a:ext cx="4580125" cy="229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97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</a:t>
            </a:r>
            <a:r>
              <a:rPr lang="en-US" dirty="0" smtClean="0"/>
              <a:t>tool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Allows the user to evaluate the results of the search engine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It uses Solr API to query the engine and can analyze the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It also reveals debug API features which are not available in the Solr Admin </a:t>
            </a:r>
            <a:r>
              <a:rPr lang="en-US" sz="2800" dirty="0" smtClean="0"/>
              <a:t>UI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For instance, it allows to receive information about how a specific document is scored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This is </a:t>
            </a:r>
            <a:r>
              <a:rPr lang="en-US" sz="2600" dirty="0" smtClean="0"/>
              <a:t>useful for understanding </a:t>
            </a:r>
            <a:r>
              <a:rPr lang="en-US" sz="2600" dirty="0"/>
              <a:t>why a particular document is not in the result set</a:t>
            </a:r>
            <a:endParaRPr lang="en-US" sz="26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33181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tool example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 two images below demonstrate the operation of the tool and an example result file</a:t>
            </a:r>
            <a:endParaRPr lang="en-US" sz="28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105" y="2505075"/>
            <a:ext cx="3600575" cy="37909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3981450"/>
            <a:ext cx="6353608" cy="23145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5274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UI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Solr provides a basic and generic UI for searching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 web UI is based on Apache Velocity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 Java-based template engine that provides a template language to reference objects defined in Java </a:t>
            </a:r>
            <a:r>
              <a:rPr lang="en-US" sz="2600" dirty="0" smtClean="0"/>
              <a:t>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 smtClean="0"/>
              <a:t>We customized it so it would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Fit better to our needs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Have a cleaner and friendlier look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Be aligned with Hebrew text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987" y="871267"/>
            <a:ext cx="1893693" cy="76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244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Customized Web UI</a:t>
            </a:r>
            <a:endParaRPr lang="en-US" dirty="0"/>
          </a:p>
        </p:txBody>
      </p:sp>
      <p:pic>
        <p:nvPicPr>
          <p:cNvPr id="7" name="מציין מיקום תוכן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055" y="1809749"/>
            <a:ext cx="4473058" cy="4501854"/>
          </a:xfr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134" y="1809749"/>
            <a:ext cx="4750546" cy="450185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2631816" y="1809748"/>
            <a:ext cx="161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Default UI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763869" y="1809748"/>
            <a:ext cx="203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Customized UI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07907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(1) 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Defining the search </a:t>
            </a:r>
            <a:r>
              <a:rPr lang="en-US" sz="2800" dirty="0" smtClean="0"/>
              <a:t>task and the information need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We have to know who is our user, what is he searching for and what are his expected results</a:t>
            </a:r>
            <a:endParaRPr lang="en-US" sz="2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Selecting the most suitable search engine platform, considering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APIs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Documentation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Long term maintenance</a:t>
            </a:r>
          </a:p>
          <a:p>
            <a:pPr marL="0">
              <a:buNone/>
            </a:pPr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742" y="506626"/>
            <a:ext cx="1175938" cy="117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440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Dealing with Hebrew </a:t>
            </a:r>
            <a:r>
              <a:rPr lang="en-US" sz="2800" dirty="0" smtClean="0"/>
              <a:t>text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The Hebrew language structure is </a:t>
            </a:r>
            <a:r>
              <a:rPr lang="en-US" sz="2600" dirty="0"/>
              <a:t>a very </a:t>
            </a:r>
            <a:r>
              <a:rPr lang="en-US" sz="2600" dirty="0" smtClean="0"/>
              <a:t>complex, hence simple </a:t>
            </a:r>
            <a:r>
              <a:rPr lang="en-US" sz="2600" dirty="0"/>
              <a:t>stemming </a:t>
            </a:r>
            <a:r>
              <a:rPr lang="en-US" sz="2600" dirty="0" smtClean="0"/>
              <a:t>algorithms as for English cannot be applied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Evaluation </a:t>
            </a:r>
            <a:r>
              <a:rPr lang="en-US" sz="2800" dirty="0"/>
              <a:t>of the engine’s performance </a:t>
            </a:r>
            <a:endParaRPr lang="en-US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We need </a:t>
            </a:r>
            <a:r>
              <a:rPr lang="en-US" sz="2600" dirty="0"/>
              <a:t>to know what are the relevant documents for a given </a:t>
            </a:r>
            <a:r>
              <a:rPr lang="en-US" sz="2600" dirty="0" smtClean="0"/>
              <a:t>query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Also, </a:t>
            </a:r>
            <a:r>
              <a:rPr lang="en-US" sz="2600" dirty="0"/>
              <a:t>w</a:t>
            </a:r>
            <a:r>
              <a:rPr lang="en-US" sz="2600" dirty="0" smtClean="0"/>
              <a:t>e need to see if the current configuration satisfies</a:t>
            </a:r>
            <a:r>
              <a:rPr lang="en-US" sz="2600" dirty="0"/>
              <a:t> </a:t>
            </a:r>
            <a:r>
              <a:rPr lang="en-US" sz="2600" dirty="0" smtClean="0"/>
              <a:t>the information need of the users</a:t>
            </a:r>
            <a:endParaRPr lang="en-US" sz="26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742" y="506626"/>
            <a:ext cx="1175938" cy="117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994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dirty="0"/>
              <a:t>and </a:t>
            </a:r>
            <a:r>
              <a:rPr lang="en-US" dirty="0" smtClean="0"/>
              <a:t>motivation (1)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project is a part of the Jewish Bookshelf ecosystem in the Technion Data and Knowledge </a:t>
            </a:r>
            <a:r>
              <a:rPr lang="en-US" sz="2800" dirty="0" smtClean="0"/>
              <a:t>Lab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JBS produces and uses hundreds of thousands of JSON objects that describe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A potential user can be a data scientist, who needs to research and analyze this corpus of 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8720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we go from here?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Try to improve HebMorph analyzer so it will better suit our domain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Explore more Solr configuration options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Enable user feedback or hand over to a focus group of potential users, in order to better understand the pitfalls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Fine tune the web UI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289" y="286603"/>
            <a:ext cx="1457391" cy="140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981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</a:t>
            </a:r>
            <a:r>
              <a:rPr lang="en-US" dirty="0" smtClean="0"/>
              <a:t>motivation (2)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Another use case might be an average user who would like the data to be accessible in a straightforward way 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best solution to make a large amount of data available for users is a comprehensive search </a:t>
            </a:r>
            <a:r>
              <a:rPr lang="en-US" sz="2800" dirty="0" smtClean="0"/>
              <a:t>engine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73353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 (1) 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This project is unique as after studying the domain, the task and the users needs, we decided to use COTS software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 challenges in this type of project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Selecting the best suiting </a:t>
            </a:r>
            <a:r>
              <a:rPr lang="en-US" sz="2400" dirty="0"/>
              <a:t>software </a:t>
            </a:r>
            <a:r>
              <a:rPr lang="en-US" sz="2400" dirty="0" smtClean="0"/>
              <a:t>for our needs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Researching the selected software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Learning how to install and customize it for our domain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Integrating with other components of the system</a:t>
            </a:r>
          </a:p>
          <a:p>
            <a:endParaRPr lang="en-US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14" r="26289" b="32075"/>
          <a:stretch/>
        </p:blipFill>
        <p:spPr>
          <a:xfrm>
            <a:off x="9727988" y="651510"/>
            <a:ext cx="1427692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627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 </a:t>
            </a:r>
            <a:r>
              <a:rPr lang="en-US" dirty="0" smtClean="0"/>
              <a:t>(2) 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After exploring a few options, based on several considerations, we selected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Apache Solr 6 to be our search platform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HebMorph to be the </a:t>
            </a:r>
            <a:r>
              <a:rPr lang="en-US" sz="2600" dirty="0"/>
              <a:t>analyzer for Hebrew text </a:t>
            </a:r>
            <a:endParaRPr lang="en-US" sz="2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Visit </a:t>
            </a:r>
            <a:r>
              <a:rPr lang="en-US" sz="2800" dirty="0"/>
              <a:t>our </a:t>
            </a:r>
            <a:r>
              <a:rPr lang="en-US" sz="2800" dirty="0">
                <a:hlinkClick r:id="rId2"/>
              </a:rPr>
              <a:t>GitHub repository</a:t>
            </a:r>
            <a:endParaRPr lang="en-US" sz="2800" dirty="0"/>
          </a:p>
          <a:p>
            <a:endParaRPr lang="en-US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14" r="26289" b="32075"/>
          <a:stretch/>
        </p:blipFill>
        <p:spPr>
          <a:xfrm>
            <a:off x="9727988" y="651510"/>
            <a:ext cx="1427692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873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JBS text repository as our input	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JBS text </a:t>
            </a:r>
            <a:r>
              <a:rPr lang="en-US" sz="2800" dirty="0"/>
              <a:t>repository contains </a:t>
            </a:r>
            <a:r>
              <a:rPr lang="en-US" sz="2800" dirty="0" smtClean="0"/>
              <a:t>text </a:t>
            </a:r>
            <a:r>
              <a:rPr lang="en-US" sz="2800" dirty="0"/>
              <a:t>files </a:t>
            </a:r>
            <a:r>
              <a:rPr lang="en-US" sz="2800" dirty="0" smtClean="0"/>
              <a:t>in JSON format which were created from the raw texts in </a:t>
            </a:r>
            <a:r>
              <a:rPr lang="en-US" sz="2800" dirty="0" err="1" smtClean="0">
                <a:hlinkClick r:id="rId2"/>
              </a:rPr>
              <a:t>Torat</a:t>
            </a:r>
            <a:r>
              <a:rPr lang="en-US" sz="2800" dirty="0" smtClean="0">
                <a:hlinkClick r:id="rId2"/>
              </a:rPr>
              <a:t> </a:t>
            </a:r>
            <a:r>
              <a:rPr lang="en-US" sz="2800" dirty="0" err="1" smtClean="0">
                <a:hlinkClick r:id="rId2"/>
              </a:rPr>
              <a:t>Emet</a:t>
            </a:r>
            <a:r>
              <a:rPr lang="en-US" sz="2800" dirty="0" smtClean="0"/>
              <a:t> website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A typical file in JBS text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184445"/>
            <a:ext cx="6573520" cy="312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936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אליפסה 5"/>
          <p:cNvSpPr/>
          <p:nvPr/>
        </p:nvSpPr>
        <p:spPr>
          <a:xfrm>
            <a:off x="666750" y="1628775"/>
            <a:ext cx="10696575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495" y="231686"/>
            <a:ext cx="7800975" cy="6099603"/>
          </a:xfrm>
        </p:spPr>
      </p:pic>
      <p:sp>
        <p:nvSpPr>
          <p:cNvPr id="7" name="TextBox 6"/>
          <p:cNvSpPr txBox="1"/>
          <p:nvPr/>
        </p:nvSpPr>
        <p:spPr>
          <a:xfrm>
            <a:off x="433236" y="260155"/>
            <a:ext cx="33718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Project Architecture</a:t>
            </a:r>
            <a:endParaRPr lang="en-US" sz="4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מציין מיקום תוכן 2"/>
          <p:cNvSpPr txBox="1">
            <a:spLocks/>
          </p:cNvSpPr>
          <p:nvPr/>
        </p:nvSpPr>
        <p:spPr>
          <a:xfrm>
            <a:off x="442453" y="2193608"/>
            <a:ext cx="3362632" cy="402336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The diagram presents the design of the system and the interaction of the key components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The core of the project is the integration and configuration of Solr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The other components support the engine to allow as fluent operation as possible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537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Deliverables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Configured </a:t>
            </a:r>
            <a:r>
              <a:rPr lang="en-US" sz="2800" dirty="0" smtClean="0"/>
              <a:t>Solr search </a:t>
            </a:r>
            <a:r>
              <a:rPr lang="en-US" sz="2800" dirty="0" smtClean="0"/>
              <a:t>engine suited for the JBS end users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Including integration of HebMorph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Tools </a:t>
            </a:r>
            <a:r>
              <a:rPr lang="en-US" sz="2800" dirty="0" smtClean="0"/>
              <a:t>for administrator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I</a:t>
            </a:r>
            <a:r>
              <a:rPr lang="en-US" sz="2600" dirty="0" smtClean="0"/>
              <a:t>ntegration with JBS text project (using </a:t>
            </a:r>
            <a:r>
              <a:rPr lang="en-US" sz="2600" dirty="0" err="1" smtClean="0"/>
              <a:t>JsonParser</a:t>
            </a:r>
            <a:r>
              <a:rPr lang="en-US" sz="2600" dirty="0" smtClean="0"/>
              <a:t> tool)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Customizable evaluation tool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Solr’s </a:t>
            </a:r>
            <a:r>
              <a:rPr lang="en-US" sz="2600" dirty="0" smtClean="0"/>
              <a:t>built-in admin UI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Full documentation regarding installation, usage and maintenance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Clean and simple website for searching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0055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Solr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An open </a:t>
            </a:r>
            <a:r>
              <a:rPr lang="en-US" sz="2800" dirty="0"/>
              <a:t>source enterprise search </a:t>
            </a:r>
            <a:r>
              <a:rPr lang="en-US" sz="2800" dirty="0" smtClean="0"/>
              <a:t>platform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Runs as </a:t>
            </a:r>
            <a:r>
              <a:rPr lang="en-US" sz="2800" dirty="0"/>
              <a:t>a standalone full-text search </a:t>
            </a:r>
            <a:r>
              <a:rPr lang="en-US" sz="2800" dirty="0" smtClean="0"/>
              <a:t>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Uses </a:t>
            </a:r>
            <a:r>
              <a:rPr lang="en-US" sz="2800" dirty="0"/>
              <a:t>the </a:t>
            </a:r>
            <a:r>
              <a:rPr lang="en-US" sz="2800" dirty="0" err="1" smtClean="0"/>
              <a:t>Lucene</a:t>
            </a:r>
            <a:r>
              <a:rPr lang="en-US" sz="2800" dirty="0" smtClean="0"/>
              <a:t> Java </a:t>
            </a:r>
            <a:r>
              <a:rPr lang="en-US" sz="2800" dirty="0"/>
              <a:t>search library at its core for full-text indexing and </a:t>
            </a:r>
            <a:r>
              <a:rPr lang="en-US" sz="2800" dirty="0" smtClean="0"/>
              <a:t>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Solr's external configuration allows it to be tailored to many types of </a:t>
            </a:r>
            <a:r>
              <a:rPr lang="en-US" sz="2800" dirty="0" smtClean="0"/>
              <a:t>applications </a:t>
            </a:r>
            <a:r>
              <a:rPr lang="en-US" sz="2800" dirty="0"/>
              <a:t>without </a:t>
            </a:r>
            <a:r>
              <a:rPr lang="en-US" sz="2800" dirty="0" smtClean="0"/>
              <a:t>coding</a:t>
            </a:r>
            <a:endParaRPr lang="en-US" sz="2800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632" y="771185"/>
            <a:ext cx="1697048" cy="85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67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מבט לאחור">
  <a:themeElements>
    <a:clrScheme name="מבט לאחור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6398</TotalTime>
  <Words>918</Words>
  <Application>Microsoft Office PowerPoint</Application>
  <PresentationFormat>מסך רחב</PresentationFormat>
  <Paragraphs>114</Paragraphs>
  <Slides>20</Slides>
  <Notes>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מבט לאחור</vt:lpstr>
      <vt:lpstr> Jewish Bookshelf IR System</vt:lpstr>
      <vt:lpstr>Background and motivation (1)</vt:lpstr>
      <vt:lpstr>Background and motivation (2)</vt:lpstr>
      <vt:lpstr>Our solution (1) </vt:lpstr>
      <vt:lpstr>Our solution (2) </vt:lpstr>
      <vt:lpstr>JBS text repository as our input </vt:lpstr>
      <vt:lpstr>מצגת של PowerPoint</vt:lpstr>
      <vt:lpstr>Project Deliverables</vt:lpstr>
      <vt:lpstr>Apache Solr</vt:lpstr>
      <vt:lpstr>Solr configuration</vt:lpstr>
      <vt:lpstr>HebMorph</vt:lpstr>
      <vt:lpstr>HebMorph key features</vt:lpstr>
      <vt:lpstr>JSON Parser tool</vt:lpstr>
      <vt:lpstr>Evaluation tool</vt:lpstr>
      <vt:lpstr>Evaluation tool example</vt:lpstr>
      <vt:lpstr>Web UI</vt:lpstr>
      <vt:lpstr>Customized Web UI</vt:lpstr>
      <vt:lpstr>Challenges (1) </vt:lpstr>
      <vt:lpstr>Challenges (2)</vt:lpstr>
      <vt:lpstr>Where can we go from here?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Solr Based Jewish Bookshelf Search Engine</dc:title>
  <dc:creator>Dima</dc:creator>
  <cp:lastModifiedBy>Dima</cp:lastModifiedBy>
  <cp:revision>82</cp:revision>
  <dcterms:created xsi:type="dcterms:W3CDTF">2017-03-10T11:26:42Z</dcterms:created>
  <dcterms:modified xsi:type="dcterms:W3CDTF">2017-03-15T21:24:38Z</dcterms:modified>
</cp:coreProperties>
</file>