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9" r:id="rId3"/>
    <p:sldId id="259" r:id="rId4"/>
    <p:sldId id="276" r:id="rId5"/>
    <p:sldId id="277" r:id="rId6"/>
    <p:sldId id="273" r:id="rId7"/>
    <p:sldId id="262" r:id="rId8"/>
    <p:sldId id="272" r:id="rId9"/>
    <p:sldId id="260" r:id="rId10"/>
    <p:sldId id="268" r:id="rId11"/>
    <p:sldId id="266" r:id="rId12"/>
    <p:sldId id="270" r:id="rId13"/>
    <p:sldId id="261" r:id="rId14"/>
    <p:sldId id="263" r:id="rId15"/>
    <p:sldId id="274" r:id="rId16"/>
    <p:sldId id="264" r:id="rId17"/>
    <p:sldId id="265" r:id="rId18"/>
    <p:sldId id="271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8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71016-DD9C-4AAD-8028-88364BFD6EEF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ED64-F2A4-43A7-95A8-B8289619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https://www.elastic.co/guide/en/elasticsearch/guide/current/pluggable-similarites.html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HebMorph Wiki: https://github.com/TechnionTDK/jbs-ir/wiki/HebMorph-Analysis-Example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9539-A737-4956-A749-359A2D952436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59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1510-E85C-4EEA-AF30-A37EC9FC0441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0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E96C-4FBE-4CE9-9793-77E4C3973528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555E-1D22-4513-BA45-CF1C14A4F5C8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AEE7-D2A3-4EA7-AA61-55347C3FA994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4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CFF-6204-446C-9B49-AF9D08CE1595}" type="datetime1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8382-B43F-46DC-85B9-A7972E248A83}" type="datetime1">
              <a:rPr lang="en-US" smtClean="0"/>
              <a:t>16/03/2017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2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8A72-34B3-4C9E-9978-3161AA3C1006}" type="datetime1">
              <a:rPr lang="en-US" smtClean="0"/>
              <a:t>16/03/2017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0325-42DB-4132-97D8-122F47ABCB7D}" type="datetime1">
              <a:rPr lang="en-US" smtClean="0"/>
              <a:t>16/03/2017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40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EB9FA-A144-4B11-889C-BC4CC0676214}" type="datetime1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7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3A8A-1A44-41E0-8D99-3F967DE320C1}" type="datetime1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53353-42CB-4BF3-B3B1-D1A894B40A2C}" type="datetime1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/wiki/Changes-in-managed-schema-and-solrconfig.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echnionTDK/jbs-ir/wiki/HebMorph-Analysis-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echnionTDK/jbs-ir/wiki/HebMorph-Analysis-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ratemetfreeware.com/online/a_roo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Jewish Bookshelf</a:t>
            </a:r>
            <a:br>
              <a:rPr lang="en-US" dirty="0" smtClean="0"/>
            </a:br>
            <a:r>
              <a:rPr lang="en-US" dirty="0" smtClean="0"/>
              <a:t>IR System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Ilana sloutsky </a:t>
            </a:r>
          </a:p>
          <a:p>
            <a:r>
              <a:rPr lang="en-US" dirty="0" smtClean="0"/>
              <a:t>Dmitry tunik</a:t>
            </a:r>
          </a:p>
          <a:p>
            <a:r>
              <a:rPr lang="en-US" dirty="0" smtClean="0"/>
              <a:t>adviser</a:t>
            </a:r>
            <a:r>
              <a:rPr lang="en-US" dirty="0"/>
              <a:t>: Oren </a:t>
            </a:r>
            <a:r>
              <a:rPr lang="en-US" dirty="0" err="1"/>
              <a:t>mishali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configuration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use Okapi BM25 which is considered to be a </a:t>
            </a:r>
            <a:r>
              <a:rPr lang="en-US" sz="2800" i="1" dirty="0"/>
              <a:t>state-of-the-art</a:t>
            </a:r>
            <a:r>
              <a:rPr lang="en-US" sz="2800" dirty="0"/>
              <a:t> ranking </a:t>
            </a:r>
            <a:r>
              <a:rPr lang="en-US" sz="2800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adjusted Solr core for our task using the following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Defined which fields in the .</a:t>
            </a:r>
            <a:r>
              <a:rPr lang="en-US" sz="2600" dirty="0" err="1" smtClean="0"/>
              <a:t>json</a:t>
            </a:r>
            <a:r>
              <a:rPr lang="en-US" sz="2600" dirty="0" smtClean="0"/>
              <a:t> files are indexed and searchable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Set HebMorph as our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Read more about the modifications in our </a:t>
            </a:r>
            <a:r>
              <a:rPr lang="en-US" sz="2800" dirty="0" smtClean="0">
                <a:hlinkClick r:id="rId3"/>
              </a:rPr>
              <a:t>Wiki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21" y="472085"/>
            <a:ext cx="2060473" cy="13736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use HebMorph as our Hebrew analyzer for both indexing and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HebMorph is an open-source effort for making Hebrew properly searchable by various IR software </a:t>
            </a:r>
            <a:r>
              <a:rPr lang="en-US" sz="2800" dirty="0" smtClean="0"/>
              <a:t>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Since HebMorph is more suitable for modern Hebrew, we don’t see optimal results at our domain – which is closer to biblical Hebrew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Still, we get better results with </a:t>
            </a:r>
            <a:r>
              <a:rPr lang="en-US" sz="2800" dirty="0" err="1" smtClean="0"/>
              <a:t>Hebmorph</a:t>
            </a:r>
            <a:r>
              <a:rPr lang="en-US" sz="2800" dirty="0" smtClean="0"/>
              <a:t> than without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9" y="3367317"/>
            <a:ext cx="609600" cy="4381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 key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HebMorph allows us to remove </a:t>
            </a:r>
            <a:r>
              <a:rPr lang="en-US" sz="2800" dirty="0" err="1" smtClean="0"/>
              <a:t>Niqqud</a:t>
            </a:r>
            <a:r>
              <a:rPr lang="en-US" sz="2800" dirty="0" smtClean="0"/>
              <a:t> and lemmatize Hebrew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example, the word           turns into the base form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And            becomes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Therefore, we are able to </a:t>
            </a:r>
            <a:r>
              <a:rPr lang="en-US" sz="2800" dirty="0"/>
              <a:t>improve our search </a:t>
            </a:r>
            <a:r>
              <a:rPr lang="en-US" sz="2800" dirty="0" smtClean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additional examples, visit our </a:t>
            </a:r>
            <a:r>
              <a:rPr lang="en-US" sz="2800" dirty="0" smtClean="0">
                <a:hlinkClick r:id="rId4"/>
              </a:rPr>
              <a:t>Wiki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l="1012" r="26724"/>
          <a:stretch/>
        </p:blipFill>
        <p:spPr>
          <a:xfrm>
            <a:off x="4577838" y="2773772"/>
            <a:ext cx="702085" cy="52387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4577837" y="2790978"/>
            <a:ext cx="70208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57" y="2773772"/>
            <a:ext cx="638175" cy="447675"/>
          </a:xfrm>
          <a:prstGeom prst="rect">
            <a:avLst/>
          </a:prstGeom>
        </p:spPr>
      </p:pic>
      <p:sp>
        <p:nvSpPr>
          <p:cNvPr id="8" name="מלבן מעוגל 7"/>
          <p:cNvSpPr/>
          <p:nvPr/>
        </p:nvSpPr>
        <p:spPr>
          <a:xfrm>
            <a:off x="9326356" y="2790978"/>
            <a:ext cx="63817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7"/>
          <a:srcRect r="14620"/>
          <a:stretch/>
        </p:blipFill>
        <p:spPr>
          <a:xfrm>
            <a:off x="1923159" y="3297647"/>
            <a:ext cx="780712" cy="514350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1923159" y="3360788"/>
            <a:ext cx="780712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4178709" y="3372539"/>
            <a:ext cx="609599" cy="439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Parser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order to build the index, we developed a tool which processes the data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tool goes over the JSON files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recursively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Each JSON object the tool encounters, results in an individual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files are later on indexed into Solr 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0" y="286603"/>
            <a:ext cx="4580125" cy="2290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Allows the user to evaluate the results of the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uses Solr API to query the engine and can analyze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also reveals debug API features which are not available in the Solr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instance, it allows to receive information about how a specific document is scored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</a:t>
            </a:r>
            <a:r>
              <a:rPr lang="en-US" sz="2600" dirty="0" smtClean="0"/>
              <a:t>useful for understanding </a:t>
            </a:r>
            <a:r>
              <a:rPr lang="en-US" sz="2600" dirty="0"/>
              <a:t>why a particular document is not in the result set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 example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two images below demonstrate the operation of the tool and an example result file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05" y="2505075"/>
            <a:ext cx="3600575" cy="3790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981450"/>
            <a:ext cx="6353608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Solr provides a basic and generic UI for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web UI is based on Apache Velocity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Java-based template engine that provides a template language to reference objects defined in Java </a:t>
            </a:r>
            <a:r>
              <a:rPr lang="en-US" sz="2600" dirty="0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We customized it so it would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Fit better to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Have a cleaner and friendlier look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Be aligned with Hebrew 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871267"/>
            <a:ext cx="1893693" cy="767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Web UI</a:t>
            </a:r>
            <a:endParaRPr lang="en-US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1809749"/>
            <a:ext cx="4473058" cy="4501854"/>
          </a:xfr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4" y="1809749"/>
            <a:ext cx="4750546" cy="45018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31816" y="1809748"/>
            <a:ext cx="16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UI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3869" y="1809748"/>
            <a:ext cx="203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Customized UI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Defining the search task and the information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We have to know who is our user, what is he searching for and what are his expected results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Selecting the most suitable search engine platform, considering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Long term maintenance</a:t>
            </a:r>
          </a:p>
          <a:p>
            <a:pPr marL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Dealing with Hebrew </a:t>
            </a:r>
            <a:r>
              <a:rPr lang="en-US" sz="2800" dirty="0" smtClean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The Hebrew language structure is </a:t>
            </a:r>
            <a:r>
              <a:rPr lang="en-US" sz="2600" dirty="0"/>
              <a:t>a very </a:t>
            </a:r>
            <a:r>
              <a:rPr lang="en-US" sz="2600" dirty="0" smtClean="0"/>
              <a:t>complex, hence simple </a:t>
            </a:r>
            <a:r>
              <a:rPr lang="en-US" sz="2600" dirty="0"/>
              <a:t>stemming </a:t>
            </a:r>
            <a:r>
              <a:rPr lang="en-US" sz="2600" dirty="0" smtClean="0"/>
              <a:t>algorithms as for English cannot be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 </a:t>
            </a:r>
            <a:r>
              <a:rPr lang="en-US" sz="2800" dirty="0"/>
              <a:t>of the engine’s performance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We need </a:t>
            </a:r>
            <a:r>
              <a:rPr lang="en-US" sz="2600" dirty="0"/>
              <a:t>to know what are the relevant documents for a given </a:t>
            </a:r>
            <a:r>
              <a:rPr lang="en-US" sz="2600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Also, </a:t>
            </a:r>
            <a:r>
              <a:rPr lang="en-US" sz="2600" dirty="0"/>
              <a:t>w</a:t>
            </a:r>
            <a:r>
              <a:rPr lang="en-US" sz="2600" dirty="0" smtClean="0"/>
              <a:t>e need to see if the current configuration satisfies</a:t>
            </a:r>
            <a:r>
              <a:rPr lang="en-US" sz="2600" dirty="0"/>
              <a:t> </a:t>
            </a:r>
            <a:r>
              <a:rPr lang="en-US" sz="2600" dirty="0" smtClean="0"/>
              <a:t>the information need of the users</a:t>
            </a:r>
            <a:endParaRPr lang="en-US" sz="2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and </a:t>
            </a:r>
            <a:r>
              <a:rPr lang="en-US" dirty="0" smtClean="0"/>
              <a:t>motivation (1)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project is a part of the Jewish Bookshelf ecosystem in the Technion Data and Knowledge </a:t>
            </a:r>
            <a:r>
              <a:rPr lang="en-US" sz="2800" dirty="0" smtClean="0"/>
              <a:t>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produces and uses hundreds of thousands of JSON objects that describe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potential user can be a data scientist, who needs to research and analyze this corpus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Try to improve HebMorph analyzer so it will better suit our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Explore more Solr configuration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Enable user feedback or hand over to a focus group of potential users, in order to better understand the pitfalls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Fine tune the web UI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89" y="286603"/>
            <a:ext cx="1457391" cy="14082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</a:t>
            </a:r>
            <a:r>
              <a:rPr lang="en-US" dirty="0" smtClean="0"/>
              <a:t>motivation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Another use case might be an average user who would like the data to be accessible in a straightforward way 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best solution to make a large amount of data available for users is a comprehensive search </a:t>
            </a:r>
            <a:r>
              <a:rPr lang="en-US" sz="2800" dirty="0" smtClean="0"/>
              <a:t>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project is unique as after studying the domain, the task and the users needs, we decided to use COTS software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challenges in this type of project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Selecting the best suiting </a:t>
            </a:r>
            <a:r>
              <a:rPr lang="en-US" sz="2400" dirty="0"/>
              <a:t>software </a:t>
            </a:r>
            <a:r>
              <a:rPr lang="en-US" sz="2400" dirty="0" smtClean="0"/>
              <a:t>for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Researching the selected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Learning how to install and customize it for our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Integrating with other components of the system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7988" y="651510"/>
            <a:ext cx="1427692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exploring a few options, based on several considerations, we selected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Apache Solr 6 to be our search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HebMorph to be the </a:t>
            </a:r>
            <a:r>
              <a:rPr lang="en-US" sz="2600" dirty="0"/>
              <a:t>analyzer for Hebrew text 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Visit </a:t>
            </a:r>
            <a:r>
              <a:rPr lang="en-US" sz="2800" dirty="0"/>
              <a:t>our </a:t>
            </a:r>
            <a:r>
              <a:rPr lang="en-US" sz="2800" dirty="0">
                <a:hlinkClick r:id="rId2"/>
              </a:rPr>
              <a:t>GitHub repository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7988" y="651510"/>
            <a:ext cx="1427692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7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JBS text repository as our input	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text </a:t>
            </a:r>
            <a:r>
              <a:rPr lang="en-US" sz="2800" dirty="0"/>
              <a:t>repository contains </a:t>
            </a:r>
            <a:r>
              <a:rPr lang="en-US" sz="2800" dirty="0" smtClean="0"/>
              <a:t>text </a:t>
            </a:r>
            <a:r>
              <a:rPr lang="en-US" sz="2800" dirty="0"/>
              <a:t>files </a:t>
            </a:r>
            <a:r>
              <a:rPr lang="en-US" sz="2800" dirty="0" smtClean="0"/>
              <a:t>in JSON format which were created from the raw texts in </a:t>
            </a:r>
            <a:r>
              <a:rPr lang="en-US" sz="2800" dirty="0" err="1" smtClean="0">
                <a:hlinkClick r:id="rId2"/>
              </a:rPr>
              <a:t>Torat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 err="1" smtClean="0">
                <a:hlinkClick r:id="rId2"/>
              </a:rPr>
              <a:t>Emet</a:t>
            </a:r>
            <a:r>
              <a:rPr lang="en-US" sz="2800" dirty="0" smtClean="0"/>
              <a:t>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typical file in JBS 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4445"/>
            <a:ext cx="6573520" cy="31280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3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/>
          <p:cNvSpPr/>
          <p:nvPr/>
        </p:nvSpPr>
        <p:spPr>
          <a:xfrm>
            <a:off x="666750" y="1628775"/>
            <a:ext cx="10696575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95" y="231686"/>
            <a:ext cx="7800975" cy="6099603"/>
          </a:xfrm>
        </p:spPr>
      </p:pic>
      <p:sp>
        <p:nvSpPr>
          <p:cNvPr id="7" name="TextBox 6"/>
          <p:cNvSpPr txBox="1"/>
          <p:nvPr/>
        </p:nvSpPr>
        <p:spPr>
          <a:xfrm>
            <a:off x="433236" y="260155"/>
            <a:ext cx="337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Project Architecture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42453" y="2193608"/>
            <a:ext cx="3362632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diagram presents the design of the system and the interaction of the 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core of the project is the integration and configuration of Solr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other components support the engine to allow as fluent operation as possible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Configured Solr search engine suited for the JBS end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Including integration of HebMorph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Tools for administrator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</a:t>
            </a:r>
            <a:r>
              <a:rPr lang="en-US" sz="2600" dirty="0" smtClean="0"/>
              <a:t>ntegration with JBS text project (using </a:t>
            </a:r>
            <a:r>
              <a:rPr lang="en-US" sz="2600" dirty="0" err="1" smtClean="0"/>
              <a:t>JsonParser</a:t>
            </a:r>
            <a:r>
              <a:rPr lang="en-US" sz="2600" dirty="0" smtClean="0"/>
              <a:t> tool)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Customizable evaluation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Solr’s </a:t>
            </a:r>
            <a:r>
              <a:rPr lang="en-US" sz="2600" dirty="0" smtClean="0"/>
              <a:t>built-in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Full documentation regarding installation, usage and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and simple website for searching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Solr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 open </a:t>
            </a:r>
            <a:r>
              <a:rPr lang="en-US" sz="2800" dirty="0"/>
              <a:t>source enterprise search </a:t>
            </a:r>
            <a:r>
              <a:rPr lang="en-US" sz="2800" dirty="0" smtClean="0"/>
              <a:t>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Runs as </a:t>
            </a:r>
            <a:r>
              <a:rPr lang="en-US" sz="2800" dirty="0"/>
              <a:t>a standalone full-text search </a:t>
            </a:r>
            <a:r>
              <a:rPr lang="en-US" sz="2800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the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Java </a:t>
            </a:r>
            <a:r>
              <a:rPr lang="en-US" sz="2800" dirty="0"/>
              <a:t>search library at its core for full-text indexing and </a:t>
            </a:r>
            <a:r>
              <a:rPr lang="en-US" sz="2800" dirty="0" smtClean="0"/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Solr's external configuration allows it to be tailored to many types of </a:t>
            </a:r>
            <a:r>
              <a:rPr lang="en-US" sz="2800" dirty="0" smtClean="0"/>
              <a:t>applications </a:t>
            </a:r>
            <a:r>
              <a:rPr lang="en-US" sz="2800" dirty="0"/>
              <a:t>without </a:t>
            </a:r>
            <a:r>
              <a:rPr lang="en-US" sz="2800" dirty="0" smtClean="0"/>
              <a:t>coding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7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6399</TotalTime>
  <Words>939</Words>
  <Application>Microsoft Office PowerPoint</Application>
  <PresentationFormat>Widescreen</PresentationFormat>
  <Paragraphs>135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מבט לאחור</vt:lpstr>
      <vt:lpstr> Jewish Bookshelf IR System</vt:lpstr>
      <vt:lpstr>Background and motivation (1)</vt:lpstr>
      <vt:lpstr>Background and motivation (2)</vt:lpstr>
      <vt:lpstr>Our solution (1) </vt:lpstr>
      <vt:lpstr>Our solution (2) </vt:lpstr>
      <vt:lpstr>JBS text repository as our input </vt:lpstr>
      <vt:lpstr>PowerPoint Presentation</vt:lpstr>
      <vt:lpstr>Project Deliverables</vt:lpstr>
      <vt:lpstr>Apache Solr</vt:lpstr>
      <vt:lpstr>Solr configuration</vt:lpstr>
      <vt:lpstr>HebMorph</vt:lpstr>
      <vt:lpstr>HebMorph key features</vt:lpstr>
      <vt:lpstr>JSON Parser tool</vt:lpstr>
      <vt:lpstr>Evaluation tool</vt:lpstr>
      <vt:lpstr>Evaluation tool example</vt:lpstr>
      <vt:lpstr>Web UI</vt:lpstr>
      <vt:lpstr>Customized Web UI</vt:lpstr>
      <vt:lpstr>Challenges (1) </vt:lpstr>
      <vt:lpstr>Challenges (2)</vt:lpstr>
      <vt:lpstr>Where can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Based Jewish Bookshelf Search Engine</dc:title>
  <dc:creator>Dima</dc:creator>
  <cp:lastModifiedBy>Sloutsky, Ilana</cp:lastModifiedBy>
  <cp:revision>83</cp:revision>
  <dcterms:created xsi:type="dcterms:W3CDTF">2017-03-10T11:26:42Z</dcterms:created>
  <dcterms:modified xsi:type="dcterms:W3CDTF">2017-03-16T13:45:27Z</dcterms:modified>
</cp:coreProperties>
</file>