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1270000" y="6362700"/>
            <a:ext cx="10464800" cy="2908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7" y="9251950"/>
            <a:ext cx="368505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dk-p6.cs.technion.ac.il:3000/read?uri=jbr:text-tanach-midrashraba-2-27-9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lencinhaus/androjena" TargetMode="External"/><Relationship Id="rId3" Type="http://schemas.openxmlformats.org/officeDocument/2006/relationships/hyperlink" Target="https://code.google.com/archive/p/androjena/" TargetMode="External"/><Relationship Id="rId4" Type="http://schemas.openxmlformats.org/officeDocument/2006/relationships/hyperlink" Target="https://stackoverflow.com/search?q=androjena" TargetMode="External"/><Relationship Id="rId5" Type="http://schemas.openxmlformats.org/officeDocument/2006/relationships/hyperlink" Target="https://developer.android.com/guide/index.html" TargetMode="External"/><Relationship Id="rId6" Type="http://schemas.openxmlformats.org/officeDocument/2006/relationships/hyperlink" Target="https://github.com/TechnionTDK/jbs-mekorot-android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סולמות"/>
          <p:cNvSpPr txBox="1"/>
          <p:nvPr>
            <p:ph type="ctrTitle"/>
          </p:nvPr>
        </p:nvSpPr>
        <p:spPr>
          <a:xfrm>
            <a:off x="1270000" y="139700"/>
            <a:ext cx="10464800" cy="3302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סולמות</a:t>
            </a:r>
          </a:p>
        </p:txBody>
      </p:sp>
      <p:sp>
        <p:nvSpPr>
          <p:cNvPr id="112" name="אפליקציית אנדרואיד מבוססת פסוקים בארון הספרים היהודי"/>
          <p:cNvSpPr txBox="1"/>
          <p:nvPr>
            <p:ph type="subTitle" sz="quarter" idx="1"/>
          </p:nvPr>
        </p:nvSpPr>
        <p:spPr>
          <a:xfrm>
            <a:off x="1270000" y="3835400"/>
            <a:ext cx="10464800" cy="11303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אפליקציית אנדרואיד מבוססת פסוקים בארון הספרים היהודי</a:t>
            </a:r>
          </a:p>
        </p:txBody>
      </p:sp>
      <p:sp>
        <p:nvSpPr>
          <p:cNvPr id="113" name="מנחה - ד״ר אורן משלי"/>
          <p:cNvSpPr txBox="1"/>
          <p:nvPr/>
        </p:nvSpPr>
        <p:spPr>
          <a:xfrm>
            <a:off x="6883865" y="5835649"/>
            <a:ext cx="49561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pPr/>
            <a:r>
              <a:t>מנחה - ד״ר אורן משלי</a:t>
            </a:r>
          </a:p>
        </p:txBody>
      </p:sp>
      <p:sp>
        <p:nvSpPr>
          <p:cNvPr id="114" name="מגיש - תומר לוינסון"/>
          <p:cNvSpPr txBox="1"/>
          <p:nvPr/>
        </p:nvSpPr>
        <p:spPr>
          <a:xfrm>
            <a:off x="7036265" y="6254749"/>
            <a:ext cx="49561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pPr/>
            <a:r>
              <a:t>מגיש - תומר לוינסון</a:t>
            </a:r>
          </a:p>
        </p:txBody>
      </p:sp>
      <p:pic>
        <p:nvPicPr>
          <p:cNvPr id="115" name="sulamot_icon.png" descr="sulamot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00" y="2392164"/>
            <a:ext cx="914400" cy="9144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16" name="sulamot_icon.png" descr="sulamot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1700" y="2392164"/>
            <a:ext cx="914400" cy="9144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55" name="נסמן את ״מדרש רבה יתרו כז ט״ בתור נבחר, ולאחר מכן נלחץ על המקור."/>
          <p:cNvSpPr txBox="1"/>
          <p:nvPr/>
        </p:nvSpPr>
        <p:spPr>
          <a:xfrm>
            <a:off x="2460742" y="2451100"/>
            <a:ext cx="80833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נסמן את ״מדרש רבה יתרו כז ט״ בתור נבחר, ולאחר מכן נלחץ על המקור.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569" y="3069235"/>
            <a:ext cx="3697388" cy="5833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1990" y="3044471"/>
            <a:ext cx="3697389" cy="588299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rrow"/>
          <p:cNvSpPr/>
          <p:nvPr/>
        </p:nvSpPr>
        <p:spPr>
          <a:xfrm>
            <a:off x="5615973" y="51181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61" name="כעת אנו נמצאים במסך המקור והטקסט שלו מוצג."/>
          <p:cNvSpPr txBox="1"/>
          <p:nvPr/>
        </p:nvSpPr>
        <p:spPr>
          <a:xfrm>
            <a:off x="3641842" y="2336800"/>
            <a:ext cx="57211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כעת אנו נמצאים במסך המקור והטקסט שלו מוצג.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705" y="3044471"/>
            <a:ext cx="3697388" cy="588299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נשים לב שבטקסט המקור ישנו טקסט מודגש. הטקסט המודגש הינו חלקים מהפסוקים שבחרנו בשלבים הקודמים."/>
          <p:cNvSpPr txBox="1"/>
          <p:nvPr/>
        </p:nvSpPr>
        <p:spPr>
          <a:xfrm>
            <a:off x="8984419" y="3498849"/>
            <a:ext cx="369738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pPr/>
            <a:r>
              <a:t>נשים לב שבטקסט המקור ישנו טקסט מודגש. הטקסט המודגש הינו חלקים מהפסוקים שבחרנו בשלבים הקודמים.</a:t>
            </a:r>
          </a:p>
        </p:txBody>
      </p:sp>
      <p:sp>
        <p:nvSpPr>
          <p:cNvPr id="164" name="פרט לכך ישנם גם כפתורי ״הבא״ ו״הקודם״ שהם מאפשרים לנו לעבור בין הדגשות במקור ביתר קלות."/>
          <p:cNvSpPr txBox="1"/>
          <p:nvPr/>
        </p:nvSpPr>
        <p:spPr>
          <a:xfrm>
            <a:off x="8933595" y="5759449"/>
            <a:ext cx="369738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pPr/>
            <a:r>
              <a:t>פרט לכך ישנם גם כפתורי ״הבא״ ו״הקודם״ שהם מאפשרים לנו לעבור בין הדגשות במקור ביתר קלות.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67" name="נחזור כעת למסך הקודם ונלך לטאב הנבחרים. באפשרותינו יהיה להכנס לקרוא את המקור שסימנו בטאב המקורות בתור ״נבחר״ בכל עת כעת. (אך ללא הדגשות)"/>
          <p:cNvSpPr txBox="1"/>
          <p:nvPr/>
        </p:nvSpPr>
        <p:spPr>
          <a:xfrm>
            <a:off x="1917519" y="2311399"/>
            <a:ext cx="91697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נחזור כעת למסך הקודם ונלך לטאב הנבחרים. באפשרותינו יהיה להכנס לקרוא את המקור שסימנו בטאב המקורות בתור ״נבחר״ בכל עת כעת. (אך ללא הדגשות)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7340" y="3185927"/>
            <a:ext cx="3246721" cy="5134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על מנת להסיר מקור מהנבחרים, יהיה עלינו ללחוץ על אייקון הלב."/>
          <p:cNvSpPr txBox="1"/>
          <p:nvPr/>
        </p:nvSpPr>
        <p:spPr>
          <a:xfrm>
            <a:off x="1917519" y="86360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על מנת להסיר מקור מהנבחרים, יהיה עלינו ללחוץ על אייקון הלב.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72" name="נכנס כעת, לטקסט של ״מדרש רבה יתרו כז ט״. נוכל לשים לב לכמה דברים:"/>
          <p:cNvSpPr txBox="1"/>
          <p:nvPr/>
        </p:nvSpPr>
        <p:spPr>
          <a:xfrm>
            <a:off x="1917519" y="24638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נכנס כעת, לטקסט של ״מדרש רבה יתרו כז ט״. נוכל לשים לב לכמה דברים: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1020" y="3052618"/>
            <a:ext cx="3682758" cy="5831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1) הטקסט איננו מודגש כמו הטקסט הנגיש מטאב המקורות."/>
          <p:cNvSpPr txBox="1"/>
          <p:nvPr/>
        </p:nvSpPr>
        <p:spPr>
          <a:xfrm>
            <a:off x="8740037" y="3397248"/>
            <a:ext cx="368275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1) הטקסט איננו מודגש כמו הטקסט הנגיש מטאב המקורות.</a:t>
            </a:r>
          </a:p>
        </p:txBody>
      </p:sp>
      <p:sp>
        <p:nvSpPr>
          <p:cNvPr id="175" name="2) באפשרותינו לשתף את הטקסט."/>
          <p:cNvSpPr txBox="1"/>
          <p:nvPr/>
        </p:nvSpPr>
        <p:spPr>
          <a:xfrm>
            <a:off x="8867037" y="5035548"/>
            <a:ext cx="368275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2) באפשרותינו לשתף את הטקסט.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78" name="נלחץ על אייקון השיתוף וייפתח בפנינו דיאלוג. הדיאלוג יציע לנו שתי אפשרויות:"/>
          <p:cNvSpPr txBox="1"/>
          <p:nvPr/>
        </p:nvSpPr>
        <p:spPr>
          <a:xfrm>
            <a:off x="1917519" y="24638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נלחץ על אייקון השיתוף וייפתח בפנינו דיאלוג. הדיאלוג יציע לנו שתי אפשרויות:</a:t>
            </a:r>
          </a:p>
        </p:txBody>
      </p:sp>
      <p:sp>
        <p:nvSpPr>
          <p:cNvPr id="179" name="1) שיתוף טקסט מלא - יאפשר את שיתוף הטקסט כולה כמקשה אחת."/>
          <p:cNvSpPr txBox="1"/>
          <p:nvPr/>
        </p:nvSpPr>
        <p:spPr>
          <a:xfrm>
            <a:off x="8740037" y="3244849"/>
            <a:ext cx="368275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1) שיתוף טקסט מלא - יאפשר את שיתוף הטקסט כולה כמקשה אחת.</a:t>
            </a:r>
          </a:p>
        </p:txBody>
      </p:sp>
      <p:sp>
        <p:nvSpPr>
          <p:cNvPr id="180" name="2) קישור לאתר - יספק קישור לאתר שבו נוכל לקרוא את הטקסט. במקרה שלנו נקבל את הקישור הבא:…"/>
          <p:cNvSpPr txBox="1"/>
          <p:nvPr/>
        </p:nvSpPr>
        <p:spPr>
          <a:xfrm>
            <a:off x="8740037" y="4902199"/>
            <a:ext cx="368275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2) קישור לאתר - יספק קישור לאתר שבו נוכל לקרוא את הטקסט. במקרה שלנו נקבל את הקישור הבא:</a:t>
            </a:r>
          </a:p>
          <a:p>
            <a:pPr algn="r"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http://tdk-p6.cs.technion.ac.il:3000/read?uri=jbr:text-tanach-midrashraba-2-27-9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445" y="3164920"/>
            <a:ext cx="3119879" cy="4944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3885" y="3164920"/>
            <a:ext cx="3112640" cy="494403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Arrow"/>
          <p:cNvSpPr/>
          <p:nvPr/>
        </p:nvSpPr>
        <p:spPr>
          <a:xfrm>
            <a:off x="3839104" y="500193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יוצגו לנו כל האפליקציות שמאפשרות שיתוף איתן על המכשיר שלנו"/>
          <p:cNvSpPr txBox="1"/>
          <p:nvPr/>
        </p:nvSpPr>
        <p:spPr>
          <a:xfrm>
            <a:off x="747263" y="8670371"/>
            <a:ext cx="74536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יוצגו לנו כל האפליקציות שמאפשרות שיתוף איתן על המכשיר שלנו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87" name="כעת נחזור למסך הראשי ונלך להגדרות. במסך זה נוכל לשנות את גודל הפונט ואת סוג הפונט בשימוש. לדוגמא, בעזרת לחיצה על גודל פונט מקורות ובחירה ב״קטן״."/>
          <p:cNvSpPr txBox="1"/>
          <p:nvPr/>
        </p:nvSpPr>
        <p:spPr>
          <a:xfrm>
            <a:off x="1917519" y="2311399"/>
            <a:ext cx="91697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כעת נחזור למסך הראשי ונלך להגדרות. במסך זה נוכל לשנות את גודל הפונט ואת סוג הפונט בשימוש. לדוגמא, בעזרת לחיצה על גודל פונט מקורות ובחירה ב״קטן״.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068" y="3296577"/>
            <a:ext cx="3135060" cy="491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2452" y="3284151"/>
            <a:ext cx="3135060" cy="4937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Arrow"/>
          <p:cNvSpPr/>
          <p:nvPr/>
        </p:nvSpPr>
        <p:spPr>
          <a:xfrm>
            <a:off x="3941867" y="5324426"/>
            <a:ext cx="498526" cy="49852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53478" y="3283603"/>
            <a:ext cx="3135060" cy="493899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rrow"/>
          <p:cNvSpPr/>
          <p:nvPr/>
        </p:nvSpPr>
        <p:spPr>
          <a:xfrm>
            <a:off x="7719572" y="5324426"/>
            <a:ext cx="498526" cy="49852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כעת גודל הפונט וסוגם ישתנו בטאב המקורות וכן במסך קריאת המקורות."/>
          <p:cNvSpPr txBox="1"/>
          <p:nvPr/>
        </p:nvSpPr>
        <p:spPr>
          <a:xfrm>
            <a:off x="1917519" y="8636000"/>
            <a:ext cx="91697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כעת גודל הפונט וסוגם ישתנו בטאב המקורות וכן במסך קריאת המקורות.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השימוש בשאילתות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השימוש בשאילתות</a:t>
            </a:r>
          </a:p>
        </p:txBody>
      </p:sp>
      <p:sp>
        <p:nvSpPr>
          <p:cNvPr id="196" name="בעת עליית ה-Splash Screen, נבצע שאילתא לקבלת כל הפרקים והפרשות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algn="r" rtl="1">
              <a:defRPr sz="2000"/>
            </a:pPr>
            <a:r>
              <a:t>בעת עליית ה-Splash Screen, נבצע שאילתא לקבלת כל הפרקים והפרשות.</a:t>
            </a:r>
          </a:p>
          <a:p>
            <a:pPr algn="r" rtl="1">
              <a:defRPr sz="2000"/>
            </a:pPr>
            <a:r>
              <a:t>בעת בחירת פרק או פרשה ספציפים, נבצע שאילתא להבאת כל הפסוקים הרלוונטים לבחירתינו.</a:t>
            </a:r>
          </a:p>
          <a:p>
            <a:pPr algn="r" rtl="1">
              <a:defRPr sz="2000"/>
            </a:pPr>
            <a:r>
              <a:t>בעת מעבר לטאב המקורות, נבצע שאילתא לטעינת כל המקורות הרלוונטים לפסוקים שנבחרו.</a:t>
            </a:r>
          </a:p>
          <a:p>
            <a:pPr algn="r" rtl="1">
              <a:defRPr sz="2000"/>
            </a:pPr>
            <a:r>
              <a:t>בעת הסינון בטאב המקורות, נבצע שאילתא נוספת שתחזיר לנו את המקורות על פי בחירתנו בדיאלוג הסינון.</a:t>
            </a:r>
          </a:p>
          <a:p>
            <a:pPr algn="r" rtl="1">
              <a:defRPr sz="2000"/>
            </a:pPr>
            <a:r>
              <a:t>בעת כניסה לקרוא מקור ספציפי, נבצע שאילתא שתביא לנו את כל הסימונים של הפסוקים שבחרנו במקור.</a:t>
            </a:r>
          </a:p>
          <a:p>
            <a:pPr algn="r" rtl="1">
              <a:defRPr sz="2000"/>
            </a:pPr>
            <a:r>
              <a:t>אופן אחזור הנתונים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מהשרת יתבצע בעזרת שאילתות SPARQL.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אתגרים בפיתוח האפליקצי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 rtl="1">
              <a:defRPr sz="7100"/>
            </a:lvl1pPr>
          </a:lstStyle>
          <a:p>
            <a:pPr/>
            <a:r>
              <a:t>אתגרים בפיתוח האפליקציה</a:t>
            </a:r>
          </a:p>
        </p:txBody>
      </p:sp>
      <p:sp>
        <p:nvSpPr>
          <p:cNvPr id="199" name="עיקר האתגר בפיתוח האפליקצייה היה ביצוע שאילתות SPARQL אל מול השרת, הקושי נבע מכמה סיבות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algn="r" rtl="1">
              <a:defRPr sz="2000"/>
            </a:pPr>
            <a:r>
              <a:t>עיקר האתגר בפיתוח האפליקצייה היה ביצוע שאילתות SPARQL אל מול השרת, הקושי נבע מכמה סיבות:</a:t>
            </a:r>
          </a:p>
          <a:p>
            <a:pPr lvl="2" algn="r">
              <a:defRPr sz="2000"/>
            </a:pPr>
            <a:r>
              <a:t>Jena לאנדרואיד איננו מתוחזק זמן רב.</a:t>
            </a:r>
          </a:p>
          <a:p>
            <a:pPr lvl="2" algn="r" rtl="1">
              <a:defRPr sz="2000"/>
            </a:pPr>
            <a:r>
              <a:t>לא היה תיעוד או מדריכים במנועי החיפוש על איך לתקשר ממכשיר אנדרואיד ב-SPARQL .</a:t>
            </a:r>
          </a:p>
          <a:p>
            <a:pPr lvl="2" marL="0" indent="457200" algn="r" rtl="1">
              <a:buSzTx/>
              <a:buNone/>
              <a:defRPr sz="2000"/>
            </a:pPr>
            <a:r>
              <a:t>בסופו של דבר, השאילתות בוצעו ב-SPARQL ללא בדיקות סינטקס פנימיות של נכונות השאילתא, והסתמכתי הרבה על שאילתות שניתנו לי על ידי אורן ורון ועל הרצת שאילתות אל מול ה-endpoint שניתנה לי על מנת לבחון את נכונותן.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לסיכו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לסיכום</a:t>
            </a:r>
          </a:p>
        </p:txBody>
      </p:sp>
      <p:sp>
        <p:nvSpPr>
          <p:cNvPr id="202" name="רשימת מקורות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r" rtl="1">
              <a:buSzTx/>
              <a:buNone/>
              <a:defRPr sz="2000"/>
            </a:pPr>
            <a:r>
              <a:rPr u="sng"/>
              <a:t>רשימת מקורות</a:t>
            </a:r>
            <a:r>
              <a:t>: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https://github.com/lencinhaus/androjena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https://code.google.com/archive/p/androjena/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https://stackoverflow.com/search?q=androjena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https://developer.android.com/guide/index.html</a:t>
            </a:r>
          </a:p>
          <a:p>
            <a:pPr marL="0" indent="0" algn="r" rtl="1">
              <a:buSzTx/>
              <a:buNone/>
              <a:defRPr sz="2000"/>
            </a:pPr>
            <a:r>
              <a:rPr u="sng"/>
              <a:t>לינק לפרוייקט בגיטהאב</a:t>
            </a:r>
            <a:r>
              <a:t>:</a:t>
            </a:r>
          </a:p>
          <a:p>
            <a:pPr marL="0" indent="0" algn="r"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https://github.com/TechnionTDK/jbs-mekorot-android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אודות האפליקצי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אודות האפליקציה</a:t>
            </a:r>
          </a:p>
        </p:txBody>
      </p:sp>
      <p:sp>
        <p:nvSpPr>
          <p:cNvPr id="119" name="האפליקציה מאפשרת למשתמש לחפש במאגרי המידע של ארון הספרים היהודי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r">
              <a:buSzTx/>
              <a:buNone/>
              <a:defRPr sz="2600"/>
            </a:pPr>
          </a:p>
          <a:p>
            <a:pPr marL="0" indent="0" algn="r" rtl="1">
              <a:buSzTx/>
              <a:buNone/>
              <a:defRPr sz="2600"/>
            </a:pPr>
            <a:r>
              <a:t>האפליקציה מאפשרת למשתמש לחפש במאגרי המידע של ארון הספרים היהודי.</a:t>
            </a:r>
          </a:p>
          <a:p>
            <a:pPr marL="0" indent="0" algn="r" rtl="1">
              <a:buSzTx/>
              <a:buNone/>
              <a:defRPr sz="2600"/>
            </a:pPr>
            <a:r>
              <a:t>המשתמש בוחר פרק או פרשה, ולאחר בחירת פסוקים בפרק או בפרשה, האפליקציה מאפשרת לו לחפש במאגרי המידע את הפירושים המאזכרים את הפסוקים שבחר.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22" name="לאחר שראינו את ה- Splash Screen, נגיע למסך המרכזי שבו נבחין בכמה אלמנטים:…"/>
          <p:cNvSpPr txBox="1"/>
          <p:nvPr/>
        </p:nvSpPr>
        <p:spPr>
          <a:xfrm>
            <a:off x="2486465" y="2501900"/>
            <a:ext cx="914947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לאחר שראינו את ה- Splash Screen, נגיע למסך המרכזי שבו נבחין בכמה אלמנטים: 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פסוקים - טאב שבו יוצגו הפסוקים לאחר שהמשתמש יבחר פרק או פרשה.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מקורות - לאחר בחירת סט של פסוקים נראה את המקורות הקשורים אליהם.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נבחרים - טאב שיציג מקורות שסומנו במסך המקורות.</a:t>
            </a:r>
          </a:p>
          <a:p>
            <a:pPr algn="r" rtl="1">
              <a:defRPr sz="2000"/>
            </a:pPr>
            <a:r>
              <a:t>4) מסך ההגדרות הנגיש למשתמש על ידי לחיצה על כפתור</a:t>
            </a:r>
          </a:p>
          <a:p>
            <a:pPr algn="r" rtl="1">
              <a:defRPr sz="2000"/>
            </a:pPr>
            <a:r>
              <a:t>    האפשרויות באפליקציה.</a:t>
            </a:r>
          </a:p>
          <a:p>
            <a:pPr algn="r" rtl="1">
              <a:defRPr sz="2000"/>
            </a:pPr>
            <a:r>
              <a:t>5) בטאב הפסוקים נראה FAB (Floating Action Button).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433" y="3496238"/>
            <a:ext cx="3249189" cy="51069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בזמן עליית האפליקציה תתבצע קריאה לשאילתא אל מול…"/>
          <p:cNvSpPr txBox="1"/>
          <p:nvPr/>
        </p:nvSpPr>
        <p:spPr>
          <a:xfrm>
            <a:off x="5349110" y="4775198"/>
            <a:ext cx="631854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בזמן עליית האפליקציה תתבצע קריאה לשאילתא אל מול</a:t>
            </a:r>
          </a:p>
          <a:p>
            <a:pPr algn="r" rtl="1">
              <a:defRPr sz="2000"/>
            </a:pPr>
            <a:r>
              <a:t>מאגרי הנתונים,אשר תטען את המקורות ואת הפרקים</a:t>
            </a:r>
          </a:p>
          <a:p>
            <a:pPr algn="r" rtl="1">
              <a:defRPr sz="2000"/>
            </a:pPr>
            <a:r>
              <a:t> הקיימים. (אותם נוכל לראות בעזרת לחיצה על ה-FAB)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27" name="כעת נלחץ על ה-FAB ויופיע לנו דיאלוג בחירה של פרק או פרשה"/>
          <p:cNvSpPr txBox="1"/>
          <p:nvPr/>
        </p:nvSpPr>
        <p:spPr>
          <a:xfrm>
            <a:off x="2730418" y="2654300"/>
            <a:ext cx="70942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defRPr sz="2000"/>
            </a:lvl1pPr>
          </a:lstStyle>
          <a:p>
            <a:pPr/>
            <a:r>
              <a:t>כעת נלחץ על ה-FAB ויופיע לנו דיאלוג בחירה של פרק או פרשה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217" y="3212461"/>
            <a:ext cx="3412609" cy="5442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31" name="נכניס את פרשת יתרו ונלחץ עליה. כתוצאה מהבחירה, תתבצע שאילתא נוספת למאגר הנתונים שתחזיר לנו את הפסוקים הקשורים לפרשת יתרו."/>
          <p:cNvSpPr txBox="1"/>
          <p:nvPr/>
        </p:nvSpPr>
        <p:spPr>
          <a:xfrm>
            <a:off x="1767996" y="2235199"/>
            <a:ext cx="8198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נכניס את פרשת יתרו ונלחץ עליה. כתוצאה מהבחירה, תתבצע שאילתא נוספת למאגר הנתונים שתחזיר לנו את הפסוקים הקשורים לפרשת יתרו.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329" y="3212461"/>
            <a:ext cx="3428593" cy="5442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4826" y="3111500"/>
            <a:ext cx="3568818" cy="564236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rrow"/>
          <p:cNvSpPr/>
          <p:nvPr/>
        </p:nvSpPr>
        <p:spPr>
          <a:xfrm>
            <a:off x="5232400" y="5118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37" name="נבחר את שלושת הפסוקים הראשונים בפרשה. ניתן גם לבחור את כל הפסוקים בעזרת לחיצה על ״בחר הכל״."/>
          <p:cNvSpPr txBox="1"/>
          <p:nvPr/>
        </p:nvSpPr>
        <p:spPr>
          <a:xfrm>
            <a:off x="2730418" y="2336799"/>
            <a:ext cx="70942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נבחר את שלושת הפסוקים הראשונים בפרשה. ניתן גם לבחור את כל הפסוקים בעזרת לחיצה על ״בחר הכל״.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271" y="3270250"/>
            <a:ext cx="3392499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41" name="כעת נעבור לטאב ״מקורות״ שבו יוצגו המקורות הרלוונטים לפסוקים שבחרנו בטאב ״פסוקים״. בטאב זה באפשרותינו יהיה:…"/>
          <p:cNvSpPr txBox="1"/>
          <p:nvPr/>
        </p:nvSpPr>
        <p:spPr>
          <a:xfrm>
            <a:off x="2546019" y="2209800"/>
            <a:ext cx="848510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rtl="1">
              <a:defRPr sz="2000"/>
            </a:pPr>
            <a:r>
              <a:t>כעת נעבור לטאב ״מקורות״ שבו יוצגו המקורות הרלוונטים לפסוקים שבחרנו בטאב ״פסוקים״. בטאב זה באפשרותינו יהיה: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לסנן את המקורות באמצעות אייקון הסינון.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לסמן מקור בתור ״נבחר״</a:t>
            </a:r>
          </a:p>
          <a:p>
            <a:pPr marL="352776" indent="-352776" algn="r" rtl="1">
              <a:buSzPct val="100000"/>
              <a:buAutoNum type="arabicParenR" startAt="1"/>
              <a:defRPr sz="2000"/>
            </a:pPr>
            <a:r>
              <a:t>לראות טקסט של מקור ספציפי בעזרת לחיצה על </a:t>
            </a:r>
          </a:p>
          <a:p>
            <a:pPr algn="r" rtl="1">
              <a:defRPr sz="2000"/>
            </a:pPr>
            <a:r>
              <a:t>     המקור.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697" y="2696362"/>
            <a:ext cx="3722205" cy="588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45" name="כעת נסנן את המקורות על ידי לחיצה על אייקון הסינון (בצד שמאל למעלה) ונבחר במדרשי אגדה. לאחר מכן נלחץ על ״בחר״."/>
          <p:cNvSpPr txBox="1"/>
          <p:nvPr/>
        </p:nvSpPr>
        <p:spPr>
          <a:xfrm>
            <a:off x="2179010" y="2184399"/>
            <a:ext cx="83822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כעת נסנן את המקורות על ידי לחיצה על אייקון הסינון (בצד שמאל למעלה) ונבחר במדרשי אגדה. לאחר מכן נלחץ על ״בחר״.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498" y="3049577"/>
            <a:ext cx="3722204" cy="5884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2386" y="3025338"/>
            <a:ext cx="3704010" cy="588487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rrow"/>
          <p:cNvSpPr/>
          <p:nvPr/>
        </p:nvSpPr>
        <p:spPr>
          <a:xfrm>
            <a:off x="5867400" y="5118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שימוש באפליקציה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שימוש באפליקציה</a:t>
            </a:r>
          </a:p>
        </p:txBody>
      </p:sp>
      <p:sp>
        <p:nvSpPr>
          <p:cNvPr id="151" name="כעת בטאב המקורות יופיעו המקורות, מפולטרים על ידי ״מדרשי אגדה״."/>
          <p:cNvSpPr txBox="1"/>
          <p:nvPr/>
        </p:nvSpPr>
        <p:spPr>
          <a:xfrm>
            <a:off x="1917519" y="2463800"/>
            <a:ext cx="79071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rtl="1">
              <a:defRPr sz="2000"/>
            </a:lvl1pPr>
          </a:lstStyle>
          <a:p>
            <a:pPr/>
            <a:r>
              <a:t>כעת בטאב המקורות יופיעו המקורות, מפולטרים על ידי ״מדרשי אגדה״.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616" y="3287812"/>
            <a:ext cx="3466911" cy="5463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