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5" r:id="rId4"/>
    <p:sldId id="27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0811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6362700"/>
            <a:ext cx="10464800" cy="29083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+mj-lt"/>
                <a:ea typeface="+mj-ea"/>
                <a:cs typeface="+mj-cs"/>
                <a:sym typeface="Helvetica"/>
              </a:defRPr>
            </a:lvl1pPr>
            <a:lvl2pPr marL="7408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2pPr>
            <a:lvl3pPr marL="11853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3pPr>
            <a:lvl4pPr marL="16298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4pPr>
            <a:lvl5pPr marL="20743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7" y="9245600"/>
            <a:ext cx="368505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7" y="9251950"/>
            <a:ext cx="368505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tdk-p6.cs.technion.ac.il:3000/read?uri=jbr:text-tanach-midrashraba-2-27-9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chnionTDK/jbs-project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rchive/p/androjena/" TargetMode="External"/><Relationship Id="rId2" Type="http://schemas.openxmlformats.org/officeDocument/2006/relationships/hyperlink" Target="https://github.com/lencinhaus/androjena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TechnionTDK/jbs-mekorot-android" TargetMode="External"/><Relationship Id="rId5" Type="http://schemas.openxmlformats.org/officeDocument/2006/relationships/hyperlink" Target="https://developer.android.com/guide/index.html" TargetMode="External"/><Relationship Id="rId4" Type="http://schemas.openxmlformats.org/officeDocument/2006/relationships/hyperlink" Target="https://stackoverflow.com/search?q=androjen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סולמות"/>
          <p:cNvSpPr txBox="1">
            <a:spLocks noGrp="1"/>
          </p:cNvSpPr>
          <p:nvPr>
            <p:ph type="ctrTitle"/>
          </p:nvPr>
        </p:nvSpPr>
        <p:spPr>
          <a:xfrm>
            <a:off x="1270000" y="139700"/>
            <a:ext cx="10464800" cy="3302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t>סולמות</a:t>
            </a:r>
          </a:p>
        </p:txBody>
      </p:sp>
      <p:sp>
        <p:nvSpPr>
          <p:cNvPr id="112" name="אפליקציית אנדרואיד מבוססת פסוקים בארון הספרים היהודי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3835400"/>
            <a:ext cx="10464800" cy="11303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t>אפליקציית אנדרואיד מבוססת פסוקים בארון הספרים היהודי</a:t>
            </a:r>
          </a:p>
        </p:txBody>
      </p:sp>
      <p:sp>
        <p:nvSpPr>
          <p:cNvPr id="113" name="מנחה - ד״ר אורן משלי"/>
          <p:cNvSpPr txBox="1"/>
          <p:nvPr/>
        </p:nvSpPr>
        <p:spPr>
          <a:xfrm>
            <a:off x="6883865" y="5835649"/>
            <a:ext cx="495614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rtl="1">
              <a:defRPr sz="2000"/>
            </a:lvl1pPr>
          </a:lstStyle>
          <a:p>
            <a:r>
              <a:t>מנחה - ד״ר אורן משלי</a:t>
            </a:r>
          </a:p>
        </p:txBody>
      </p:sp>
      <p:sp>
        <p:nvSpPr>
          <p:cNvPr id="114" name="מגיש - תומר לוינסון"/>
          <p:cNvSpPr txBox="1"/>
          <p:nvPr/>
        </p:nvSpPr>
        <p:spPr>
          <a:xfrm>
            <a:off x="7036265" y="6254749"/>
            <a:ext cx="495614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rtl="1">
              <a:defRPr sz="2000"/>
            </a:lvl1pPr>
          </a:lstStyle>
          <a:p>
            <a:r>
              <a:t>מגיש - תומר לוינסון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שימוש באפליקציה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t>שימוש באפליקציה</a:t>
            </a:r>
          </a:p>
        </p:txBody>
      </p:sp>
      <p:sp>
        <p:nvSpPr>
          <p:cNvPr id="145" name="כעת נסנן את המקורות על ידי לחיצה על אייקון הסינון (בצד שמאל למעלה) ונבחר במדרשי אגדה. לאחר מכן נלחץ על ״בחר״."/>
          <p:cNvSpPr txBox="1"/>
          <p:nvPr/>
        </p:nvSpPr>
        <p:spPr>
          <a:xfrm>
            <a:off x="2179010" y="2184399"/>
            <a:ext cx="838221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r>
              <a:rPr dirty="0" err="1"/>
              <a:t>כעת</a:t>
            </a:r>
            <a:r>
              <a:rPr dirty="0"/>
              <a:t> </a:t>
            </a:r>
            <a:r>
              <a:rPr dirty="0" err="1"/>
              <a:t>נסנן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המקורות</a:t>
            </a:r>
            <a:r>
              <a:rPr dirty="0"/>
              <a:t> </a:t>
            </a:r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ידי</a:t>
            </a:r>
            <a:r>
              <a:rPr dirty="0"/>
              <a:t> </a:t>
            </a:r>
            <a:r>
              <a:rPr dirty="0" err="1"/>
              <a:t>לחיצה</a:t>
            </a:r>
            <a:r>
              <a:rPr dirty="0"/>
              <a:t> </a:t>
            </a:r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אייקון</a:t>
            </a:r>
            <a:r>
              <a:rPr dirty="0"/>
              <a:t> </a:t>
            </a:r>
            <a:r>
              <a:rPr dirty="0" err="1" smtClean="0"/>
              <a:t>הסינון</a:t>
            </a:r>
            <a:r>
              <a:rPr lang="he-IL" dirty="0" smtClean="0"/>
              <a:t>(</a:t>
            </a:r>
            <a:r>
              <a:rPr dirty="0" err="1" smtClean="0"/>
              <a:t>בצד</a:t>
            </a:r>
            <a:r>
              <a:rPr dirty="0" smtClean="0"/>
              <a:t> </a:t>
            </a:r>
            <a:r>
              <a:rPr dirty="0" err="1"/>
              <a:t>שמאל</a:t>
            </a:r>
            <a:r>
              <a:rPr dirty="0"/>
              <a:t> </a:t>
            </a:r>
            <a:r>
              <a:rPr dirty="0" err="1" smtClean="0"/>
              <a:t>למעלה</a:t>
            </a:r>
            <a:r>
              <a:rPr lang="he-IL" dirty="0" smtClean="0"/>
              <a:t>) </a:t>
            </a:r>
            <a:r>
              <a:rPr dirty="0" err="1" smtClean="0"/>
              <a:t>ונבחר</a:t>
            </a:r>
            <a:r>
              <a:rPr dirty="0" smtClean="0"/>
              <a:t> </a:t>
            </a:r>
            <a:r>
              <a:rPr dirty="0" err="1"/>
              <a:t>במדרשי</a:t>
            </a:r>
            <a:r>
              <a:rPr dirty="0"/>
              <a:t> </a:t>
            </a:r>
            <a:r>
              <a:rPr dirty="0" err="1"/>
              <a:t>אגדה</a:t>
            </a:r>
            <a:r>
              <a:rPr dirty="0"/>
              <a:t>. </a:t>
            </a:r>
            <a:r>
              <a:rPr dirty="0" err="1"/>
              <a:t>לאחר</a:t>
            </a:r>
            <a:r>
              <a:rPr dirty="0"/>
              <a:t> </a:t>
            </a:r>
            <a:r>
              <a:rPr dirty="0" err="1"/>
              <a:t>מכן</a:t>
            </a:r>
            <a:r>
              <a:rPr dirty="0"/>
              <a:t> </a:t>
            </a:r>
            <a:r>
              <a:rPr dirty="0" err="1"/>
              <a:t>נלחץ</a:t>
            </a:r>
            <a:r>
              <a:rPr dirty="0"/>
              <a:t> </a:t>
            </a:r>
            <a:r>
              <a:rPr dirty="0" err="1"/>
              <a:t>על</a:t>
            </a:r>
            <a:r>
              <a:rPr dirty="0"/>
              <a:t> ״</a:t>
            </a:r>
            <a:r>
              <a:rPr dirty="0" err="1"/>
              <a:t>בחר</a:t>
            </a:r>
            <a:r>
              <a:rPr dirty="0"/>
              <a:t>״.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6498" y="3049577"/>
            <a:ext cx="3722204" cy="5884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2386" y="3025338"/>
            <a:ext cx="3704010" cy="5884875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Arrow"/>
          <p:cNvSpPr/>
          <p:nvPr/>
        </p:nvSpPr>
        <p:spPr>
          <a:xfrm>
            <a:off x="5867400" y="51181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שימוש באפליקציה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t>שימוש באפליקציה</a:t>
            </a:r>
          </a:p>
        </p:txBody>
      </p:sp>
      <p:sp>
        <p:nvSpPr>
          <p:cNvPr id="151" name="כעת בטאב המקורות יופיעו המקורות, מפולטרים על ידי ״מדרשי אגדה״."/>
          <p:cNvSpPr txBox="1"/>
          <p:nvPr/>
        </p:nvSpPr>
        <p:spPr>
          <a:xfrm>
            <a:off x="1917519" y="2463800"/>
            <a:ext cx="790710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r>
              <a:t>כעת בטאב המקורות יופיעו המקורות, מפולטרים על ידי ״מדרשי אגדה״.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7616" y="3287812"/>
            <a:ext cx="3466911" cy="5463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שימוש באפליקציה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t>שימוש באפליקציה</a:t>
            </a:r>
          </a:p>
        </p:txBody>
      </p:sp>
      <p:sp>
        <p:nvSpPr>
          <p:cNvPr id="155" name="נסמן את ״מדרש רבה יתרו כז ט״ בתור נבחר, ולאחר מכן נלחץ על המקור."/>
          <p:cNvSpPr txBox="1"/>
          <p:nvPr/>
        </p:nvSpPr>
        <p:spPr>
          <a:xfrm>
            <a:off x="2460742" y="2451100"/>
            <a:ext cx="808331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r>
              <a:t>נסמן את ״מדרש רבה יתרו כז ט״ בתור נבחר, ולאחר מכן נלחץ על המקור.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2569" y="3069235"/>
            <a:ext cx="3697388" cy="5833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21990" y="3044471"/>
            <a:ext cx="3697389" cy="5882994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Arrow"/>
          <p:cNvSpPr/>
          <p:nvPr/>
        </p:nvSpPr>
        <p:spPr>
          <a:xfrm>
            <a:off x="5615973" y="5118100"/>
            <a:ext cx="1270002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שימוש באפליקציה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t>שימוש באפליקציה</a:t>
            </a:r>
          </a:p>
        </p:txBody>
      </p:sp>
      <p:sp>
        <p:nvSpPr>
          <p:cNvPr id="161" name="כעת אנו נמצאים במסך המקור והטקסט שלו מוצג."/>
          <p:cNvSpPr txBox="1"/>
          <p:nvPr/>
        </p:nvSpPr>
        <p:spPr>
          <a:xfrm>
            <a:off x="3641842" y="2336800"/>
            <a:ext cx="572111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r>
              <a:t>כעת אנו נמצאים במסך המקור והטקסט שלו מוצג. 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3705" y="3044471"/>
            <a:ext cx="3697388" cy="5882994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נשים לב שבטקסט המקור ישנו טקסט מודגש. הטקסט המודגש הינו חלקים מהפסוקים שבחרנו בשלבים הקודמים."/>
          <p:cNvSpPr txBox="1"/>
          <p:nvPr/>
        </p:nvSpPr>
        <p:spPr>
          <a:xfrm>
            <a:off x="8984419" y="3498849"/>
            <a:ext cx="369738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rtl="1">
              <a:defRPr sz="2000"/>
            </a:lvl1pPr>
          </a:lstStyle>
          <a:p>
            <a:r>
              <a:t>נשים לב שבטקסט המקור ישנו טקסט מודגש. הטקסט המודגש הינו חלקים מהפסוקים שבחרנו בשלבים הקודמים.</a:t>
            </a:r>
          </a:p>
        </p:txBody>
      </p:sp>
      <p:sp>
        <p:nvSpPr>
          <p:cNvPr id="164" name="פרט לכך ישנם גם כפתורי ״הבא״ ו״הקודם״ שהם מאפשרים לנו לעבור בין הדגשות במקור ביתר קלות."/>
          <p:cNvSpPr txBox="1"/>
          <p:nvPr/>
        </p:nvSpPr>
        <p:spPr>
          <a:xfrm>
            <a:off x="8933595" y="5759449"/>
            <a:ext cx="369738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rtl="1">
              <a:defRPr sz="2000"/>
            </a:lvl1pPr>
          </a:lstStyle>
          <a:p>
            <a:r>
              <a:t>פרט לכך ישנם גם כפתורי ״הבא״ ו״הקודם״ שהם מאפשרים לנו לעבור בין הדגשות במקור ביתר קלות.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שימוש באפליקציה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t>שימוש באפליקציה</a:t>
            </a:r>
          </a:p>
        </p:txBody>
      </p:sp>
      <p:sp>
        <p:nvSpPr>
          <p:cNvPr id="167" name="נחזור כעת למסך הקודם ונלך לטאב הנבחרים. באפשרותינו יהיה להכנס לקרוא את המקור שסימנו בטאב המקורות בתור ״נבחר״ בכל עת כעת. (אך ללא הדגשות)"/>
          <p:cNvSpPr txBox="1"/>
          <p:nvPr/>
        </p:nvSpPr>
        <p:spPr>
          <a:xfrm>
            <a:off x="1917519" y="2311399"/>
            <a:ext cx="916976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r>
              <a:t>נחזור כעת למסך הקודם ונלך לטאב הנבחרים. באפשרותינו יהיה להכנס לקרוא את המקור שסימנו בטאב המקורות בתור ״נבחר״ בכל עת כעת. (אך ללא הדגשות)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7340" y="3185927"/>
            <a:ext cx="3246721" cy="513434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על מנת להסיר מקור מהנבחרים, יהיה עלינו ללחוץ על אייקון הלב."/>
          <p:cNvSpPr txBox="1"/>
          <p:nvPr/>
        </p:nvSpPr>
        <p:spPr>
          <a:xfrm>
            <a:off x="1917519" y="8636000"/>
            <a:ext cx="916976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r>
              <a:t>על מנת להסיר מקור מהנבחרים, יהיה עלינו ללחוץ על אייקון הלב.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שימוש באפליקציה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t>שימוש באפליקציה</a:t>
            </a:r>
          </a:p>
        </p:txBody>
      </p:sp>
      <p:sp>
        <p:nvSpPr>
          <p:cNvPr id="172" name="נכנס כעת, לטקסט של ״מדרש רבה יתרו כז ט״. נוכל לשים לב לכמה דברים:"/>
          <p:cNvSpPr txBox="1"/>
          <p:nvPr/>
        </p:nvSpPr>
        <p:spPr>
          <a:xfrm>
            <a:off x="1917519" y="2463800"/>
            <a:ext cx="916976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r>
              <a:t>נכנס כעת, לטקסט של ״מדרש רבה יתרו כז ט״. נוכל לשים לב לכמה דברים: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1020" y="3052618"/>
            <a:ext cx="3682758" cy="583103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1) הטקסט איננו מודגש כמו הטקסט הנגיש מטאב המקורות."/>
          <p:cNvSpPr txBox="1"/>
          <p:nvPr/>
        </p:nvSpPr>
        <p:spPr>
          <a:xfrm>
            <a:off x="8740037" y="3397248"/>
            <a:ext cx="368275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r>
              <a:rPr lang="he-IL" dirty="0" smtClean="0"/>
              <a:t>1) </a:t>
            </a:r>
            <a:r>
              <a:rPr dirty="0" err="1" smtClean="0"/>
              <a:t>הטקסט</a:t>
            </a:r>
            <a:r>
              <a:rPr dirty="0" smtClean="0"/>
              <a:t> </a:t>
            </a:r>
            <a:r>
              <a:rPr dirty="0" err="1"/>
              <a:t>איננו</a:t>
            </a:r>
            <a:r>
              <a:rPr dirty="0"/>
              <a:t> </a:t>
            </a:r>
            <a:r>
              <a:rPr dirty="0" err="1"/>
              <a:t>מודגש</a:t>
            </a:r>
            <a:r>
              <a:rPr dirty="0"/>
              <a:t> </a:t>
            </a:r>
            <a:r>
              <a:rPr dirty="0" err="1"/>
              <a:t>כמו</a:t>
            </a:r>
            <a:r>
              <a:rPr dirty="0"/>
              <a:t> </a:t>
            </a:r>
            <a:r>
              <a:rPr dirty="0" err="1"/>
              <a:t>הטקסט</a:t>
            </a:r>
            <a:r>
              <a:rPr dirty="0"/>
              <a:t> </a:t>
            </a:r>
            <a:r>
              <a:rPr dirty="0" err="1"/>
              <a:t>הנגיש</a:t>
            </a:r>
            <a:r>
              <a:rPr dirty="0"/>
              <a:t> </a:t>
            </a:r>
            <a:r>
              <a:rPr dirty="0" err="1"/>
              <a:t>מטאב</a:t>
            </a:r>
            <a:r>
              <a:rPr dirty="0"/>
              <a:t> </a:t>
            </a:r>
            <a:r>
              <a:rPr dirty="0" err="1"/>
              <a:t>המקורות</a:t>
            </a:r>
            <a:r>
              <a:rPr dirty="0"/>
              <a:t>.</a:t>
            </a:r>
          </a:p>
        </p:txBody>
      </p:sp>
      <p:sp>
        <p:nvSpPr>
          <p:cNvPr id="175" name="2) באפשרותינו לשתף את הטקסט."/>
          <p:cNvSpPr txBox="1"/>
          <p:nvPr/>
        </p:nvSpPr>
        <p:spPr>
          <a:xfrm>
            <a:off x="8867037" y="5185964"/>
            <a:ext cx="3682758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r>
              <a:rPr lang="he-IL" dirty="0" smtClean="0"/>
              <a:t>2) </a:t>
            </a:r>
            <a:r>
              <a:rPr dirty="0" err="1" smtClean="0"/>
              <a:t>באפשרותינו</a:t>
            </a:r>
            <a:r>
              <a:rPr dirty="0" smtClean="0"/>
              <a:t> </a:t>
            </a:r>
            <a:r>
              <a:rPr dirty="0" err="1"/>
              <a:t>לשתף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הטקסט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שימוש באפליקציה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t>שימוש באפליקציה</a:t>
            </a:r>
          </a:p>
        </p:txBody>
      </p:sp>
      <p:sp>
        <p:nvSpPr>
          <p:cNvPr id="178" name="נלחץ על אייקון השיתוף וייפתח בפנינו דיאלוג. הדיאלוג יציע לנו שתי אפשרויות:"/>
          <p:cNvSpPr txBox="1"/>
          <p:nvPr/>
        </p:nvSpPr>
        <p:spPr>
          <a:xfrm>
            <a:off x="1917519" y="2463800"/>
            <a:ext cx="916976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r>
              <a:t>נלחץ על אייקון השיתוף וייפתח בפנינו דיאלוג. הדיאלוג יציע לנו שתי אפשרויות:</a:t>
            </a:r>
          </a:p>
        </p:txBody>
      </p:sp>
      <p:sp>
        <p:nvSpPr>
          <p:cNvPr id="179" name="1) שיתוף טקסט מלא - יאפשר את שיתוף הטקסט כולה כמקשה אחת."/>
          <p:cNvSpPr txBox="1"/>
          <p:nvPr/>
        </p:nvSpPr>
        <p:spPr>
          <a:xfrm>
            <a:off x="8740037" y="3393777"/>
            <a:ext cx="368275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r>
              <a:rPr lang="he-IL" dirty="0" smtClean="0"/>
              <a:t>1) </a:t>
            </a:r>
            <a:r>
              <a:rPr dirty="0" err="1" smtClean="0"/>
              <a:t>שיתוף</a:t>
            </a:r>
            <a:r>
              <a:rPr dirty="0" smtClean="0"/>
              <a:t> </a:t>
            </a:r>
            <a:r>
              <a:rPr dirty="0" err="1"/>
              <a:t>טקסט</a:t>
            </a:r>
            <a:r>
              <a:rPr dirty="0"/>
              <a:t> </a:t>
            </a:r>
            <a:r>
              <a:rPr dirty="0" err="1"/>
              <a:t>מלא</a:t>
            </a:r>
            <a:r>
              <a:rPr dirty="0"/>
              <a:t> - </a:t>
            </a:r>
            <a:r>
              <a:rPr dirty="0" err="1"/>
              <a:t>יאפשר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שיתוף</a:t>
            </a:r>
            <a:r>
              <a:rPr dirty="0"/>
              <a:t> </a:t>
            </a:r>
            <a:r>
              <a:rPr dirty="0" err="1"/>
              <a:t>הטקסט</a:t>
            </a:r>
            <a:r>
              <a:rPr dirty="0"/>
              <a:t> </a:t>
            </a:r>
            <a:r>
              <a:rPr dirty="0" err="1"/>
              <a:t>כולה</a:t>
            </a:r>
            <a:r>
              <a:rPr dirty="0"/>
              <a:t> </a:t>
            </a:r>
            <a:r>
              <a:rPr dirty="0" err="1"/>
              <a:t>כמקשה</a:t>
            </a:r>
            <a:r>
              <a:rPr dirty="0"/>
              <a:t> </a:t>
            </a:r>
            <a:r>
              <a:rPr dirty="0" err="1"/>
              <a:t>אחת</a:t>
            </a:r>
            <a:r>
              <a:rPr dirty="0"/>
              <a:t>.</a:t>
            </a:r>
          </a:p>
        </p:txBody>
      </p:sp>
      <p:sp>
        <p:nvSpPr>
          <p:cNvPr id="180" name="2) קישור לאתר - יספק קישור לאתר שבו נוכל לקרוא את הטקסט. במקרה שלנו נקבל את הקישור הבא:…"/>
          <p:cNvSpPr txBox="1"/>
          <p:nvPr/>
        </p:nvSpPr>
        <p:spPr>
          <a:xfrm>
            <a:off x="8740037" y="4902199"/>
            <a:ext cx="3682758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rtl="1">
              <a:defRPr sz="2000"/>
            </a:pPr>
            <a:r>
              <a:rPr lang="he-IL" dirty="0" smtClean="0"/>
              <a:t>2) </a:t>
            </a:r>
            <a:r>
              <a:rPr dirty="0" err="1" smtClean="0"/>
              <a:t>קישור</a:t>
            </a:r>
            <a:r>
              <a:rPr dirty="0" smtClean="0"/>
              <a:t> </a:t>
            </a:r>
            <a:r>
              <a:rPr dirty="0" err="1"/>
              <a:t>לאתר</a:t>
            </a:r>
            <a:r>
              <a:rPr dirty="0"/>
              <a:t> - </a:t>
            </a:r>
            <a:r>
              <a:rPr dirty="0" err="1"/>
              <a:t>יספק</a:t>
            </a:r>
            <a:r>
              <a:rPr dirty="0"/>
              <a:t> </a:t>
            </a:r>
            <a:r>
              <a:rPr dirty="0" err="1"/>
              <a:t>קישור</a:t>
            </a:r>
            <a:r>
              <a:rPr dirty="0"/>
              <a:t> </a:t>
            </a:r>
            <a:r>
              <a:rPr dirty="0" err="1"/>
              <a:t>לאתר</a:t>
            </a:r>
            <a:r>
              <a:rPr dirty="0"/>
              <a:t> </a:t>
            </a:r>
            <a:r>
              <a:rPr dirty="0" err="1"/>
              <a:t>שבו</a:t>
            </a:r>
            <a:r>
              <a:rPr dirty="0"/>
              <a:t> </a:t>
            </a:r>
            <a:r>
              <a:rPr dirty="0" err="1"/>
              <a:t>נוכל</a:t>
            </a:r>
            <a:r>
              <a:rPr dirty="0"/>
              <a:t> </a:t>
            </a:r>
            <a:r>
              <a:rPr dirty="0" err="1"/>
              <a:t>לקרוא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הטקסט</a:t>
            </a:r>
            <a:r>
              <a:rPr dirty="0"/>
              <a:t>. </a:t>
            </a:r>
            <a:r>
              <a:rPr dirty="0" err="1"/>
              <a:t>במקרה</a:t>
            </a:r>
            <a:r>
              <a:rPr dirty="0"/>
              <a:t> </a:t>
            </a:r>
            <a:r>
              <a:rPr dirty="0" err="1"/>
              <a:t>שלנו</a:t>
            </a:r>
            <a:r>
              <a:rPr dirty="0"/>
              <a:t> </a:t>
            </a:r>
            <a:r>
              <a:rPr dirty="0" err="1"/>
              <a:t>נקבל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הקישור</a:t>
            </a:r>
            <a:r>
              <a:rPr dirty="0"/>
              <a:t> </a:t>
            </a:r>
            <a:r>
              <a:rPr dirty="0" err="1"/>
              <a:t>הבא</a:t>
            </a:r>
            <a:r>
              <a:rPr dirty="0"/>
              <a:t>:</a:t>
            </a:r>
          </a:p>
          <a:p>
            <a:pPr algn="r">
              <a:defRPr sz="2000"/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http://tdk-p6.cs.technion.ac.il:3000/read?uri=jbr:text-tanach-midrashraba-2-27-9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445" y="3164920"/>
            <a:ext cx="3119879" cy="4944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33885" y="3164920"/>
            <a:ext cx="3112640" cy="494403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Arrow"/>
          <p:cNvSpPr/>
          <p:nvPr/>
        </p:nvSpPr>
        <p:spPr>
          <a:xfrm>
            <a:off x="3839104" y="5001934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יוצגו לנו כל האפליקציות שמאפשרות שיתוף איתן על המכשיר שלנו"/>
          <p:cNvSpPr txBox="1"/>
          <p:nvPr/>
        </p:nvSpPr>
        <p:spPr>
          <a:xfrm>
            <a:off x="747263" y="8670371"/>
            <a:ext cx="745368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r>
              <a:t>יוצגו לנו כל האפליקציות שמאפשרות שיתוף איתן על המכשיר שלנו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שימוש באפליקציה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t>שימוש באפליקציה</a:t>
            </a:r>
          </a:p>
        </p:txBody>
      </p:sp>
      <p:sp>
        <p:nvSpPr>
          <p:cNvPr id="187" name="כעת נחזור למסך הראשי ונלך להגדרות. במסך זה נוכל לשנות את גודל הפונט ואת סוג הפונט בשימוש. לדוגמא, בעזרת לחיצה על גודל פונט מקורות ובחירה ב״קטן״."/>
          <p:cNvSpPr txBox="1"/>
          <p:nvPr/>
        </p:nvSpPr>
        <p:spPr>
          <a:xfrm>
            <a:off x="1917519" y="2311399"/>
            <a:ext cx="916976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r>
              <a:t>כעת נחזור למסך הראשי ונלך להגדרות. במסך זה נוכל לשנות את גודל הפונט ואת סוג הפונט בשימוש. לדוגמא, בעזרת לחיצה על גודל פונט מקורות ובחירה ב״קטן״.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068" y="3296577"/>
            <a:ext cx="3135060" cy="4913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12452" y="3284151"/>
            <a:ext cx="3135060" cy="4937898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Arrow"/>
          <p:cNvSpPr/>
          <p:nvPr/>
        </p:nvSpPr>
        <p:spPr>
          <a:xfrm>
            <a:off x="3941867" y="5324426"/>
            <a:ext cx="498526" cy="498525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53478" y="3283603"/>
            <a:ext cx="3135060" cy="4938993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Arrow"/>
          <p:cNvSpPr/>
          <p:nvPr/>
        </p:nvSpPr>
        <p:spPr>
          <a:xfrm>
            <a:off x="7719572" y="5324426"/>
            <a:ext cx="498526" cy="498525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כעת גודל הפונט וסוגם ישתנו בטאב המקורות וכן במסך קריאת המקורות."/>
          <p:cNvSpPr txBox="1"/>
          <p:nvPr/>
        </p:nvSpPr>
        <p:spPr>
          <a:xfrm>
            <a:off x="1917519" y="8636000"/>
            <a:ext cx="916976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r>
              <a:t>כעת גודל הפונט וסוגם ישתנו בטאב המקורות וכן במסך קריאת המקורות.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השימוש בשאילתות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t>השימוש בשאילתות</a:t>
            </a:r>
          </a:p>
        </p:txBody>
      </p:sp>
      <p:sp>
        <p:nvSpPr>
          <p:cNvPr id="196" name="בעת עליית ה-Splash Screen, נבצע שאילתא לקבלת כל הפרקים והפרשות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algn="r" rtl="1">
              <a:defRPr sz="2000"/>
            </a:pPr>
            <a:r>
              <a:rPr dirty="0" err="1"/>
              <a:t>בעת</a:t>
            </a:r>
            <a:r>
              <a:rPr dirty="0"/>
              <a:t> </a:t>
            </a:r>
            <a:r>
              <a:rPr dirty="0" err="1"/>
              <a:t>עליית</a:t>
            </a:r>
            <a:r>
              <a:rPr dirty="0"/>
              <a:t> </a:t>
            </a:r>
            <a:r>
              <a:rPr dirty="0" err="1" smtClean="0"/>
              <a:t>הSplash</a:t>
            </a:r>
            <a:r>
              <a:rPr dirty="0" smtClean="0"/>
              <a:t> Screen</a:t>
            </a:r>
            <a:r>
              <a:rPr lang="he-IL" dirty="0" smtClean="0"/>
              <a:t> </a:t>
            </a:r>
            <a:r>
              <a:rPr dirty="0" err="1" smtClean="0"/>
              <a:t>נבצע</a:t>
            </a:r>
            <a:r>
              <a:rPr dirty="0" smtClean="0"/>
              <a:t> </a:t>
            </a:r>
            <a:r>
              <a:rPr dirty="0" err="1"/>
              <a:t>שאילתא</a:t>
            </a:r>
            <a:r>
              <a:rPr dirty="0"/>
              <a:t> </a:t>
            </a:r>
            <a:r>
              <a:rPr dirty="0" err="1"/>
              <a:t>לקבלת</a:t>
            </a:r>
            <a:r>
              <a:rPr dirty="0"/>
              <a:t> </a:t>
            </a:r>
            <a:r>
              <a:rPr dirty="0" err="1"/>
              <a:t>כל</a:t>
            </a:r>
            <a:r>
              <a:rPr dirty="0"/>
              <a:t> </a:t>
            </a:r>
            <a:r>
              <a:rPr dirty="0" err="1"/>
              <a:t>הפרקים</a:t>
            </a:r>
            <a:r>
              <a:rPr dirty="0"/>
              <a:t> </a:t>
            </a:r>
            <a:r>
              <a:rPr dirty="0" err="1"/>
              <a:t>והפרשות</a:t>
            </a:r>
            <a:r>
              <a:rPr dirty="0"/>
              <a:t>.</a:t>
            </a:r>
          </a:p>
          <a:p>
            <a:pPr algn="r" rtl="1">
              <a:defRPr sz="2000"/>
            </a:pPr>
            <a:r>
              <a:rPr dirty="0" err="1"/>
              <a:t>בעת</a:t>
            </a:r>
            <a:r>
              <a:rPr dirty="0"/>
              <a:t> </a:t>
            </a:r>
            <a:r>
              <a:rPr dirty="0" err="1"/>
              <a:t>בחירת</a:t>
            </a:r>
            <a:r>
              <a:rPr dirty="0"/>
              <a:t> </a:t>
            </a:r>
            <a:r>
              <a:rPr dirty="0" err="1"/>
              <a:t>פרק</a:t>
            </a:r>
            <a:r>
              <a:rPr dirty="0"/>
              <a:t> </a:t>
            </a:r>
            <a:r>
              <a:rPr dirty="0" err="1"/>
              <a:t>או</a:t>
            </a:r>
            <a:r>
              <a:rPr dirty="0"/>
              <a:t> </a:t>
            </a:r>
            <a:r>
              <a:rPr dirty="0" err="1"/>
              <a:t>פרשה</a:t>
            </a:r>
            <a:r>
              <a:rPr dirty="0"/>
              <a:t> </a:t>
            </a:r>
            <a:r>
              <a:rPr dirty="0" err="1"/>
              <a:t>ספציפים</a:t>
            </a:r>
            <a:r>
              <a:rPr dirty="0"/>
              <a:t>, </a:t>
            </a:r>
            <a:r>
              <a:rPr dirty="0" err="1"/>
              <a:t>נבצע</a:t>
            </a:r>
            <a:r>
              <a:rPr dirty="0"/>
              <a:t> </a:t>
            </a:r>
            <a:r>
              <a:rPr dirty="0" err="1"/>
              <a:t>שאילתא</a:t>
            </a:r>
            <a:r>
              <a:rPr dirty="0"/>
              <a:t> </a:t>
            </a:r>
            <a:r>
              <a:rPr dirty="0" err="1"/>
              <a:t>להבאת</a:t>
            </a:r>
            <a:r>
              <a:rPr dirty="0"/>
              <a:t> </a:t>
            </a:r>
            <a:r>
              <a:rPr dirty="0" err="1"/>
              <a:t>כל</a:t>
            </a:r>
            <a:r>
              <a:rPr dirty="0"/>
              <a:t> </a:t>
            </a:r>
            <a:r>
              <a:rPr dirty="0" err="1"/>
              <a:t>הפסוקים</a:t>
            </a:r>
            <a:r>
              <a:rPr dirty="0"/>
              <a:t> </a:t>
            </a:r>
            <a:r>
              <a:rPr dirty="0" err="1"/>
              <a:t>הרלוונטים</a:t>
            </a:r>
            <a:r>
              <a:rPr dirty="0"/>
              <a:t> </a:t>
            </a:r>
            <a:r>
              <a:rPr dirty="0" err="1"/>
              <a:t>לבחירתינו</a:t>
            </a:r>
            <a:r>
              <a:rPr dirty="0"/>
              <a:t>.</a:t>
            </a:r>
          </a:p>
          <a:p>
            <a:pPr algn="r" rtl="1">
              <a:defRPr sz="2000"/>
            </a:pPr>
            <a:r>
              <a:rPr dirty="0" err="1"/>
              <a:t>בעת</a:t>
            </a:r>
            <a:r>
              <a:rPr dirty="0"/>
              <a:t> </a:t>
            </a:r>
            <a:r>
              <a:rPr dirty="0" err="1"/>
              <a:t>מעבר</a:t>
            </a:r>
            <a:r>
              <a:rPr dirty="0"/>
              <a:t> </a:t>
            </a:r>
            <a:r>
              <a:rPr dirty="0" err="1"/>
              <a:t>לטאב</a:t>
            </a:r>
            <a:r>
              <a:rPr dirty="0"/>
              <a:t> </a:t>
            </a:r>
            <a:r>
              <a:rPr dirty="0" err="1"/>
              <a:t>המקורות</a:t>
            </a:r>
            <a:r>
              <a:rPr dirty="0"/>
              <a:t>, </a:t>
            </a:r>
            <a:r>
              <a:rPr dirty="0" err="1"/>
              <a:t>נבצע</a:t>
            </a:r>
            <a:r>
              <a:rPr dirty="0"/>
              <a:t> </a:t>
            </a:r>
            <a:r>
              <a:rPr dirty="0" err="1"/>
              <a:t>שאילתא</a:t>
            </a:r>
            <a:r>
              <a:rPr dirty="0"/>
              <a:t> </a:t>
            </a:r>
            <a:r>
              <a:rPr dirty="0" err="1"/>
              <a:t>לטעינת</a:t>
            </a:r>
            <a:r>
              <a:rPr dirty="0"/>
              <a:t> </a:t>
            </a:r>
            <a:r>
              <a:rPr dirty="0" err="1"/>
              <a:t>כל</a:t>
            </a:r>
            <a:r>
              <a:rPr dirty="0"/>
              <a:t> </a:t>
            </a:r>
            <a:r>
              <a:rPr dirty="0" err="1"/>
              <a:t>המקורות</a:t>
            </a:r>
            <a:r>
              <a:rPr dirty="0"/>
              <a:t> </a:t>
            </a:r>
            <a:r>
              <a:rPr dirty="0" err="1"/>
              <a:t>הרלוונטים</a:t>
            </a:r>
            <a:r>
              <a:rPr dirty="0"/>
              <a:t> </a:t>
            </a:r>
            <a:r>
              <a:rPr dirty="0" err="1"/>
              <a:t>לפסוקים</a:t>
            </a:r>
            <a:r>
              <a:rPr dirty="0"/>
              <a:t> </a:t>
            </a:r>
            <a:r>
              <a:rPr dirty="0" err="1"/>
              <a:t>שנבחרו</a:t>
            </a:r>
            <a:r>
              <a:rPr dirty="0"/>
              <a:t>.</a:t>
            </a:r>
          </a:p>
          <a:p>
            <a:pPr algn="r" rtl="1">
              <a:defRPr sz="2000"/>
            </a:pPr>
            <a:r>
              <a:rPr dirty="0" err="1"/>
              <a:t>בעת</a:t>
            </a:r>
            <a:r>
              <a:rPr dirty="0"/>
              <a:t> </a:t>
            </a:r>
            <a:r>
              <a:rPr dirty="0" err="1"/>
              <a:t>הסינון</a:t>
            </a:r>
            <a:r>
              <a:rPr dirty="0"/>
              <a:t> </a:t>
            </a:r>
            <a:r>
              <a:rPr dirty="0" err="1"/>
              <a:t>בטאב</a:t>
            </a:r>
            <a:r>
              <a:rPr dirty="0"/>
              <a:t> </a:t>
            </a:r>
            <a:r>
              <a:rPr dirty="0" err="1"/>
              <a:t>המקורות</a:t>
            </a:r>
            <a:r>
              <a:rPr dirty="0"/>
              <a:t>, </a:t>
            </a:r>
            <a:r>
              <a:rPr dirty="0" err="1"/>
              <a:t>נבצע</a:t>
            </a:r>
            <a:r>
              <a:rPr dirty="0"/>
              <a:t> </a:t>
            </a:r>
            <a:r>
              <a:rPr dirty="0" err="1"/>
              <a:t>שאילתא</a:t>
            </a:r>
            <a:r>
              <a:rPr dirty="0"/>
              <a:t> </a:t>
            </a:r>
            <a:r>
              <a:rPr dirty="0" err="1"/>
              <a:t>נוספת</a:t>
            </a:r>
            <a:r>
              <a:rPr dirty="0"/>
              <a:t> </a:t>
            </a:r>
            <a:r>
              <a:rPr dirty="0" err="1"/>
              <a:t>שתחזיר</a:t>
            </a:r>
            <a:r>
              <a:rPr dirty="0"/>
              <a:t> </a:t>
            </a:r>
            <a:r>
              <a:rPr dirty="0" err="1"/>
              <a:t>לנו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המקורות</a:t>
            </a:r>
            <a:r>
              <a:rPr dirty="0"/>
              <a:t> </a:t>
            </a:r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פי</a:t>
            </a:r>
            <a:r>
              <a:rPr dirty="0"/>
              <a:t> </a:t>
            </a:r>
            <a:r>
              <a:rPr dirty="0" err="1"/>
              <a:t>בחירתנו</a:t>
            </a:r>
            <a:r>
              <a:rPr dirty="0"/>
              <a:t> </a:t>
            </a:r>
            <a:r>
              <a:rPr dirty="0" err="1"/>
              <a:t>בדיאלוג</a:t>
            </a:r>
            <a:r>
              <a:rPr dirty="0"/>
              <a:t> </a:t>
            </a:r>
            <a:r>
              <a:rPr dirty="0" err="1"/>
              <a:t>הסינון</a:t>
            </a:r>
            <a:r>
              <a:rPr dirty="0"/>
              <a:t>.</a:t>
            </a:r>
          </a:p>
          <a:p>
            <a:pPr algn="r" rtl="1">
              <a:defRPr sz="2000"/>
            </a:pPr>
            <a:r>
              <a:rPr dirty="0" err="1"/>
              <a:t>בעת</a:t>
            </a:r>
            <a:r>
              <a:rPr dirty="0"/>
              <a:t> </a:t>
            </a:r>
            <a:r>
              <a:rPr dirty="0" err="1"/>
              <a:t>כניסה</a:t>
            </a:r>
            <a:r>
              <a:rPr dirty="0"/>
              <a:t> </a:t>
            </a:r>
            <a:r>
              <a:rPr dirty="0" err="1"/>
              <a:t>לקרוא</a:t>
            </a:r>
            <a:r>
              <a:rPr dirty="0"/>
              <a:t> </a:t>
            </a:r>
            <a:r>
              <a:rPr dirty="0" err="1"/>
              <a:t>מקור</a:t>
            </a:r>
            <a:r>
              <a:rPr dirty="0"/>
              <a:t> </a:t>
            </a:r>
            <a:r>
              <a:rPr dirty="0" err="1"/>
              <a:t>ספציפי</a:t>
            </a:r>
            <a:r>
              <a:rPr dirty="0"/>
              <a:t>, </a:t>
            </a:r>
            <a:r>
              <a:rPr dirty="0" err="1"/>
              <a:t>נבצע</a:t>
            </a:r>
            <a:r>
              <a:rPr dirty="0"/>
              <a:t> </a:t>
            </a:r>
            <a:r>
              <a:rPr dirty="0" err="1"/>
              <a:t>שאילתא</a:t>
            </a:r>
            <a:r>
              <a:rPr dirty="0"/>
              <a:t> </a:t>
            </a:r>
            <a:r>
              <a:rPr dirty="0" err="1"/>
              <a:t>שתביא</a:t>
            </a:r>
            <a:r>
              <a:rPr dirty="0"/>
              <a:t> </a:t>
            </a:r>
            <a:r>
              <a:rPr dirty="0" err="1"/>
              <a:t>לנו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כל</a:t>
            </a:r>
            <a:r>
              <a:rPr dirty="0"/>
              <a:t> </a:t>
            </a:r>
            <a:r>
              <a:rPr dirty="0" err="1"/>
              <a:t>הסימונים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</a:t>
            </a:r>
            <a:r>
              <a:rPr dirty="0" err="1"/>
              <a:t>הפסוקים</a:t>
            </a:r>
            <a:r>
              <a:rPr dirty="0"/>
              <a:t> </a:t>
            </a:r>
            <a:r>
              <a:rPr dirty="0" err="1"/>
              <a:t>שבחרנו</a:t>
            </a:r>
            <a:r>
              <a:rPr dirty="0"/>
              <a:t> </a:t>
            </a:r>
            <a:r>
              <a:rPr dirty="0" err="1"/>
              <a:t>במקור</a:t>
            </a:r>
            <a:r>
              <a:rPr dirty="0"/>
              <a:t>.</a:t>
            </a:r>
          </a:p>
          <a:p>
            <a:pPr algn="r" rtl="1">
              <a:defRPr sz="2000"/>
            </a:pPr>
            <a:r>
              <a:rPr dirty="0" err="1"/>
              <a:t>אופן</a:t>
            </a:r>
            <a:r>
              <a:rPr dirty="0"/>
              <a:t> </a:t>
            </a:r>
            <a:r>
              <a:rPr dirty="0" err="1"/>
              <a:t>אחזור</a:t>
            </a:r>
            <a:r>
              <a:rPr dirty="0"/>
              <a:t> </a:t>
            </a:r>
            <a:r>
              <a:rPr dirty="0" err="1"/>
              <a:t>הנתונים</a:t>
            </a:r>
            <a:r>
              <a:rPr dirty="0"/>
              <a:t> </a:t>
            </a:r>
            <a:r>
              <a:rPr i="1" dirty="0" err="1">
                <a:latin typeface="+mj-lt"/>
                <a:ea typeface="+mj-ea"/>
                <a:cs typeface="+mj-cs"/>
                <a:sym typeface="Helvetica"/>
              </a:rPr>
              <a:t>מהשרת</a:t>
            </a:r>
            <a:r>
              <a:rPr i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i="1" dirty="0" err="1">
                <a:latin typeface="+mj-lt"/>
                <a:ea typeface="+mj-ea"/>
                <a:cs typeface="+mj-cs"/>
                <a:sym typeface="Helvetica"/>
              </a:rPr>
              <a:t>יתבצע</a:t>
            </a:r>
            <a:r>
              <a:rPr i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i="1" dirty="0" err="1">
                <a:latin typeface="+mj-lt"/>
                <a:ea typeface="+mj-ea"/>
                <a:cs typeface="+mj-cs"/>
                <a:sym typeface="Helvetica"/>
              </a:rPr>
              <a:t>בעזרת</a:t>
            </a:r>
            <a:r>
              <a:rPr i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i="1" dirty="0" err="1">
                <a:latin typeface="+mj-lt"/>
                <a:ea typeface="+mj-ea"/>
                <a:cs typeface="+mj-cs"/>
                <a:sym typeface="Helvetica"/>
              </a:rPr>
              <a:t>שאילתות</a:t>
            </a:r>
            <a:r>
              <a:rPr i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i="1" dirty="0" smtClean="0">
                <a:latin typeface="+mj-lt"/>
                <a:ea typeface="+mj-ea"/>
                <a:cs typeface="+mj-cs"/>
                <a:sym typeface="Helvetica"/>
              </a:rPr>
              <a:t>SPARQL</a:t>
            </a:r>
            <a:r>
              <a:rPr lang="he-IL" i="1" dirty="0" smtClean="0">
                <a:latin typeface="+mj-lt"/>
                <a:ea typeface="+mj-ea"/>
                <a:cs typeface="+mj-cs"/>
                <a:sym typeface="Helvetica"/>
              </a:rPr>
              <a:t>.</a:t>
            </a:r>
            <a:endParaRPr i="1" dirty="0"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אתגרים בפיתוח האפליקציה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 rtl="1">
              <a:defRPr sz="7100"/>
            </a:lvl1pPr>
          </a:lstStyle>
          <a:p>
            <a:r>
              <a:rPr dirty="0" err="1"/>
              <a:t>אתגרים</a:t>
            </a:r>
            <a:r>
              <a:rPr dirty="0"/>
              <a:t> </a:t>
            </a:r>
            <a:r>
              <a:rPr dirty="0" err="1"/>
              <a:t>בפיתוח</a:t>
            </a:r>
            <a:r>
              <a:rPr dirty="0"/>
              <a:t> </a:t>
            </a:r>
            <a:r>
              <a:rPr dirty="0" err="1"/>
              <a:t>האפליקציה</a:t>
            </a:r>
            <a:endParaRPr dirty="0"/>
          </a:p>
        </p:txBody>
      </p:sp>
      <p:sp>
        <p:nvSpPr>
          <p:cNvPr id="199" name="עיקר האתגר בפיתוח האפליקצייה היה ביצוע שאילתות SPARQL אל מול השרת, הקושי נבע מכמה סיבות: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 algn="r" rtl="1">
              <a:buNone/>
              <a:defRPr sz="2000"/>
            </a:pPr>
            <a:r>
              <a:rPr dirty="0" err="1" smtClean="0"/>
              <a:t>עיקר</a:t>
            </a:r>
            <a:r>
              <a:rPr dirty="0" smtClean="0"/>
              <a:t> </a:t>
            </a:r>
            <a:r>
              <a:rPr dirty="0" err="1"/>
              <a:t>האתגר</a:t>
            </a:r>
            <a:r>
              <a:rPr dirty="0"/>
              <a:t> </a:t>
            </a:r>
            <a:r>
              <a:rPr dirty="0" err="1"/>
              <a:t>בפיתוח</a:t>
            </a:r>
            <a:r>
              <a:rPr dirty="0"/>
              <a:t> </a:t>
            </a:r>
            <a:r>
              <a:rPr dirty="0" err="1"/>
              <a:t>האפליקצייה</a:t>
            </a:r>
            <a:r>
              <a:rPr dirty="0"/>
              <a:t> </a:t>
            </a:r>
            <a:r>
              <a:rPr dirty="0" err="1"/>
              <a:t>היה</a:t>
            </a:r>
            <a:r>
              <a:rPr dirty="0"/>
              <a:t> </a:t>
            </a:r>
            <a:r>
              <a:rPr dirty="0" err="1"/>
              <a:t>ביצוע</a:t>
            </a:r>
            <a:r>
              <a:rPr dirty="0"/>
              <a:t> </a:t>
            </a:r>
            <a:r>
              <a:rPr dirty="0" err="1" smtClean="0"/>
              <a:t>שאילתותSPARQL</a:t>
            </a:r>
            <a:r>
              <a:rPr dirty="0" smtClean="0"/>
              <a:t> </a:t>
            </a:r>
            <a:r>
              <a:rPr lang="he-IL" dirty="0" smtClean="0"/>
              <a:t> </a:t>
            </a:r>
            <a:r>
              <a:rPr dirty="0" err="1" smtClean="0"/>
              <a:t>אל</a:t>
            </a:r>
            <a:r>
              <a:rPr dirty="0" smtClean="0"/>
              <a:t> </a:t>
            </a:r>
            <a:r>
              <a:rPr dirty="0" err="1"/>
              <a:t>מול</a:t>
            </a:r>
            <a:r>
              <a:rPr dirty="0"/>
              <a:t> </a:t>
            </a:r>
            <a:r>
              <a:rPr dirty="0" err="1"/>
              <a:t>השרת</a:t>
            </a:r>
            <a:r>
              <a:rPr dirty="0"/>
              <a:t>, </a:t>
            </a:r>
            <a:r>
              <a:rPr dirty="0" err="1"/>
              <a:t>הקושי</a:t>
            </a:r>
            <a:r>
              <a:rPr dirty="0"/>
              <a:t> </a:t>
            </a:r>
            <a:r>
              <a:rPr dirty="0" err="1"/>
              <a:t>נבע</a:t>
            </a:r>
            <a:r>
              <a:rPr dirty="0"/>
              <a:t> </a:t>
            </a:r>
            <a:r>
              <a:rPr dirty="0" err="1"/>
              <a:t>מכמה</a:t>
            </a:r>
            <a:r>
              <a:rPr dirty="0"/>
              <a:t> </a:t>
            </a:r>
            <a:r>
              <a:rPr dirty="0" err="1" smtClean="0"/>
              <a:t>סיבות</a:t>
            </a:r>
            <a:r>
              <a:rPr dirty="0" smtClean="0"/>
              <a:t>:</a:t>
            </a:r>
            <a:endParaRPr lang="he-IL" dirty="0" smtClean="0"/>
          </a:p>
          <a:p>
            <a:pPr marL="457200" indent="-457200" algn="r" rtl="1">
              <a:buAutoNum type="arabicParenR"/>
              <a:defRPr sz="2000"/>
            </a:pPr>
            <a:r>
              <a:rPr lang="en-US" dirty="0" err="1" smtClean="0"/>
              <a:t>Androjena</a:t>
            </a:r>
            <a:r>
              <a:rPr lang="he-IL" dirty="0" smtClean="0"/>
              <a:t> איננה מתוחזקת כבר זמן רב.</a:t>
            </a:r>
          </a:p>
          <a:p>
            <a:pPr marL="457200" indent="-457200" algn="r" rtl="1">
              <a:buAutoNum type="arabicParenR"/>
              <a:defRPr sz="2000"/>
            </a:pPr>
            <a:r>
              <a:rPr lang="he-IL" dirty="0" smtClean="0"/>
              <a:t>לא היה תיעוד או מידע במנועי החיפוש לגבי אופן התקשורת של מכשיר </a:t>
            </a:r>
            <a:r>
              <a:rPr lang="en-US" dirty="0" smtClean="0"/>
              <a:t>Android</a:t>
            </a:r>
            <a:r>
              <a:rPr lang="he-IL" dirty="0" smtClean="0"/>
              <a:t> ב-</a:t>
            </a:r>
            <a:r>
              <a:rPr lang="en-US" dirty="0" smtClean="0"/>
              <a:t>SPARQL</a:t>
            </a:r>
            <a:r>
              <a:rPr lang="he-IL" dirty="0" smtClean="0"/>
              <a:t>.</a:t>
            </a:r>
          </a:p>
          <a:p>
            <a:pPr marL="0" indent="0" algn="r" rtl="1">
              <a:buNone/>
              <a:defRPr sz="2000"/>
            </a:pPr>
            <a:r>
              <a:rPr lang="he-IL" dirty="0" smtClean="0"/>
              <a:t>בסופו של דבר, השאילתות בוצעו ב-</a:t>
            </a:r>
            <a:r>
              <a:rPr lang="en-US" dirty="0" smtClean="0"/>
              <a:t>SPARQL</a:t>
            </a:r>
            <a:r>
              <a:rPr lang="he-IL" dirty="0" smtClean="0"/>
              <a:t> ללא בדיקות סינטקס פנימי של נכונותן.</a:t>
            </a:r>
          </a:p>
          <a:p>
            <a:pPr marL="0" indent="0" algn="r" rtl="1">
              <a:buNone/>
              <a:defRPr sz="2000"/>
            </a:pPr>
            <a:r>
              <a:rPr lang="he-IL" dirty="0" smtClean="0"/>
              <a:t>הסתמכתי הרבה על שאילתות שניתנו לי על ידי אורן ועל שאילתות מהפרוייקט </a:t>
            </a:r>
            <a:r>
              <a:rPr lang="en-US" dirty="0" err="1" smtClean="0"/>
              <a:t>jbs</a:t>
            </a:r>
            <a:r>
              <a:rPr lang="en-US" dirty="0" smtClean="0"/>
              <a:t>-search</a:t>
            </a:r>
            <a:r>
              <a:rPr lang="he-IL" dirty="0" smtClean="0"/>
              <a:t>, וכן על הרצת שאילתות מול ה-</a:t>
            </a:r>
            <a:r>
              <a:rPr lang="en-US" dirty="0" smtClean="0"/>
              <a:t>endpoint</a:t>
            </a:r>
            <a:r>
              <a:rPr lang="he-IL" dirty="0" smtClean="0"/>
              <a:t> שניתן לי על מנת לבחון את נכונותן (</a:t>
            </a:r>
            <a:r>
              <a:rPr lang="en-US" dirty="0"/>
              <a:t>http://</a:t>
            </a:r>
            <a:r>
              <a:rPr lang="en-US" dirty="0" smtClean="0"/>
              <a:t>tdk-p6.cs.technion.ac.il:8081/search.html</a:t>
            </a:r>
            <a:r>
              <a:rPr lang="he-IL" dirty="0"/>
              <a:t>)</a:t>
            </a:r>
            <a:r>
              <a:rPr lang="he-IL" dirty="0" smtClean="0"/>
              <a:t>.</a:t>
            </a:r>
            <a:endParaRPr lang="he-IL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אודות האפליקציה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t>אודות האפליקציה</a:t>
            </a:r>
          </a:p>
        </p:txBody>
      </p:sp>
      <p:sp>
        <p:nvSpPr>
          <p:cNvPr id="119" name="האפליקציה מאפשרת למשתמש לחפש במאגרי המידע של ארון הספרים היהודי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algn="r">
              <a:buSzTx/>
              <a:buNone/>
              <a:defRPr sz="2600"/>
            </a:pPr>
            <a:endParaRPr dirty="0"/>
          </a:p>
          <a:p>
            <a:pPr marL="0" indent="0" algn="r" rtl="1">
              <a:buSzTx/>
              <a:buNone/>
              <a:defRPr sz="2600"/>
            </a:pPr>
            <a:r>
              <a:rPr dirty="0" err="1"/>
              <a:t>האפליקציה</a:t>
            </a:r>
            <a:r>
              <a:rPr dirty="0"/>
              <a:t> </a:t>
            </a:r>
            <a:r>
              <a:rPr dirty="0" err="1"/>
              <a:t>מאפשרת</a:t>
            </a:r>
            <a:r>
              <a:rPr dirty="0"/>
              <a:t> </a:t>
            </a:r>
            <a:r>
              <a:rPr dirty="0" err="1"/>
              <a:t>למשתמש</a:t>
            </a:r>
            <a:r>
              <a:rPr dirty="0"/>
              <a:t> </a:t>
            </a:r>
            <a:r>
              <a:rPr dirty="0" err="1"/>
              <a:t>לחפש</a:t>
            </a:r>
            <a:r>
              <a:rPr dirty="0"/>
              <a:t> </a:t>
            </a:r>
            <a:r>
              <a:rPr dirty="0" err="1"/>
              <a:t>במאגרי</a:t>
            </a:r>
            <a:r>
              <a:rPr dirty="0"/>
              <a:t> </a:t>
            </a:r>
            <a:r>
              <a:rPr dirty="0" err="1"/>
              <a:t>המידע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</a:t>
            </a:r>
            <a:r>
              <a:rPr dirty="0" err="1"/>
              <a:t>ארון</a:t>
            </a:r>
            <a:r>
              <a:rPr dirty="0"/>
              <a:t> </a:t>
            </a:r>
            <a:r>
              <a:rPr dirty="0" err="1"/>
              <a:t>הספרים</a:t>
            </a:r>
            <a:r>
              <a:rPr dirty="0"/>
              <a:t> </a:t>
            </a:r>
            <a:r>
              <a:rPr dirty="0" err="1" smtClean="0"/>
              <a:t>היהודי</a:t>
            </a:r>
            <a:r>
              <a:rPr lang="he-IL" dirty="0" smtClean="0"/>
              <a:t>. </a:t>
            </a:r>
            <a:endParaRPr lang="en-US" dirty="0" smtClean="0"/>
          </a:p>
          <a:p>
            <a:pPr marL="0" indent="0" algn="r" rtl="1">
              <a:buSzTx/>
              <a:buNone/>
              <a:defRPr sz="2600"/>
            </a:pPr>
            <a:r>
              <a:rPr lang="he-IL" dirty="0" smtClean="0"/>
              <a:t>מאגרי מידע אלו בנויים על גבי </a:t>
            </a:r>
            <a:r>
              <a:rPr lang="en-US" dirty="0" smtClean="0"/>
              <a:t>linked data set</a:t>
            </a:r>
            <a:r>
              <a:rPr lang="he-IL" dirty="0" smtClean="0"/>
              <a:t> הממומש על ידי </a:t>
            </a:r>
            <a:r>
              <a:rPr lang="en-US" dirty="0" smtClean="0"/>
              <a:t>RDF</a:t>
            </a:r>
            <a:r>
              <a:rPr lang="he-IL" dirty="0" smtClean="0"/>
              <a:t>. ניתן לגשת לפרוייקט המנגיש זאת</a:t>
            </a:r>
            <a:r>
              <a:rPr lang="en-US" dirty="0" smtClean="0"/>
              <a:t> </a:t>
            </a:r>
            <a:r>
              <a:rPr lang="he-IL" dirty="0" smtClean="0"/>
              <a:t>בלינק הבא: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github.com/TechnionTDK/jbs-project</a:t>
            </a:r>
            <a:r>
              <a:rPr lang="he-IL" dirty="0" smtClean="0"/>
              <a:t> .</a:t>
            </a:r>
          </a:p>
          <a:p>
            <a:pPr marL="0" indent="0" algn="r" rtl="1">
              <a:buSzTx/>
              <a:buNone/>
              <a:defRPr sz="2600"/>
            </a:pPr>
            <a:r>
              <a:rPr lang="he-IL" dirty="0" smtClean="0"/>
              <a:t>האפליקצייה משתמשת במאגרי מידע אלו על מנת להציג מידע מעניין למשתמש, ולתת לו חוויה נוחה ומלאת אפשרויות. (פירוט בהמשך)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לסיכום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t>לסיכום</a:t>
            </a:r>
          </a:p>
        </p:txBody>
      </p:sp>
      <p:sp>
        <p:nvSpPr>
          <p:cNvPr id="202" name="רשימת מקורות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algn="r" rtl="1">
              <a:buSzTx/>
              <a:buNone/>
              <a:defRPr sz="2000"/>
            </a:pPr>
            <a:r>
              <a:rPr u="sng"/>
              <a:t>רשימת מקורות</a:t>
            </a:r>
            <a:r>
              <a:t>:</a:t>
            </a:r>
          </a:p>
          <a:p>
            <a:pPr marL="0" indent="0" algn="r">
              <a:buSzTx/>
              <a:buNone/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https://github.com/lencinhaus/androjena</a:t>
            </a:r>
          </a:p>
          <a:p>
            <a:pPr marL="0" indent="0" algn="r">
              <a:buSzTx/>
              <a:buNone/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https://code.google.com/archive/p/androjena/</a:t>
            </a:r>
          </a:p>
          <a:p>
            <a:pPr marL="0" indent="0" algn="r">
              <a:buSzTx/>
              <a:buNone/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https://stackoverflow.com/search?q=androjena</a:t>
            </a:r>
          </a:p>
          <a:p>
            <a:pPr marL="0" indent="0" algn="r">
              <a:buSzTx/>
              <a:buNone/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https://developer.android.com/guide/index.html</a:t>
            </a:r>
          </a:p>
          <a:p>
            <a:pPr marL="0" indent="0" algn="r" rtl="1">
              <a:buSzTx/>
              <a:buNone/>
              <a:defRPr sz="2000"/>
            </a:pPr>
            <a:r>
              <a:rPr u="sng"/>
              <a:t>לינק לפרוייקט בגיטהאב</a:t>
            </a:r>
            <a:r>
              <a:t>:</a:t>
            </a:r>
          </a:p>
          <a:p>
            <a:pPr marL="0" indent="0" algn="r">
              <a:buSzTx/>
              <a:buNone/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https://github.com/TechnionTDK/jbs-mekorot-android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אודות האפליקציה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rPr lang="he-IL" dirty="0" smtClean="0"/>
              <a:t>טכנולוגיות בשימוש</a:t>
            </a:r>
            <a:endParaRPr dirty="0"/>
          </a:p>
        </p:txBody>
      </p:sp>
      <p:sp>
        <p:nvSpPr>
          <p:cNvPr id="119" name="האפליקציה מאפשרת למשתמש לחפש במאגרי המידע של ארון הספרים היהודי.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 algn="r">
              <a:buSzTx/>
              <a:buNone/>
              <a:defRPr sz="2600"/>
            </a:pPr>
            <a:r>
              <a:rPr lang="he-IL" dirty="0" smtClean="0"/>
              <a:t> על מנת לאגור מידע ולהציגו בצורה נוחה.	</a:t>
            </a:r>
            <a:r>
              <a:rPr lang="en-US" dirty="0" smtClean="0"/>
              <a:t>SPARQL</a:t>
            </a:r>
            <a:r>
              <a:rPr lang="he-IL" dirty="0" smtClean="0"/>
              <a:t>האפלקיצייה משתמשת בשאילתות </a:t>
            </a:r>
          </a:p>
          <a:p>
            <a:pPr marL="0" indent="0" algn="r">
              <a:buSzTx/>
              <a:buNone/>
              <a:defRPr sz="2600"/>
            </a:pPr>
            <a:r>
              <a:rPr lang="en-US" b="1" dirty="0"/>
              <a:t>Java</a:t>
            </a:r>
            <a:r>
              <a:rPr lang="en-US" dirty="0"/>
              <a:t> - https://docs.oracle.com/javase/specs/</a:t>
            </a:r>
            <a:r>
              <a:rPr lang="he-IL" dirty="0" smtClean="0"/>
              <a:t>1) </a:t>
            </a:r>
          </a:p>
          <a:p>
            <a:pPr marL="0" indent="0" algn="r">
              <a:buSzTx/>
              <a:buNone/>
              <a:defRPr sz="2600"/>
            </a:pPr>
            <a:r>
              <a:rPr lang="en-US" b="1" dirty="0"/>
              <a:t>SPARQL</a:t>
            </a:r>
            <a:r>
              <a:rPr lang="en-US" dirty="0"/>
              <a:t> - 	https://www.w3.org/TR/rdf-sparql-query/</a:t>
            </a:r>
            <a:r>
              <a:rPr lang="he-IL" dirty="0" smtClean="0"/>
              <a:t>2) </a:t>
            </a:r>
          </a:p>
          <a:p>
            <a:pPr marL="0" indent="0" algn="r">
              <a:buSzTx/>
              <a:buNone/>
              <a:defRPr sz="2600"/>
            </a:pPr>
            <a:r>
              <a:rPr lang="en-US" b="1" dirty="0" err="1" smtClean="0"/>
              <a:t>Androjena</a:t>
            </a:r>
            <a:r>
              <a:rPr lang="en-US" dirty="0"/>
              <a:t> - https://</a:t>
            </a:r>
            <a:r>
              <a:rPr lang="en-US" dirty="0" smtClean="0"/>
              <a:t>github.com/lencinhaus/androjena</a:t>
            </a:r>
            <a:r>
              <a:rPr lang="he-IL" dirty="0" smtClean="0"/>
              <a:t>3)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8159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אודות האפליקציה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rPr lang="he-IL" dirty="0" smtClean="0"/>
              <a:t>ארכיטקטורה כללית</a:t>
            </a:r>
            <a:endParaRPr dirty="0"/>
          </a:p>
        </p:txBody>
      </p:sp>
      <p:sp>
        <p:nvSpPr>
          <p:cNvPr id="119" name="האפליקציה מאפשרת למשתמש לחפש במאגרי המידע של ארון הספרים היהודי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algn="r" rtl="1">
              <a:buSzTx/>
              <a:buNone/>
              <a:defRPr sz="2600"/>
            </a:pPr>
            <a:endParaRPr lang="he-IL" dirty="0" smtClean="0"/>
          </a:p>
          <a:p>
            <a:pPr marL="0" indent="0" algn="r" rtl="1">
              <a:buSzTx/>
              <a:buNone/>
              <a:defRPr sz="2600"/>
            </a:pPr>
            <a:r>
              <a:rPr lang="he-IL" dirty="0" smtClean="0"/>
              <a:t>האפליקצייה פונה אל ה-</a:t>
            </a:r>
            <a:r>
              <a:rPr lang="en-US" dirty="0" smtClean="0"/>
              <a:t>linked data set</a:t>
            </a:r>
            <a:r>
              <a:rPr lang="he-IL" dirty="0" smtClean="0"/>
              <a:t> הממומש על ידי </a:t>
            </a:r>
            <a:r>
              <a:rPr lang="en-US" dirty="0" smtClean="0"/>
              <a:t>RDF</a:t>
            </a:r>
            <a:r>
              <a:rPr lang="he-IL" dirty="0" smtClean="0"/>
              <a:t> הנמצא על שרת ארון הספרים היהודי באמצעות שאילתות </a:t>
            </a:r>
            <a:r>
              <a:rPr lang="en-US" dirty="0" smtClean="0"/>
              <a:t>SPARQL</a:t>
            </a:r>
            <a:r>
              <a:rPr lang="he-IL" dirty="0" smtClean="0"/>
              <a:t>.</a:t>
            </a:r>
          </a:p>
          <a:p>
            <a:pPr marL="0" indent="0" algn="r" rtl="1">
              <a:buSzTx/>
              <a:buNone/>
              <a:defRPr sz="2600"/>
            </a:pPr>
            <a:r>
              <a:rPr lang="he-IL" dirty="0" smtClean="0"/>
              <a:t>אופן התקשורת הנ"ל מאפשר לנו להשיג את כל המידע הנחוץ לאפליקצייה.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xmlns="" id="{08262231-3AF0-49D7-B816-CA65C44AA633}"/>
              </a:ext>
            </a:extLst>
          </p:cNvPr>
          <p:cNvSpPr/>
          <p:nvPr/>
        </p:nvSpPr>
        <p:spPr>
          <a:xfrm>
            <a:off x="8236033" y="6213514"/>
            <a:ext cx="1745250" cy="2419471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Sparql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Left-Right 8">
            <a:extLst>
              <a:ext uri="{FF2B5EF4-FFF2-40B4-BE49-F238E27FC236}">
                <a16:creationId xmlns:a16="http://schemas.microsoft.com/office/drawing/2014/main" xmlns="" id="{C9366E11-C10D-445D-BA2C-F06D88EC7442}"/>
              </a:ext>
            </a:extLst>
          </p:cNvPr>
          <p:cNvSpPr/>
          <p:nvPr/>
        </p:nvSpPr>
        <p:spPr>
          <a:xfrm>
            <a:off x="4737913" y="7037451"/>
            <a:ext cx="3098340" cy="614509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xmlns="" id="{01803E46-A686-4B1C-8F80-352ACF2DA2C7}"/>
              </a:ext>
            </a:extLst>
          </p:cNvPr>
          <p:cNvSpPr/>
          <p:nvPr/>
        </p:nvSpPr>
        <p:spPr>
          <a:xfrm>
            <a:off x="2049137" y="6323682"/>
            <a:ext cx="2288996" cy="2122016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אפליקציית </a:t>
            </a:r>
            <a:r>
              <a:rPr lang="he-IL" sz="3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סולמות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9632" y="6551738"/>
            <a:ext cx="19749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SPARQL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3491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שימוש באפליקציה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t>שימוש באפליקציה</a:t>
            </a:r>
          </a:p>
        </p:txBody>
      </p:sp>
      <p:sp>
        <p:nvSpPr>
          <p:cNvPr id="122" name="לאחר שראינו את ה- Splash Screen, נגיע למסך המרכזי שבו נבחין בכמה אלמנטים:…"/>
          <p:cNvSpPr txBox="1"/>
          <p:nvPr/>
        </p:nvSpPr>
        <p:spPr>
          <a:xfrm>
            <a:off x="2486465" y="2501900"/>
            <a:ext cx="9149472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rtl="1">
              <a:defRPr sz="2000"/>
            </a:pPr>
            <a:r>
              <a:rPr dirty="0" err="1"/>
              <a:t>לאחר</a:t>
            </a:r>
            <a:r>
              <a:rPr dirty="0"/>
              <a:t> </a:t>
            </a:r>
            <a:r>
              <a:rPr dirty="0" err="1"/>
              <a:t>שראינו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ה- Splash Screen, </a:t>
            </a:r>
            <a:r>
              <a:rPr dirty="0" err="1"/>
              <a:t>נגיע</a:t>
            </a:r>
            <a:r>
              <a:rPr dirty="0"/>
              <a:t> </a:t>
            </a:r>
            <a:r>
              <a:rPr dirty="0" err="1"/>
              <a:t>למסך</a:t>
            </a:r>
            <a:r>
              <a:rPr dirty="0"/>
              <a:t> </a:t>
            </a:r>
            <a:r>
              <a:rPr dirty="0" err="1"/>
              <a:t>המרכזי</a:t>
            </a:r>
            <a:r>
              <a:rPr dirty="0"/>
              <a:t> </a:t>
            </a:r>
            <a:r>
              <a:rPr dirty="0" err="1"/>
              <a:t>שבו</a:t>
            </a:r>
            <a:r>
              <a:rPr dirty="0"/>
              <a:t> </a:t>
            </a:r>
            <a:r>
              <a:rPr dirty="0" err="1"/>
              <a:t>נבחין</a:t>
            </a:r>
            <a:r>
              <a:rPr dirty="0"/>
              <a:t> </a:t>
            </a:r>
            <a:r>
              <a:rPr dirty="0" err="1"/>
              <a:t>בכמה</a:t>
            </a:r>
            <a:r>
              <a:rPr dirty="0"/>
              <a:t> </a:t>
            </a:r>
            <a:r>
              <a:rPr dirty="0" err="1"/>
              <a:t>אלמנטים</a:t>
            </a:r>
            <a:r>
              <a:rPr dirty="0"/>
              <a:t>: </a:t>
            </a:r>
          </a:p>
          <a:p>
            <a:pPr marL="352776" indent="-352776" algn="r" rtl="1">
              <a:buSzPct val="100000"/>
              <a:buAutoNum type="arabicParenR"/>
              <a:defRPr sz="2000"/>
            </a:pPr>
            <a:r>
              <a:rPr dirty="0" err="1"/>
              <a:t>פסוקים</a:t>
            </a:r>
            <a:r>
              <a:rPr dirty="0"/>
              <a:t> - </a:t>
            </a:r>
            <a:r>
              <a:rPr dirty="0" err="1"/>
              <a:t>טאב</a:t>
            </a:r>
            <a:r>
              <a:rPr dirty="0"/>
              <a:t> </a:t>
            </a:r>
            <a:r>
              <a:rPr dirty="0" err="1"/>
              <a:t>שבו</a:t>
            </a:r>
            <a:r>
              <a:rPr dirty="0"/>
              <a:t> </a:t>
            </a:r>
            <a:r>
              <a:rPr dirty="0" err="1"/>
              <a:t>יוצגו</a:t>
            </a:r>
            <a:r>
              <a:rPr dirty="0"/>
              <a:t> </a:t>
            </a:r>
            <a:r>
              <a:rPr dirty="0" err="1"/>
              <a:t>הפסוקים</a:t>
            </a:r>
            <a:r>
              <a:rPr dirty="0"/>
              <a:t> </a:t>
            </a:r>
            <a:r>
              <a:rPr dirty="0" err="1"/>
              <a:t>לאחר</a:t>
            </a:r>
            <a:r>
              <a:rPr dirty="0"/>
              <a:t> </a:t>
            </a:r>
            <a:r>
              <a:rPr dirty="0" err="1"/>
              <a:t>שהמשתמש</a:t>
            </a:r>
            <a:r>
              <a:rPr dirty="0"/>
              <a:t> </a:t>
            </a:r>
            <a:r>
              <a:rPr dirty="0" err="1"/>
              <a:t>יבחר</a:t>
            </a:r>
            <a:r>
              <a:rPr dirty="0"/>
              <a:t> </a:t>
            </a:r>
            <a:r>
              <a:rPr dirty="0" err="1"/>
              <a:t>פרק</a:t>
            </a:r>
            <a:r>
              <a:rPr dirty="0"/>
              <a:t> </a:t>
            </a:r>
            <a:r>
              <a:rPr dirty="0" err="1"/>
              <a:t>או</a:t>
            </a:r>
            <a:r>
              <a:rPr dirty="0"/>
              <a:t> </a:t>
            </a:r>
            <a:r>
              <a:rPr dirty="0" err="1"/>
              <a:t>פרשה</a:t>
            </a:r>
            <a:r>
              <a:rPr dirty="0"/>
              <a:t>.</a:t>
            </a:r>
          </a:p>
          <a:p>
            <a:pPr marL="352776" indent="-352776" algn="r" rtl="1">
              <a:buSzPct val="100000"/>
              <a:buAutoNum type="arabicParenR"/>
              <a:defRPr sz="2000"/>
            </a:pPr>
            <a:r>
              <a:rPr dirty="0" err="1"/>
              <a:t>מקורות</a:t>
            </a:r>
            <a:r>
              <a:rPr dirty="0"/>
              <a:t> - </a:t>
            </a:r>
            <a:r>
              <a:rPr dirty="0" err="1"/>
              <a:t>לאחר</a:t>
            </a:r>
            <a:r>
              <a:rPr dirty="0"/>
              <a:t> </a:t>
            </a:r>
            <a:r>
              <a:rPr dirty="0" err="1"/>
              <a:t>בחירת</a:t>
            </a:r>
            <a:r>
              <a:rPr dirty="0"/>
              <a:t> </a:t>
            </a:r>
            <a:r>
              <a:rPr dirty="0" err="1"/>
              <a:t>סט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</a:t>
            </a:r>
            <a:r>
              <a:rPr dirty="0" err="1"/>
              <a:t>פסוקים</a:t>
            </a:r>
            <a:r>
              <a:rPr dirty="0"/>
              <a:t> </a:t>
            </a:r>
            <a:r>
              <a:rPr dirty="0" err="1"/>
              <a:t>נראה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המקורות</a:t>
            </a:r>
            <a:r>
              <a:rPr dirty="0"/>
              <a:t> </a:t>
            </a:r>
            <a:r>
              <a:rPr dirty="0" err="1"/>
              <a:t>הקשורים</a:t>
            </a:r>
            <a:r>
              <a:rPr dirty="0"/>
              <a:t> </a:t>
            </a:r>
            <a:r>
              <a:rPr dirty="0" err="1"/>
              <a:t>אליהם</a:t>
            </a:r>
            <a:r>
              <a:rPr dirty="0"/>
              <a:t>.</a:t>
            </a:r>
          </a:p>
          <a:p>
            <a:pPr marL="352776" indent="-352776" algn="r" rtl="1">
              <a:buSzPct val="100000"/>
              <a:buAutoNum type="arabicParenR"/>
              <a:defRPr sz="2000"/>
            </a:pPr>
            <a:r>
              <a:rPr dirty="0" err="1"/>
              <a:t>נבחרים</a:t>
            </a:r>
            <a:r>
              <a:rPr dirty="0"/>
              <a:t> - </a:t>
            </a:r>
            <a:r>
              <a:rPr dirty="0" err="1"/>
              <a:t>טאב</a:t>
            </a:r>
            <a:r>
              <a:rPr dirty="0"/>
              <a:t> </a:t>
            </a:r>
            <a:r>
              <a:rPr dirty="0" err="1"/>
              <a:t>שיציג</a:t>
            </a:r>
            <a:r>
              <a:rPr dirty="0"/>
              <a:t> </a:t>
            </a:r>
            <a:r>
              <a:rPr dirty="0" err="1"/>
              <a:t>מקורות</a:t>
            </a:r>
            <a:r>
              <a:rPr dirty="0"/>
              <a:t> </a:t>
            </a:r>
            <a:r>
              <a:rPr dirty="0" err="1"/>
              <a:t>שסומנו</a:t>
            </a:r>
            <a:r>
              <a:rPr dirty="0"/>
              <a:t> </a:t>
            </a:r>
            <a:r>
              <a:rPr dirty="0" err="1"/>
              <a:t>במסך</a:t>
            </a:r>
            <a:r>
              <a:rPr dirty="0"/>
              <a:t> </a:t>
            </a:r>
            <a:r>
              <a:rPr dirty="0" err="1"/>
              <a:t>המקורות</a:t>
            </a:r>
            <a:r>
              <a:rPr dirty="0"/>
              <a:t>.</a:t>
            </a:r>
          </a:p>
          <a:p>
            <a:pPr algn="r" rtl="1">
              <a:defRPr sz="2000"/>
            </a:pPr>
            <a:r>
              <a:rPr lang="he-IL" dirty="0" smtClean="0"/>
              <a:t>4) </a:t>
            </a:r>
            <a:r>
              <a:rPr dirty="0" err="1" smtClean="0"/>
              <a:t>מסך</a:t>
            </a:r>
            <a:r>
              <a:rPr dirty="0" smtClean="0"/>
              <a:t> </a:t>
            </a:r>
            <a:r>
              <a:rPr dirty="0" err="1"/>
              <a:t>ההגדרות</a:t>
            </a:r>
            <a:r>
              <a:rPr dirty="0"/>
              <a:t> </a:t>
            </a:r>
            <a:r>
              <a:rPr dirty="0" err="1"/>
              <a:t>הנגיש</a:t>
            </a:r>
            <a:r>
              <a:rPr dirty="0"/>
              <a:t> </a:t>
            </a:r>
            <a:r>
              <a:rPr dirty="0" err="1"/>
              <a:t>למשתמש</a:t>
            </a:r>
            <a:r>
              <a:rPr dirty="0"/>
              <a:t> </a:t>
            </a:r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ידי</a:t>
            </a:r>
            <a:r>
              <a:rPr dirty="0"/>
              <a:t> </a:t>
            </a:r>
            <a:r>
              <a:rPr dirty="0" err="1"/>
              <a:t>לחיצה</a:t>
            </a:r>
            <a:r>
              <a:rPr dirty="0"/>
              <a:t> </a:t>
            </a:r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כפתור</a:t>
            </a:r>
            <a:endParaRPr dirty="0"/>
          </a:p>
          <a:p>
            <a:pPr algn="r" rtl="1">
              <a:defRPr sz="2000"/>
            </a:pPr>
            <a:r>
              <a:rPr dirty="0"/>
              <a:t>    </a:t>
            </a:r>
            <a:r>
              <a:rPr dirty="0" err="1"/>
              <a:t>האפשרויות</a:t>
            </a:r>
            <a:r>
              <a:rPr dirty="0"/>
              <a:t> </a:t>
            </a:r>
            <a:r>
              <a:rPr dirty="0" err="1"/>
              <a:t>באפליקציה</a:t>
            </a:r>
            <a:r>
              <a:rPr dirty="0"/>
              <a:t>.</a:t>
            </a:r>
          </a:p>
          <a:p>
            <a:pPr algn="r" rtl="1">
              <a:defRPr sz="2000"/>
            </a:pPr>
            <a:r>
              <a:rPr lang="he-IL" dirty="0" smtClean="0"/>
              <a:t>5) </a:t>
            </a:r>
            <a:r>
              <a:rPr dirty="0" err="1" smtClean="0"/>
              <a:t>בטאב</a:t>
            </a:r>
            <a:r>
              <a:rPr dirty="0" smtClean="0"/>
              <a:t> </a:t>
            </a:r>
            <a:r>
              <a:rPr dirty="0" err="1"/>
              <a:t>הפסוקים</a:t>
            </a:r>
            <a:r>
              <a:rPr dirty="0"/>
              <a:t> </a:t>
            </a:r>
            <a:r>
              <a:rPr dirty="0" err="1" smtClean="0"/>
              <a:t>נראה</a:t>
            </a:r>
            <a:r>
              <a:rPr dirty="0" smtClean="0"/>
              <a:t> FAB </a:t>
            </a:r>
            <a:r>
              <a:rPr dirty="0"/>
              <a:t>(Floating Action Button</a:t>
            </a:r>
            <a:r>
              <a:rPr dirty="0" smtClean="0"/>
              <a:t>)</a:t>
            </a:r>
            <a:r>
              <a:rPr lang="he-IL" dirty="0" smtClean="0"/>
              <a:t>.</a:t>
            </a:r>
            <a:endParaRPr dirty="0"/>
          </a:p>
        </p:txBody>
      </p:sp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2433" y="3496238"/>
            <a:ext cx="3249189" cy="510694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בזמן עליית האפליקציה תתבצע קריאה לשאילתא אל מול…"/>
          <p:cNvSpPr txBox="1"/>
          <p:nvPr/>
        </p:nvSpPr>
        <p:spPr>
          <a:xfrm>
            <a:off x="5349110" y="4775198"/>
            <a:ext cx="631854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rtl="1">
              <a:defRPr sz="2000"/>
            </a:pPr>
            <a:r>
              <a:t>בזמן עליית האפליקציה תתבצע קריאה לשאילתא אל מול</a:t>
            </a:r>
          </a:p>
          <a:p>
            <a:pPr algn="r" rtl="1">
              <a:defRPr sz="2000"/>
            </a:pPr>
            <a:r>
              <a:t>מאגרי הנתונים,אשר תטען את המקורות ואת הפרקים</a:t>
            </a:r>
          </a:p>
          <a:p>
            <a:pPr algn="r" rtl="1">
              <a:defRPr sz="2000"/>
            </a:pPr>
            <a:r>
              <a:t> הקיימים. (אותם נוכל לראות בעזרת לחיצה על ה-FAB)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שימוש באפליקציה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t>שימוש באפליקציה</a:t>
            </a:r>
          </a:p>
        </p:txBody>
      </p:sp>
      <p:sp>
        <p:nvSpPr>
          <p:cNvPr id="127" name="כעת נלחץ על ה-FAB ויופיע לנו דיאלוג בחירה של פרק או פרשה"/>
          <p:cNvSpPr txBox="1"/>
          <p:nvPr/>
        </p:nvSpPr>
        <p:spPr>
          <a:xfrm>
            <a:off x="2730418" y="2654300"/>
            <a:ext cx="709420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rtl="1">
              <a:defRPr sz="2000"/>
            </a:lvl1pPr>
          </a:lstStyle>
          <a:p>
            <a:r>
              <a:t>כעת נלחץ על ה-FAB ויופיע לנו דיאלוג בחירה של פרק או פרשה</a:t>
            </a: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217" y="3212461"/>
            <a:ext cx="3412609" cy="5442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שימוש באפליקציה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t>שימוש באפליקציה</a:t>
            </a:r>
          </a:p>
        </p:txBody>
      </p:sp>
      <p:sp>
        <p:nvSpPr>
          <p:cNvPr id="131" name="נכניס את פרשת יתרו ונלחץ עליה. כתוצאה מהבחירה, תתבצע שאילתא נוספת למאגר הנתונים שתחזיר לנו את הפסוקים הקשורים לפרשת יתרו."/>
          <p:cNvSpPr txBox="1"/>
          <p:nvPr/>
        </p:nvSpPr>
        <p:spPr>
          <a:xfrm>
            <a:off x="1767996" y="2235199"/>
            <a:ext cx="819880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r>
              <a:t>נכניס את פרשת יתרו ונלחץ עליה. כתוצאה מהבחירה, תתבצע שאילתא נוספת למאגר הנתונים שתחזיר לנו את הפסוקים הקשורים לפרשת יתרו.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5329" y="3212461"/>
            <a:ext cx="3428593" cy="5442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4826" y="3111500"/>
            <a:ext cx="3568818" cy="5642365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Arrow"/>
          <p:cNvSpPr/>
          <p:nvPr/>
        </p:nvSpPr>
        <p:spPr>
          <a:xfrm>
            <a:off x="5232400" y="51181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שימוש באפליקציה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t>שימוש באפליקציה</a:t>
            </a:r>
          </a:p>
        </p:txBody>
      </p:sp>
      <p:sp>
        <p:nvSpPr>
          <p:cNvPr id="137" name="נבחר את שלושת הפסוקים הראשונים בפרשה. ניתן גם לבחור את כל הפסוקים בעזרת לחיצה על ״בחר הכל״."/>
          <p:cNvSpPr txBox="1"/>
          <p:nvPr/>
        </p:nvSpPr>
        <p:spPr>
          <a:xfrm>
            <a:off x="2730418" y="2336799"/>
            <a:ext cx="70942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r>
              <a:t>נבחר את שלושת הפסוקים הראשונים בפרשה. ניתן גם לבחור את כל הפסוקים בעזרת לחיצה על ״בחר הכל״.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1271" y="3270250"/>
            <a:ext cx="3392499" cy="5346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שימוש באפליקציה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t>שימוש באפליקציה</a:t>
            </a:r>
          </a:p>
        </p:txBody>
      </p:sp>
      <p:sp>
        <p:nvSpPr>
          <p:cNvPr id="141" name="כעת נעבור לטאב ״מקורות״ שבו יוצגו המקורות הרלוונטים לפסוקים שבחרנו בטאב ״פסוקים״. בטאב זה באפשרותינו יהיה:…"/>
          <p:cNvSpPr txBox="1"/>
          <p:nvPr/>
        </p:nvSpPr>
        <p:spPr>
          <a:xfrm>
            <a:off x="2546019" y="2209800"/>
            <a:ext cx="8485104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rtl="1">
              <a:defRPr sz="2000"/>
            </a:pPr>
            <a:r>
              <a:t>כעת נעבור לטאב ״מקורות״ שבו יוצגו המקורות הרלוונטים לפסוקים שבחרנו בטאב ״פסוקים״. בטאב זה באפשרותינו יהיה:</a:t>
            </a:r>
          </a:p>
          <a:p>
            <a:pPr marL="352776" indent="-352776" algn="r" rtl="1">
              <a:buSzPct val="100000"/>
              <a:buAutoNum type="arabicParenR"/>
              <a:defRPr sz="2000"/>
            </a:pPr>
            <a:r>
              <a:t>לסנן את המקורות באמצעות אייקון הסינון.</a:t>
            </a:r>
          </a:p>
          <a:p>
            <a:pPr marL="352776" indent="-352776" algn="r" rtl="1">
              <a:buSzPct val="100000"/>
              <a:buAutoNum type="arabicParenR"/>
              <a:defRPr sz="2000"/>
            </a:pPr>
            <a:r>
              <a:t>לסמן מקור בתור ״נבחר״</a:t>
            </a:r>
          </a:p>
          <a:p>
            <a:pPr marL="352776" indent="-352776" algn="r" rtl="1">
              <a:buSzPct val="100000"/>
              <a:buAutoNum type="arabicParenR"/>
              <a:defRPr sz="2000"/>
            </a:pPr>
            <a:r>
              <a:t>לראות טקסט של מקור ספציפי בעזרת לחיצה על </a:t>
            </a:r>
          </a:p>
          <a:p>
            <a:pPr algn="r" rtl="1">
              <a:defRPr sz="2000"/>
            </a:pPr>
            <a:r>
              <a:t>     המקור.</a:t>
            </a: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1697" y="2696362"/>
            <a:ext cx="3722205" cy="5884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847</Words>
  <Application>Microsoft Office PowerPoint</Application>
  <PresentationFormat>Custom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Helvetica</vt:lpstr>
      <vt:lpstr>Helvetica Light</vt:lpstr>
      <vt:lpstr>Helvetica Neue</vt:lpstr>
      <vt:lpstr>Default</vt:lpstr>
      <vt:lpstr>סולמות</vt:lpstr>
      <vt:lpstr>אודות האפליקציה</vt:lpstr>
      <vt:lpstr>טכנולוגיות בשימוש</vt:lpstr>
      <vt:lpstr>ארכיטקטורה כללית</vt:lpstr>
      <vt:lpstr>שימוש באפליקציה</vt:lpstr>
      <vt:lpstr>שימוש באפליקציה</vt:lpstr>
      <vt:lpstr>שימוש באפליקציה</vt:lpstr>
      <vt:lpstr>שימוש באפליקציה</vt:lpstr>
      <vt:lpstr>שימוש באפליקציה</vt:lpstr>
      <vt:lpstr>שימוש באפליקציה</vt:lpstr>
      <vt:lpstr>שימוש באפליקציה</vt:lpstr>
      <vt:lpstr>שימוש באפליקציה</vt:lpstr>
      <vt:lpstr>שימוש באפליקציה</vt:lpstr>
      <vt:lpstr>שימוש באפליקציה</vt:lpstr>
      <vt:lpstr>שימוש באפליקציה</vt:lpstr>
      <vt:lpstr>שימוש באפליקציה</vt:lpstr>
      <vt:lpstr>שימוש באפליקציה</vt:lpstr>
      <vt:lpstr>השימוש בשאילתות</vt:lpstr>
      <vt:lpstr>אתגרים בפיתוח האפליקציה</vt:lpstr>
      <vt:lpstr>לסיכום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סולמות</dc:title>
  <cp:lastModifiedBy>Tomer Levinson</cp:lastModifiedBy>
  <cp:revision>4</cp:revision>
  <dcterms:modified xsi:type="dcterms:W3CDTF">2018-03-17T07:55:58Z</dcterms:modified>
</cp:coreProperties>
</file>