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23"/>
  </p:notesMasterIdLst>
  <p:handoutMasterIdLst>
    <p:handoutMasterId r:id="rId24"/>
  </p:handoutMasterIdLst>
  <p:sldIdLst>
    <p:sldId id="257" r:id="rId5"/>
    <p:sldId id="268" r:id="rId6"/>
    <p:sldId id="283" r:id="rId7"/>
    <p:sldId id="259" r:id="rId8"/>
    <p:sldId id="287" r:id="rId9"/>
    <p:sldId id="288" r:id="rId10"/>
    <p:sldId id="290" r:id="rId11"/>
    <p:sldId id="272" r:id="rId12"/>
    <p:sldId id="273" r:id="rId13"/>
    <p:sldId id="284" r:id="rId14"/>
    <p:sldId id="279" r:id="rId15"/>
    <p:sldId id="274" r:id="rId16"/>
    <p:sldId id="280" r:id="rId17"/>
    <p:sldId id="281" r:id="rId18"/>
    <p:sldId id="286" r:id="rId19"/>
    <p:sldId id="282" r:id="rId20"/>
    <p:sldId id="285" r:id="rId21"/>
    <p:sldId id="278" r:id="rId22"/>
  </p:sldIdLst>
  <p:sldSz cx="12188825" cy="6858000"/>
  <p:notesSz cx="6858000" cy="9144000"/>
  <p:defaultTextStyle>
    <a:defPPr algn="r" rtl="1">
      <a:defRPr lang="he-IL"/>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0316" autoAdjust="0"/>
  </p:normalViewPr>
  <p:slideViewPr>
    <p:cSldViewPr>
      <p:cViewPr varScale="1">
        <p:scale>
          <a:sx n="116" d="100"/>
          <a:sy n="116" d="100"/>
        </p:scale>
        <p:origin x="336" y="114"/>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28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7200"/>
          </a:xfrm>
          <a:prstGeom prst="rect">
            <a:avLst/>
          </a:prstGeom>
        </p:spPr>
        <p:txBody>
          <a:bodyPr vert="horz" lIns="91440" tIns="45720" rIns="91440" bIns="45720" rtlCol="1"/>
          <a:lstStyle>
            <a:lvl1pPr algn="r" rtl="1">
              <a:defRPr sz="1200"/>
            </a:lvl1pPr>
          </a:lstStyle>
          <a:p>
            <a:pPr algn="l" rtl="1"/>
            <a:fld id="{0BDDD32B-AB37-438A-ADA4-3443BF8306D1}" type="datetime8">
              <a:rPr lang="he-IL" smtClean="0">
                <a:latin typeface="Tahoma" panose="020B0604030504040204" pitchFamily="34" charset="0"/>
                <a:ea typeface="Tahoma" panose="020B0604030504040204" pitchFamily="34" charset="0"/>
                <a:cs typeface="Tahoma" panose="020B0604030504040204" pitchFamily="34" charset="0"/>
              </a:rPr>
              <a:pPr algn="l" rtl="1"/>
              <a:t>30 אפריל 17</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7200"/>
          </a:xfrm>
          <a:prstGeom prst="rect">
            <a:avLst/>
          </a:prstGeom>
        </p:spPr>
        <p:txBody>
          <a:bodyPr vert="horz" lIns="91440" tIns="45720" rIns="91440" bIns="45720" rtlCol="1" anchor="b"/>
          <a:lstStyle>
            <a:lvl1pPr algn="r" rtl="1">
              <a:defRPr sz="1200"/>
            </a:lvl1pPr>
          </a:lstStyle>
          <a:p>
            <a:pPr algn="l" rtl="1"/>
            <a:fld id="{79429053-DC2A-4342-ADD4-2FD729D91E2C}"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3"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D36D18A6-F058-41A1-B5F6-5F38D058AE5A}" type="datetime8">
              <a:rPr lang="he-IL" smtClean="0"/>
              <a:pPr/>
              <a:t>30 אפריל 17</a:t>
            </a:fld>
            <a:endParaRPr lang="he-IL" dirty="0"/>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he-IL"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7" name="מציין מיקום של מספר שקופית 6"/>
          <p:cNvSpPr>
            <a:spLocks noGrp="1"/>
          </p:cNvSpPr>
          <p:nvPr>
            <p:ph type="sldNum" sz="quarter" idx="5"/>
          </p:nvPr>
        </p:nvSpPr>
        <p:spPr>
          <a:xfrm>
            <a:off x="0" y="8685213"/>
            <a:ext cx="2973600" cy="457200"/>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3EBA5BD7-F043-4D1B-AA17-CD412FC534DE}" type="slidenum">
              <a:rPr lang="he-IL" smtClean="0"/>
              <a:pPr/>
              <a:t>‹#›</a:t>
            </a:fld>
            <a:endParaRPr lang="he-IL"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18987"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82848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43797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a:t>
            </a:fld>
            <a:endParaRPr lang="he-IL" dirty="0"/>
          </a:p>
        </p:txBody>
      </p:sp>
    </p:spTree>
    <p:extLst>
      <p:ext uri="{BB962C8B-B14F-4D97-AF65-F5344CB8AC3E}">
        <p14:creationId xmlns:p14="http://schemas.microsoft.com/office/powerpoint/2010/main" val="347149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13</a:t>
            </a:fld>
            <a:endParaRPr lang="he-IL" dirty="0"/>
          </a:p>
        </p:txBody>
      </p:sp>
    </p:spTree>
    <p:extLst>
      <p:ext uri="{BB962C8B-B14F-4D97-AF65-F5344CB8AC3E}">
        <p14:creationId xmlns:p14="http://schemas.microsoft.com/office/powerpoint/2010/main" val="26008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15</a:t>
            </a:fld>
            <a:endParaRPr lang="he-IL" dirty="0"/>
          </a:p>
        </p:txBody>
      </p:sp>
    </p:spTree>
    <p:extLst>
      <p:ext uri="{BB962C8B-B14F-4D97-AF65-F5344CB8AC3E}">
        <p14:creationId xmlns:p14="http://schemas.microsoft.com/office/powerpoint/2010/main" val="2075214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16</a:t>
            </a:fld>
            <a:endParaRPr lang="he-IL" dirty="0"/>
          </a:p>
        </p:txBody>
      </p:sp>
    </p:spTree>
    <p:extLst>
      <p:ext uri="{BB962C8B-B14F-4D97-AF65-F5344CB8AC3E}">
        <p14:creationId xmlns:p14="http://schemas.microsoft.com/office/powerpoint/2010/main" val="1822354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17</a:t>
            </a:fld>
            <a:endParaRPr lang="he-IL" dirty="0"/>
          </a:p>
        </p:txBody>
      </p:sp>
    </p:spTree>
    <p:extLst>
      <p:ext uri="{BB962C8B-B14F-4D97-AF65-F5344CB8AC3E}">
        <p14:creationId xmlns:p14="http://schemas.microsoft.com/office/powerpoint/2010/main" val="357478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2</a:t>
            </a:fld>
            <a:endParaRPr lang="he-IL" dirty="0"/>
          </a:p>
        </p:txBody>
      </p:sp>
    </p:spTree>
    <p:extLst>
      <p:ext uri="{BB962C8B-B14F-4D97-AF65-F5344CB8AC3E}">
        <p14:creationId xmlns:p14="http://schemas.microsoft.com/office/powerpoint/2010/main" val="343187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3</a:t>
            </a:fld>
            <a:endParaRPr lang="he-IL" dirty="0"/>
          </a:p>
        </p:txBody>
      </p:sp>
    </p:spTree>
    <p:extLst>
      <p:ext uri="{BB962C8B-B14F-4D97-AF65-F5344CB8AC3E}">
        <p14:creationId xmlns:p14="http://schemas.microsoft.com/office/powerpoint/2010/main" val="284218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4</a:t>
            </a:fld>
            <a:endParaRPr lang="he-IL" dirty="0"/>
          </a:p>
        </p:txBody>
      </p:sp>
    </p:spTree>
    <p:extLst>
      <p:ext uri="{BB962C8B-B14F-4D97-AF65-F5344CB8AC3E}">
        <p14:creationId xmlns:p14="http://schemas.microsoft.com/office/powerpoint/2010/main" val="279057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8</a:t>
            </a:fld>
            <a:endParaRPr lang="he-IL" dirty="0"/>
          </a:p>
        </p:txBody>
      </p:sp>
    </p:spTree>
    <p:extLst>
      <p:ext uri="{BB962C8B-B14F-4D97-AF65-F5344CB8AC3E}">
        <p14:creationId xmlns:p14="http://schemas.microsoft.com/office/powerpoint/2010/main" val="487218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9</a:t>
            </a:fld>
            <a:endParaRPr lang="he-IL" dirty="0"/>
          </a:p>
        </p:txBody>
      </p:sp>
    </p:spTree>
    <p:extLst>
      <p:ext uri="{BB962C8B-B14F-4D97-AF65-F5344CB8AC3E}">
        <p14:creationId xmlns:p14="http://schemas.microsoft.com/office/powerpoint/2010/main" val="21677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10</a:t>
            </a:fld>
            <a:endParaRPr lang="he-IL" dirty="0"/>
          </a:p>
        </p:txBody>
      </p:sp>
    </p:spTree>
    <p:extLst>
      <p:ext uri="{BB962C8B-B14F-4D97-AF65-F5344CB8AC3E}">
        <p14:creationId xmlns:p14="http://schemas.microsoft.com/office/powerpoint/2010/main" val="328830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11</a:t>
            </a:fld>
            <a:endParaRPr lang="he-IL" dirty="0"/>
          </a:p>
        </p:txBody>
      </p:sp>
    </p:spTree>
    <p:extLst>
      <p:ext uri="{BB962C8B-B14F-4D97-AF65-F5344CB8AC3E}">
        <p14:creationId xmlns:p14="http://schemas.microsoft.com/office/powerpoint/2010/main" val="2829970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12</a:t>
            </a:fld>
            <a:endParaRPr lang="he-IL" dirty="0"/>
          </a:p>
        </p:txBody>
      </p:sp>
    </p:spTree>
    <p:extLst>
      <p:ext uri="{BB962C8B-B14F-4D97-AF65-F5344CB8AC3E}">
        <p14:creationId xmlns:p14="http://schemas.microsoft.com/office/powerpoint/2010/main" val="103823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grpSp>
        <p:nvGrpSpPr>
          <p:cNvPr id="21" name="אלכסונים"/>
          <p:cNvGrpSpPr/>
          <p:nvPr/>
        </p:nvGrpSpPr>
        <p:grpSpPr>
          <a:xfrm flipH="1">
            <a:off x="-109712" y="4145281"/>
            <a:ext cx="4686117" cy="2731407"/>
            <a:chOff x="5638800" y="3108960"/>
            <a:chExt cx="3515503" cy="2048555"/>
          </a:xfrm>
        </p:grpSpPr>
        <p:cxnSp>
          <p:nvCxnSpPr>
            <p:cNvPr id="14" name="מחבר ישר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מחבר ישר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מחבר ישר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קווים תחתונים"/>
          <p:cNvGrpSpPr/>
          <p:nvPr/>
        </p:nvGrpSpPr>
        <p:grpSpPr>
          <a:xfrm flipH="1">
            <a:off x="6722582" y="6057149"/>
            <a:ext cx="5498726" cy="820207"/>
            <a:chOff x="-6689" y="4553748"/>
            <a:chExt cx="4125119" cy="615155"/>
          </a:xfrm>
        </p:grpSpPr>
        <p:sp>
          <p:nvSpPr>
            <p:cNvPr id="9" name="צורה חופשית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0" name="צורה חופשית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1" name="צורה חופשית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p:cNvSpPr>
            <a:spLocks noGrp="1"/>
          </p:cNvSpPr>
          <p:nvPr>
            <p:ph type="ctrTitle"/>
          </p:nvPr>
        </p:nvSpPr>
        <p:spPr>
          <a:xfrm>
            <a:off x="1625176" y="584200"/>
            <a:ext cx="8735325" cy="2000251"/>
          </a:xfrm>
        </p:spPr>
        <p:txBody>
          <a:bodyPr rtlCol="1">
            <a:normAutofit/>
          </a:bodyPr>
          <a:lstStyle>
            <a:lvl1pPr algn="r" rtl="1">
              <a:defRPr sz="5400">
                <a:latin typeface="Tahoma" panose="020B0604030504040204" pitchFamily="34" charset="0"/>
                <a:ea typeface="Tahoma" panose="020B0604030504040204" pitchFamily="34" charset="0"/>
                <a:cs typeface="Tahoma" panose="020B0604030504040204" pitchFamily="34" charset="0"/>
              </a:defRPr>
            </a:lvl1pPr>
          </a:lstStyle>
          <a:p>
            <a:pPr rtl="1"/>
            <a:r>
              <a:rPr lang="he-IL" noProof="0" smtClean="0"/>
              <a:t>לחץ כדי לערוך סגנון כותרת של תבנית בסיס</a:t>
            </a:r>
            <a:endParaRPr lang="he-IL" noProof="0" dirty="0"/>
          </a:p>
        </p:txBody>
      </p:sp>
      <p:sp>
        <p:nvSpPr>
          <p:cNvPr id="3" name="כותרת משנה 2"/>
          <p:cNvSpPr>
            <a:spLocks noGrp="1"/>
          </p:cNvSpPr>
          <p:nvPr>
            <p:ph type="subTitle" idx="1"/>
          </p:nvPr>
        </p:nvSpPr>
        <p:spPr>
          <a:xfrm>
            <a:off x="1625176" y="2616200"/>
            <a:ext cx="8735325" cy="1752600"/>
          </a:xfrm>
        </p:spPr>
        <p:txBody>
          <a:bodyPr rtlCol="1">
            <a:normAutofit/>
          </a:bodyPr>
          <a:lstStyle>
            <a:lvl1pPr marL="0" indent="0" algn="r" rtl="1">
              <a:spcBef>
                <a:spcPts val="0"/>
              </a:spcBef>
              <a:buNone/>
              <a:defRPr sz="28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609493" indent="0" algn="ctr" rtl="1">
              <a:buNone/>
              <a:defRPr>
                <a:solidFill>
                  <a:schemeClr val="tx1">
                    <a:tint val="75000"/>
                  </a:schemeClr>
                </a:solidFill>
              </a:defRPr>
            </a:lvl2pPr>
            <a:lvl3pPr marL="1218987" indent="0" algn="ctr" rtl="1">
              <a:buNone/>
              <a:defRPr>
                <a:solidFill>
                  <a:schemeClr val="tx1">
                    <a:tint val="75000"/>
                  </a:schemeClr>
                </a:solidFill>
              </a:defRPr>
            </a:lvl3pPr>
            <a:lvl4pPr marL="1828480" indent="0" algn="ctr" rtl="1">
              <a:buNone/>
              <a:defRPr>
                <a:solidFill>
                  <a:schemeClr val="tx1">
                    <a:tint val="75000"/>
                  </a:schemeClr>
                </a:solidFill>
              </a:defRPr>
            </a:lvl4pPr>
            <a:lvl5pPr marL="2437973" indent="0" algn="ctr" rtl="1">
              <a:buNone/>
              <a:defRPr>
                <a:solidFill>
                  <a:schemeClr val="tx1">
                    <a:tint val="75000"/>
                  </a:schemeClr>
                </a:solidFill>
              </a:defRPr>
            </a:lvl5pPr>
            <a:lvl6pPr marL="3047467" indent="0" algn="ctr" rtl="1">
              <a:buNone/>
              <a:defRPr>
                <a:solidFill>
                  <a:schemeClr val="tx1">
                    <a:tint val="75000"/>
                  </a:schemeClr>
                </a:solidFill>
              </a:defRPr>
            </a:lvl6pPr>
            <a:lvl7pPr marL="3656960" indent="0" algn="ctr" rtl="1">
              <a:buNone/>
              <a:defRPr>
                <a:solidFill>
                  <a:schemeClr val="tx1">
                    <a:tint val="75000"/>
                  </a:schemeClr>
                </a:solidFill>
              </a:defRPr>
            </a:lvl7pPr>
            <a:lvl8pPr marL="4266453" indent="0" algn="ctr" rtl="1">
              <a:buNone/>
              <a:defRPr>
                <a:solidFill>
                  <a:schemeClr val="tx1">
                    <a:tint val="75000"/>
                  </a:schemeClr>
                </a:solidFill>
              </a:defRPr>
            </a:lvl8pPr>
            <a:lvl9pPr marL="4875947" indent="0" algn="ctr" rtl="1">
              <a:buNone/>
              <a:defRPr>
                <a:solidFill>
                  <a:schemeClr val="tx1">
                    <a:tint val="75000"/>
                  </a:schemeClr>
                </a:solidFill>
              </a:defRPr>
            </a:lvl9pPr>
          </a:lstStyle>
          <a:p>
            <a:pPr rtl="1"/>
            <a:r>
              <a:rPr lang="he-IL" noProof="0" smtClean="0"/>
              <a:t>לחץ כדי לערוך סגנון כותרת משנה של תבנית בסיס</a:t>
            </a:r>
            <a:endParaRPr lang="he-IL" noProof="0" dirty="0"/>
          </a:p>
        </p:txBody>
      </p:sp>
      <p:sp>
        <p:nvSpPr>
          <p:cNvPr id="22" name="מציין מיקום של תאריך 21"/>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EE734A5D-85F8-4CEA-8555-40F0628EC813}" type="datetime8">
              <a:rPr lang="he-IL" smtClean="0"/>
              <a:pPr/>
              <a:t>30 אפריל 17</a:t>
            </a:fld>
            <a:endParaRPr lang="he-IL" dirty="0"/>
          </a:p>
        </p:txBody>
      </p:sp>
      <p:sp>
        <p:nvSpPr>
          <p:cNvPr id="23" name="מציין מיקום של כותרת תחתונה 22"/>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24" name="מציין מיקום של מספר שקופית 23"/>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014DD1E-5D91-48A3-AD6D-45FBA980D106}" type="slidenum">
              <a:rPr lang="he-IL" noProof="0" smtClean="0"/>
              <a:pPr/>
              <a:t>‹#›</a:t>
            </a:fld>
            <a:endParaRPr lang="he-IL"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smtClean="0"/>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lvl5pPr algn="r" rtl="1">
              <a:defRPr/>
            </a:lvl5pPr>
            <a:lvl6pPr algn="r" rtl="1">
              <a:defRPr/>
            </a:lvl6pPr>
            <a:lvl7pPr algn="r" rtl="1">
              <a:defRPr/>
            </a:lvl7pPr>
            <a:lvl8pPr algn="r" rtl="1">
              <a:defRPr baseline="0"/>
            </a:lvl8pPr>
            <a:lvl9pPr algn="r" rtl="1">
              <a:defRPr baseline="0"/>
            </a:lvl9pPr>
          </a:lstStyle>
          <a:p>
            <a:pPr lvl="0" rtl="1"/>
            <a:r>
              <a:rPr lang="he-IL" smtClean="0"/>
              <a:t>לחץ כדי לערוך סגנונות טקסט של תבנית בסיס</a:t>
            </a:r>
          </a:p>
          <a:p>
            <a:pPr lvl="1" rtl="1"/>
            <a:r>
              <a:rPr lang="he-IL" smtClean="0"/>
              <a:t>רמה שנייה</a:t>
            </a:r>
          </a:p>
          <a:p>
            <a:pPr lvl="2" rtl="1"/>
            <a:r>
              <a:rPr lang="he-IL" smtClean="0"/>
              <a:t>רמה שלישית</a:t>
            </a:r>
          </a:p>
          <a:p>
            <a:pPr lvl="3" rtl="1"/>
            <a:r>
              <a:rPr lang="he-IL" smtClean="0"/>
              <a:t>רמה רביעית</a:t>
            </a:r>
          </a:p>
          <a:p>
            <a:pPr lvl="4" rtl="1"/>
            <a:r>
              <a:rPr lang="he-IL" smtClean="0"/>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1119843A-5965-4066-8F77-17C9F5971B42}" type="datetime8">
              <a:rPr lang="he-IL" smtClean="0"/>
              <a:pPr/>
              <a:t>30 אפריל 17</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300957" y="584200"/>
            <a:ext cx="2742486" cy="5588000"/>
          </a:xfrm>
        </p:spPr>
        <p:txBody>
          <a:bodyPr vert="eaVert" rtlCol="1"/>
          <a:lstStyle/>
          <a:p>
            <a:pPr rtl="1"/>
            <a:r>
              <a:rPr lang="he-IL" smtClean="0"/>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682941" y="584200"/>
            <a:ext cx="7414869" cy="5588000"/>
          </a:xfrm>
        </p:spPr>
        <p:txBody>
          <a:bodyPr vert="eaVert" rtlCol="1"/>
          <a:lstStyle>
            <a:lvl5pPr algn="r" rtl="1">
              <a:defRPr/>
            </a:lvl5pPr>
            <a:lvl6pPr algn="r" rtl="1">
              <a:defRPr/>
            </a:lvl6pPr>
            <a:lvl7pPr algn="r" rtl="1">
              <a:defRPr/>
            </a:lvl7pPr>
            <a:lvl8pPr algn="r" rtl="1">
              <a:defRPr/>
            </a:lvl8pPr>
            <a:lvl9pPr algn="r" rtl="1">
              <a:defRPr/>
            </a:lvl9pPr>
          </a:lstStyle>
          <a:p>
            <a:pPr lvl="0" rtl="1"/>
            <a:r>
              <a:rPr lang="he-IL" smtClean="0"/>
              <a:t>לחץ כדי לערוך סגנונות טקסט של תבנית בסיס</a:t>
            </a:r>
          </a:p>
          <a:p>
            <a:pPr lvl="1" rtl="1"/>
            <a:r>
              <a:rPr lang="he-IL" smtClean="0"/>
              <a:t>רמה שנייה</a:t>
            </a:r>
          </a:p>
          <a:p>
            <a:pPr lvl="2" rtl="1"/>
            <a:r>
              <a:rPr lang="he-IL" smtClean="0"/>
              <a:t>רמה שלישית</a:t>
            </a:r>
          </a:p>
          <a:p>
            <a:pPr lvl="3" rtl="1"/>
            <a:r>
              <a:rPr lang="he-IL" smtClean="0"/>
              <a:t>רמה רביעית</a:t>
            </a:r>
          </a:p>
          <a:p>
            <a:pPr lvl="4" rtl="1"/>
            <a:r>
              <a:rPr lang="he-IL" smtClean="0"/>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C182BE10-A012-478F-970D-02B33AB60D30}" type="datetime8">
              <a:rPr lang="he-IL" smtClean="0"/>
              <a:pPr/>
              <a:t>30 אפריל 17</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smtClean="0"/>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5pPr algn="r" rtl="1">
              <a:defRPr/>
            </a:lvl5pPr>
            <a:lvl6pPr algn="r" rtl="1">
              <a:defRPr/>
            </a:lvl6pPr>
            <a:lvl7pPr algn="r" rtl="1">
              <a:defRPr/>
            </a:lvl7pPr>
            <a:lvl8pPr algn="r" rtl="1">
              <a:defRPr/>
            </a:lvl8pPr>
            <a:lvl9pPr algn="r" rtl="1">
              <a:defRPr/>
            </a:lvl9pPr>
          </a:lstStyle>
          <a:p>
            <a:pPr lvl="0" rtl="1"/>
            <a:r>
              <a:rPr lang="he-IL" smtClean="0"/>
              <a:t>לחץ כדי לערוך סגנונות טקסט של תבנית בסיס</a:t>
            </a:r>
          </a:p>
          <a:p>
            <a:pPr lvl="1" rtl="1"/>
            <a:r>
              <a:rPr lang="he-IL" smtClean="0"/>
              <a:t>רמה שנייה</a:t>
            </a:r>
          </a:p>
          <a:p>
            <a:pPr lvl="2" rtl="1"/>
            <a:r>
              <a:rPr lang="he-IL" smtClean="0"/>
              <a:t>רמה שלישית</a:t>
            </a:r>
          </a:p>
          <a:p>
            <a:pPr lvl="3" rtl="1"/>
            <a:r>
              <a:rPr lang="he-IL" smtClean="0"/>
              <a:t>רמה רביעית</a:t>
            </a:r>
          </a:p>
          <a:p>
            <a:pPr lvl="4" rtl="1"/>
            <a:r>
              <a:rPr lang="he-IL" smtClean="0"/>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3A869A44-3F56-4F54-851E-D9BA2BFA2D93}" type="datetime8">
              <a:rPr lang="he-IL" smtClean="0"/>
              <a:pPr/>
              <a:t>30 אפריל 17</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grpSp>
        <p:nvGrpSpPr>
          <p:cNvPr id="11" name="אלכסונים"/>
          <p:cNvGrpSpPr/>
          <p:nvPr/>
        </p:nvGrpSpPr>
        <p:grpSpPr>
          <a:xfrm flipH="1">
            <a:off x="-28852" y="4145281"/>
            <a:ext cx="4686117" cy="2731407"/>
            <a:chOff x="5638800" y="3108960"/>
            <a:chExt cx="3515503" cy="2048555"/>
          </a:xfrm>
        </p:grpSpPr>
        <p:cxnSp>
          <p:nvCxnSpPr>
            <p:cNvPr id="12" name="מחבר ישר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מחבר ישר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מחבר ישר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כותרת 1"/>
          <p:cNvSpPr>
            <a:spLocks noGrp="1"/>
          </p:cNvSpPr>
          <p:nvPr>
            <p:ph type="title"/>
          </p:nvPr>
        </p:nvSpPr>
        <p:spPr>
          <a:xfrm>
            <a:off x="1625177" y="2209801"/>
            <a:ext cx="8938472" cy="2764335"/>
          </a:xfrm>
        </p:spPr>
        <p:txBody>
          <a:bodyPr rtlCol="1" anchor="b">
            <a:normAutofit/>
          </a:bodyPr>
          <a:lstStyle>
            <a:lvl1pPr algn="r" rtl="1">
              <a:defRPr sz="5400" b="0" cap="none" baseline="0"/>
            </a:lvl1pPr>
          </a:lstStyle>
          <a:p>
            <a:pPr rtl="1"/>
            <a:r>
              <a:rPr lang="he-IL" smtClean="0"/>
              <a:t>לחץ כדי לערוך סגנון כותרת של תבנית בסיס</a:t>
            </a:r>
            <a:endParaRPr lang="he-IL" dirty="0"/>
          </a:p>
        </p:txBody>
      </p:sp>
      <p:sp>
        <p:nvSpPr>
          <p:cNvPr id="3" name="מציין מיקום טקסט 2"/>
          <p:cNvSpPr>
            <a:spLocks noGrp="1"/>
          </p:cNvSpPr>
          <p:nvPr>
            <p:ph type="body" idx="1"/>
          </p:nvPr>
        </p:nvSpPr>
        <p:spPr>
          <a:xfrm>
            <a:off x="2918829" y="4951266"/>
            <a:ext cx="7645145" cy="1220933"/>
          </a:xfrm>
        </p:spPr>
        <p:txBody>
          <a:bodyPr rtlCol="1" anchor="t">
            <a:normAutofit/>
          </a:bodyPr>
          <a:lstStyle>
            <a:lvl1pPr marL="0" indent="0" algn="r" rtl="1">
              <a:spcBef>
                <a:spcPts val="0"/>
              </a:spcBef>
              <a:buNone/>
              <a:defRPr sz="2800" cap="all" spc="200" baseline="0">
                <a:solidFill>
                  <a:schemeClr val="accent1"/>
                </a:solidFill>
              </a:defRPr>
            </a:lvl1pPr>
            <a:lvl2pPr marL="609493" indent="0" algn="r" rtl="1">
              <a:buNone/>
              <a:defRPr sz="2400">
                <a:solidFill>
                  <a:schemeClr val="tx1">
                    <a:tint val="75000"/>
                  </a:schemeClr>
                </a:solidFill>
              </a:defRPr>
            </a:lvl2pPr>
            <a:lvl3pPr marL="1218987" indent="0" algn="r" rtl="1">
              <a:buNone/>
              <a:defRPr sz="2100">
                <a:solidFill>
                  <a:schemeClr val="tx1">
                    <a:tint val="75000"/>
                  </a:schemeClr>
                </a:solidFill>
              </a:defRPr>
            </a:lvl3pPr>
            <a:lvl4pPr marL="1828480" indent="0" algn="r" rtl="1">
              <a:buNone/>
              <a:defRPr sz="1900">
                <a:solidFill>
                  <a:schemeClr val="tx1">
                    <a:tint val="75000"/>
                  </a:schemeClr>
                </a:solidFill>
              </a:defRPr>
            </a:lvl4pPr>
            <a:lvl5pPr marL="2437973" indent="0" algn="r" rtl="1">
              <a:buNone/>
              <a:defRPr sz="1900">
                <a:solidFill>
                  <a:schemeClr val="tx1">
                    <a:tint val="75000"/>
                  </a:schemeClr>
                </a:solidFill>
              </a:defRPr>
            </a:lvl5pPr>
            <a:lvl6pPr marL="3047467" indent="0" algn="r" rtl="1">
              <a:buNone/>
              <a:defRPr sz="1900">
                <a:solidFill>
                  <a:schemeClr val="tx1">
                    <a:tint val="75000"/>
                  </a:schemeClr>
                </a:solidFill>
              </a:defRPr>
            </a:lvl6pPr>
            <a:lvl7pPr marL="3656960" indent="0" algn="r" rtl="1">
              <a:buNone/>
              <a:defRPr sz="1900">
                <a:solidFill>
                  <a:schemeClr val="tx1">
                    <a:tint val="75000"/>
                  </a:schemeClr>
                </a:solidFill>
              </a:defRPr>
            </a:lvl7pPr>
            <a:lvl8pPr marL="4266453" indent="0" algn="r" rtl="1">
              <a:buNone/>
              <a:defRPr sz="1900">
                <a:solidFill>
                  <a:schemeClr val="tx1">
                    <a:tint val="75000"/>
                  </a:schemeClr>
                </a:solidFill>
              </a:defRPr>
            </a:lvl8pPr>
            <a:lvl9pPr marL="4875947" indent="0" algn="r" rtl="1">
              <a:buNone/>
              <a:defRPr sz="1900">
                <a:solidFill>
                  <a:schemeClr val="tx1">
                    <a:tint val="75000"/>
                  </a:schemeClr>
                </a:solidFill>
              </a:defRPr>
            </a:lvl9pPr>
          </a:lstStyle>
          <a:p>
            <a:pPr lvl="0" rtl="1"/>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rtlCol="1"/>
          <a:lstStyle>
            <a:lvl1pPr>
              <a:defRPr/>
            </a:lvl1pPr>
          </a:lstStyle>
          <a:p>
            <a:fld id="{DD0C3948-2FFE-4251-B2D0-00A3090E8774}" type="datetime8">
              <a:rPr lang="he-IL" smtClean="0"/>
              <a:pPr/>
              <a:t>30 אפריל 17</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smtClean="0"/>
              <a:t>לחץ כדי לערוך סגנון כותרת של תבנית בסיס</a:t>
            </a:r>
            <a:endParaRPr lang="he-IL" dirty="0"/>
          </a:p>
        </p:txBody>
      </p:sp>
      <p:sp>
        <p:nvSpPr>
          <p:cNvPr id="3" name="מציין מיקום תוכן 2"/>
          <p:cNvSpPr>
            <a:spLocks noGrp="1"/>
          </p:cNvSpPr>
          <p:nvPr>
            <p:ph sz="half" idx="1"/>
          </p:nvPr>
        </p:nvSpPr>
        <p:spPr>
          <a:xfrm>
            <a:off x="682941" y="1706880"/>
            <a:ext cx="5078677" cy="446532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baseline="0"/>
            </a:lvl8pPr>
            <a:lvl9pPr algn="r" rtl="1">
              <a:defRPr sz="2000" baseline="0"/>
            </a:lvl9pPr>
          </a:lstStyle>
          <a:p>
            <a:pPr lvl="0" rtl="1"/>
            <a:r>
              <a:rPr lang="he-IL" smtClean="0"/>
              <a:t>לחץ כדי לערוך סגנונות טקסט של תבנית בסיס</a:t>
            </a:r>
          </a:p>
          <a:p>
            <a:pPr lvl="1" rtl="1"/>
            <a:r>
              <a:rPr lang="he-IL" smtClean="0"/>
              <a:t>רמה שנייה</a:t>
            </a:r>
          </a:p>
          <a:p>
            <a:pPr lvl="2" rtl="1"/>
            <a:r>
              <a:rPr lang="he-IL" smtClean="0"/>
              <a:t>רמה שלישית</a:t>
            </a:r>
          </a:p>
          <a:p>
            <a:pPr lvl="3" rtl="1"/>
            <a:r>
              <a:rPr lang="he-IL" smtClean="0"/>
              <a:t>רמה רביעית</a:t>
            </a:r>
          </a:p>
          <a:p>
            <a:pPr lvl="4" rtl="1"/>
            <a:r>
              <a:rPr lang="he-IL" smtClean="0"/>
              <a:t>רמה חמישית</a:t>
            </a:r>
            <a:endParaRPr lang="he-IL" dirty="0"/>
          </a:p>
        </p:txBody>
      </p:sp>
      <p:sp>
        <p:nvSpPr>
          <p:cNvPr id="4" name="מציין מיקום תוכן 3"/>
          <p:cNvSpPr>
            <a:spLocks noGrp="1"/>
          </p:cNvSpPr>
          <p:nvPr>
            <p:ph sz="half" idx="2"/>
          </p:nvPr>
        </p:nvSpPr>
        <p:spPr>
          <a:xfrm>
            <a:off x="5964765" y="1706880"/>
            <a:ext cx="5078677" cy="446532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rtl="1"/>
            <a:r>
              <a:rPr lang="he-IL" smtClean="0"/>
              <a:t>לחץ כדי לערוך סגנונות טקסט של תבנית בסיס</a:t>
            </a:r>
          </a:p>
          <a:p>
            <a:pPr lvl="1" rtl="1"/>
            <a:r>
              <a:rPr lang="he-IL" smtClean="0"/>
              <a:t>רמה שנייה</a:t>
            </a:r>
          </a:p>
          <a:p>
            <a:pPr lvl="2" rtl="1"/>
            <a:r>
              <a:rPr lang="he-IL" smtClean="0"/>
              <a:t>רמה שלישית</a:t>
            </a:r>
          </a:p>
          <a:p>
            <a:pPr lvl="3" rtl="1"/>
            <a:r>
              <a:rPr lang="he-IL" smtClean="0"/>
              <a:t>רמה רביעית</a:t>
            </a:r>
          </a:p>
          <a:p>
            <a:pPr lvl="4" rtl="1"/>
            <a:r>
              <a:rPr lang="he-IL" smtClean="0"/>
              <a:t>רמה חמישית</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601DD720-C7C4-4F5E-BF2F-F38FF18DE6CB}" type="datetime8">
              <a:rPr lang="he-IL" smtClean="0"/>
              <a:pPr/>
              <a:t>30 אפריל 17</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vl1pPr>
          </a:lstStyle>
          <a:p>
            <a:pPr rtl="1"/>
            <a:r>
              <a:rPr lang="he-IL" smtClean="0"/>
              <a:t>לחץ כדי לערוך סגנון כותרת של תבנית בסיס</a:t>
            </a:r>
            <a:endParaRPr lang="he-IL" dirty="0"/>
          </a:p>
        </p:txBody>
      </p:sp>
      <p:sp>
        <p:nvSpPr>
          <p:cNvPr id="3" name="מציין מיקום טקסט 2"/>
          <p:cNvSpPr>
            <a:spLocks noGrp="1"/>
          </p:cNvSpPr>
          <p:nvPr>
            <p:ph type="body" idx="1"/>
          </p:nvPr>
        </p:nvSpPr>
        <p:spPr>
          <a:xfrm>
            <a:off x="688344" y="1701800"/>
            <a:ext cx="5082740" cy="914400"/>
          </a:xfrm>
        </p:spPr>
        <p:txBody>
          <a:bodyPr rtlCol="1" anchor="b">
            <a:normAutofit/>
          </a:bodyPr>
          <a:lstStyle>
            <a:lvl1pPr marL="0" indent="0" algn="r" rtl="1">
              <a:spcBef>
                <a:spcPts val="0"/>
              </a:spcBef>
              <a:buNone/>
              <a:defRPr sz="2800" b="0" cap="all" spc="200" baseline="0">
                <a:solidFill>
                  <a:schemeClr val="accent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smtClean="0"/>
              <a:t>לחץ כדי לערוך סגנונות טקסט של תבנית בסיס</a:t>
            </a:r>
          </a:p>
        </p:txBody>
      </p:sp>
      <p:sp>
        <p:nvSpPr>
          <p:cNvPr id="4" name="מציין מיקום תוכן 3"/>
          <p:cNvSpPr>
            <a:spLocks noGrp="1"/>
          </p:cNvSpPr>
          <p:nvPr>
            <p:ph sz="half" idx="2"/>
          </p:nvPr>
        </p:nvSpPr>
        <p:spPr>
          <a:xfrm>
            <a:off x="688344" y="2717800"/>
            <a:ext cx="5078677" cy="3454400"/>
          </a:xfrm>
        </p:spPr>
        <p:txBody>
          <a:bodyPr rtlCol="1">
            <a:no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baseline="0"/>
            </a:lvl7pPr>
            <a:lvl8pPr algn="r" rtl="1">
              <a:defRPr sz="2000" baseline="0"/>
            </a:lvl8pPr>
            <a:lvl9pPr algn="r" rtl="1">
              <a:defRPr sz="2000" baseline="0"/>
            </a:lvl9pPr>
          </a:lstStyle>
          <a:p>
            <a:pPr lvl="0" rtl="1"/>
            <a:r>
              <a:rPr lang="he-IL" smtClean="0"/>
              <a:t>לחץ כדי לערוך סגנונות טקסט של תבנית בסיס</a:t>
            </a:r>
          </a:p>
          <a:p>
            <a:pPr lvl="1" rtl="1"/>
            <a:r>
              <a:rPr lang="he-IL" smtClean="0"/>
              <a:t>רמה שנייה</a:t>
            </a:r>
          </a:p>
          <a:p>
            <a:pPr lvl="2" rtl="1"/>
            <a:r>
              <a:rPr lang="he-IL" smtClean="0"/>
              <a:t>רמה שלישית</a:t>
            </a:r>
          </a:p>
          <a:p>
            <a:pPr lvl="3" rtl="1"/>
            <a:r>
              <a:rPr lang="he-IL" smtClean="0"/>
              <a:t>רמה רביעית</a:t>
            </a:r>
          </a:p>
          <a:p>
            <a:pPr lvl="4" rtl="1"/>
            <a:r>
              <a:rPr lang="he-IL" smtClean="0"/>
              <a:t>רמה חמישית</a:t>
            </a:r>
            <a:endParaRPr lang="he-IL" dirty="0"/>
          </a:p>
        </p:txBody>
      </p:sp>
      <p:sp>
        <p:nvSpPr>
          <p:cNvPr id="5" name="מציין מיקום טקסט 4"/>
          <p:cNvSpPr>
            <a:spLocks noGrp="1"/>
          </p:cNvSpPr>
          <p:nvPr>
            <p:ph type="body" sz="quarter" idx="3"/>
          </p:nvPr>
        </p:nvSpPr>
        <p:spPr>
          <a:xfrm>
            <a:off x="5966105" y="1701800"/>
            <a:ext cx="5082740" cy="914400"/>
          </a:xfrm>
        </p:spPr>
        <p:txBody>
          <a:bodyPr rtlCol="1" anchor="b">
            <a:normAutofit/>
          </a:bodyPr>
          <a:lstStyle>
            <a:lvl1pPr marL="0" indent="0" algn="r" rtl="1">
              <a:spcBef>
                <a:spcPts val="0"/>
              </a:spcBef>
              <a:buNone/>
              <a:defRPr sz="2800" b="0" cap="all" spc="200" baseline="0">
                <a:solidFill>
                  <a:schemeClr val="accent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smtClean="0"/>
              <a:t>לחץ כדי לערוך סגנונות טקסט של תבנית בסיס</a:t>
            </a:r>
          </a:p>
        </p:txBody>
      </p:sp>
      <p:sp>
        <p:nvSpPr>
          <p:cNvPr id="6" name="מציין מיקום תוכן 5"/>
          <p:cNvSpPr>
            <a:spLocks noGrp="1"/>
          </p:cNvSpPr>
          <p:nvPr>
            <p:ph sz="quarter" idx="4"/>
          </p:nvPr>
        </p:nvSpPr>
        <p:spPr>
          <a:xfrm>
            <a:off x="5970168" y="2717800"/>
            <a:ext cx="5078677" cy="3454400"/>
          </a:xfrm>
        </p:spPr>
        <p:txBody>
          <a:bodyPr rtlCol="1">
            <a:no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baseline="0"/>
            </a:lvl6pPr>
            <a:lvl7pPr algn="r" rtl="1">
              <a:defRPr sz="2000" baseline="0"/>
            </a:lvl7pPr>
            <a:lvl8pPr algn="r" rtl="1">
              <a:defRPr sz="2000" baseline="0"/>
            </a:lvl8pPr>
            <a:lvl9pPr algn="r" rtl="1">
              <a:defRPr sz="2000" baseline="0"/>
            </a:lvl9pPr>
          </a:lstStyle>
          <a:p>
            <a:pPr lvl="0" rtl="1"/>
            <a:r>
              <a:rPr lang="he-IL" smtClean="0"/>
              <a:t>לחץ כדי לערוך סגנונות טקסט של תבנית בסיס</a:t>
            </a:r>
          </a:p>
          <a:p>
            <a:pPr lvl="1" rtl="1"/>
            <a:r>
              <a:rPr lang="he-IL" smtClean="0"/>
              <a:t>רמה שנייה</a:t>
            </a:r>
          </a:p>
          <a:p>
            <a:pPr lvl="2" rtl="1"/>
            <a:r>
              <a:rPr lang="he-IL" smtClean="0"/>
              <a:t>רמה שלישית</a:t>
            </a:r>
          </a:p>
          <a:p>
            <a:pPr lvl="3" rtl="1"/>
            <a:r>
              <a:rPr lang="he-IL" smtClean="0"/>
              <a:t>רמה רביעית</a:t>
            </a:r>
          </a:p>
          <a:p>
            <a:pPr lvl="4" rtl="1"/>
            <a:r>
              <a:rPr lang="he-IL" smtClean="0"/>
              <a:t>רמה חמישית</a:t>
            </a:r>
            <a:endParaRPr lang="he-IL" dirty="0"/>
          </a:p>
        </p:txBody>
      </p:sp>
      <p:sp>
        <p:nvSpPr>
          <p:cNvPr id="7" name="מציין מיקום של תאריך 6"/>
          <p:cNvSpPr>
            <a:spLocks noGrp="1"/>
          </p:cNvSpPr>
          <p:nvPr>
            <p:ph type="dt" sz="half" idx="10"/>
          </p:nvPr>
        </p:nvSpPr>
        <p:spPr/>
        <p:txBody>
          <a:bodyPr rtlCol="1"/>
          <a:lstStyle>
            <a:lvl1pPr>
              <a:defRPr/>
            </a:lvl1pPr>
          </a:lstStyle>
          <a:p>
            <a:fld id="{7B38CB8E-D5B9-4AD4-89B7-927A08FC54C4}" type="datetime8">
              <a:rPr lang="he-IL" smtClean="0"/>
              <a:pPr/>
              <a:t>30 אפריל 17</a:t>
            </a:fld>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9" name="מציין מיקום של מספר שקופית 8"/>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smtClean="0"/>
              <a:t>לחץ כדי לערוך סגנון כותרת של תבנית בסיס</a:t>
            </a:r>
            <a:endParaRPr lang="he-IL" dirty="0"/>
          </a:p>
        </p:txBody>
      </p:sp>
      <p:sp>
        <p:nvSpPr>
          <p:cNvPr id="3" name="מציין מיקום של תאריך 2"/>
          <p:cNvSpPr>
            <a:spLocks noGrp="1"/>
          </p:cNvSpPr>
          <p:nvPr>
            <p:ph type="dt" sz="half" idx="10"/>
          </p:nvPr>
        </p:nvSpPr>
        <p:spPr/>
        <p:txBody>
          <a:bodyPr rtlCol="1"/>
          <a:lstStyle>
            <a:lvl1pPr>
              <a:defRPr/>
            </a:lvl1pPr>
          </a:lstStyle>
          <a:p>
            <a:fld id="{3363B414-CCC6-4B2F-9B9E-496E849E2F49}" type="datetime8">
              <a:rPr lang="he-IL" smtClean="0"/>
              <a:pPr/>
              <a:t>30 אפריל 17</a:t>
            </a:fld>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5" name="מציין מיקום של מספר שקופית 4"/>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rtlCol="1"/>
          <a:lstStyle>
            <a:lvl1pPr>
              <a:defRPr/>
            </a:lvl1pPr>
          </a:lstStyle>
          <a:p>
            <a:fld id="{28B2DB12-7FB4-4139-911D-01C2854CADD1}" type="datetime8">
              <a:rPr lang="he-IL" smtClean="0"/>
              <a:pPr/>
              <a:t>30 אפריל 17</a:t>
            </a:fld>
            <a:endParaRPr lang="he-IL" dirty="0"/>
          </a:p>
        </p:txBody>
      </p:sp>
      <p:sp>
        <p:nvSpPr>
          <p:cNvPr id="3" name="מציין מיקום של כותרת תחתונה 2"/>
          <p:cNvSpPr>
            <a:spLocks noGrp="1"/>
          </p:cNvSpPr>
          <p:nvPr>
            <p:ph type="ftr" sz="quarter" idx="11"/>
          </p:nvPr>
        </p:nvSpPr>
        <p:spPr/>
        <p:txBody>
          <a:bodyPr rtlCol="1"/>
          <a:lstStyle/>
          <a:p>
            <a:pPr rtl="1"/>
            <a:endParaRPr lang="he-IL" dirty="0"/>
          </a:p>
        </p:txBody>
      </p:sp>
      <p:sp>
        <p:nvSpPr>
          <p:cNvPr id="4" name="מציין מיקום של מספר שקופית 3"/>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979987" y="1701800"/>
            <a:ext cx="4062942" cy="2438400"/>
          </a:xfrm>
        </p:spPr>
        <p:txBody>
          <a:bodyPr rtlCol="1" anchor="b">
            <a:normAutofit/>
          </a:bodyPr>
          <a:lstStyle>
            <a:lvl1pPr algn="r" rtl="1">
              <a:defRPr sz="2800" b="0" cap="all" spc="200" baseline="0">
                <a:solidFill>
                  <a:schemeClr val="accent1"/>
                </a:solidFill>
              </a:defRPr>
            </a:lvl1pPr>
          </a:lstStyle>
          <a:p>
            <a:pPr rtl="1"/>
            <a:r>
              <a:rPr lang="he-IL" smtClean="0"/>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6979987" y="4241800"/>
            <a:ext cx="4062942" cy="1930400"/>
          </a:xfrm>
        </p:spPr>
        <p:txBody>
          <a:bodyPr rtlCol="1">
            <a:normAutofit/>
          </a:bodyPr>
          <a:lstStyle>
            <a:lvl1pPr marL="0" indent="0" algn="r" rtl="1">
              <a:buNone/>
              <a:defRPr sz="2000"/>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smtClean="0"/>
              <a:t>לחץ כדי לערוך סגנונות טקסט של תבנית בסיס</a:t>
            </a:r>
          </a:p>
        </p:txBody>
      </p:sp>
      <p:sp>
        <p:nvSpPr>
          <p:cNvPr id="3" name="מציין מיקום תוכן 2"/>
          <p:cNvSpPr>
            <a:spLocks noGrp="1"/>
          </p:cNvSpPr>
          <p:nvPr>
            <p:ph idx="1"/>
          </p:nvPr>
        </p:nvSpPr>
        <p:spPr>
          <a:xfrm>
            <a:off x="682941" y="584200"/>
            <a:ext cx="6094413" cy="558800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baseline="0"/>
            </a:lvl8pPr>
            <a:lvl9pPr algn="r" rtl="1">
              <a:defRPr sz="2000" baseline="0"/>
            </a:lvl9pPr>
          </a:lstStyle>
          <a:p>
            <a:pPr lvl="0" rtl="1"/>
            <a:r>
              <a:rPr lang="he-IL" smtClean="0"/>
              <a:t>לחץ כדי לערוך סגנונות טקסט של תבנית בסיס</a:t>
            </a:r>
          </a:p>
          <a:p>
            <a:pPr lvl="1" rtl="1"/>
            <a:r>
              <a:rPr lang="he-IL" smtClean="0"/>
              <a:t>רמה שנייה</a:t>
            </a:r>
          </a:p>
          <a:p>
            <a:pPr lvl="2" rtl="1"/>
            <a:r>
              <a:rPr lang="he-IL" smtClean="0"/>
              <a:t>רמה שלישית</a:t>
            </a:r>
          </a:p>
          <a:p>
            <a:pPr lvl="3" rtl="1"/>
            <a:r>
              <a:rPr lang="he-IL" smtClean="0"/>
              <a:t>רמה רביעית</a:t>
            </a:r>
          </a:p>
          <a:p>
            <a:pPr lvl="4" rtl="1"/>
            <a:r>
              <a:rPr lang="he-IL" smtClean="0"/>
              <a:t>רמה חמישית</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B9926EAD-8A3F-4654-BFDC-4787BF188C03}" type="datetime8">
              <a:rPr lang="he-IL" smtClean="0"/>
              <a:pPr/>
              <a:t>30 אפריל 17</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988186" y="1701800"/>
            <a:ext cx="4062942" cy="2438400"/>
          </a:xfrm>
        </p:spPr>
        <p:txBody>
          <a:bodyPr rtlCol="1" anchor="b">
            <a:normAutofit/>
          </a:bodyPr>
          <a:lstStyle>
            <a:lvl1pPr algn="r" rtl="1">
              <a:defRPr sz="2800" b="0" cap="all" spc="200" baseline="0">
                <a:solidFill>
                  <a:schemeClr val="accent1"/>
                </a:solidFill>
              </a:defRPr>
            </a:lvl1pPr>
          </a:lstStyle>
          <a:p>
            <a:pPr rtl="1"/>
            <a:r>
              <a:rPr lang="he-IL" smtClean="0"/>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6988186" y="4241800"/>
            <a:ext cx="4062942" cy="1930400"/>
          </a:xfrm>
        </p:spPr>
        <p:txBody>
          <a:bodyPr rtlCol="1">
            <a:normAutofit/>
          </a:bodyPr>
          <a:lstStyle>
            <a:lvl1pPr marL="0" indent="0" algn="r" rtl="1">
              <a:buNone/>
              <a:defRPr sz="2000"/>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smtClean="0"/>
              <a:t>לחץ כדי לערוך סגנונות טקסט של תבנית בסיס</a:t>
            </a:r>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682941" y="584200"/>
            <a:ext cx="6094413" cy="5588000"/>
          </a:xfrm>
          <a:ln w="12700">
            <a:solidFill>
              <a:schemeClr val="bg1">
                <a:lumMod val="75000"/>
                <a:lumOff val="25000"/>
              </a:schemeClr>
            </a:solidFill>
            <a:miter lim="800000"/>
          </a:ln>
        </p:spPr>
        <p:txBody>
          <a:bodyPr rtlCol="1">
            <a:normAutofit/>
          </a:bodyPr>
          <a:lstStyle>
            <a:lvl1pPr marL="0" indent="0" algn="r" rtl="1">
              <a:buNone/>
              <a:defRPr sz="2800"/>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smtClean="0"/>
              <a:t>לחץ על הסמל כדי להוסיף תמונה</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7CF51E49-901D-4930-8C53-00BD23E56F80}" type="datetime8">
              <a:rPr lang="he-IL" smtClean="0"/>
              <a:pPr/>
              <a:t>30 אפריל 17</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bg1">
                <a:lumMod val="65000"/>
                <a:lumOff val="35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קווים משמאל"/>
          <p:cNvGrpSpPr/>
          <p:nvPr/>
        </p:nvGrpSpPr>
        <p:grpSpPr>
          <a:xfrm flipH="1">
            <a:off x="11368832" y="-3174"/>
            <a:ext cx="819993" cy="5229225"/>
            <a:chOff x="-11906" y="-2381"/>
            <a:chExt cx="615155" cy="3921919"/>
          </a:xfrm>
        </p:grpSpPr>
        <p:sp>
          <p:nvSpPr>
            <p:cNvPr id="10" name="צורה חופשית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1" name="צורה חופשית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4" name="צורה חופשית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grpSp>
      <p:sp>
        <p:nvSpPr>
          <p:cNvPr id="2" name="מציין מיקום של כותרת 1"/>
          <p:cNvSpPr>
            <a:spLocks noGrp="1"/>
          </p:cNvSpPr>
          <p:nvPr>
            <p:ph type="title"/>
          </p:nvPr>
        </p:nvSpPr>
        <p:spPr>
          <a:xfrm>
            <a:off x="684212" y="274637"/>
            <a:ext cx="10360501" cy="1223963"/>
          </a:xfrm>
          <a:prstGeom prst="rect">
            <a:avLst/>
          </a:prstGeom>
        </p:spPr>
        <p:txBody>
          <a:bodyPr vert="horz" lIns="121899" tIns="60949" rIns="121899" bIns="60949"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684212" y="1701797"/>
            <a:ext cx="10360501" cy="4462272"/>
          </a:xfrm>
          <a:prstGeom prst="rect">
            <a:avLst/>
          </a:prstGeom>
        </p:spPr>
        <p:txBody>
          <a:bodyPr vert="horz" lIns="121899" tIns="60949" rIns="121899" bIns="60949" rtlCol="1">
            <a:normAutofit/>
          </a:bodyPr>
          <a:lstStyle/>
          <a:p>
            <a:pPr lvl="0" rtl="1"/>
            <a:r>
              <a:rPr lang="he-IL" noProof="0"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של תאריך 3"/>
          <p:cNvSpPr>
            <a:spLocks noGrp="1"/>
          </p:cNvSpPr>
          <p:nvPr>
            <p:ph type="dt" sz="half" idx="2"/>
          </p:nvPr>
        </p:nvSpPr>
        <p:spPr>
          <a:xfrm>
            <a:off x="8200654" y="6356352"/>
            <a:ext cx="2842275" cy="365125"/>
          </a:xfrm>
          <a:prstGeom prst="rect">
            <a:avLst/>
          </a:prstGeom>
        </p:spPr>
        <p:txBody>
          <a:bodyPr vert="horz" lIns="121899" tIns="60949" rIns="121899" bIns="60949" rtlCol="1" anchor="ctr"/>
          <a:lstStyle>
            <a:lvl1pPr algn="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9EA7507E-11BB-4C1E-A24E-B80FE17FB488}" type="datetime8">
              <a:rPr lang="he-IL" smtClean="0"/>
              <a:pPr/>
              <a:t>30 אפריל 17</a:t>
            </a:fld>
            <a:endParaRPr lang="he-IL" dirty="0"/>
          </a:p>
        </p:txBody>
      </p:sp>
      <p:sp>
        <p:nvSpPr>
          <p:cNvPr id="5" name="מציין מיקום של כותרת תחתונה 4"/>
          <p:cNvSpPr>
            <a:spLocks noGrp="1"/>
          </p:cNvSpPr>
          <p:nvPr>
            <p:ph type="ftr" sz="quarter" idx="3"/>
          </p:nvPr>
        </p:nvSpPr>
        <p:spPr>
          <a:xfrm>
            <a:off x="2918830" y="6356352"/>
            <a:ext cx="5281824" cy="365125"/>
          </a:xfrm>
          <a:prstGeom prst="rect">
            <a:avLst/>
          </a:prstGeom>
        </p:spPr>
        <p:txBody>
          <a:bodyPr vert="horz" lIns="121899" tIns="60949" rIns="121899" bIns="60949" rtlCol="1" anchor="ctr"/>
          <a:lstStyle>
            <a:lvl1pPr algn="ct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682941" y="6356352"/>
            <a:ext cx="1015735" cy="365125"/>
          </a:xfrm>
          <a:prstGeom prst="rect">
            <a:avLst/>
          </a:prstGeom>
        </p:spPr>
        <p:txBody>
          <a:bodyPr vert="horz" lIns="121899" tIns="60949" rIns="121899" bIns="60949" rtlCol="1" anchor="ctr"/>
          <a:lstStyle>
            <a:lvl1pPr algn="l"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C014DD1E-5D91-48A3-AD6D-45FBA980D106}" type="slidenum">
              <a:rPr lang="he-IL" smtClean="0"/>
              <a:pPr/>
              <a:t>‹#›</a:t>
            </a:fld>
            <a:endParaRPr lang="he-IL"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1218987" rtl="1" eaLnBrk="1" latinLnBrk="0" hangingPunct="1">
        <a:lnSpc>
          <a:spcPct val="90000"/>
        </a:lnSpc>
        <a:spcBef>
          <a:spcPct val="0"/>
        </a:spcBef>
        <a:buNone/>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304747" indent="-304747" algn="r" defTabSz="1218987" rtl="1"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231607" algn="r" defTabSz="1218987" rtl="1"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24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1898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23733"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2848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github.com/TechnionTDK/jbs-text2js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lstStyle/>
          <a:p>
            <a:pPr algn="l" rtl="1"/>
            <a:r>
              <a:rPr lang="en-US" b="1" dirty="0" smtClean="0"/>
              <a:t>Text2Json</a:t>
            </a:r>
            <a:endParaRPr lang="he-IL" b="1" dirty="0"/>
          </a:p>
        </p:txBody>
      </p:sp>
      <p:sp>
        <p:nvSpPr>
          <p:cNvPr id="5" name="כותרת משנה 4"/>
          <p:cNvSpPr>
            <a:spLocks noGrp="1"/>
          </p:cNvSpPr>
          <p:nvPr>
            <p:ph type="subTitle" idx="1"/>
          </p:nvPr>
        </p:nvSpPr>
        <p:spPr/>
        <p:txBody>
          <a:bodyPr rtlCol="1"/>
          <a:lstStyle/>
          <a:p>
            <a:pPr algn="l" rtl="1"/>
            <a:r>
              <a:rPr lang="en-US" b="1" dirty="0" smtClean="0">
                <a:latin typeface="Tahoma" panose="020B0604030504040204" pitchFamily="34" charset="0"/>
                <a:ea typeface="Tahoma" panose="020B0604030504040204" pitchFamily="34" charset="0"/>
                <a:cs typeface="Tahoma" panose="020B0604030504040204" pitchFamily="34" charset="0"/>
              </a:rPr>
              <a:t>Project presentation</a:t>
            </a:r>
            <a:endParaRPr lang="he-IL" b="1" dirty="0">
              <a:latin typeface="Tahoma" panose="020B0604030504040204" pitchFamily="34" charset="0"/>
              <a:ea typeface="Tahoma" panose="020B0604030504040204" pitchFamily="34" charset="0"/>
              <a:cs typeface="Tahoma" panose="020B0604030504040204" pitchFamily="34" charset="0"/>
            </a:endParaRPr>
          </a:p>
        </p:txBody>
      </p:sp>
      <p:sp>
        <p:nvSpPr>
          <p:cNvPr id="7" name="כותרת 1"/>
          <p:cNvSpPr txBox="1">
            <a:spLocks/>
          </p:cNvSpPr>
          <p:nvPr/>
        </p:nvSpPr>
        <p:spPr>
          <a:xfrm>
            <a:off x="5180012" y="4724400"/>
            <a:ext cx="6781562" cy="1223963"/>
          </a:xfrm>
          <a:prstGeom prst="rect">
            <a:avLst/>
          </a:prstGeom>
        </p:spPr>
        <p:txBody>
          <a:bodyPr vert="horz" lIns="121899" tIns="60949" rIns="121899" bIns="60949" rtlCol="1" anchor="b">
            <a:normAutofit/>
          </a:bodyPr>
          <a:lstStyle>
            <a:lvl1pPr algn="r" defTabSz="1218987" rtl="1" eaLnBrk="1" latinLnBrk="0" hangingPunct="1">
              <a:lnSpc>
                <a:spcPct val="90000"/>
              </a:lnSpc>
              <a:spcBef>
                <a:spcPct val="0"/>
              </a:spcBef>
              <a:buNone/>
              <a:defRPr sz="5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smtClean="0"/>
              <a:t>Presenting: </a:t>
            </a:r>
            <a:r>
              <a:rPr lang="en-US" sz="2800" dirty="0" err="1" smtClean="0"/>
              <a:t>Noa</a:t>
            </a:r>
            <a:r>
              <a:rPr lang="en-US" sz="2800" dirty="0" smtClean="0"/>
              <a:t> </a:t>
            </a:r>
            <a:r>
              <a:rPr lang="en-US" sz="2800" dirty="0" err="1" smtClean="0"/>
              <a:t>Shilo</a:t>
            </a:r>
            <a:r>
              <a:rPr lang="en-US" sz="2800" dirty="0" smtClean="0"/>
              <a:t> and Igal Brenner</a:t>
            </a:r>
            <a:endParaRPr lang="en-US" sz="2800" dirty="0"/>
          </a:p>
          <a:p>
            <a:pPr algn="l"/>
            <a:r>
              <a:rPr lang="en-US" sz="2800" dirty="0" smtClean="0"/>
              <a:t>Under supervision of: Dr. Oren </a:t>
            </a:r>
            <a:r>
              <a:rPr lang="en-US" sz="2800" dirty="0" err="1" smtClean="0"/>
              <a:t>Mishali</a:t>
            </a:r>
            <a:endParaRPr lang="en-US" sz="2800" dirty="0" smtClean="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Register Matchers</a:t>
            </a:r>
            <a:endParaRPr lang="he-IL" b="1" dirty="0"/>
          </a:p>
        </p:txBody>
      </p:sp>
      <p:sp>
        <p:nvSpPr>
          <p:cNvPr id="14" name="מציין מיקום תוכן 13"/>
          <p:cNvSpPr>
            <a:spLocks noGrp="1"/>
          </p:cNvSpPr>
          <p:nvPr>
            <p:ph idx="1"/>
          </p:nvPr>
        </p:nvSpPr>
        <p:spPr/>
        <p:txBody>
          <a:bodyPr rtlCol="1"/>
          <a:lstStyle/>
          <a:p>
            <a:pPr marL="0" indent="0" algn="l" rtl="0">
              <a:buNone/>
            </a:pPr>
            <a:r>
              <a:rPr lang="en-US" dirty="0" smtClean="0">
                <a:solidFill>
                  <a:srgbClr val="008080"/>
                </a:solidFill>
              </a:rPr>
              <a:t>Line</a:t>
            </a:r>
            <a:r>
              <a:rPr lang="en-US" dirty="0" smtClean="0"/>
              <a:t> </a:t>
            </a:r>
            <a:r>
              <a:rPr lang="en-US" dirty="0"/>
              <a:t>- A class with a set of functions for examining the text. Use it to </a:t>
            </a:r>
            <a:r>
              <a:rPr lang="en-US" dirty="0" smtClean="0"/>
              <a:t>write </a:t>
            </a:r>
            <a:r>
              <a:rPr lang="en-US" dirty="0"/>
              <a:t>the matching </a:t>
            </a:r>
            <a:r>
              <a:rPr lang="en-US" dirty="0" smtClean="0"/>
              <a:t>rule i.e. </a:t>
            </a:r>
            <a:r>
              <a:rPr lang="en-US" dirty="0" err="1" smtClean="0"/>
              <a:t>line.contains</a:t>
            </a:r>
            <a:r>
              <a:rPr lang="en-US" dirty="0" smtClean="0"/>
              <a:t>(“hello”)</a:t>
            </a:r>
            <a:endParaRPr lang="en-US" dirty="0"/>
          </a:p>
          <a:p>
            <a:pPr marL="0" indent="0" algn="l" rtl="0">
              <a:buNone/>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2" name="תמונה 1"/>
          <p:cNvPicPr>
            <a:picLocks noChangeAspect="1"/>
          </p:cNvPicPr>
          <p:nvPr/>
        </p:nvPicPr>
        <p:blipFill rotWithShape="1">
          <a:blip r:embed="rId3"/>
          <a:srcRect b="15573"/>
          <a:stretch/>
        </p:blipFill>
        <p:spPr>
          <a:xfrm>
            <a:off x="760411" y="2667000"/>
            <a:ext cx="4396789" cy="3657600"/>
          </a:xfrm>
          <a:prstGeom prst="rect">
            <a:avLst/>
          </a:prstGeom>
        </p:spPr>
      </p:pic>
      <p:pic>
        <p:nvPicPr>
          <p:cNvPr id="409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2098" y="487680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6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Some of the functions provided by the Line class</a:t>
            </a:r>
            <a:endParaRPr lang="he-IL" b="1" dirty="0"/>
          </a:p>
        </p:txBody>
      </p:sp>
      <p:sp>
        <p:nvSpPr>
          <p:cNvPr id="14" name="מציין מיקום תוכן 13"/>
          <p:cNvSpPr>
            <a:spLocks noGrp="1"/>
          </p:cNvSpPr>
          <p:nvPr>
            <p:ph idx="1"/>
          </p:nvPr>
        </p:nvSpPr>
        <p:spPr/>
        <p:txBody>
          <a:bodyPr rtlCol="1"/>
          <a:lstStyle/>
          <a:p>
            <a:pPr algn="l" rtl="0"/>
            <a:r>
              <a:rPr lang="en-US" dirty="0" smtClean="0"/>
              <a:t>Get line</a:t>
            </a:r>
          </a:p>
          <a:p>
            <a:pPr algn="l" rtl="0"/>
            <a:r>
              <a:rPr lang="en-US" dirty="0" smtClean="0"/>
              <a:t>Begins with</a:t>
            </a:r>
          </a:p>
          <a:p>
            <a:pPr algn="l" rtl="0"/>
            <a:r>
              <a:rPr lang="en-US" dirty="0" smtClean="0"/>
              <a:t>Ends with</a:t>
            </a:r>
          </a:p>
          <a:p>
            <a:pPr algn="l" rtl="0"/>
            <a:r>
              <a:rPr lang="en-US" dirty="0" smtClean="0"/>
              <a:t>Contains</a:t>
            </a:r>
          </a:p>
          <a:p>
            <a:pPr algn="l" rtl="0"/>
            <a:r>
              <a:rPr lang="en-US" dirty="0" smtClean="0"/>
              <a:t>Word count</a:t>
            </a:r>
          </a:p>
          <a:p>
            <a:pPr algn="l" rtl="0"/>
            <a:r>
              <a:rPr lang="en-US" dirty="0" smtClean="0"/>
              <a:t>Extract</a:t>
            </a:r>
          </a:p>
          <a:p>
            <a:pPr algn="l" rtl="0"/>
            <a:r>
              <a:rPr lang="en-US" dirty="0" smtClean="0"/>
              <a:t>Get first word</a:t>
            </a:r>
          </a:p>
          <a:p>
            <a:pPr marL="514350" indent="-514350" algn="l" rtl="0">
              <a:buAutoNum type="arabicPeriod"/>
            </a:pPr>
            <a:endParaRPr lang="en-US" dirty="0" smtClean="0"/>
          </a:p>
          <a:p>
            <a:pPr marL="0" indent="0" algn="l" rtl="0">
              <a:buNone/>
            </a:pPr>
            <a:endParaRPr lang="en-US" dirty="0" smtClean="0"/>
          </a:p>
          <a:p>
            <a:pPr marL="514350" indent="-514350" algn="l" rtl="0">
              <a:buAutoNum type="arabicPeriod"/>
            </a:pPr>
            <a:endParaRPr lang="en-US" dirty="0" smtClean="0"/>
          </a:p>
          <a:p>
            <a:pPr marL="0" indent="0" algn="l" rtl="0">
              <a:buNone/>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descr="Image result for pars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2012" y="4800600"/>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32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On Line Match</a:t>
            </a:r>
            <a:endParaRPr lang="he-IL" b="1" dirty="0"/>
          </a:p>
        </p:txBody>
      </p:sp>
      <p:sp>
        <p:nvSpPr>
          <p:cNvPr id="14" name="מציין מיקום תוכן 13"/>
          <p:cNvSpPr>
            <a:spLocks noGrp="1"/>
          </p:cNvSpPr>
          <p:nvPr>
            <p:ph idx="1"/>
          </p:nvPr>
        </p:nvSpPr>
        <p:spPr/>
        <p:txBody>
          <a:bodyPr rtlCol="1"/>
          <a:lstStyle/>
          <a:p>
            <a:pPr marL="514350" indent="-514350" algn="l" rtl="0">
              <a:buFont typeface="Arial" pitchFamily="34" charset="0"/>
              <a:buAutoNum type="arabicPeriod"/>
            </a:pPr>
            <a:r>
              <a:rPr lang="en-US" dirty="0" smtClean="0"/>
              <a:t>A call </a:t>
            </a:r>
            <a:r>
              <a:rPr lang="en-US" dirty="0" smtClean="0"/>
              <a:t>back </a:t>
            </a:r>
            <a:r>
              <a:rPr lang="en-US" dirty="0" smtClean="0"/>
              <a:t>function called by the program </a:t>
            </a:r>
            <a:r>
              <a:rPr lang="en-US" dirty="0" smtClean="0"/>
              <a:t>upon </a:t>
            </a:r>
            <a:r>
              <a:rPr lang="en-US" dirty="0" smtClean="0"/>
              <a:t>matching a matcher as defined in the Register </a:t>
            </a:r>
            <a:r>
              <a:rPr lang="en-US" dirty="0"/>
              <a:t>M</a:t>
            </a:r>
            <a:r>
              <a:rPr lang="en-US" dirty="0" smtClean="0"/>
              <a:t>atchers phase </a:t>
            </a:r>
            <a:endParaRPr lang="en-US" dirty="0" smtClean="0"/>
          </a:p>
          <a:p>
            <a:pPr marL="514350" indent="-514350" algn="l" rtl="0">
              <a:buFont typeface="Arial" pitchFamily="34" charset="0"/>
              <a:buAutoNum type="arabicPeriod"/>
            </a:pPr>
            <a:r>
              <a:rPr lang="en-US" dirty="0" err="1" smtClean="0"/>
              <a:t>JsonObject</a:t>
            </a:r>
            <a:r>
              <a:rPr lang="en-US" dirty="0" smtClean="0"/>
              <a:t> – A class for easily writing to a </a:t>
            </a:r>
            <a:r>
              <a:rPr lang="en-US" dirty="0" err="1" smtClean="0"/>
              <a:t>json</a:t>
            </a:r>
            <a:r>
              <a:rPr lang="en-US" dirty="0" smtClean="0"/>
              <a:t> file </a:t>
            </a:r>
          </a:p>
          <a:p>
            <a:pPr marL="0" indent="0" algn="l" rtl="0">
              <a:buNone/>
            </a:pPr>
            <a:endParaRPr lang="en-US" dirty="0" smtClean="0"/>
          </a:p>
          <a:p>
            <a:pPr marL="514350" indent="-514350" algn="l" rtl="0">
              <a:buAutoNum type="arabicPeriod"/>
            </a:pPr>
            <a:endParaRPr lang="en-US" dirty="0" smtClean="0"/>
          </a:p>
          <a:p>
            <a:pPr marL="0" indent="0" algn="l" rtl="0">
              <a:buNone/>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תמונה 2"/>
          <p:cNvPicPr>
            <a:picLocks noChangeAspect="1"/>
          </p:cNvPicPr>
          <p:nvPr/>
        </p:nvPicPr>
        <p:blipFill>
          <a:blip r:embed="rId3"/>
          <a:stretch>
            <a:fillRect/>
          </a:stretch>
        </p:blipFill>
        <p:spPr>
          <a:xfrm>
            <a:off x="1293812" y="3276600"/>
            <a:ext cx="6645194" cy="3200400"/>
          </a:xfrm>
          <a:prstGeom prst="rect">
            <a:avLst/>
          </a:prstGeom>
        </p:spPr>
      </p:pic>
    </p:spTree>
    <p:extLst>
      <p:ext uri="{BB962C8B-B14F-4D97-AF65-F5344CB8AC3E}">
        <p14:creationId xmlns:p14="http://schemas.microsoft.com/office/powerpoint/2010/main" val="83481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Some of the functions provided by the </a:t>
            </a:r>
            <a:r>
              <a:rPr lang="en-US" b="1" dirty="0" err="1" smtClean="0"/>
              <a:t>json</a:t>
            </a:r>
            <a:r>
              <a:rPr lang="en-US" b="1" dirty="0" smtClean="0"/>
              <a:t> object class</a:t>
            </a:r>
            <a:endParaRPr lang="he-IL" b="1" dirty="0"/>
          </a:p>
        </p:txBody>
      </p:sp>
      <p:sp>
        <p:nvSpPr>
          <p:cNvPr id="14" name="מציין מיקום תוכן 13"/>
          <p:cNvSpPr>
            <a:spLocks noGrp="1"/>
          </p:cNvSpPr>
          <p:nvPr>
            <p:ph idx="1"/>
          </p:nvPr>
        </p:nvSpPr>
        <p:spPr/>
        <p:txBody>
          <a:bodyPr rtlCol="1">
            <a:normAutofit/>
          </a:bodyPr>
          <a:lstStyle/>
          <a:p>
            <a:pPr algn="l" rtl="0"/>
            <a:r>
              <a:rPr lang="en-US" dirty="0" smtClean="0"/>
              <a:t>Add – write a new </a:t>
            </a:r>
            <a:r>
              <a:rPr lang="en-US" dirty="0" err="1" smtClean="0"/>
              <a:t>json</a:t>
            </a:r>
            <a:r>
              <a:rPr lang="en-US" dirty="0" smtClean="0"/>
              <a:t> key and value pair to the current </a:t>
            </a:r>
            <a:r>
              <a:rPr lang="en-US" dirty="0" err="1" smtClean="0"/>
              <a:t>json</a:t>
            </a:r>
            <a:r>
              <a:rPr lang="en-US" dirty="0" smtClean="0"/>
              <a:t> object</a:t>
            </a:r>
            <a:endParaRPr lang="en-US" dirty="0" smtClean="0"/>
          </a:p>
          <a:p>
            <a:pPr algn="l" rtl="0"/>
            <a:r>
              <a:rPr lang="en-US" dirty="0" smtClean="0"/>
              <a:t>Append – append string to a value of a pair with a given key</a:t>
            </a:r>
            <a:endParaRPr lang="en-US" dirty="0" smtClean="0"/>
          </a:p>
          <a:p>
            <a:pPr algn="l" rtl="0"/>
            <a:r>
              <a:rPr lang="en-US" dirty="0" smtClean="0"/>
              <a:t>Flush – write the </a:t>
            </a:r>
            <a:r>
              <a:rPr lang="en-US" dirty="0" err="1" smtClean="0"/>
              <a:t>json</a:t>
            </a:r>
            <a:r>
              <a:rPr lang="en-US" dirty="0" smtClean="0"/>
              <a:t> object to the file and open a new one</a:t>
            </a:r>
            <a:endParaRPr lang="en-US" dirty="0" smtClean="0"/>
          </a:p>
          <a:p>
            <a:pPr marL="0" indent="0" algn="l" rtl="0">
              <a:buNone/>
            </a:pPr>
            <a:endParaRPr lang="en-US" dirty="0" smtClean="0"/>
          </a:p>
          <a:p>
            <a:pPr marL="514350" indent="-514350" algn="l" rtl="0">
              <a:buAutoNum type="arabicPeriod"/>
            </a:pPr>
            <a:endParaRPr lang="en-US" dirty="0" smtClean="0"/>
          </a:p>
          <a:p>
            <a:pPr marL="0" indent="0" algn="l" rtl="0">
              <a:buNone/>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6" descr="Image result for parsi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7212" y="5029200"/>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59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3579812" y="75936"/>
            <a:ext cx="4724400" cy="6705864"/>
          </a:xfrm>
          <a:prstGeom prst="rect">
            <a:avLst/>
          </a:prstGeom>
        </p:spPr>
      </p:pic>
      <p:pic>
        <p:nvPicPr>
          <p:cNvPr id="2050" name="Picture 2" descr="Image result for example icon"/>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38000"/>
                    </a14:imgEffect>
                    <a14:imgEffect>
                      <a14:brightnessContrast bright="-44000"/>
                    </a14:imgEffect>
                  </a14:imgLayer>
                </a14:imgProps>
              </a:ext>
              <a:ext uri="{28A0092B-C50C-407E-A947-70E740481C1C}">
                <a14:useLocalDpi xmlns:a14="http://schemas.microsoft.com/office/drawing/2010/main" val="0"/>
              </a:ext>
            </a:extLst>
          </a:blip>
          <a:srcRect/>
          <a:stretch>
            <a:fillRect/>
          </a:stretch>
        </p:blipFill>
        <p:spPr bwMode="auto">
          <a:xfrm>
            <a:off x="9904412" y="5029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27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Testing and Debugging</a:t>
            </a:r>
            <a:endParaRPr lang="he-IL" b="1" dirty="0"/>
          </a:p>
        </p:txBody>
      </p:sp>
      <p:sp>
        <p:nvSpPr>
          <p:cNvPr id="14" name="מציין מיקום תוכן 13"/>
          <p:cNvSpPr>
            <a:spLocks noGrp="1"/>
          </p:cNvSpPr>
          <p:nvPr>
            <p:ph idx="1"/>
          </p:nvPr>
        </p:nvSpPr>
        <p:spPr/>
        <p:txBody>
          <a:bodyPr rtlCol="1">
            <a:normAutofit lnSpcReduction="10000"/>
          </a:bodyPr>
          <a:lstStyle/>
          <a:p>
            <a:pPr algn="l" rtl="0"/>
            <a:r>
              <a:rPr lang="en-US" dirty="0" smtClean="0"/>
              <a:t>Test with Junit</a:t>
            </a:r>
          </a:p>
          <a:p>
            <a:pPr algn="l" rtl="0"/>
            <a:r>
              <a:rPr lang="en-US" dirty="0" smtClean="0"/>
              <a:t>“Spill” all </a:t>
            </a:r>
            <a:r>
              <a:rPr lang="en-US" dirty="0" err="1"/>
              <a:t>j</a:t>
            </a:r>
            <a:r>
              <a:rPr lang="en-US" dirty="0" err="1" smtClean="0"/>
              <a:t>son</a:t>
            </a:r>
            <a:r>
              <a:rPr lang="en-US" dirty="0" smtClean="0"/>
              <a:t> objects into an array</a:t>
            </a:r>
          </a:p>
          <a:p>
            <a:pPr algn="l" rtl="0"/>
            <a:r>
              <a:rPr lang="en-US" dirty="0" smtClean="0"/>
              <a:t>Assert test the number of expected objects – Used to identify abnormalities</a:t>
            </a:r>
          </a:p>
          <a:p>
            <a:pPr algn="l" rtl="0"/>
            <a:r>
              <a:rPr lang="en-US" dirty="0" smtClean="0"/>
              <a:t>Add prints to the program to locate the missing/added object/s</a:t>
            </a:r>
          </a:p>
          <a:p>
            <a:pPr algn="l" rtl="0"/>
            <a:r>
              <a:rPr lang="en-US" dirty="0" smtClean="0"/>
              <a:t>Sample some objects in the array and assert their attributes are as expected</a:t>
            </a:r>
          </a:p>
          <a:p>
            <a:pPr algn="l" rtl="0"/>
            <a:r>
              <a:rPr lang="en-US" dirty="0" smtClean="0"/>
              <a:t>Examples can be found in the project </a:t>
            </a:r>
            <a:r>
              <a:rPr lang="en-US" dirty="0" err="1" smtClean="0"/>
              <a:t>git</a:t>
            </a:r>
            <a:endParaRPr lang="en-US" dirty="0" smtClean="0"/>
          </a:p>
          <a:p>
            <a:pPr algn="l" rtl="0"/>
            <a:endParaRPr lang="en-US" dirty="0" smtClean="0"/>
          </a:p>
          <a:p>
            <a:pPr algn="l" rtl="0"/>
            <a:endParaRPr lang="en-US" dirty="0" smtClean="0"/>
          </a:p>
          <a:p>
            <a:pPr algn="l" rtl="0"/>
            <a:endParaRPr lang="en-US" dirty="0" smtClean="0"/>
          </a:p>
          <a:p>
            <a:pPr algn="l" rtl="0"/>
            <a:endParaRPr lang="en-US" dirty="0" smtClean="0"/>
          </a:p>
          <a:p>
            <a:pPr marL="514350" indent="-514350" algn="l" rtl="0">
              <a:buAutoNum type="arabicPeriod"/>
            </a:pPr>
            <a:endParaRPr lang="en-US" dirty="0" smtClean="0"/>
          </a:p>
          <a:p>
            <a:pPr marL="0" indent="0" algn="l" rtl="0">
              <a:buNone/>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Image result for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1012" y="4897596"/>
            <a:ext cx="2088468" cy="157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80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Working process</a:t>
            </a:r>
            <a:endParaRPr lang="he-IL" b="1" dirty="0"/>
          </a:p>
        </p:txBody>
      </p:sp>
      <p:sp>
        <p:nvSpPr>
          <p:cNvPr id="14" name="מציין מיקום תוכן 13"/>
          <p:cNvSpPr>
            <a:spLocks noGrp="1"/>
          </p:cNvSpPr>
          <p:nvPr>
            <p:ph idx="1"/>
          </p:nvPr>
        </p:nvSpPr>
        <p:spPr/>
        <p:txBody>
          <a:bodyPr rtlCol="1">
            <a:normAutofit/>
          </a:bodyPr>
          <a:lstStyle/>
          <a:p>
            <a:pPr algn="l" rtl="0"/>
            <a:r>
              <a:rPr lang="en-US" dirty="0" smtClean="0"/>
              <a:t>“Feel the ground”: created a specific parser before creating the tool</a:t>
            </a:r>
          </a:p>
          <a:p>
            <a:pPr algn="l" rtl="0"/>
            <a:r>
              <a:rPr lang="en-US" dirty="0" smtClean="0"/>
              <a:t>Insights: encoding, Hebrew </a:t>
            </a:r>
            <a:r>
              <a:rPr lang="en-US" dirty="0" err="1" smtClean="0"/>
              <a:t>nikud</a:t>
            </a:r>
            <a:r>
              <a:rPr lang="en-US" dirty="0" smtClean="0"/>
              <a:t>, </a:t>
            </a:r>
            <a:r>
              <a:rPr lang="en-US" dirty="0" err="1" smtClean="0"/>
              <a:t>Gson</a:t>
            </a:r>
            <a:r>
              <a:rPr lang="en-US" dirty="0" smtClean="0"/>
              <a:t> library and more…</a:t>
            </a:r>
          </a:p>
          <a:p>
            <a:pPr algn="l" rtl="0"/>
            <a:r>
              <a:rPr lang="en-US" dirty="0" smtClean="0"/>
              <a:t>Created a general parser – the Parser class</a:t>
            </a:r>
          </a:p>
          <a:p>
            <a:pPr algn="l" rtl="0"/>
            <a:r>
              <a:rPr lang="en-US" dirty="0" smtClean="0"/>
              <a:t>Started parsing </a:t>
            </a:r>
            <a:r>
              <a:rPr lang="en-US" dirty="0" err="1" smtClean="0"/>
              <a:t>jewish</a:t>
            </a:r>
            <a:r>
              <a:rPr lang="en-US" dirty="0" smtClean="0"/>
              <a:t> books</a:t>
            </a:r>
          </a:p>
          <a:p>
            <a:pPr algn="l" rtl="0"/>
            <a:r>
              <a:rPr lang="en-US" dirty="0" smtClean="0"/>
              <a:t>Simultaneously created helping tools for the general parser and utilities specifically for the </a:t>
            </a:r>
            <a:r>
              <a:rPr lang="en-US" dirty="0" err="1" smtClean="0"/>
              <a:t>jewish</a:t>
            </a:r>
            <a:r>
              <a:rPr lang="en-US" dirty="0" smtClean="0"/>
              <a:t> bookshelf parsing. </a:t>
            </a:r>
          </a:p>
          <a:p>
            <a:pPr algn="l" rtl="0"/>
            <a:r>
              <a:rPr lang="en-US" dirty="0" smtClean="0"/>
              <a:t>Dealt with changes along the way</a:t>
            </a:r>
          </a:p>
          <a:p>
            <a:pPr marL="0" indent="0" algn="l" rtl="0">
              <a:buNone/>
            </a:pPr>
            <a:endParaRPr lang="en-US" dirty="0" smtClean="0"/>
          </a:p>
          <a:p>
            <a:pPr marL="514350" indent="-514350" algn="l" rtl="0">
              <a:buAutoNum type="arabicPeriod"/>
            </a:pPr>
            <a:endParaRPr lang="en-US" dirty="0" smtClean="0"/>
          </a:p>
          <a:p>
            <a:pPr marL="0" indent="0" algn="l" rtl="0">
              <a:buNone/>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076" name="Picture 4" descr="Image result for difficul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7224" y="5029200"/>
            <a:ext cx="1728788" cy="172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4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Challenges and Difficulties</a:t>
            </a:r>
            <a:endParaRPr lang="he-IL" b="1" dirty="0"/>
          </a:p>
        </p:txBody>
      </p:sp>
      <p:sp>
        <p:nvSpPr>
          <p:cNvPr id="14" name="מציין מיקום תוכן 13"/>
          <p:cNvSpPr>
            <a:spLocks noGrp="1"/>
          </p:cNvSpPr>
          <p:nvPr>
            <p:ph idx="1"/>
          </p:nvPr>
        </p:nvSpPr>
        <p:spPr/>
        <p:txBody>
          <a:bodyPr rtlCol="1">
            <a:normAutofit/>
          </a:bodyPr>
          <a:lstStyle/>
          <a:p>
            <a:pPr algn="l" rtl="0"/>
            <a:r>
              <a:rPr lang="en-US" dirty="0" smtClean="0"/>
              <a:t>Data quality – the raw text was mostly consistent but abnormalities were present and hard to locate</a:t>
            </a:r>
          </a:p>
          <a:p>
            <a:pPr algn="l" rtl="0"/>
            <a:r>
              <a:rPr lang="en-US" dirty="0" smtClean="0"/>
              <a:t>Used Software engineering technics that were unfamiliar to us at first</a:t>
            </a:r>
          </a:p>
          <a:p>
            <a:pPr algn="l" rtl="0"/>
            <a:r>
              <a:rPr lang="en-US" dirty="0" smtClean="0"/>
              <a:t>Dynamic requirements – the other groups in the project used the results produced by the Text2Json. As the project evolved the requirements from the other tools’ input changed and the Text2Json had to be adapted</a:t>
            </a:r>
          </a:p>
          <a:p>
            <a:pPr algn="l" rtl="0"/>
            <a:endParaRPr lang="en-US" dirty="0" smtClean="0"/>
          </a:p>
          <a:p>
            <a:pPr algn="l" rtl="0"/>
            <a:endParaRPr lang="en-US" dirty="0" smtClean="0"/>
          </a:p>
          <a:p>
            <a:pPr algn="l" rtl="0"/>
            <a:endParaRPr lang="en-US" dirty="0" smtClean="0"/>
          </a:p>
          <a:p>
            <a:pPr algn="l" rtl="0"/>
            <a:endParaRPr lang="en-US" dirty="0" smtClean="0"/>
          </a:p>
          <a:p>
            <a:pPr marL="514350" indent="-514350" algn="l" rtl="0">
              <a:buAutoNum type="arabicPeriod"/>
            </a:pPr>
            <a:endParaRPr lang="en-US" dirty="0" smtClean="0"/>
          </a:p>
          <a:p>
            <a:pPr marL="0" indent="0" algn="l" rtl="0">
              <a:buNone/>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4098" name="Picture 2" descr="Image result for diffic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812" y="510540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9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674812" y="2057400"/>
            <a:ext cx="9142412" cy="2667000"/>
          </a:xfrm>
        </p:spPr>
        <p:txBody>
          <a:bodyPr>
            <a:normAutofit/>
          </a:bodyPr>
          <a:lstStyle/>
          <a:p>
            <a:pPr algn="l" rtl="0"/>
            <a:r>
              <a:rPr lang="en-US" sz="3200" dirty="0" smtClean="0"/>
              <a:t>THANK YOU!</a:t>
            </a:r>
            <a:br>
              <a:rPr lang="en-US" sz="3200" dirty="0" smtClean="0"/>
            </a:br>
            <a:r>
              <a:rPr lang="en-US" sz="3200" dirty="0" smtClean="0"/>
              <a:t/>
            </a:r>
            <a:br>
              <a:rPr lang="en-US" sz="3200" dirty="0" smtClean="0"/>
            </a:br>
            <a:r>
              <a:rPr lang="en-US" sz="3200" dirty="0"/>
              <a:t/>
            </a:r>
            <a:br>
              <a:rPr lang="en-US" sz="3200" dirty="0"/>
            </a:br>
            <a:r>
              <a:rPr lang="en-US" sz="3200" dirty="0" smtClean="0"/>
              <a:t>For </a:t>
            </a:r>
            <a:r>
              <a:rPr lang="en-US" sz="3200" dirty="0"/>
              <a:t>m</a:t>
            </a:r>
            <a:r>
              <a:rPr lang="en-US" sz="3200" dirty="0" smtClean="0"/>
              <a:t>ore information: </a:t>
            </a:r>
            <a:r>
              <a:rPr lang="en-US" sz="3200" dirty="0" smtClean="0">
                <a:hlinkClick r:id="rId2"/>
              </a:rPr>
              <a:t>https</a:t>
            </a:r>
            <a:r>
              <a:rPr lang="en-US" sz="3200" dirty="0">
                <a:hlinkClick r:id="rId2"/>
              </a:rPr>
              <a:t>://github.com/TechnionTDK/jbs-text2json</a:t>
            </a:r>
            <a:endParaRPr lang="he-IL" sz="3200" dirty="0"/>
          </a:p>
        </p:txBody>
      </p:sp>
      <p:pic>
        <p:nvPicPr>
          <p:cNvPr id="2050" name="Picture 2" descr="Image result for thank you for your time presentation"/>
          <p:cNvPicPr>
            <a:picLocks noChangeAspect="1" noChangeArrowheads="1"/>
          </p:cNvPicPr>
          <p:nvPr/>
        </p:nvPicPr>
        <p:blipFill rotWithShape="1">
          <a:blip r:embed="rId3">
            <a:extLst>
              <a:ext uri="{28A0092B-C50C-407E-A947-70E740481C1C}">
                <a14:useLocalDpi xmlns:a14="http://schemas.microsoft.com/office/drawing/2010/main" val="0"/>
              </a:ext>
            </a:extLst>
          </a:blip>
          <a:srcRect t="4666" r="6000" b="10000"/>
          <a:stretch/>
        </p:blipFill>
        <p:spPr bwMode="auto">
          <a:xfrm>
            <a:off x="6704012" y="685800"/>
            <a:ext cx="3581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02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normAutofit/>
          </a:bodyPr>
          <a:lstStyle/>
          <a:p>
            <a:pPr algn="l" rtl="1"/>
            <a:r>
              <a:rPr lang="en-US" sz="4000" b="1" dirty="0" smtClean="0"/>
              <a:t>OVERVIEW</a:t>
            </a:r>
            <a:endParaRPr lang="he-IL" sz="4000" b="1" dirty="0"/>
          </a:p>
        </p:txBody>
      </p:sp>
      <p:sp>
        <p:nvSpPr>
          <p:cNvPr id="14" name="מציין מיקום תוכן 13"/>
          <p:cNvSpPr>
            <a:spLocks noGrp="1"/>
          </p:cNvSpPr>
          <p:nvPr>
            <p:ph idx="1"/>
          </p:nvPr>
        </p:nvSpPr>
        <p:spPr/>
        <p:txBody>
          <a:bodyPr rtlCol="1"/>
          <a:lstStyle/>
          <a:p>
            <a:pPr algn="l" rtl="0"/>
            <a:r>
              <a:rPr lang="en-US" dirty="0" smtClean="0">
                <a:latin typeface="Tahoma" panose="020B0604030504040204" pitchFamily="34" charset="0"/>
                <a:ea typeface="Tahoma" panose="020B0604030504040204" pitchFamily="34" charset="0"/>
                <a:cs typeface="Tahoma" panose="020B0604030504040204" pitchFamily="34" charset="0"/>
              </a:rPr>
              <a:t>T</a:t>
            </a:r>
            <a:r>
              <a:rPr lang="en-US" dirty="0" smtClean="0"/>
              <a:t>ext2Json is a general parsing tool for developers</a:t>
            </a:r>
          </a:p>
          <a:p>
            <a:pPr algn="l" rtl="0"/>
            <a:r>
              <a:rPr lang="en-US" dirty="0" smtClean="0"/>
              <a:t>Using Text2Json a programmer can almost effortlessly convert any text file to an easy-to-work-with </a:t>
            </a:r>
            <a:r>
              <a:rPr lang="en-US" dirty="0" err="1" smtClean="0"/>
              <a:t>json</a:t>
            </a:r>
            <a:r>
              <a:rPr lang="en-US" dirty="0" smtClean="0"/>
              <a:t> format file </a:t>
            </a:r>
            <a:endParaRPr lang="he-IL" dirty="0">
              <a:latin typeface="Tahoma" panose="020B0604030504040204" pitchFamily="34" charset="0"/>
              <a:ea typeface="Tahoma" panose="020B0604030504040204" pitchFamily="34" charset="0"/>
              <a:cs typeface="Tahoma" panose="020B0604030504040204" pitchFamily="34" charset="0"/>
            </a:endParaRPr>
          </a:p>
          <a:p>
            <a:pPr algn="l" rtl="0"/>
            <a:r>
              <a:rPr lang="en-US" dirty="0" smtClean="0"/>
              <a:t>The library was developed as part of the JBS project in the </a:t>
            </a:r>
            <a:r>
              <a:rPr lang="en-US" dirty="0" err="1" smtClean="0"/>
              <a:t>Technions</a:t>
            </a:r>
            <a:r>
              <a:rPr lang="en-US" dirty="0" smtClean="0"/>
              <a:t> TDK lab</a:t>
            </a:r>
            <a:endParaRPr lang="he-IL" dirty="0">
              <a:latin typeface="Tahoma" panose="020B0604030504040204" pitchFamily="34" charset="0"/>
              <a:ea typeface="Tahoma" panose="020B0604030504040204" pitchFamily="34" charset="0"/>
              <a:cs typeface="Tahoma" panose="020B0604030504040204" pitchFamily="34" charset="0"/>
            </a:endParaRPr>
          </a:p>
          <a:p>
            <a:pPr algn="l" rtl="0"/>
            <a:r>
              <a:rPr lang="en-US" dirty="0" smtClean="0">
                <a:latin typeface="Tahoma" panose="020B0604030504040204" pitchFamily="34" charset="0"/>
                <a:ea typeface="Tahoma" panose="020B0604030504040204" pitchFamily="34" charset="0"/>
                <a:cs typeface="Tahoma" panose="020B0604030504040204" pitchFamily="34" charset="0"/>
              </a:rPr>
              <a:t>W</a:t>
            </a:r>
            <a:r>
              <a:rPr lang="en-US" dirty="0" smtClean="0"/>
              <a:t>ith the help of this tool dozens of </a:t>
            </a:r>
            <a:r>
              <a:rPr lang="en-US" dirty="0" err="1" smtClean="0"/>
              <a:t>jewish</a:t>
            </a:r>
            <a:r>
              <a:rPr lang="en-US" dirty="0" smtClean="0"/>
              <a:t> books were “translated” to </a:t>
            </a:r>
            <a:r>
              <a:rPr lang="en-US" dirty="0" err="1" smtClean="0"/>
              <a:t>json</a:t>
            </a:r>
            <a:r>
              <a:rPr lang="en-US" dirty="0" smtClean="0"/>
              <a:t> format and used in the project to create a semantic web database of the </a:t>
            </a:r>
            <a:r>
              <a:rPr lang="en-US" dirty="0" err="1" smtClean="0"/>
              <a:t>jewish</a:t>
            </a:r>
            <a:r>
              <a:rPr lang="en-US" dirty="0" smtClean="0"/>
              <a:t> books</a:t>
            </a:r>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Motivation</a:t>
            </a:r>
            <a:endParaRPr lang="he-IL" b="1" dirty="0">
              <a:latin typeface="Tahoma" panose="020B0604030504040204" pitchFamily="34" charset="0"/>
              <a:ea typeface="Tahoma" panose="020B0604030504040204" pitchFamily="34" charset="0"/>
              <a:cs typeface="Tahoma" panose="020B0604030504040204" pitchFamily="34" charset="0"/>
            </a:endParaRPr>
          </a:p>
        </p:txBody>
      </p:sp>
      <p:sp>
        <p:nvSpPr>
          <p:cNvPr id="14" name="מציין מיקום תוכן 13"/>
          <p:cNvSpPr>
            <a:spLocks noGrp="1"/>
          </p:cNvSpPr>
          <p:nvPr>
            <p:ph idx="1"/>
          </p:nvPr>
        </p:nvSpPr>
        <p:spPr/>
        <p:txBody>
          <a:bodyPr rtlCol="1"/>
          <a:lstStyle/>
          <a:p>
            <a:pPr marL="0" indent="0" algn="l" rtl="0">
              <a:buNone/>
            </a:pPr>
            <a:r>
              <a:rPr lang="en-US" dirty="0" smtClean="0"/>
              <a:t>Extracting information from a raw text file is very hard, especially when doing so repeatedly with big text files.</a:t>
            </a:r>
          </a:p>
          <a:p>
            <a:pPr marL="0" indent="0" algn="l" rtl="0">
              <a:buNone/>
            </a:pPr>
            <a:r>
              <a:rPr lang="en-US" dirty="0" smtClean="0"/>
              <a:t>This is exactly the case in the JBS project. </a:t>
            </a:r>
          </a:p>
          <a:p>
            <a:pPr marL="0" indent="0" algn="l" rtl="0">
              <a:buNone/>
            </a:pPr>
            <a:r>
              <a:rPr lang="en-US" dirty="0" smtClean="0"/>
              <a:t>Rearranging the text in a structural form with metadata combined is necessary for every phase of the project.</a:t>
            </a:r>
          </a:p>
          <a:p>
            <a:pPr marL="0" indent="0" algn="l" rtl="0">
              <a:buNone/>
            </a:pPr>
            <a:r>
              <a:rPr lang="en-US" dirty="0" smtClean="0"/>
              <a:t>For that reason we developed the Text2Json tool. With it every text file can easily be converted to a </a:t>
            </a:r>
            <a:r>
              <a:rPr lang="en-US" dirty="0" err="1" smtClean="0"/>
              <a:t>json</a:t>
            </a:r>
            <a:r>
              <a:rPr lang="en-US" dirty="0" smtClean="0"/>
              <a:t> file. </a:t>
            </a:r>
          </a:p>
          <a:p>
            <a:pPr marL="514350" indent="-514350" algn="l" rtl="0">
              <a:buAutoNum type="arabicPeriod"/>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Image result for j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5555" y="4874258"/>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xt"/>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7798379" y="4904367"/>
            <a:ext cx="1572633" cy="1572633"/>
          </a:xfrm>
          <a:prstGeom prst="rect">
            <a:avLst/>
          </a:prstGeom>
          <a:noFill/>
          <a:extLst>
            <a:ext uri="{909E8E84-426E-40DD-AFC4-6F175D3DCCD1}">
              <a14:hiddenFill xmlns:a14="http://schemas.microsoft.com/office/drawing/2010/main">
                <a:solidFill>
                  <a:srgbClr val="FFFFFF"/>
                </a:solidFill>
              </a14:hiddenFill>
            </a:ext>
          </a:extLst>
        </p:spPr>
      </p:pic>
      <p:sp>
        <p:nvSpPr>
          <p:cNvPr id="2" name="חץ ימינה 1"/>
          <p:cNvSpPr/>
          <p:nvPr/>
        </p:nvSpPr>
        <p:spPr>
          <a:xfrm>
            <a:off x="9412538" y="5638800"/>
            <a:ext cx="568074" cy="348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2800"/>
          </a:p>
        </p:txBody>
      </p:sp>
    </p:spTree>
    <p:extLst>
      <p:ext uri="{BB962C8B-B14F-4D97-AF65-F5344CB8AC3E}">
        <p14:creationId xmlns:p14="http://schemas.microsoft.com/office/powerpoint/2010/main" val="360479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rtlCol="1">
            <a:normAutofit/>
          </a:bodyPr>
          <a:lstStyle/>
          <a:p>
            <a:pPr algn="l" rtl="1"/>
            <a:r>
              <a:rPr lang="en-US" sz="8000" b="1" dirty="0" smtClean="0"/>
              <a:t>Some results</a:t>
            </a:r>
            <a:endParaRPr lang="he-IL" sz="8000" b="1" dirty="0"/>
          </a:p>
        </p:txBody>
      </p:sp>
      <p:pic>
        <p:nvPicPr>
          <p:cNvPr id="5122" name="Picture 2" descr="Image result for ‫תנך‬‎"/>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3952" y="838200"/>
            <a:ext cx="375006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rotWithShape="1">
          <a:blip r:embed="rId2"/>
          <a:srcRect l="973" b="20737"/>
          <a:stretch/>
        </p:blipFill>
        <p:spPr>
          <a:xfrm>
            <a:off x="74612" y="76200"/>
            <a:ext cx="7573040" cy="3200400"/>
          </a:xfrm>
          <a:prstGeom prst="rect">
            <a:avLst/>
          </a:prstGeom>
        </p:spPr>
      </p:pic>
      <p:sp>
        <p:nvSpPr>
          <p:cNvPr id="7" name="כותרת משנה 4"/>
          <p:cNvSpPr txBox="1">
            <a:spLocks/>
          </p:cNvSpPr>
          <p:nvPr/>
        </p:nvSpPr>
        <p:spPr>
          <a:xfrm rot="1874637">
            <a:off x="1451943" y="4918117"/>
            <a:ext cx="2017048" cy="546014"/>
          </a:xfrm>
          <a:prstGeom prst="rect">
            <a:avLst/>
          </a:prstGeom>
        </p:spPr>
        <p:txBody>
          <a:bodyPr vert="horz" lIns="121899" tIns="60949" rIns="121899" bIns="60949" rtlCol="1" anchor="t">
            <a:normAutofit/>
          </a:bodyPr>
          <a:lstStyle>
            <a:lvl1pPr marL="0" indent="0" algn="r" defTabSz="1218987" rtl="1"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609493" indent="0" algn="r" defTabSz="1218987" rtl="1"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2pPr>
            <a:lvl3pPr marL="1218987" indent="0" algn="r" defTabSz="1218987" rtl="1"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3pPr>
            <a:lvl4pPr marL="1828480"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4pPr>
            <a:lvl5pPr marL="2437973"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5pPr>
            <a:lvl6pPr marL="3047467"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r" defTabSz="1218987" rtl="1"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r" defTabSz="1218987" rtl="1"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algn="l"/>
            <a:r>
              <a:rPr lang="he-IL" dirty="0" smtClean="0">
                <a:solidFill>
                  <a:schemeClr val="tx1"/>
                </a:solidFill>
              </a:rPr>
              <a:t>תנ"ך</a:t>
            </a:r>
            <a:endParaRPr lang="he-IL" dirty="0">
              <a:solidFill>
                <a:schemeClr val="tx1"/>
              </a:solidFill>
            </a:endParaRPr>
          </a:p>
        </p:txBody>
      </p:sp>
      <p:pic>
        <p:nvPicPr>
          <p:cNvPr id="7170" name="Picture 2" descr="Image result for ‫תנך‬‎"/>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94" y="5647102"/>
            <a:ext cx="1033477" cy="1042988"/>
          </a:xfrm>
          <a:prstGeom prst="rect">
            <a:avLst/>
          </a:prstGeom>
          <a:noFill/>
          <a:extLst>
            <a:ext uri="{909E8E84-426E-40DD-AFC4-6F175D3DCCD1}">
              <a14:hiddenFill xmlns:a14="http://schemas.microsoft.com/office/drawing/2010/main">
                <a:solidFill>
                  <a:srgbClr val="FFFFFF"/>
                </a:solidFill>
              </a14:hiddenFill>
            </a:ext>
          </a:extLst>
        </p:spPr>
      </p:pic>
      <p:pic>
        <p:nvPicPr>
          <p:cNvPr id="2" name="תמונה 1"/>
          <p:cNvPicPr>
            <a:picLocks noChangeAspect="1"/>
          </p:cNvPicPr>
          <p:nvPr/>
        </p:nvPicPr>
        <p:blipFill>
          <a:blip r:embed="rId4"/>
          <a:stretch>
            <a:fillRect/>
          </a:stretch>
        </p:blipFill>
        <p:spPr>
          <a:xfrm>
            <a:off x="7694613" y="71160"/>
            <a:ext cx="4409504" cy="6769778"/>
          </a:xfrm>
          <a:prstGeom prst="rect">
            <a:avLst/>
          </a:prstGeom>
        </p:spPr>
      </p:pic>
      <p:sp>
        <p:nvSpPr>
          <p:cNvPr id="3" name="חץ מכופף למעלה 2"/>
          <p:cNvSpPr/>
          <p:nvPr/>
        </p:nvSpPr>
        <p:spPr>
          <a:xfrm rot="5400000">
            <a:off x="5599112" y="3619500"/>
            <a:ext cx="1676400" cy="17526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2800"/>
          </a:p>
        </p:txBody>
      </p:sp>
    </p:spTree>
    <p:extLst>
      <p:ext uri="{BB962C8B-B14F-4D97-AF65-F5344CB8AC3E}">
        <p14:creationId xmlns:p14="http://schemas.microsoft.com/office/powerpoint/2010/main" val="39685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משנה 4"/>
          <p:cNvSpPr txBox="1">
            <a:spLocks/>
          </p:cNvSpPr>
          <p:nvPr/>
        </p:nvSpPr>
        <p:spPr>
          <a:xfrm rot="1842849">
            <a:off x="562338" y="4598128"/>
            <a:ext cx="2639325" cy="546014"/>
          </a:xfrm>
          <a:prstGeom prst="rect">
            <a:avLst/>
          </a:prstGeom>
        </p:spPr>
        <p:txBody>
          <a:bodyPr vert="horz" lIns="121899" tIns="60949" rIns="121899" bIns="60949" rtlCol="1" anchor="t">
            <a:normAutofit/>
          </a:bodyPr>
          <a:lstStyle>
            <a:lvl1pPr marL="0" indent="0" algn="r" defTabSz="1218987" rtl="1"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609493" indent="0" algn="r" defTabSz="1218987" rtl="1"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2pPr>
            <a:lvl3pPr marL="1218987" indent="0" algn="r" defTabSz="1218987" rtl="1"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3pPr>
            <a:lvl4pPr marL="1828480"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4pPr>
            <a:lvl5pPr marL="2437973"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5pPr>
            <a:lvl6pPr marL="3047467"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r" defTabSz="1218987" rtl="1"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r" defTabSz="1218987" rtl="1"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algn="l"/>
            <a:r>
              <a:rPr lang="he-IL" dirty="0" smtClean="0">
                <a:solidFill>
                  <a:schemeClr val="tx1"/>
                </a:solidFill>
              </a:rPr>
              <a:t>תלמוד בבלי</a:t>
            </a:r>
            <a:endParaRPr lang="he-IL" dirty="0">
              <a:solidFill>
                <a:schemeClr val="tx1"/>
              </a:solidFill>
            </a:endParaRPr>
          </a:p>
        </p:txBody>
      </p:sp>
      <p:pic>
        <p:nvPicPr>
          <p:cNvPr id="8194" name="Picture 2" descr="Image result for ‫תלמוד בבלי‬‎"/>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295" t="17516" r="36156" b="16408"/>
          <a:stretch/>
        </p:blipFill>
        <p:spPr bwMode="auto">
          <a:xfrm>
            <a:off x="150812" y="5676900"/>
            <a:ext cx="7620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a:stretch>
            <a:fillRect/>
          </a:stretch>
        </p:blipFill>
        <p:spPr>
          <a:xfrm>
            <a:off x="7371322" y="123825"/>
            <a:ext cx="4676216" cy="6619875"/>
          </a:xfrm>
          <a:prstGeom prst="rect">
            <a:avLst/>
          </a:prstGeom>
        </p:spPr>
      </p:pic>
      <p:pic>
        <p:nvPicPr>
          <p:cNvPr id="5" name="תמונה 4"/>
          <p:cNvPicPr>
            <a:picLocks noChangeAspect="1"/>
          </p:cNvPicPr>
          <p:nvPr/>
        </p:nvPicPr>
        <p:blipFill>
          <a:blip r:embed="rId4"/>
          <a:stretch>
            <a:fillRect/>
          </a:stretch>
        </p:blipFill>
        <p:spPr>
          <a:xfrm>
            <a:off x="74612" y="152400"/>
            <a:ext cx="7097045" cy="3786763"/>
          </a:xfrm>
          <a:prstGeom prst="rect">
            <a:avLst/>
          </a:prstGeom>
        </p:spPr>
      </p:pic>
      <p:sp>
        <p:nvSpPr>
          <p:cNvPr id="9" name="חץ מכופף למעלה 8"/>
          <p:cNvSpPr/>
          <p:nvPr/>
        </p:nvSpPr>
        <p:spPr>
          <a:xfrm rot="5400000">
            <a:off x="5141912" y="4229100"/>
            <a:ext cx="1676400" cy="1752600"/>
          </a:xfrm>
          <a:prstGeom prst="bentUpArrow">
            <a:avLst>
              <a:gd name="adj1" fmla="val 23526"/>
              <a:gd name="adj2" fmla="val 26474"/>
              <a:gd name="adj3" fmla="val 28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2800"/>
          </a:p>
        </p:txBody>
      </p:sp>
    </p:spTree>
    <p:extLst>
      <p:ext uri="{BB962C8B-B14F-4D97-AF65-F5344CB8AC3E}">
        <p14:creationId xmlns:p14="http://schemas.microsoft.com/office/powerpoint/2010/main" val="12454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משנה 4"/>
          <p:cNvSpPr txBox="1">
            <a:spLocks/>
          </p:cNvSpPr>
          <p:nvPr/>
        </p:nvSpPr>
        <p:spPr>
          <a:xfrm rot="1842849">
            <a:off x="562338" y="4598128"/>
            <a:ext cx="2639325" cy="546014"/>
          </a:xfrm>
          <a:prstGeom prst="rect">
            <a:avLst/>
          </a:prstGeom>
        </p:spPr>
        <p:txBody>
          <a:bodyPr vert="horz" lIns="121899" tIns="60949" rIns="121899" bIns="60949" rtlCol="1" anchor="t">
            <a:normAutofit/>
          </a:bodyPr>
          <a:lstStyle>
            <a:lvl1pPr marL="0" indent="0" algn="r" defTabSz="1218987" rtl="1"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609493" indent="0" algn="r" defTabSz="1218987" rtl="1"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2pPr>
            <a:lvl3pPr marL="1218987" indent="0" algn="r" defTabSz="1218987" rtl="1"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3pPr>
            <a:lvl4pPr marL="1828480"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4pPr>
            <a:lvl5pPr marL="2437973"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5pPr>
            <a:lvl6pPr marL="3047467"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r" defTabSz="1218987" rtl="1"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r" defTabSz="1218987" rtl="1"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r" defTabSz="1218987" rtl="1"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algn="l"/>
            <a:r>
              <a:rPr lang="he-IL" dirty="0" smtClean="0">
                <a:solidFill>
                  <a:schemeClr val="tx1"/>
                </a:solidFill>
              </a:rPr>
              <a:t>תלמוד בבלי</a:t>
            </a:r>
            <a:endParaRPr lang="he-IL" dirty="0">
              <a:solidFill>
                <a:schemeClr val="tx1"/>
              </a:solidFill>
            </a:endParaRPr>
          </a:p>
        </p:txBody>
      </p:sp>
      <p:pic>
        <p:nvPicPr>
          <p:cNvPr id="8194" name="Picture 2" descr="Image result for ‫תלמוד בבלי‬‎"/>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295" t="17516" r="36156" b="16408"/>
          <a:stretch/>
        </p:blipFill>
        <p:spPr bwMode="auto">
          <a:xfrm>
            <a:off x="150812" y="5676900"/>
            <a:ext cx="762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חץ מכופף למעלה 8"/>
          <p:cNvSpPr/>
          <p:nvPr/>
        </p:nvSpPr>
        <p:spPr>
          <a:xfrm rot="5400000">
            <a:off x="5141912" y="4229100"/>
            <a:ext cx="1676400" cy="1752600"/>
          </a:xfrm>
          <a:prstGeom prst="bentUpArrow">
            <a:avLst>
              <a:gd name="adj1" fmla="val 23526"/>
              <a:gd name="adj2" fmla="val 26474"/>
              <a:gd name="adj3" fmla="val 28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2800"/>
          </a:p>
        </p:txBody>
      </p:sp>
      <p:sp>
        <p:nvSpPr>
          <p:cNvPr id="7" name="כותרת 12"/>
          <p:cNvSpPr>
            <a:spLocks noGrp="1"/>
          </p:cNvSpPr>
          <p:nvPr>
            <p:ph type="title"/>
          </p:nvPr>
        </p:nvSpPr>
        <p:spPr>
          <a:xfrm>
            <a:off x="379412" y="1774607"/>
            <a:ext cx="10360501" cy="1223963"/>
          </a:xfrm>
        </p:spPr>
        <p:txBody>
          <a:bodyPr rtlCol="1">
            <a:normAutofit/>
          </a:bodyPr>
          <a:lstStyle/>
          <a:p>
            <a:pPr algn="l" rtl="1"/>
            <a:r>
              <a:rPr lang="en-US" sz="4400" b="1" dirty="0" err="1" smtClean="0"/>
              <a:t>Json</a:t>
            </a:r>
            <a:r>
              <a:rPr lang="en-US" sz="4400" b="1" dirty="0" smtClean="0"/>
              <a:t> file for package data</a:t>
            </a:r>
            <a:endParaRPr lang="he-IL" sz="4400" b="1" dirty="0"/>
          </a:p>
        </p:txBody>
      </p:sp>
      <p:pic>
        <p:nvPicPr>
          <p:cNvPr id="2" name="תמונה 1"/>
          <p:cNvPicPr>
            <a:picLocks noChangeAspect="1"/>
          </p:cNvPicPr>
          <p:nvPr/>
        </p:nvPicPr>
        <p:blipFill rotWithShape="1">
          <a:blip r:embed="rId3"/>
          <a:srcRect b="11703"/>
          <a:stretch/>
        </p:blipFill>
        <p:spPr>
          <a:xfrm>
            <a:off x="8304212" y="76200"/>
            <a:ext cx="2578576" cy="6740844"/>
          </a:xfrm>
          <a:prstGeom prst="rect">
            <a:avLst/>
          </a:prstGeom>
        </p:spPr>
      </p:pic>
    </p:spTree>
    <p:extLst>
      <p:ext uri="{BB962C8B-B14F-4D97-AF65-F5344CB8AC3E}">
        <p14:creationId xmlns:p14="http://schemas.microsoft.com/office/powerpoint/2010/main" val="317779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latin typeface="Tahoma" panose="020B0604030504040204" pitchFamily="34" charset="0"/>
                <a:ea typeface="Tahoma" panose="020B0604030504040204" pitchFamily="34" charset="0"/>
                <a:cs typeface="Tahoma" panose="020B0604030504040204" pitchFamily="34" charset="0"/>
              </a:rPr>
              <a:t>USING Text2Json</a:t>
            </a:r>
            <a:endParaRPr lang="he-IL" b="1" dirty="0">
              <a:latin typeface="Tahoma" panose="020B0604030504040204" pitchFamily="34" charset="0"/>
              <a:ea typeface="Tahoma" panose="020B0604030504040204" pitchFamily="34" charset="0"/>
              <a:cs typeface="Tahoma" panose="020B0604030504040204" pitchFamily="34" charset="0"/>
            </a:endParaRPr>
          </a:p>
        </p:txBody>
      </p:sp>
      <p:sp>
        <p:nvSpPr>
          <p:cNvPr id="14" name="מציין מיקום תוכן 13"/>
          <p:cNvSpPr>
            <a:spLocks noGrp="1"/>
          </p:cNvSpPr>
          <p:nvPr>
            <p:ph idx="1"/>
          </p:nvPr>
        </p:nvSpPr>
        <p:spPr/>
        <p:txBody>
          <a:bodyPr rtlCol="1"/>
          <a:lstStyle/>
          <a:p>
            <a:pPr marL="514350" indent="-514350" algn="l" rtl="0">
              <a:buAutoNum type="arabicPeriod"/>
            </a:pPr>
            <a:r>
              <a:rPr lang="en-US" dirty="0" smtClean="0"/>
              <a:t>Create a new parser inheriting from the parser class</a:t>
            </a:r>
          </a:p>
          <a:p>
            <a:pPr marL="514350" indent="-514350" algn="l" rtl="0">
              <a:buAutoNum type="arabicPeriod"/>
            </a:pPr>
            <a:r>
              <a:rPr lang="en-US" dirty="0" smtClean="0"/>
              <a:t>Define pattern matchers</a:t>
            </a:r>
          </a:p>
          <a:p>
            <a:pPr marL="514350" indent="-514350" algn="l" rtl="0">
              <a:buAutoNum type="arabicPeriod"/>
            </a:pPr>
            <a:r>
              <a:rPr lang="en-US" dirty="0" smtClean="0"/>
              <a:t>Define actions to be taken upon match</a:t>
            </a:r>
          </a:p>
          <a:p>
            <a:pPr marL="514350" indent="-514350" algn="l" rtl="0">
              <a:buAutoNum type="arabicPeriod"/>
            </a:pPr>
            <a:endParaRPr lang="en-US" dirty="0" smtClean="0"/>
          </a:p>
          <a:p>
            <a:pPr marL="514350" indent="-514350" algn="l" rtl="0">
              <a:buAutoNum type="arabicPeriod"/>
            </a:pPr>
            <a:endParaRPr lang="en-US" dirty="0" smtClean="0"/>
          </a:p>
          <a:p>
            <a:pPr marL="514350" indent="-514350" algn="l" rtl="0">
              <a:buAutoNum type="arabicPeriod"/>
            </a:pPr>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3" name="תמונה 2"/>
          <p:cNvPicPr>
            <a:picLocks noChangeAspect="1"/>
          </p:cNvPicPr>
          <p:nvPr/>
        </p:nvPicPr>
        <p:blipFill rotWithShape="1">
          <a:blip r:embed="rId3"/>
          <a:srcRect b="35109"/>
          <a:stretch/>
        </p:blipFill>
        <p:spPr>
          <a:xfrm>
            <a:off x="1293811" y="3581400"/>
            <a:ext cx="7146352" cy="2785866"/>
          </a:xfrm>
          <a:prstGeom prst="rect">
            <a:avLst/>
          </a:prstGeom>
        </p:spPr>
      </p:pic>
    </p:spTree>
    <p:extLst>
      <p:ext uri="{BB962C8B-B14F-4D97-AF65-F5344CB8AC3E}">
        <p14:creationId xmlns:p14="http://schemas.microsoft.com/office/powerpoint/2010/main" val="92811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algn="l" rtl="1"/>
            <a:r>
              <a:rPr lang="en-US" b="1" dirty="0" smtClean="0"/>
              <a:t>Register Matchers</a:t>
            </a:r>
            <a:endParaRPr lang="he-IL" b="1" dirty="0"/>
          </a:p>
        </p:txBody>
      </p:sp>
      <p:sp>
        <p:nvSpPr>
          <p:cNvPr id="14" name="מציין מיקום תוכן 13"/>
          <p:cNvSpPr>
            <a:spLocks noGrp="1"/>
          </p:cNvSpPr>
          <p:nvPr>
            <p:ph idx="1"/>
          </p:nvPr>
        </p:nvSpPr>
        <p:spPr/>
        <p:txBody>
          <a:bodyPr rtlCol="1"/>
          <a:lstStyle/>
          <a:p>
            <a:pPr marL="0" indent="0" algn="l" rtl="0">
              <a:buNone/>
            </a:pPr>
            <a:r>
              <a:rPr lang="en-US" dirty="0" err="1" smtClean="0">
                <a:solidFill>
                  <a:srgbClr val="008080"/>
                </a:solidFill>
              </a:rPr>
              <a:t>LineMatcher</a:t>
            </a:r>
            <a:r>
              <a:rPr lang="en-US" dirty="0" smtClean="0">
                <a:solidFill>
                  <a:srgbClr val="008080"/>
                </a:solidFill>
              </a:rPr>
              <a:t> </a:t>
            </a:r>
            <a:r>
              <a:rPr lang="en-US" dirty="0" smtClean="0"/>
              <a:t>- interface </a:t>
            </a:r>
            <a:r>
              <a:rPr lang="en-US" dirty="0"/>
              <a:t>for </a:t>
            </a:r>
            <a:r>
              <a:rPr lang="en-US" dirty="0" smtClean="0"/>
              <a:t>pattern matching. </a:t>
            </a:r>
          </a:p>
          <a:p>
            <a:pPr marL="0" indent="0" algn="l" rtl="0">
              <a:buNone/>
            </a:pPr>
            <a:r>
              <a:rPr lang="en-US" dirty="0" smtClean="0"/>
              <a:t>Define as many matchers as you would like. </a:t>
            </a:r>
          </a:p>
          <a:p>
            <a:pPr marL="0" indent="0" algn="l" rtl="0">
              <a:buNone/>
            </a:pPr>
            <a:r>
              <a:rPr lang="en-US" dirty="0" smtClean="0"/>
              <a:t>Give each one a “type” i.e. PEREK, PASUK </a:t>
            </a:r>
          </a:p>
          <a:p>
            <a:pPr marL="0" indent="0" algn="l" rtl="0">
              <a:buNone/>
            </a:pPr>
            <a:r>
              <a:rPr lang="en-US" dirty="0" smtClean="0"/>
              <a:t>Define a matching expression for each matcher</a:t>
            </a:r>
          </a:p>
        </p:txBody>
      </p:sp>
      <p:pic>
        <p:nvPicPr>
          <p:cNvPr id="409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2098" y="487680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4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טכנולוגיה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3_TF02787990.potx" id="{F3E051B8-4A18-4BE6-95A6-CDDD2921A287}" vid="{0104B8EC-A7CA-455E-81F6-09E5E76CE49B}"/>
    </a:ext>
  </a:extLst>
</a:theme>
</file>

<file path=ppt/theme/theme2.xml><?xml version="1.0" encoding="utf-8"?>
<a:theme xmlns:a="http://schemas.openxmlformats.org/drawingml/2006/main" name="ערכת נושא של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265</TotalTime>
  <Words>576</Words>
  <Application>Microsoft Office PowerPoint</Application>
  <PresentationFormat>מותאם אישית</PresentationFormat>
  <Paragraphs>91</Paragraphs>
  <Slides>18</Slides>
  <Notes>13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18</vt:i4>
      </vt:variant>
    </vt:vector>
  </HeadingPairs>
  <TitlesOfParts>
    <vt:vector size="23" baseType="lpstr">
      <vt:lpstr>Arial</vt:lpstr>
      <vt:lpstr>Calibri</vt:lpstr>
      <vt:lpstr>Gisha</vt:lpstr>
      <vt:lpstr>Tahoma</vt:lpstr>
      <vt:lpstr>טכנולוגיה 16x9</vt:lpstr>
      <vt:lpstr>Text2Json</vt:lpstr>
      <vt:lpstr>OVERVIEW</vt:lpstr>
      <vt:lpstr>Motivation</vt:lpstr>
      <vt:lpstr>Some results</vt:lpstr>
      <vt:lpstr>מצגת של PowerPoint</vt:lpstr>
      <vt:lpstr>מצגת של PowerPoint</vt:lpstr>
      <vt:lpstr>Json file for package data</vt:lpstr>
      <vt:lpstr>USING Text2Json</vt:lpstr>
      <vt:lpstr>Register Matchers</vt:lpstr>
      <vt:lpstr>Register Matchers</vt:lpstr>
      <vt:lpstr>Some of the functions provided by the Line class</vt:lpstr>
      <vt:lpstr>On Line Match</vt:lpstr>
      <vt:lpstr>Some of the functions provided by the json object class</vt:lpstr>
      <vt:lpstr>מצגת של PowerPoint</vt:lpstr>
      <vt:lpstr>Testing and Debugging</vt:lpstr>
      <vt:lpstr>Working process</vt:lpstr>
      <vt:lpstr>Challenges and Difficulties</vt:lpstr>
      <vt:lpstr>THANK YOU!   For more information: https://github.com/TechnionTDK/jbs-text2json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Text2Json</dc:title>
  <dc:creator>Igal Brenner</dc:creator>
  <cp:lastModifiedBy>Igal Brenner</cp:lastModifiedBy>
  <cp:revision>32</cp:revision>
  <dcterms:created xsi:type="dcterms:W3CDTF">2017-04-25T16:54:51Z</dcterms:created>
  <dcterms:modified xsi:type="dcterms:W3CDTF">2017-04-30T17:26:51Z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