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59" r:id="rId10"/>
    <p:sldId id="275" r:id="rId11"/>
    <p:sldId id="276" r:id="rId12"/>
    <p:sldId id="277" r:id="rId13"/>
    <p:sldId id="278" r:id="rId14"/>
  </p:sldIdLst>
  <p:sldSz cx="12188825" cy="6858000"/>
  <p:notesSz cx="6858000" cy="9144000"/>
  <p:defaultTextStyle>
    <a:defPPr algn="r" rtl="1">
      <a:defRPr lang="he-IL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0316" autoAdjust="0"/>
  </p:normalViewPr>
  <p:slideViewPr>
    <p:cSldViewPr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25 אפריל 17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72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7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82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EBA5BD7-F043-4D1B-AA17-CD412FC534DE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057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אלכסונים"/>
          <p:cNvGrpSpPr/>
          <p:nvPr/>
        </p:nvGrpSpPr>
        <p:grpSpPr>
          <a:xfrm flipH="1">
            <a:off x="-109712" y="4145281"/>
            <a:ext cx="4686117" cy="2731407"/>
            <a:chOff x="5638800" y="3108960"/>
            <a:chExt cx="3515503" cy="2048555"/>
          </a:xfrm>
        </p:grpSpPr>
        <p:cxnSp>
          <p:nvCxnSpPr>
            <p:cNvPr id="14" name="מחבר ישר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מחבר ישר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מחבר ישר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קווים תחתונים"/>
          <p:cNvGrpSpPr/>
          <p:nvPr/>
        </p:nvGrpSpPr>
        <p:grpSpPr>
          <a:xfrm flipH="1">
            <a:off x="6722582" y="6057149"/>
            <a:ext cx="5498726" cy="820207"/>
            <a:chOff x="-6689" y="4553748"/>
            <a:chExt cx="4125119" cy="615155"/>
          </a:xfrm>
        </p:grpSpPr>
        <p:sp>
          <p:nvSpPr>
            <p:cNvPr id="9" name="צורה חופשית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22" name="מציין מיקום של תאריך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E734A5D-85F8-4CEA-8555-40F0628EC81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119843A-5965-4066-8F77-17C9F5971B42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00957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682941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C182BE10-A012-478F-970D-02B33AB60D30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A869A44-3F56-4F54-851E-D9BA2BFA2D9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אלכסונים"/>
          <p:cNvGrpSpPr/>
          <p:nvPr/>
        </p:nvGrpSpPr>
        <p:grpSpPr>
          <a:xfrm flipH="1">
            <a:off x="-28852" y="4145281"/>
            <a:ext cx="4686117" cy="2731407"/>
            <a:chOff x="5638800" y="3108960"/>
            <a:chExt cx="3515503" cy="2048555"/>
          </a:xfrm>
        </p:grpSpPr>
        <p:cxnSp>
          <p:nvCxnSpPr>
            <p:cNvPr id="12" name="מחבר ישר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918829" y="4951266"/>
            <a:ext cx="7645145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DD0C3948-2FFE-4251-B2D0-00A3090E8774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2941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964765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01DD720-C7C4-4F5E-BF2F-F38FF18DE6CB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8344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8344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966105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70168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B38CB8E-D5B9-4AD4-89B7-927A08FC54C4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3363B414-CCC6-4B2F-9B9E-496E849E2F49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8B2DB12-7FB4-4139-911D-01C2854CADD1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79987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79987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294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  <a:p>
            <a:pPr lvl="1" rtl="1"/>
            <a:r>
              <a:rPr lang="he-IL" smtClean="0"/>
              <a:t>רמה שנייה</a:t>
            </a:r>
          </a:p>
          <a:p>
            <a:pPr lvl="2" rtl="1"/>
            <a:r>
              <a:rPr lang="he-IL" smtClean="0"/>
              <a:t>רמה שלישית</a:t>
            </a:r>
          </a:p>
          <a:p>
            <a:pPr lvl="3" rtl="1"/>
            <a:r>
              <a:rPr lang="he-IL" smtClean="0"/>
              <a:t>רמה רביעית</a:t>
            </a:r>
          </a:p>
          <a:p>
            <a:pPr lvl="4" rtl="1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9926EAD-8A3F-4654-BFDC-4787BF188C03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88186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988186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68294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7CF51E49-901D-4930-8C53-00BD23E56F80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ווים משמאל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צורה חופשית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84212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84212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200654" y="6356352"/>
            <a:ext cx="284227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EA7507E-11BB-4C1E-A24E-B80FE17FB488}" type="datetime8">
              <a:rPr lang="he-IL" smtClean="0"/>
              <a:pPr/>
              <a:t>25 אפריל 17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918830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8294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nionTDK/jbs-text2js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Text2Json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algn="l" rt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presentation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5180012" y="4724400"/>
            <a:ext cx="6781562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>
            <a:lvl1pPr algn="r" defTabSz="1218987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2800" dirty="0" smtClean="0"/>
              <a:t>Presenting: </a:t>
            </a:r>
            <a:r>
              <a:rPr lang="en-US" sz="2800" dirty="0" err="1" smtClean="0"/>
              <a:t>Noa</a:t>
            </a:r>
            <a:r>
              <a:rPr lang="en-US" sz="2800" dirty="0" smtClean="0"/>
              <a:t> </a:t>
            </a:r>
            <a:r>
              <a:rPr lang="en-US" sz="2800" dirty="0" err="1" smtClean="0"/>
              <a:t>Shilo</a:t>
            </a:r>
            <a:r>
              <a:rPr lang="en-US" sz="2800" dirty="0" smtClean="0"/>
              <a:t> and Igal Brenner</a:t>
            </a:r>
            <a:endParaRPr lang="en-US" sz="2800" dirty="0"/>
          </a:p>
          <a:p>
            <a:pPr algn="l"/>
            <a:r>
              <a:rPr lang="en-US" sz="2800" dirty="0" smtClean="0"/>
              <a:t>Under supervision of: Dr. Oren </a:t>
            </a:r>
            <a:r>
              <a:rPr lang="en-US" sz="2800" dirty="0" err="1" smtClean="0"/>
              <a:t>Mishali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2412" cy="26670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smtClean="0"/>
              <a:t>For </a:t>
            </a:r>
            <a:r>
              <a:rPr lang="en-US" sz="3200" dirty="0"/>
              <a:t>m</a:t>
            </a:r>
            <a:r>
              <a:rPr lang="en-US" sz="3200" dirty="0" smtClean="0"/>
              <a:t>ore information: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://github.com/TechnionTDK/jbs-text2json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1910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dirty="0" smtClean="0"/>
              <a:t>VERVIEW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/>
              <a:t>ext2Json is a general parsing tool for developers</a:t>
            </a:r>
          </a:p>
          <a:p>
            <a:pPr algn="l" rtl="0"/>
            <a:r>
              <a:rPr lang="en-US" dirty="0" smtClean="0"/>
              <a:t>Using Text2Json a programmer can almost effortlessly convert any text file to an easy-to-work-with </a:t>
            </a:r>
            <a:r>
              <a:rPr lang="en-US" dirty="0" err="1" smtClean="0"/>
              <a:t>json</a:t>
            </a:r>
            <a:r>
              <a:rPr lang="en-US" dirty="0" smtClean="0"/>
              <a:t> format file 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 smtClean="0"/>
              <a:t>The library was developed as part of the JBS project in the </a:t>
            </a:r>
            <a:r>
              <a:rPr lang="en-US" dirty="0" err="1" smtClean="0"/>
              <a:t>Technions</a:t>
            </a:r>
            <a:r>
              <a:rPr lang="en-US" dirty="0" smtClean="0"/>
              <a:t> TDK lab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dirty="0" smtClean="0"/>
              <a:t>ith the help of this tool dozens of </a:t>
            </a:r>
            <a:r>
              <a:rPr lang="en-US" dirty="0" err="1" smtClean="0"/>
              <a:t>jewish</a:t>
            </a:r>
            <a:r>
              <a:rPr lang="en-US" dirty="0" smtClean="0"/>
              <a:t> books wer</a:t>
            </a:r>
            <a:r>
              <a:rPr lang="en-US" dirty="0" smtClean="0"/>
              <a:t>e “translated” to </a:t>
            </a:r>
            <a:r>
              <a:rPr lang="en-US" dirty="0" err="1" smtClean="0"/>
              <a:t>json</a:t>
            </a:r>
            <a:r>
              <a:rPr lang="en-US" dirty="0" smtClean="0"/>
              <a:t> format and used in the project to create a semantic web database of the </a:t>
            </a:r>
            <a:r>
              <a:rPr lang="en-US" dirty="0" err="1" smtClean="0"/>
              <a:t>jewish</a:t>
            </a:r>
            <a:r>
              <a:rPr lang="en-US" dirty="0" smtClean="0"/>
              <a:t> books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Text2Json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AutoNum type="arabicPeriod"/>
            </a:pPr>
            <a:r>
              <a:rPr lang="en-US" dirty="0" smtClean="0"/>
              <a:t>Create a new parser inheriting from the parser class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Define pattern matchers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Define actions to be taken upon match</a:t>
            </a:r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/>
          <a:srcRect b="35109"/>
          <a:stretch/>
        </p:blipFill>
        <p:spPr>
          <a:xfrm>
            <a:off x="1293811" y="3581400"/>
            <a:ext cx="5668615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Register Matchers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Font typeface="Arial" pitchFamily="34" charset="0"/>
              <a:buAutoNum type="arabicPeriod"/>
            </a:pPr>
            <a:r>
              <a:rPr lang="en-US" dirty="0" err="1" smtClean="0"/>
              <a:t>LineMatche</a:t>
            </a:r>
            <a:r>
              <a:rPr lang="en-US" dirty="0" smtClean="0"/>
              <a:t> - interface </a:t>
            </a:r>
            <a:r>
              <a:rPr lang="en-US" dirty="0"/>
              <a:t>for </a:t>
            </a:r>
            <a:r>
              <a:rPr lang="en-US" dirty="0" smtClean="0"/>
              <a:t>pattern matching.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Line - A class with a set of functions for examining the text.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b="15573"/>
          <a:stretch/>
        </p:blipFill>
        <p:spPr>
          <a:xfrm>
            <a:off x="1293811" y="2895600"/>
            <a:ext cx="41219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On Line Match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marL="514350" indent="-514350" algn="l" rtl="0">
              <a:buFont typeface="Arial" pitchFamily="34" charset="0"/>
              <a:buAutoNum type="arabicPeriod"/>
            </a:pPr>
            <a:r>
              <a:rPr lang="en-US" dirty="0" err="1" smtClean="0"/>
              <a:t>JsonObject</a:t>
            </a:r>
            <a:r>
              <a:rPr lang="en-US" dirty="0" smtClean="0"/>
              <a:t> – A class for easily writing a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</a:p>
          <a:p>
            <a:pPr marL="514350" indent="-514350" algn="l" rtl="0">
              <a:buAutoNum type="arabicPeriod"/>
            </a:pPr>
            <a:r>
              <a:rPr lang="en-US" dirty="0" smtClean="0"/>
              <a:t>Line - A set of functions to manipulate the text.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endParaRPr lang="en-US" dirty="0" smtClean="0"/>
          </a:p>
          <a:p>
            <a:pPr marL="0" indent="0" algn="l" rtl="0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3200400"/>
            <a:ext cx="5438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l" rtl="1"/>
            <a:r>
              <a:rPr lang="en-US" dirty="0" smtClean="0"/>
              <a:t>Some </a:t>
            </a:r>
            <a:r>
              <a:rPr lang="en-US" sz="6600" dirty="0" smtClean="0"/>
              <a:t>results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973" b="20737"/>
          <a:stretch/>
        </p:blipFill>
        <p:spPr>
          <a:xfrm>
            <a:off x="150812" y="152400"/>
            <a:ext cx="7753350" cy="3276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2" y="3657600"/>
            <a:ext cx="7781925" cy="3067050"/>
          </a:xfrm>
          <a:prstGeom prst="rect">
            <a:avLst/>
          </a:prstGeom>
        </p:spPr>
      </p:pic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sp>
        <p:nvSpPr>
          <p:cNvPr id="7" name="כותרת משנה 4"/>
          <p:cNvSpPr txBox="1">
            <a:spLocks/>
          </p:cNvSpPr>
          <p:nvPr/>
        </p:nvSpPr>
        <p:spPr>
          <a:xfrm rot="1874637">
            <a:off x="1289146" y="4826909"/>
            <a:ext cx="2017048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תנ"ך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533400"/>
            <a:ext cx="7772400" cy="261937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894" y="3733800"/>
            <a:ext cx="7829550" cy="2476500"/>
          </a:xfrm>
          <a:prstGeom prst="rect">
            <a:avLst/>
          </a:prstGeom>
        </p:spPr>
      </p:pic>
      <p:sp>
        <p:nvSpPr>
          <p:cNvPr id="8" name="כותרת משנה 4"/>
          <p:cNvSpPr txBox="1">
            <a:spLocks/>
          </p:cNvSpPr>
          <p:nvPr/>
        </p:nvSpPr>
        <p:spPr>
          <a:xfrm rot="1842849">
            <a:off x="562338" y="4598128"/>
            <a:ext cx="2639325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תלמוד בבלי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חץ מכופף 5"/>
          <p:cNvSpPr/>
          <p:nvPr/>
        </p:nvSpPr>
        <p:spPr>
          <a:xfrm rot="5400000">
            <a:off x="8075612" y="1676400"/>
            <a:ext cx="1828800" cy="1524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sz="2800">
              <a:solidFill>
                <a:schemeClr val="tx1"/>
              </a:solidFill>
            </a:endParaRPr>
          </a:p>
        </p:txBody>
      </p:sp>
      <p:sp>
        <p:nvSpPr>
          <p:cNvPr id="8" name="כותרת משנה 4"/>
          <p:cNvSpPr txBox="1">
            <a:spLocks/>
          </p:cNvSpPr>
          <p:nvPr/>
        </p:nvSpPr>
        <p:spPr>
          <a:xfrm rot="1842849">
            <a:off x="562338" y="4598128"/>
            <a:ext cx="2639325" cy="546014"/>
          </a:xfrm>
          <a:prstGeom prst="rect">
            <a:avLst/>
          </a:prstGeom>
        </p:spPr>
        <p:txBody>
          <a:bodyPr vert="horz" lIns="121899" tIns="60949" rIns="121899" bIns="60949" rtlCol="1" anchor="t">
            <a:norm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e-IL" dirty="0" smtClean="0">
                <a:solidFill>
                  <a:schemeClr val="tx1"/>
                </a:solidFill>
              </a:rPr>
              <a:t>תלמוד בבלי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כותרת 12"/>
          <p:cNvSpPr>
            <a:spLocks noGrp="1"/>
          </p:cNvSpPr>
          <p:nvPr>
            <p:ph type="title"/>
          </p:nvPr>
        </p:nvSpPr>
        <p:spPr>
          <a:xfrm>
            <a:off x="760412" y="457200"/>
            <a:ext cx="10360501" cy="1223963"/>
          </a:xfrm>
        </p:spPr>
        <p:txBody>
          <a:bodyPr rtlCol="1">
            <a:normAutofit/>
          </a:bodyPr>
          <a:lstStyle/>
          <a:p>
            <a:pPr algn="l" rtl="1"/>
            <a:r>
              <a:rPr lang="en-US" sz="4400" dirty="0" err="1" smtClean="0"/>
              <a:t>Json</a:t>
            </a:r>
            <a:r>
              <a:rPr lang="en-US" sz="4400" dirty="0" smtClean="0"/>
              <a:t> file for package data</a:t>
            </a:r>
            <a:endParaRPr lang="he-IL" sz="4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733800"/>
            <a:ext cx="77057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טכנולוגיה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3_TF02787990.potx" id="{F3E051B8-4A18-4BE6-95A6-CDDD2921A287}" vid="{0104B8EC-A7CA-455E-81F6-09E5E76CE49B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שלשות של קווים מעגליים (מסך רחב)</Template>
  <TotalTime>87</TotalTime>
  <Words>184</Words>
  <Application>Microsoft Office PowerPoint</Application>
  <PresentationFormat>מותאם אישית</PresentationFormat>
  <Paragraphs>34</Paragraphs>
  <Slides>10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Gisha</vt:lpstr>
      <vt:lpstr>Tahoma</vt:lpstr>
      <vt:lpstr>טכנולוגיה 16x9</vt:lpstr>
      <vt:lpstr>Text2Json</vt:lpstr>
      <vt:lpstr>OVERVIEW</vt:lpstr>
      <vt:lpstr>USING Text2Json</vt:lpstr>
      <vt:lpstr>Register Matchers</vt:lpstr>
      <vt:lpstr>On Line Match</vt:lpstr>
      <vt:lpstr>Some results</vt:lpstr>
      <vt:lpstr>מצגת של PowerPoint</vt:lpstr>
      <vt:lpstr>מצגת של PowerPoint</vt:lpstr>
      <vt:lpstr>Json file for package data</vt:lpstr>
      <vt:lpstr>For more information: https://github.com/TechnionTDK/jbs-text2json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Text2Json</dc:title>
  <dc:creator>Igal Brenner</dc:creator>
  <cp:lastModifiedBy>Igal Brenner</cp:lastModifiedBy>
  <cp:revision>9</cp:revision>
  <dcterms:created xsi:type="dcterms:W3CDTF">2017-04-25T16:54:51Z</dcterms:created>
  <dcterms:modified xsi:type="dcterms:W3CDTF">2017-04-25T18:22:03Z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