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2" r:id="rId7"/>
    <p:sldId id="273" r:id="rId8"/>
    <p:sldId id="279" r:id="rId9"/>
    <p:sldId id="274" r:id="rId10"/>
    <p:sldId id="280" r:id="rId11"/>
    <p:sldId id="281" r:id="rId12"/>
    <p:sldId id="259" r:id="rId13"/>
    <p:sldId id="275" r:id="rId14"/>
    <p:sldId id="276" r:id="rId15"/>
    <p:sldId id="277" r:id="rId16"/>
    <p:sldId id="282" r:id="rId17"/>
    <p:sldId id="278" r:id="rId18"/>
  </p:sldIdLst>
  <p:sldSz cx="12188825" cy="6858000"/>
  <p:notesSz cx="6858000" cy="9144000"/>
  <p:defaultTextStyle>
    <a:defPPr algn="r" rtl="1">
      <a:defRPr lang="he-IL"/>
    </a:defPPr>
    <a:lvl1pPr marL="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0316" autoAdjust="0"/>
  </p:normalViewPr>
  <p:slideViewPr>
    <p:cSldViewPr>
      <p:cViewPr varScale="1">
        <p:scale>
          <a:sx n="116" d="100"/>
          <a:sy n="116" d="100"/>
        </p:scale>
        <p:origin x="336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BDDD32B-AB37-438A-ADA4-3443BF8306D1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25 אפריל 17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6D18A6-F058-41A1-B5F6-5F38D058AE5A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BA5BD7-F043-4D1B-AA17-CD412FC534DE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149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187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721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77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997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82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0801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0573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235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אלכסונים"/>
          <p:cNvGrpSpPr/>
          <p:nvPr/>
        </p:nvGrpSpPr>
        <p:grpSpPr>
          <a:xfrm flipH="1">
            <a:off x="-109712" y="4145281"/>
            <a:ext cx="4686117" cy="2731407"/>
            <a:chOff x="5638800" y="3108960"/>
            <a:chExt cx="3515503" cy="2048555"/>
          </a:xfrm>
        </p:grpSpPr>
        <p:cxnSp>
          <p:nvCxnSpPr>
            <p:cNvPr id="14" name="מחבר ישר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מחבר ישר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קווים תחתונים"/>
          <p:cNvGrpSpPr/>
          <p:nvPr/>
        </p:nvGrpSpPr>
        <p:grpSpPr>
          <a:xfrm flipH="1">
            <a:off x="6722582" y="6057149"/>
            <a:ext cx="5498726" cy="820207"/>
            <a:chOff x="-6689" y="4553748"/>
            <a:chExt cx="4125119" cy="615155"/>
          </a:xfrm>
        </p:grpSpPr>
        <p:sp>
          <p:nvSpPr>
            <p:cNvPr id="9" name="צורה חופשית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צורה חופשית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1">
            <a:normAutofit/>
          </a:bodyPr>
          <a:lstStyle>
            <a:lvl1pPr algn="r" rtl="1"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 smtClean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22" name="מציין מיקום של תאריך 2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E734A5D-85F8-4CEA-8555-40F0628EC813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23" name="מציין מיקום של כותרת תחתונה 2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1119843A-5965-4066-8F77-17C9F5971B42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00957" y="584200"/>
            <a:ext cx="2742486" cy="5588000"/>
          </a:xfrm>
        </p:spPr>
        <p:txBody>
          <a:bodyPr vert="eaVert"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682941" y="584200"/>
            <a:ext cx="7414869" cy="5588000"/>
          </a:xfrm>
        </p:spPr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C182BE10-A012-478F-970D-02B33AB60D30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3A869A44-3F56-4F54-851E-D9BA2BFA2D93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אלכסונים"/>
          <p:cNvGrpSpPr/>
          <p:nvPr/>
        </p:nvGrpSpPr>
        <p:grpSpPr>
          <a:xfrm flipH="1">
            <a:off x="-28852" y="4145281"/>
            <a:ext cx="4686117" cy="2731407"/>
            <a:chOff x="5638800" y="3108960"/>
            <a:chExt cx="3515503" cy="2048555"/>
          </a:xfrm>
        </p:grpSpPr>
        <p:cxnSp>
          <p:nvCxnSpPr>
            <p:cNvPr id="12" name="מחבר ישר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מחבר ישר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מחבר ישר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1" anchor="b">
            <a:normAutofit/>
          </a:bodyPr>
          <a:lstStyle>
            <a:lvl1pPr algn="r" rtl="1">
              <a:defRPr sz="5400" b="0" cap="none" baseline="0"/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918829" y="4951266"/>
            <a:ext cx="7645145" cy="1220933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r" rtl="1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DD0C3948-2FFE-4251-B2D0-00A3090E8774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2941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964765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01DD720-C7C4-4F5E-BF2F-F38FF18DE6CB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8344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88344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966105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970168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 baseline="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7B38CB8E-D5B9-4AD4-89B7-927A08FC54C4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3363B414-CCC6-4B2F-9B9E-496E849E2F49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28B2DB12-7FB4-4139-911D-01C2854CADD1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79987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79987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2941" y="584200"/>
            <a:ext cx="6094413" cy="558800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9926EAD-8A3F-4654-BFDC-4787BF188C03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88186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88186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idx="1"/>
          </p:nvPr>
        </p:nvSpPr>
        <p:spPr>
          <a:xfrm>
            <a:off x="68294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1">
            <a:normAutofit/>
          </a:bodyPr>
          <a:lstStyle>
            <a:lvl1pPr marL="0" indent="0" algn="r" rtl="1">
              <a:buNone/>
              <a:defRPr sz="2800"/>
            </a:lvl1pPr>
            <a:lvl2pPr marL="609493" indent="0" algn="r" rtl="1">
              <a:buNone/>
              <a:defRPr sz="3700"/>
            </a:lvl2pPr>
            <a:lvl3pPr marL="1218987" indent="0" algn="r" rtl="1">
              <a:buNone/>
              <a:defRPr sz="3200"/>
            </a:lvl3pPr>
            <a:lvl4pPr marL="1828480" indent="0" algn="r" rtl="1">
              <a:buNone/>
              <a:defRPr sz="2700"/>
            </a:lvl4pPr>
            <a:lvl5pPr marL="2437973" indent="0" algn="r" rtl="1">
              <a:buNone/>
              <a:defRPr sz="2700"/>
            </a:lvl5pPr>
            <a:lvl6pPr marL="3047467" indent="0" algn="r" rtl="1">
              <a:buNone/>
              <a:defRPr sz="2700"/>
            </a:lvl6pPr>
            <a:lvl7pPr marL="3656960" indent="0" algn="r" rtl="1">
              <a:buNone/>
              <a:defRPr sz="2700"/>
            </a:lvl7pPr>
            <a:lvl8pPr marL="4266453" indent="0" algn="r" rtl="1">
              <a:buNone/>
              <a:defRPr sz="2700"/>
            </a:lvl8pPr>
            <a:lvl9pPr marL="4875947" indent="0" algn="r" rtl="1">
              <a:buNone/>
              <a:defRPr sz="2700"/>
            </a:lvl9pPr>
          </a:lstStyle>
          <a:p>
            <a:pPr rtl="1"/>
            <a:r>
              <a:rPr lang="he-IL" smtClean="0"/>
              <a:t>לחץ על הסמל כדי להוסיף תמונה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7CF51E49-901D-4930-8C53-00BD23E56F80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bg1">
                <a:lumMod val="65000"/>
                <a:lumOff val="35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ווים משמאל"/>
          <p:cNvGrpSpPr/>
          <p:nvPr/>
        </p:nvGrpSpPr>
        <p:grpSpPr>
          <a:xfrm flipH="1">
            <a:off x="11368832" y="-3174"/>
            <a:ext cx="819993" cy="5229225"/>
            <a:chOff x="-11906" y="-2381"/>
            <a:chExt cx="615155" cy="3921919"/>
          </a:xfrm>
        </p:grpSpPr>
        <p:sp>
          <p:nvSpPr>
            <p:cNvPr id="10" name="צורה חופשית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4212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/>
          </a:bodyPr>
          <a:lstStyle/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200654" y="6356352"/>
            <a:ext cx="284227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EA7507E-11BB-4C1E-A24E-B80FE17FB488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918830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82941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github.com/TechnionTDK/jbs-text2js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algn="l" rtl="1"/>
            <a:r>
              <a:rPr lang="en-US" b="1" dirty="0" smtClean="0"/>
              <a:t>Text2Json</a:t>
            </a:r>
            <a:endParaRPr lang="he-IL" b="1" dirty="0"/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pPr algn="l" rtl="1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presentation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5180012" y="4724400"/>
            <a:ext cx="6781562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>
            <a:lvl1pPr algn="r" defTabSz="1218987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2800" dirty="0" smtClean="0"/>
              <a:t>Presenting: </a:t>
            </a:r>
            <a:r>
              <a:rPr lang="en-US" sz="2800" dirty="0" err="1" smtClean="0"/>
              <a:t>Noa</a:t>
            </a:r>
            <a:r>
              <a:rPr lang="en-US" sz="2800" dirty="0" smtClean="0"/>
              <a:t> </a:t>
            </a:r>
            <a:r>
              <a:rPr lang="en-US" sz="2800" dirty="0" err="1" smtClean="0"/>
              <a:t>Shilo</a:t>
            </a:r>
            <a:r>
              <a:rPr lang="en-US" sz="2800" dirty="0" smtClean="0"/>
              <a:t> and Igal Brenner</a:t>
            </a:r>
            <a:endParaRPr lang="en-US" sz="2800" dirty="0"/>
          </a:p>
          <a:p>
            <a:pPr algn="l"/>
            <a:r>
              <a:rPr lang="en-US" sz="2800" dirty="0" smtClean="0"/>
              <a:t>Under supervision of: Dr. Oren </a:t>
            </a:r>
            <a:r>
              <a:rPr lang="en-US" sz="2800" dirty="0" err="1" smtClean="0"/>
              <a:t>Mishali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973" b="20737"/>
          <a:stretch/>
        </p:blipFill>
        <p:spPr>
          <a:xfrm>
            <a:off x="150812" y="152400"/>
            <a:ext cx="7753350" cy="32766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12" y="3657600"/>
            <a:ext cx="7781925" cy="3067050"/>
          </a:xfrm>
          <a:prstGeom prst="rect">
            <a:avLst/>
          </a:prstGeom>
        </p:spPr>
      </p:pic>
      <p:sp>
        <p:nvSpPr>
          <p:cNvPr id="6" name="חץ מכופף 5"/>
          <p:cNvSpPr/>
          <p:nvPr/>
        </p:nvSpPr>
        <p:spPr>
          <a:xfrm rot="5400000">
            <a:off x="8075612" y="1676400"/>
            <a:ext cx="1828800" cy="1524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>
              <a:solidFill>
                <a:schemeClr val="tx1"/>
              </a:solidFill>
            </a:endParaRPr>
          </a:p>
        </p:txBody>
      </p:sp>
      <p:sp>
        <p:nvSpPr>
          <p:cNvPr id="7" name="כותרת משנה 4"/>
          <p:cNvSpPr txBox="1">
            <a:spLocks/>
          </p:cNvSpPr>
          <p:nvPr/>
        </p:nvSpPr>
        <p:spPr>
          <a:xfrm rot="1874637">
            <a:off x="1451943" y="4918117"/>
            <a:ext cx="2017048" cy="546014"/>
          </a:xfrm>
          <a:prstGeom prst="rect">
            <a:avLst/>
          </a:prstGeom>
        </p:spPr>
        <p:txBody>
          <a:bodyPr vert="horz" lIns="121899" tIns="60949" rIns="121899" bIns="60949" rtlCol="1" anchor="t">
            <a:norm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dirty="0" smtClean="0">
                <a:solidFill>
                  <a:schemeClr val="tx1"/>
                </a:solidFill>
              </a:rPr>
              <a:t>תנ"ך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7170" name="Picture 2" descr="Image result for ‫תנך‬‎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4" y="5647102"/>
            <a:ext cx="1033477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05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חץ מכופף 5"/>
          <p:cNvSpPr/>
          <p:nvPr/>
        </p:nvSpPr>
        <p:spPr>
          <a:xfrm rot="5400000">
            <a:off x="8075612" y="1676400"/>
            <a:ext cx="1828800" cy="1524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>
              <a:solidFill>
                <a:schemeClr val="tx1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533400"/>
            <a:ext cx="7772400" cy="2619375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894" y="3733800"/>
            <a:ext cx="7829550" cy="2476500"/>
          </a:xfrm>
          <a:prstGeom prst="rect">
            <a:avLst/>
          </a:prstGeom>
        </p:spPr>
      </p:pic>
      <p:sp>
        <p:nvSpPr>
          <p:cNvPr id="8" name="כותרת משנה 4"/>
          <p:cNvSpPr txBox="1">
            <a:spLocks/>
          </p:cNvSpPr>
          <p:nvPr/>
        </p:nvSpPr>
        <p:spPr>
          <a:xfrm rot="1842849">
            <a:off x="562338" y="4598128"/>
            <a:ext cx="2639325" cy="546014"/>
          </a:xfrm>
          <a:prstGeom prst="rect">
            <a:avLst/>
          </a:prstGeom>
        </p:spPr>
        <p:txBody>
          <a:bodyPr vert="horz" lIns="121899" tIns="60949" rIns="121899" bIns="60949" rtlCol="1" anchor="t">
            <a:norm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dirty="0" smtClean="0">
                <a:solidFill>
                  <a:schemeClr val="tx1"/>
                </a:solidFill>
              </a:rPr>
              <a:t>תלמוד בבלי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8194" name="Picture 2" descr="Image result for ‫תלמוד בבלי‬‎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5" t="17516" r="36156" b="16408"/>
          <a:stretch/>
        </p:blipFill>
        <p:spPr bwMode="auto">
          <a:xfrm>
            <a:off x="150812" y="5676900"/>
            <a:ext cx="762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חץ מכופף 5"/>
          <p:cNvSpPr/>
          <p:nvPr/>
        </p:nvSpPr>
        <p:spPr>
          <a:xfrm rot="5400000">
            <a:off x="8075612" y="1676400"/>
            <a:ext cx="1828800" cy="1524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>
              <a:solidFill>
                <a:schemeClr val="tx1"/>
              </a:solidFill>
            </a:endParaRPr>
          </a:p>
        </p:txBody>
      </p:sp>
      <p:sp>
        <p:nvSpPr>
          <p:cNvPr id="8" name="כותרת משנה 4"/>
          <p:cNvSpPr txBox="1">
            <a:spLocks/>
          </p:cNvSpPr>
          <p:nvPr/>
        </p:nvSpPr>
        <p:spPr>
          <a:xfrm rot="1842849">
            <a:off x="562338" y="4598128"/>
            <a:ext cx="2639325" cy="546014"/>
          </a:xfrm>
          <a:prstGeom prst="rect">
            <a:avLst/>
          </a:prstGeom>
        </p:spPr>
        <p:txBody>
          <a:bodyPr vert="horz" lIns="121899" tIns="60949" rIns="121899" bIns="60949" rtlCol="1" anchor="t">
            <a:norm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dirty="0" smtClean="0">
                <a:solidFill>
                  <a:schemeClr val="tx1"/>
                </a:solidFill>
              </a:rPr>
              <a:t>תלמוד בבלי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כותרת 12"/>
          <p:cNvSpPr>
            <a:spLocks noGrp="1"/>
          </p:cNvSpPr>
          <p:nvPr>
            <p:ph type="title"/>
          </p:nvPr>
        </p:nvSpPr>
        <p:spPr>
          <a:xfrm>
            <a:off x="760412" y="457200"/>
            <a:ext cx="10360501" cy="1223963"/>
          </a:xfrm>
        </p:spPr>
        <p:txBody>
          <a:bodyPr rtlCol="1">
            <a:normAutofit/>
          </a:bodyPr>
          <a:lstStyle/>
          <a:p>
            <a:pPr algn="l" rtl="1"/>
            <a:r>
              <a:rPr lang="en-US" sz="4400" b="1" dirty="0" err="1" smtClean="0"/>
              <a:t>Json</a:t>
            </a:r>
            <a:r>
              <a:rPr lang="en-US" sz="4400" b="1" dirty="0" smtClean="0"/>
              <a:t> file for package data</a:t>
            </a:r>
            <a:endParaRPr lang="he-IL" sz="4400" b="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733800"/>
            <a:ext cx="77057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7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b="1" dirty="0" smtClean="0"/>
              <a:t>Working process</a:t>
            </a:r>
            <a:endParaRPr lang="he-IL" b="1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dirty="0" smtClean="0"/>
              <a:t>“Feel the ground”: created a specific parser before creating the tool</a:t>
            </a:r>
          </a:p>
          <a:p>
            <a:pPr algn="l" rtl="0"/>
            <a:r>
              <a:rPr lang="en-US" dirty="0" smtClean="0"/>
              <a:t>Insights: encoding, Hebrew </a:t>
            </a:r>
            <a:r>
              <a:rPr lang="en-US" dirty="0" err="1" smtClean="0"/>
              <a:t>nikud</a:t>
            </a:r>
            <a:r>
              <a:rPr lang="en-US" dirty="0" smtClean="0"/>
              <a:t>, </a:t>
            </a:r>
            <a:r>
              <a:rPr lang="en-US" dirty="0" err="1" smtClean="0"/>
              <a:t>Gson</a:t>
            </a:r>
            <a:r>
              <a:rPr lang="en-US" dirty="0" smtClean="0"/>
              <a:t> library and more…</a:t>
            </a:r>
          </a:p>
          <a:p>
            <a:pPr algn="l" rtl="0"/>
            <a:r>
              <a:rPr lang="en-US" dirty="0" smtClean="0"/>
              <a:t>Created a general parser – the Parser class</a:t>
            </a:r>
          </a:p>
          <a:p>
            <a:pPr algn="l" rtl="0"/>
            <a:r>
              <a:rPr lang="en-US" dirty="0" smtClean="0"/>
              <a:t>Started parsing </a:t>
            </a:r>
            <a:r>
              <a:rPr lang="en-US" dirty="0" err="1" smtClean="0"/>
              <a:t>jewish</a:t>
            </a:r>
            <a:r>
              <a:rPr lang="en-US" dirty="0" smtClean="0"/>
              <a:t> books</a:t>
            </a:r>
          </a:p>
          <a:p>
            <a:pPr algn="l" rtl="0"/>
            <a:r>
              <a:rPr lang="en-US" dirty="0" smtClean="0"/>
              <a:t>Simultaneously created helping tools for the general parser and utilities specifically for the </a:t>
            </a:r>
            <a:r>
              <a:rPr lang="en-US" dirty="0" err="1" smtClean="0"/>
              <a:t>jewish</a:t>
            </a:r>
            <a:r>
              <a:rPr lang="en-US" dirty="0" smtClean="0"/>
              <a:t> bookshelf parsing. </a:t>
            </a:r>
          </a:p>
          <a:p>
            <a:pPr algn="l" rtl="0"/>
            <a:r>
              <a:rPr lang="en-US" dirty="0" smtClean="0"/>
              <a:t>Dealt with changes along the way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514350" indent="-514350" algn="l" rtl="0">
              <a:buAutoNum type="arabicPeriod"/>
            </a:pPr>
            <a:endParaRPr lang="en-US" dirty="0" smtClean="0"/>
          </a:p>
          <a:p>
            <a:pPr marL="0" indent="0" algn="l" rtl="0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4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74812" y="2057400"/>
            <a:ext cx="9142412" cy="2667000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 smtClean="0"/>
              <a:t>THANK YOU!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For </a:t>
            </a:r>
            <a:r>
              <a:rPr lang="en-US" sz="3200" dirty="0"/>
              <a:t>m</a:t>
            </a:r>
            <a:r>
              <a:rPr lang="en-US" sz="3200" dirty="0" smtClean="0"/>
              <a:t>ore information: 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://github.com/TechnionTDK/jbs-text2json</a:t>
            </a:r>
            <a:endParaRPr lang="he-IL" sz="3200" dirty="0"/>
          </a:p>
        </p:txBody>
      </p:sp>
      <p:pic>
        <p:nvPicPr>
          <p:cNvPr id="2050" name="Picture 2" descr="Image result for thank you for your time presen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" r="6000" b="10000"/>
          <a:stretch/>
        </p:blipFill>
        <p:spPr bwMode="auto">
          <a:xfrm>
            <a:off x="6704012" y="685800"/>
            <a:ext cx="3581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02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1"/>
            <a:r>
              <a:rPr lang="en-US" sz="4000" b="1" dirty="0" smtClean="0"/>
              <a:t>OVERVIEW</a:t>
            </a:r>
            <a:endParaRPr lang="he-IL" sz="4000" b="1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/>
              <a:t>ext2Json is a general parsing tool for developers</a:t>
            </a:r>
          </a:p>
          <a:p>
            <a:pPr algn="l" rtl="0"/>
            <a:r>
              <a:rPr lang="en-US" dirty="0" smtClean="0"/>
              <a:t>Using Text2Json a programmer can almost effortlessly convert any text file to an easy-to-work-with </a:t>
            </a:r>
            <a:r>
              <a:rPr lang="en-US" dirty="0" err="1" smtClean="0"/>
              <a:t>json</a:t>
            </a:r>
            <a:r>
              <a:rPr lang="en-US" dirty="0" smtClean="0"/>
              <a:t> format file 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r>
              <a:rPr lang="en-US" dirty="0" smtClean="0"/>
              <a:t>The library was developed as part of the JBS project in the </a:t>
            </a:r>
            <a:r>
              <a:rPr lang="en-US" dirty="0" err="1" smtClean="0"/>
              <a:t>Technions</a:t>
            </a:r>
            <a:r>
              <a:rPr lang="en-US" dirty="0" smtClean="0"/>
              <a:t> TDK lab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dirty="0" smtClean="0"/>
              <a:t>ith the help of this tool dozens of </a:t>
            </a:r>
            <a:r>
              <a:rPr lang="en-US" dirty="0" err="1" smtClean="0"/>
              <a:t>jewish</a:t>
            </a:r>
            <a:r>
              <a:rPr lang="en-US" dirty="0" smtClean="0"/>
              <a:t> books were “translated” to </a:t>
            </a:r>
            <a:r>
              <a:rPr lang="en-US" dirty="0" err="1" smtClean="0"/>
              <a:t>json</a:t>
            </a:r>
            <a:r>
              <a:rPr lang="en-US" dirty="0" smtClean="0"/>
              <a:t> format and used in the project to create a semantic web database of the </a:t>
            </a:r>
            <a:r>
              <a:rPr lang="en-US" dirty="0" err="1" smtClean="0"/>
              <a:t>jewish</a:t>
            </a:r>
            <a:r>
              <a:rPr lang="en-US" dirty="0" smtClean="0"/>
              <a:t> books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Text2Json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marL="514350" indent="-514350" algn="l" rtl="0">
              <a:buAutoNum type="arabicPeriod"/>
            </a:pPr>
            <a:r>
              <a:rPr lang="en-US" dirty="0" smtClean="0"/>
              <a:t>Create a new parser inheriting from the parser class</a:t>
            </a:r>
          </a:p>
          <a:p>
            <a:pPr marL="514350" indent="-514350" algn="l" rtl="0">
              <a:buAutoNum type="arabicPeriod"/>
            </a:pPr>
            <a:r>
              <a:rPr lang="en-US" dirty="0" smtClean="0"/>
              <a:t>Define pattern matchers</a:t>
            </a:r>
          </a:p>
          <a:p>
            <a:pPr marL="514350" indent="-514350" algn="l" rtl="0">
              <a:buAutoNum type="arabicPeriod"/>
            </a:pPr>
            <a:r>
              <a:rPr lang="en-US" dirty="0" smtClean="0"/>
              <a:t>Define actions to be taken upon match</a:t>
            </a:r>
          </a:p>
          <a:p>
            <a:pPr marL="514350" indent="-514350" algn="l" rtl="0">
              <a:buAutoNum type="arabicPeriod"/>
            </a:pPr>
            <a:endParaRPr lang="en-US" dirty="0" smtClean="0"/>
          </a:p>
          <a:p>
            <a:pPr marL="514350" indent="-514350" algn="l" rtl="0">
              <a:buAutoNum type="arabicPeriod"/>
            </a:pPr>
            <a:endParaRPr lang="en-US" dirty="0" smtClean="0"/>
          </a:p>
          <a:p>
            <a:pPr marL="514350" indent="-514350" algn="l" rtl="0">
              <a:buAutoNum type="arabicPeriod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/>
          <a:srcRect b="35109"/>
          <a:stretch/>
        </p:blipFill>
        <p:spPr>
          <a:xfrm>
            <a:off x="1293811" y="3581400"/>
            <a:ext cx="5668615" cy="2209799"/>
          </a:xfrm>
          <a:prstGeom prst="rect">
            <a:avLst/>
          </a:prstGeom>
        </p:spPr>
      </p:pic>
      <p:pic>
        <p:nvPicPr>
          <p:cNvPr id="1026" name="Picture 2" descr="Image result for js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18648"/>
            <a:ext cx="1747837" cy="17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xt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4048758"/>
            <a:ext cx="1717727" cy="171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חץ ימינה 1"/>
          <p:cNvSpPr/>
          <p:nvPr/>
        </p:nvSpPr>
        <p:spPr>
          <a:xfrm>
            <a:off x="9066212" y="48006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/>
          </a:p>
        </p:txBody>
      </p:sp>
    </p:spTree>
    <p:extLst>
      <p:ext uri="{BB962C8B-B14F-4D97-AF65-F5344CB8AC3E}">
        <p14:creationId xmlns:p14="http://schemas.microsoft.com/office/powerpoint/2010/main" val="9281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b="1" dirty="0" smtClean="0"/>
              <a:t>Register Matchers</a:t>
            </a:r>
            <a:endParaRPr lang="he-IL" b="1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marL="514350" indent="-514350" algn="l" rtl="0">
              <a:buFont typeface="Arial" pitchFamily="34" charset="0"/>
              <a:buAutoNum type="arabicPeriod"/>
            </a:pPr>
            <a:r>
              <a:rPr lang="en-US" dirty="0" err="1" smtClean="0"/>
              <a:t>LineMatcher</a:t>
            </a:r>
            <a:r>
              <a:rPr lang="en-US" dirty="0" smtClean="0"/>
              <a:t> </a:t>
            </a:r>
            <a:r>
              <a:rPr lang="en-US" dirty="0" smtClean="0"/>
              <a:t>- interface </a:t>
            </a:r>
            <a:r>
              <a:rPr lang="en-US" dirty="0"/>
              <a:t>for </a:t>
            </a:r>
            <a:r>
              <a:rPr lang="en-US" dirty="0" smtClean="0"/>
              <a:t>pattern matching.</a:t>
            </a:r>
          </a:p>
          <a:p>
            <a:pPr marL="514350" indent="-514350" algn="l" rtl="0">
              <a:buAutoNum type="arabicPeriod"/>
            </a:pPr>
            <a:r>
              <a:rPr lang="en-US" dirty="0" smtClean="0"/>
              <a:t>Line - A class with a set of functions for examining the text.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514350" indent="-514350" algn="l" rtl="0">
              <a:buAutoNum type="arabicPeriod"/>
            </a:pPr>
            <a:endParaRPr lang="en-US" dirty="0" smtClean="0"/>
          </a:p>
          <a:p>
            <a:pPr marL="0" indent="0" algn="l" rtl="0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3"/>
          <a:srcRect b="15573"/>
          <a:stretch/>
        </p:blipFill>
        <p:spPr>
          <a:xfrm>
            <a:off x="1293811" y="2895600"/>
            <a:ext cx="4121989" cy="3429000"/>
          </a:xfrm>
          <a:prstGeom prst="rect">
            <a:avLst/>
          </a:prstGeom>
        </p:spPr>
      </p:pic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098" y="4876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b="1" dirty="0" smtClean="0"/>
              <a:t>Some of the functions provided by the Line class</a:t>
            </a:r>
            <a:endParaRPr lang="he-IL" b="1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 smtClean="0"/>
              <a:t>Get line</a:t>
            </a:r>
          </a:p>
          <a:p>
            <a:pPr algn="l" rtl="0"/>
            <a:r>
              <a:rPr lang="en-US" dirty="0" smtClean="0"/>
              <a:t>Begins with</a:t>
            </a:r>
          </a:p>
          <a:p>
            <a:pPr algn="l" rtl="0"/>
            <a:r>
              <a:rPr lang="en-US" dirty="0" smtClean="0"/>
              <a:t>Ends with</a:t>
            </a:r>
          </a:p>
          <a:p>
            <a:pPr algn="l" rtl="0"/>
            <a:r>
              <a:rPr lang="en-US" dirty="0" smtClean="0"/>
              <a:t>Contains</a:t>
            </a:r>
          </a:p>
          <a:p>
            <a:pPr algn="l" rtl="0"/>
            <a:r>
              <a:rPr lang="en-US" dirty="0" smtClean="0"/>
              <a:t>Word count</a:t>
            </a:r>
          </a:p>
          <a:p>
            <a:pPr algn="l" rtl="0"/>
            <a:r>
              <a:rPr lang="en-US" dirty="0" smtClean="0"/>
              <a:t>Extract</a:t>
            </a:r>
          </a:p>
          <a:p>
            <a:pPr algn="l" rtl="0"/>
            <a:r>
              <a:rPr lang="en-US" dirty="0" smtClean="0"/>
              <a:t>Get first word</a:t>
            </a:r>
          </a:p>
          <a:p>
            <a:pPr marL="514350" indent="-514350" algn="l" rtl="0">
              <a:buAutoNum type="arabicPeriod"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marL="514350" indent="-514350" algn="l" rtl="0">
              <a:buAutoNum type="arabicPeriod"/>
            </a:pPr>
            <a:endParaRPr lang="en-US" dirty="0" smtClean="0"/>
          </a:p>
          <a:p>
            <a:pPr marL="0" indent="0" algn="l" rtl="0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Image result for par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32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b="1" dirty="0" smtClean="0"/>
              <a:t>On Line Match</a:t>
            </a:r>
            <a:endParaRPr lang="he-IL" b="1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marL="514350" indent="-514350" algn="l" rtl="0">
              <a:buFont typeface="Arial" pitchFamily="34" charset="0"/>
              <a:buAutoNum type="arabicPeriod"/>
            </a:pPr>
            <a:r>
              <a:rPr lang="en-US" dirty="0" err="1" smtClean="0"/>
              <a:t>JsonObject</a:t>
            </a:r>
            <a:r>
              <a:rPr lang="en-US" dirty="0" smtClean="0"/>
              <a:t> – A class for easily writing </a:t>
            </a:r>
            <a:r>
              <a:rPr lang="en-US" dirty="0" smtClean="0"/>
              <a:t>to a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smtClean="0"/>
              <a:t>file 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marL="514350" indent="-514350" algn="l" rtl="0">
              <a:buAutoNum type="arabicPeriod"/>
            </a:pPr>
            <a:endParaRPr lang="en-US" dirty="0" smtClean="0"/>
          </a:p>
          <a:p>
            <a:pPr marL="0" indent="0" algn="l" rtl="0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3200400"/>
            <a:ext cx="5438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b="1" dirty="0" smtClean="0"/>
              <a:t>Some of the functions provided by the </a:t>
            </a:r>
            <a:r>
              <a:rPr lang="en-US" b="1" dirty="0" err="1" smtClean="0"/>
              <a:t>json</a:t>
            </a:r>
            <a:r>
              <a:rPr lang="en-US" b="1" dirty="0" smtClean="0"/>
              <a:t> object class</a:t>
            </a:r>
            <a:endParaRPr lang="he-IL" b="1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dirty="0"/>
              <a:t>A</a:t>
            </a:r>
            <a:r>
              <a:rPr lang="en-US" dirty="0" smtClean="0"/>
              <a:t>dd</a:t>
            </a:r>
          </a:p>
          <a:p>
            <a:pPr algn="l" rtl="0"/>
            <a:r>
              <a:rPr lang="en-US" dirty="0" smtClean="0"/>
              <a:t>Append</a:t>
            </a:r>
          </a:p>
          <a:p>
            <a:pPr algn="l" rtl="0"/>
            <a:r>
              <a:rPr lang="en-US" dirty="0" smtClean="0"/>
              <a:t>Has key</a:t>
            </a:r>
          </a:p>
          <a:p>
            <a:pPr algn="l" rtl="0"/>
            <a:r>
              <a:rPr lang="en-US" dirty="0" smtClean="0"/>
              <a:t>Write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514350" indent="-514350" algn="l" rtl="0">
              <a:buAutoNum type="arabicPeriod"/>
            </a:pPr>
            <a:endParaRPr lang="en-US" dirty="0" smtClean="0"/>
          </a:p>
          <a:p>
            <a:pPr marL="0" indent="0" algn="l" rtl="0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6" descr="Image result for pars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50292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5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2951"/>
            <a:ext cx="4724400" cy="670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7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1"/>
            <a:r>
              <a:rPr lang="en-US" sz="8000" b="1" dirty="0" smtClean="0"/>
              <a:t>Some results</a:t>
            </a:r>
            <a:endParaRPr lang="he-IL" sz="8000" b="1" dirty="0"/>
          </a:p>
        </p:txBody>
      </p:sp>
      <p:pic>
        <p:nvPicPr>
          <p:cNvPr id="5122" name="Picture 2" descr="Image result for ‫תנך‬‎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952" y="838200"/>
            <a:ext cx="375006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טכנולוגיה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3_TF02787990.potx" id="{F3E051B8-4A18-4BE6-95A6-CDDD2921A287}" vid="{0104B8EC-A7CA-455E-81F6-09E5E76CE49B}"/>
    </a:ext>
  </a:extLst>
</a:theme>
</file>

<file path=ppt/theme/theme2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</TotalTime>
  <Words>272</Words>
  <Application>Microsoft Office PowerPoint</Application>
  <PresentationFormat>מותאם אישית</PresentationFormat>
  <Paragraphs>60</Paragraphs>
  <Slides>14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Gisha</vt:lpstr>
      <vt:lpstr>Tahoma</vt:lpstr>
      <vt:lpstr>טכנולוגיה 16x9</vt:lpstr>
      <vt:lpstr>Text2Json</vt:lpstr>
      <vt:lpstr>OVERVIEW</vt:lpstr>
      <vt:lpstr>USING Text2Json</vt:lpstr>
      <vt:lpstr>Register Matchers</vt:lpstr>
      <vt:lpstr>Some of the functions provided by the Line class</vt:lpstr>
      <vt:lpstr>On Line Match</vt:lpstr>
      <vt:lpstr>Some of the functions provided by the json object class</vt:lpstr>
      <vt:lpstr>מצגת של PowerPoint</vt:lpstr>
      <vt:lpstr>Some results</vt:lpstr>
      <vt:lpstr>מצגת של PowerPoint</vt:lpstr>
      <vt:lpstr>מצגת של PowerPoint</vt:lpstr>
      <vt:lpstr>Json file for package data</vt:lpstr>
      <vt:lpstr>Working process</vt:lpstr>
      <vt:lpstr>THANK YOU!   For more information: https://github.com/TechnionTDK/jbs-text2json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Text2Json</dc:title>
  <dc:creator>Igal Brenner</dc:creator>
  <cp:lastModifiedBy>Igal Brenner</cp:lastModifiedBy>
  <cp:revision>21</cp:revision>
  <dcterms:created xsi:type="dcterms:W3CDTF">2017-04-25T16:54:51Z</dcterms:created>
  <dcterms:modified xsi:type="dcterms:W3CDTF">2017-04-25T20:28:20Z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