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21"/>
  </p:notesMasterIdLst>
  <p:sldIdLst>
    <p:sldId id="256" r:id="rId2"/>
    <p:sldId id="257" r:id="rId3"/>
    <p:sldId id="282" r:id="rId4"/>
    <p:sldId id="258" r:id="rId5"/>
    <p:sldId id="281" r:id="rId6"/>
    <p:sldId id="280" r:id="rId7"/>
    <p:sldId id="283" r:id="rId8"/>
    <p:sldId id="284" r:id="rId9"/>
    <p:sldId id="271" r:id="rId10"/>
    <p:sldId id="260" r:id="rId11"/>
    <p:sldId id="273" r:id="rId12"/>
    <p:sldId id="261" r:id="rId13"/>
    <p:sldId id="264" r:id="rId14"/>
    <p:sldId id="286" r:id="rId15"/>
    <p:sldId id="285" r:id="rId16"/>
    <p:sldId id="278" r:id="rId17"/>
    <p:sldId id="265" r:id="rId18"/>
    <p:sldId id="27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51200C2-E55A-4908-8070-D976D08DAF66}" type="datetimeFigureOut">
              <a:rPr lang="he-IL" smtClean="0"/>
              <a:t>י"א/ניסן/תש"ף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A828F44-ACE5-4BA7-BEE7-6F3697AF5E0A}" type="slidenum">
              <a:rPr lang="he-IL" smtClean="0"/>
              <a:t>‹#›</a:t>
            </a:fld>
            <a:endParaRPr lang="he-IL"/>
          </a:p>
        </p:txBody>
      </p:sp>
    </p:spTree>
    <p:extLst>
      <p:ext uri="{BB962C8B-B14F-4D97-AF65-F5344CB8AC3E}">
        <p14:creationId xmlns:p14="http://schemas.microsoft.com/office/powerpoint/2010/main" val="405913441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A828F44-ACE5-4BA7-BEE7-6F3697AF5E0A}" type="slidenum">
              <a:rPr lang="he-IL" smtClean="0"/>
              <a:t>2</a:t>
            </a:fld>
            <a:endParaRPr lang="he-IL"/>
          </a:p>
        </p:txBody>
      </p:sp>
    </p:spTree>
    <p:extLst>
      <p:ext uri="{BB962C8B-B14F-4D97-AF65-F5344CB8AC3E}">
        <p14:creationId xmlns:p14="http://schemas.microsoft.com/office/powerpoint/2010/main" val="330478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83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9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4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60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5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57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18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79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6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06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00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924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norkel.org/" TargetMode="External"/><Relationship Id="rId2" Type="http://schemas.openxmlformats.org/officeDocument/2006/relationships/hyperlink" Target="https://en.wikipedia.org/wiki/Weak_supervision" TargetMode="External"/><Relationship Id="rId1" Type="http://schemas.openxmlformats.org/officeDocument/2006/relationships/slideLayout" Target="../slideLayouts/slideLayout2.xml"/><Relationship Id="rId5" Type="http://schemas.openxmlformats.org/officeDocument/2006/relationships/hyperlink" Target="https://jakevdp.github.io/PythonDataScienceHandbook/" TargetMode="External"/><Relationship Id="rId4"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34633EB-94D8-4547-8237-88C7EAA115B2}"/>
              </a:ext>
            </a:extLst>
          </p:cNvPr>
          <p:cNvSpPr/>
          <p:nvPr/>
        </p:nvSpPr>
        <p:spPr>
          <a:xfrm>
            <a:off x="1733551" y="2095499"/>
            <a:ext cx="9431500" cy="923330"/>
          </a:xfrm>
          <a:prstGeom prst="rect">
            <a:avLst/>
          </a:prstGeom>
          <a:noFill/>
        </p:spPr>
        <p:txBody>
          <a:bodyPr wrap="squar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סיכום פרויקט בעיבוד נתונים</a:t>
            </a:r>
          </a:p>
        </p:txBody>
      </p:sp>
      <p:sp>
        <p:nvSpPr>
          <p:cNvPr id="3" name="מלבן 3">
            <a:extLst>
              <a:ext uri="{FF2B5EF4-FFF2-40B4-BE49-F238E27FC236}">
                <a16:creationId xmlns:a16="http://schemas.microsoft.com/office/drawing/2014/main" id="{15D6497B-2285-4AED-8C3C-C965165B8014}"/>
              </a:ext>
            </a:extLst>
          </p:cNvPr>
          <p:cNvSpPr/>
          <p:nvPr/>
        </p:nvSpPr>
        <p:spPr>
          <a:xfrm>
            <a:off x="1666000" y="5543549"/>
            <a:ext cx="9431500" cy="535531"/>
          </a:xfrm>
          <a:prstGeom prst="rect">
            <a:avLst/>
          </a:prstGeom>
          <a:noFill/>
        </p:spPr>
        <p:txBody>
          <a:bodyPr wrap="square" lIns="91440" tIns="45720" rIns="91440" bIns="45720">
            <a:spAutoFit/>
          </a:bodyPr>
          <a:lstStyle/>
          <a:p>
            <a:pPr algn="ctr" defTabSz="914400" rtl="1">
              <a:lnSpc>
                <a:spcPct val="90000"/>
              </a:lnSpc>
              <a:spcBef>
                <a:spcPct val="0"/>
              </a:spcBef>
            </a:pPr>
            <a:r>
              <a:rPr lang="he-IL" sz="32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סמסטר חורף 2019-2020</a:t>
            </a:r>
          </a:p>
        </p:txBody>
      </p:sp>
    </p:spTree>
    <p:extLst>
      <p:ext uri="{BB962C8B-B14F-4D97-AF65-F5344CB8AC3E}">
        <p14:creationId xmlns:p14="http://schemas.microsoft.com/office/powerpoint/2010/main" val="46215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1457355-CA27-4916-A14A-F37867D89C51}"/>
              </a:ext>
            </a:extLst>
          </p:cNvPr>
          <p:cNvSpPr>
            <a:spLocks noGrp="1"/>
          </p:cNvSpPr>
          <p:nvPr>
            <p:ph idx="1"/>
          </p:nvPr>
        </p:nvSpPr>
        <p:spPr/>
        <p:txBody>
          <a:bodyPr>
            <a:noAutofit/>
          </a:bodyPr>
          <a:lstStyle/>
          <a:p>
            <a:r>
              <a:rPr lang="he-IL" dirty="0"/>
              <a:t>לאחר מכן פיצלנו את המידע בצורה הבאה: </a:t>
            </a:r>
          </a:p>
          <a:p>
            <a:pPr marL="0" indent="0">
              <a:buNone/>
            </a:pPr>
            <a:r>
              <a:rPr lang="he-IL" dirty="0"/>
              <a:t>1. </a:t>
            </a:r>
            <a:r>
              <a:rPr lang="en-US" dirty="0" err="1"/>
              <a:t>train_set</a:t>
            </a:r>
            <a:r>
              <a:rPr lang="he-IL" dirty="0"/>
              <a:t> – הטקסט אותו תייגנו לפי פונקציות תיוג והוא גם יכנס כקלט למסווג.</a:t>
            </a:r>
          </a:p>
          <a:p>
            <a:pPr marL="0" indent="0">
              <a:buNone/>
            </a:pPr>
            <a:r>
              <a:rPr lang="he-IL" dirty="0"/>
              <a:t>2.</a:t>
            </a:r>
            <a:r>
              <a:rPr lang="en-US" dirty="0" err="1"/>
              <a:t>test_set</a:t>
            </a:r>
            <a:r>
              <a:rPr lang="he-IL" dirty="0"/>
              <a:t> – טקסט לבדיקה של המסווג.</a:t>
            </a:r>
          </a:p>
          <a:p>
            <a:pPr marL="0" indent="0">
              <a:buNone/>
            </a:pPr>
            <a:r>
              <a:rPr lang="he-IL" dirty="0"/>
              <a:t>השתמשנו במודל ה</a:t>
            </a:r>
            <a:r>
              <a:rPr lang="en-US" dirty="0"/>
              <a:t> </a:t>
            </a:r>
            <a:r>
              <a:rPr lang="en-US" b="1" dirty="0"/>
              <a:t>Majority Label</a:t>
            </a:r>
            <a:r>
              <a:rPr lang="he-IL" b="1" dirty="0"/>
              <a:t> </a:t>
            </a:r>
            <a:r>
              <a:rPr lang="he-IL" dirty="0"/>
              <a:t>של ספריית </a:t>
            </a:r>
            <a:r>
              <a:rPr lang="en-US" dirty="0"/>
              <a:t>Snorkel</a:t>
            </a:r>
            <a:r>
              <a:rPr lang="he-IL" dirty="0"/>
              <a:t>, לפיו תיוג נקבע בשיטת הרוב קובע בהתאם לתוצאות פונקציות התיוג. </a:t>
            </a:r>
          </a:p>
          <a:p>
            <a:r>
              <a:rPr lang="he-IL" dirty="0"/>
              <a:t>נציין שבמודל זה יש חסרון שהוא הטיית הרוב. בתחילת התהליך הגדרנו מספר רב של פונקציות תיוג, וראינו כי הן מגדילות את מספר ה </a:t>
            </a:r>
            <a:r>
              <a:rPr lang="en-US" dirty="0"/>
              <a:t> false positives</a:t>
            </a:r>
            <a:r>
              <a:rPr lang="he-IL" dirty="0"/>
              <a:t>, ולכן צמצמנו את מספר פונקציות התיוג ליעילות ביותר.</a:t>
            </a:r>
          </a:p>
          <a:p>
            <a:endParaRPr lang="he-IL" dirty="0"/>
          </a:p>
          <a:p>
            <a:pPr marL="0" indent="0">
              <a:buNone/>
            </a:pPr>
            <a:endParaRPr lang="he-IL" dirty="0"/>
          </a:p>
        </p:txBody>
      </p:sp>
      <p:sp>
        <p:nvSpPr>
          <p:cNvPr id="4" name="מלבן 3">
            <a:extLst>
              <a:ext uri="{FF2B5EF4-FFF2-40B4-BE49-F238E27FC236}">
                <a16:creationId xmlns:a16="http://schemas.microsoft.com/office/drawing/2014/main" id="{AEEFD6D8-DC08-49DF-B920-73D8E4DFC040}"/>
              </a:ext>
            </a:extLst>
          </p:cNvPr>
          <p:cNvSpPr/>
          <p:nvPr/>
        </p:nvSpPr>
        <p:spPr>
          <a:xfrm>
            <a:off x="4305407" y="633710"/>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391467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40958-2FCC-44DC-9E74-FE6F7DBF7B6B}"/>
              </a:ext>
            </a:extLst>
          </p:cNvPr>
          <p:cNvSpPr>
            <a:spLocks noGrp="1"/>
          </p:cNvSpPr>
          <p:nvPr>
            <p:ph type="title"/>
          </p:nvPr>
        </p:nvSpPr>
        <p:spPr/>
        <p:txBody>
          <a:bodyPr>
            <a:normAutofit fontScale="90000"/>
          </a:bodyPr>
          <a:lstStyle/>
          <a:p>
            <a:pPr algn="ct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2 תיוג המידע</a:t>
            </a:r>
            <a:b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br>
            <a:endPar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
        <p:nvSpPr>
          <p:cNvPr id="3" name="מציין מיקום תוכן 2">
            <a:extLst>
              <a:ext uri="{FF2B5EF4-FFF2-40B4-BE49-F238E27FC236}">
                <a16:creationId xmlns:a16="http://schemas.microsoft.com/office/drawing/2014/main" id="{BCFAD33B-E1E1-4956-A0B9-2031C1D28C2A}"/>
              </a:ext>
            </a:extLst>
          </p:cNvPr>
          <p:cNvSpPr>
            <a:spLocks noGrp="1"/>
          </p:cNvSpPr>
          <p:nvPr>
            <p:ph idx="1"/>
          </p:nvPr>
        </p:nvSpPr>
        <p:spPr/>
        <p:txBody>
          <a:bodyPr/>
          <a:lstStyle/>
          <a:p>
            <a:r>
              <a:rPr lang="he-IL" dirty="0"/>
              <a:t>עקב ריבוי תיוגים של אותו משפט באורכים שונים (בגלל החלוקה ל </a:t>
            </a:r>
            <a:r>
              <a:rPr lang="en-US" dirty="0" err="1"/>
              <a:t>ngram</a:t>
            </a:r>
            <a:r>
              <a:rPr lang="he-IL" dirty="0"/>
              <a:t>) - לכל </a:t>
            </a:r>
            <a:r>
              <a:rPr lang="en-US" dirty="0" err="1"/>
              <a:t>ngram</a:t>
            </a:r>
            <a:r>
              <a:rPr lang="he-IL" dirty="0"/>
              <a:t> מתוייג באורך </a:t>
            </a:r>
            <a:r>
              <a:rPr lang="en-US" dirty="0"/>
              <a:t>k</a:t>
            </a:r>
            <a:r>
              <a:rPr lang="he-IL" dirty="0"/>
              <a:t> במשפט מסויים, הסרנו את ה </a:t>
            </a:r>
            <a:r>
              <a:rPr lang="en-US" dirty="0" err="1"/>
              <a:t>ngram’s</a:t>
            </a:r>
            <a:r>
              <a:rPr lang="he-IL" dirty="0"/>
              <a:t> המתוייגים מאותו משפט באורך קטן מ </a:t>
            </a:r>
            <a:r>
              <a:rPr lang="en-US" dirty="0"/>
              <a:t>k</a:t>
            </a:r>
            <a:r>
              <a:rPr lang="he-IL" dirty="0"/>
              <a:t>.</a:t>
            </a:r>
          </a:p>
          <a:p>
            <a:r>
              <a:rPr lang="he-IL" dirty="0"/>
              <a:t>דוגמה:</a:t>
            </a:r>
          </a:p>
          <a:p>
            <a:endParaRPr lang="he-IL" dirty="0"/>
          </a:p>
          <a:p>
            <a:endParaRPr lang="he-IL" dirty="0"/>
          </a:p>
        </p:txBody>
      </p:sp>
      <p:pic>
        <p:nvPicPr>
          <p:cNvPr id="4" name="Picture 3">
            <a:extLst>
              <a:ext uri="{FF2B5EF4-FFF2-40B4-BE49-F238E27FC236}">
                <a16:creationId xmlns:a16="http://schemas.microsoft.com/office/drawing/2014/main" id="{4B7B0427-CBA7-4AD4-89E4-DCAA207D3A8C}"/>
              </a:ext>
            </a:extLst>
          </p:cNvPr>
          <p:cNvPicPr>
            <a:picLocks noChangeAspect="1"/>
          </p:cNvPicPr>
          <p:nvPr/>
        </p:nvPicPr>
        <p:blipFill>
          <a:blip r:embed="rId2"/>
          <a:stretch>
            <a:fillRect/>
          </a:stretch>
        </p:blipFill>
        <p:spPr>
          <a:xfrm>
            <a:off x="3090916" y="3055439"/>
            <a:ext cx="6324600" cy="2072503"/>
          </a:xfrm>
          <a:prstGeom prst="rect">
            <a:avLst/>
          </a:prstGeom>
        </p:spPr>
      </p:pic>
    </p:spTree>
    <p:extLst>
      <p:ext uri="{BB962C8B-B14F-4D97-AF65-F5344CB8AC3E}">
        <p14:creationId xmlns:p14="http://schemas.microsoft.com/office/powerpoint/2010/main" val="359428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970FC26-283F-4F90-95C4-0D7C9D4A14A7}"/>
              </a:ext>
            </a:extLst>
          </p:cNvPr>
          <p:cNvSpPr>
            <a:spLocks noGrp="1"/>
          </p:cNvSpPr>
          <p:nvPr>
            <p:ph idx="1"/>
          </p:nvPr>
        </p:nvSpPr>
        <p:spPr/>
        <p:txBody>
          <a:bodyPr>
            <a:normAutofit/>
          </a:bodyPr>
          <a:lstStyle/>
          <a:p>
            <a:pPr marL="0" indent="0">
              <a:buNone/>
            </a:pPr>
            <a:r>
              <a:rPr lang="he-IL" b="1" u="sng" dirty="0"/>
              <a:t>הטמעת מידע - שימוש בטרנספורמציות </a:t>
            </a:r>
            <a:br>
              <a:rPr lang="en-US" b="1" u="sng" dirty="0"/>
            </a:br>
            <a:r>
              <a:rPr lang="he-IL" dirty="0"/>
              <a:t>בשימוש בספרית </a:t>
            </a:r>
            <a:r>
              <a:rPr lang="en-US" dirty="0"/>
              <a:t>Snorkel</a:t>
            </a:r>
            <a:r>
              <a:rPr lang="he-IL" dirty="0"/>
              <a:t>, הגדלנו את ה </a:t>
            </a:r>
            <a:r>
              <a:rPr lang="en-US" dirty="0"/>
              <a:t>data set</a:t>
            </a:r>
            <a:r>
              <a:rPr lang="he-IL" dirty="0"/>
              <a:t> המתויג באמצעות טרנספורמציות – הוספת שינויים ב</a:t>
            </a:r>
            <a:r>
              <a:rPr lang="en-US" dirty="0" err="1"/>
              <a:t>ngram</a:t>
            </a:r>
            <a:r>
              <a:rPr lang="he-IL" dirty="0"/>
              <a:t> כך שמשמעות התיוג תישאר. במקרה שלנו, עבור </a:t>
            </a:r>
            <a:r>
              <a:rPr lang="en-US" dirty="0" err="1"/>
              <a:t>ngram</a:t>
            </a:r>
            <a:r>
              <a:rPr lang="he-IL" dirty="0"/>
              <a:t> המכיל שם פרק</a:t>
            </a:r>
            <a:r>
              <a:rPr lang="en-US" dirty="0"/>
              <a:t>/</a:t>
            </a:r>
            <a:r>
              <a:rPr lang="he-IL" dirty="0"/>
              <a:t>מסכת, הוספנו וריאציות של המשפט עם שם פרק</a:t>
            </a:r>
            <a:r>
              <a:rPr lang="en-US" dirty="0"/>
              <a:t>/</a:t>
            </a:r>
            <a:r>
              <a:rPr lang="he-IL" dirty="0"/>
              <a:t>מסכת אחרים מהמקור.</a:t>
            </a:r>
          </a:p>
          <a:p>
            <a:pPr marL="0" indent="0">
              <a:buNone/>
            </a:pPr>
            <a:r>
              <a:rPr lang="he-IL" dirty="0"/>
              <a:t>בהרצה לדוגמא תויג המשפט הראשון שבתמונה, ונוספו מספר וריאציות</a:t>
            </a:r>
            <a:br>
              <a:rPr lang="en-US" dirty="0"/>
            </a:br>
            <a:r>
              <a:rPr lang="he-IL" dirty="0"/>
              <a:t>עם פרקים מהתלמוד הבבלי.</a:t>
            </a:r>
          </a:p>
          <a:p>
            <a:pPr marL="0" indent="0">
              <a:buNone/>
            </a:pPr>
            <a:r>
              <a:rPr lang="en-US" dirty="0"/>
              <a:t>Original training set size: 4618</a:t>
            </a:r>
          </a:p>
          <a:p>
            <a:pPr marL="0" indent="0">
              <a:buNone/>
            </a:pPr>
            <a:r>
              <a:rPr lang="en-US" dirty="0"/>
              <a:t>Augmented training set size: 11156</a:t>
            </a:r>
            <a:endParaRPr lang="he-IL" dirty="0"/>
          </a:p>
        </p:txBody>
      </p:sp>
      <p:pic>
        <p:nvPicPr>
          <p:cNvPr id="5" name="תמונה 4">
            <a:extLst>
              <a:ext uri="{FF2B5EF4-FFF2-40B4-BE49-F238E27FC236}">
                <a16:creationId xmlns:a16="http://schemas.microsoft.com/office/drawing/2014/main" id="{EAEC4EB9-E7CB-4832-A172-26AAD24CE6D6}"/>
              </a:ext>
            </a:extLst>
          </p:cNvPr>
          <p:cNvPicPr>
            <a:picLocks noChangeAspect="1"/>
          </p:cNvPicPr>
          <p:nvPr/>
        </p:nvPicPr>
        <p:blipFill>
          <a:blip r:embed="rId2"/>
          <a:stretch>
            <a:fillRect/>
          </a:stretch>
        </p:blipFill>
        <p:spPr>
          <a:xfrm>
            <a:off x="1033670" y="3429000"/>
            <a:ext cx="2981739" cy="2176670"/>
          </a:xfrm>
          <a:prstGeom prst="rect">
            <a:avLst/>
          </a:prstGeom>
        </p:spPr>
      </p:pic>
      <p:sp>
        <p:nvSpPr>
          <p:cNvPr id="4" name="מלבן 3">
            <a:extLst>
              <a:ext uri="{FF2B5EF4-FFF2-40B4-BE49-F238E27FC236}">
                <a16:creationId xmlns:a16="http://schemas.microsoft.com/office/drawing/2014/main" id="{C066248C-AEFA-4A54-B5C5-1682F5888FB5}"/>
              </a:ext>
            </a:extLst>
          </p:cNvPr>
          <p:cNvSpPr/>
          <p:nvPr/>
        </p:nvSpPr>
        <p:spPr>
          <a:xfrm>
            <a:off x="2861104" y="633710"/>
            <a:ext cx="6784230"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3 הרחבת המידע המתויג</a:t>
            </a:r>
          </a:p>
        </p:txBody>
      </p:sp>
    </p:spTree>
    <p:extLst>
      <p:ext uri="{BB962C8B-B14F-4D97-AF65-F5344CB8AC3E}">
        <p14:creationId xmlns:p14="http://schemas.microsoft.com/office/powerpoint/2010/main" val="18691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1E24C-F723-4021-8D52-328AB3006466}"/>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 4 אימון מכונה</a:t>
            </a:r>
          </a:p>
        </p:txBody>
      </p:sp>
      <p:sp>
        <p:nvSpPr>
          <p:cNvPr id="3" name="מציין מיקום תוכן 2">
            <a:extLst>
              <a:ext uri="{FF2B5EF4-FFF2-40B4-BE49-F238E27FC236}">
                <a16:creationId xmlns:a16="http://schemas.microsoft.com/office/drawing/2014/main" id="{10BCE516-F770-4E65-A901-472D568AF8AD}"/>
              </a:ext>
            </a:extLst>
          </p:cNvPr>
          <p:cNvSpPr>
            <a:spLocks noGrp="1"/>
          </p:cNvSpPr>
          <p:nvPr>
            <p:ph idx="1"/>
          </p:nvPr>
        </p:nvSpPr>
        <p:spPr/>
        <p:txBody>
          <a:bodyPr>
            <a:normAutofit/>
          </a:bodyPr>
          <a:lstStyle/>
          <a:p>
            <a:pPr marL="0" indent="0">
              <a:buNone/>
            </a:pPr>
            <a:r>
              <a:rPr lang="he-IL" b="1" u="sng" dirty="0"/>
              <a:t>אימון המסווג - תהליך</a:t>
            </a:r>
            <a:br>
              <a:rPr lang="en-US" dirty="0"/>
            </a:br>
            <a:r>
              <a:rPr lang="he-IL" dirty="0"/>
              <a:t>לאחר שהשגנו את המידע המתויג, פיצלנו אותו לשני חלקים – </a:t>
            </a:r>
            <a:r>
              <a:rPr lang="en-US" dirty="0"/>
              <a:t>train set &amp; test set</a:t>
            </a:r>
            <a:r>
              <a:rPr lang="he-IL" dirty="0"/>
              <a:t>.</a:t>
            </a:r>
            <a:br>
              <a:rPr lang="en-US" dirty="0"/>
            </a:br>
            <a:r>
              <a:rPr lang="he-IL" dirty="0"/>
              <a:t>החלוקה הייתה לפי 70-30.</a:t>
            </a:r>
          </a:p>
          <a:p>
            <a:r>
              <a:rPr lang="he-IL" u="sng" dirty="0"/>
              <a:t>ויקטרנו</a:t>
            </a:r>
            <a:r>
              <a:rPr lang="he-IL" dirty="0"/>
              <a:t> את הטקסט של ה</a:t>
            </a:r>
            <a:r>
              <a:rPr lang="en-US" dirty="0"/>
              <a:t>train set</a:t>
            </a:r>
            <a:r>
              <a:rPr lang="he-IL" dirty="0"/>
              <a:t> באמצעות </a:t>
            </a:r>
            <a:r>
              <a:rPr lang="en-US" dirty="0"/>
              <a:t>Count Vectorizer</a:t>
            </a:r>
            <a:r>
              <a:rPr lang="he-IL" dirty="0"/>
              <a:t>.</a:t>
            </a:r>
          </a:p>
          <a:p>
            <a:r>
              <a:rPr lang="he-IL" dirty="0"/>
              <a:t>בעזרת הטקסט המווקטר והתגיות שלו, </a:t>
            </a:r>
            <a:r>
              <a:rPr lang="he-IL" u="sng" dirty="0"/>
              <a:t>אימנו את המסווג </a:t>
            </a:r>
            <a:r>
              <a:rPr lang="he-IL" dirty="0"/>
              <a:t>בשימוש במודל מסוג </a:t>
            </a:r>
            <a:r>
              <a:rPr lang="en-US" dirty="0"/>
              <a:t>Logistic Regression</a:t>
            </a:r>
            <a:r>
              <a:rPr lang="he-IL" dirty="0"/>
              <a:t>.</a:t>
            </a:r>
          </a:p>
          <a:p>
            <a:r>
              <a:rPr lang="he-IL" dirty="0"/>
              <a:t>לאחר שהיה בידנו מסווג, </a:t>
            </a:r>
            <a:r>
              <a:rPr lang="he-IL" u="sng" dirty="0"/>
              <a:t>בדקנו את הדיוק</a:t>
            </a:r>
            <a:r>
              <a:rPr lang="he-IL" dirty="0"/>
              <a:t> שלו על ה</a:t>
            </a:r>
            <a:r>
              <a:rPr lang="en-US" dirty="0"/>
              <a:t>test set</a:t>
            </a:r>
            <a:r>
              <a:rPr lang="he-IL" dirty="0"/>
              <a:t>.</a:t>
            </a:r>
          </a:p>
          <a:p>
            <a:endParaRPr lang="he-IL" dirty="0"/>
          </a:p>
        </p:txBody>
      </p:sp>
    </p:spTree>
    <p:extLst>
      <p:ext uri="{BB962C8B-B14F-4D97-AF65-F5344CB8AC3E}">
        <p14:creationId xmlns:p14="http://schemas.microsoft.com/office/powerpoint/2010/main" val="21869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1E24C-F723-4021-8D52-328AB3006466}"/>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 4 אימון מכונה</a:t>
            </a:r>
          </a:p>
        </p:txBody>
      </p:sp>
      <p:sp>
        <p:nvSpPr>
          <p:cNvPr id="3" name="מציין מיקום תוכן 2">
            <a:extLst>
              <a:ext uri="{FF2B5EF4-FFF2-40B4-BE49-F238E27FC236}">
                <a16:creationId xmlns:a16="http://schemas.microsoft.com/office/drawing/2014/main" id="{10BCE516-F770-4E65-A901-472D568AF8AD}"/>
              </a:ext>
            </a:extLst>
          </p:cNvPr>
          <p:cNvSpPr>
            <a:spLocks noGrp="1"/>
          </p:cNvSpPr>
          <p:nvPr>
            <p:ph idx="1"/>
          </p:nvPr>
        </p:nvSpPr>
        <p:spPr/>
        <p:txBody>
          <a:bodyPr>
            <a:normAutofit/>
          </a:bodyPr>
          <a:lstStyle/>
          <a:p>
            <a:pPr marL="0" indent="0">
              <a:buNone/>
            </a:pPr>
            <a:r>
              <a:rPr lang="he-IL" b="1" u="sng" dirty="0"/>
              <a:t>אימון המסווג - תוצאות</a:t>
            </a:r>
            <a:br>
              <a:rPr lang="en-US" u="sng" dirty="0"/>
            </a:br>
            <a:r>
              <a:rPr lang="he-IL" dirty="0"/>
              <a:t>בדקנו איזה מסווג נתן את הדיוק הטוב ביותר, בשינוי הפרמטרים הבאים:</a:t>
            </a:r>
            <a:br>
              <a:rPr lang="en-US" dirty="0"/>
            </a:br>
            <a:r>
              <a:rPr lang="he-IL" dirty="0"/>
              <a:t>-שימוש ב</a:t>
            </a:r>
            <a:r>
              <a:rPr lang="en-US" dirty="0"/>
              <a:t>Augmentation</a:t>
            </a:r>
            <a:r>
              <a:rPr lang="he-IL" dirty="0"/>
              <a:t> על הדאטה סט הנועד לאימון</a:t>
            </a:r>
            <a:br>
              <a:rPr lang="en-US" dirty="0"/>
            </a:br>
            <a:r>
              <a:rPr lang="he-IL" dirty="0"/>
              <a:t>-גודל הדאטה סט הנועד לאימון</a:t>
            </a:r>
            <a:br>
              <a:rPr lang="en-US" dirty="0"/>
            </a:br>
            <a:endParaRPr lang="he-IL" dirty="0"/>
          </a:p>
          <a:p>
            <a:r>
              <a:rPr lang="he-IL" u="sng" dirty="0"/>
              <a:t>הגענו למסקנה</a:t>
            </a:r>
            <a:r>
              <a:rPr lang="he-IL" dirty="0"/>
              <a:t> כי גם שימוש </a:t>
            </a:r>
            <a:r>
              <a:rPr lang="he-IL" dirty="0" err="1"/>
              <a:t>באוגמנטציות</a:t>
            </a:r>
            <a:r>
              <a:rPr lang="he-IL" dirty="0"/>
              <a:t> וגם הגדלת </a:t>
            </a:r>
            <a:r>
              <a:rPr lang="he-IL" dirty="0" err="1"/>
              <a:t>הדאטא</a:t>
            </a:r>
            <a:r>
              <a:rPr lang="he-IL" dirty="0"/>
              <a:t> סט לא השפיעו במידה רבה על דיוק המסווג. ההערכה שלנו היא שהגדלת מספר </a:t>
            </a:r>
            <a:r>
              <a:rPr lang="he-IL" dirty="0" err="1"/>
              <a:t>הטרנספורמתיות</a:t>
            </a:r>
            <a:r>
              <a:rPr lang="he-IL" dirty="0"/>
              <a:t> תשפר את דיוק המסווג.</a:t>
            </a:r>
          </a:p>
          <a:p>
            <a:r>
              <a:rPr lang="he-IL" dirty="0"/>
              <a:t>יש מקום להמשיך ולבדוק אילו פרמטרים ביצירת המידע ייתנו את התוצאות הטובות ביותר.</a:t>
            </a:r>
          </a:p>
          <a:p>
            <a:endParaRPr lang="he-IL" dirty="0"/>
          </a:p>
        </p:txBody>
      </p:sp>
    </p:spTree>
    <p:extLst>
      <p:ext uri="{BB962C8B-B14F-4D97-AF65-F5344CB8AC3E}">
        <p14:creationId xmlns:p14="http://schemas.microsoft.com/office/powerpoint/2010/main" val="340896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יצירת המסווג:</a:t>
            </a:r>
            <a:endParaRPr lang="he-IL" u="sng" dirty="0"/>
          </a:p>
          <a:p>
            <a:pPr marL="0" indent="0">
              <a:buNone/>
            </a:pPr>
            <a:r>
              <a:rPr lang="he-IL" dirty="0"/>
              <a:t>ביצירת המסווג היו הרבה שיקולים, כגון איך לווקטר את הטקסט בצורה אופטימלית, איזה מודל הכי נכון לבחור לבעיה שלנו, וכיצד להשתמש ב</a:t>
            </a:r>
            <a:r>
              <a:rPr lang="en-US" dirty="0"/>
              <a:t>API</a:t>
            </a:r>
            <a:r>
              <a:rPr lang="he-IL" dirty="0"/>
              <a:t> של המודל בצורה נכונה.</a:t>
            </a:r>
            <a:br>
              <a:rPr lang="en-US" dirty="0"/>
            </a:br>
            <a:r>
              <a:rPr lang="he-IL" dirty="0"/>
              <a:t>גם כאן העברית עשתה לנו חיים קשים, כשספריות מסויימות של וויקטור טקסט לא פעלו כמו שצריך על הטקסטים שלנו.</a:t>
            </a:r>
            <a:br>
              <a:rPr lang="en-US" dirty="0"/>
            </a:br>
            <a:r>
              <a:rPr lang="he-IL" dirty="0"/>
              <a:t>עם ידע מעמיק יותר בלמידת מכונה ותמיכה נרחבת יותר בעברית, ניתן יהיה לשפר את המסווג ולהתאים אותו יותר לצרכינו. </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598F9A7F-2A99-4CA2-8CFC-DCFA45DD240D}"/>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83044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normAutofit lnSpcReduction="10000"/>
          </a:bodyPr>
          <a:lstStyle/>
          <a:p>
            <a:pPr marL="0" indent="0">
              <a:buNone/>
            </a:pPr>
            <a:r>
              <a:rPr lang="he-IL" b="1" u="sng" dirty="0"/>
              <a:t>מציאת תבניות לתיוג:</a:t>
            </a:r>
          </a:p>
          <a:p>
            <a:pPr marL="0" indent="0">
              <a:buNone/>
            </a:pPr>
            <a:r>
              <a:rPr lang="he-IL" dirty="0"/>
              <a:t>כחלק מתהליך התיוג, </a:t>
            </a:r>
            <a:r>
              <a:rPr lang="en-US" dirty="0"/>
              <a:t>snorkel</a:t>
            </a:r>
            <a:r>
              <a:rPr lang="he-IL" dirty="0"/>
              <a:t> דורשת פונקציות תיוג (</a:t>
            </a:r>
            <a:r>
              <a:rPr lang="en-US" dirty="0"/>
              <a:t>Labeling Functions</a:t>
            </a:r>
            <a:r>
              <a:rPr lang="he-IL" dirty="0"/>
              <a:t>) אשר יופעלו באמצעות מודל מסויים על המידע.</a:t>
            </a:r>
            <a:br>
              <a:rPr lang="en-US" dirty="0"/>
            </a:br>
            <a:r>
              <a:rPr lang="he-IL" dirty="0"/>
              <a:t>פונקציות אלו הן בעצם זיהוי תבניות בטקסט אשר ניתן להסיק מהן מידע, בוודאות טובה ככל הניתן. במקרה שלנו, המטרה הייתה למצוא תבניות אשר מזהות רפרנס לתלמוד הבבלי, או שוללות אותו, ולתת המלצה לתיוג שלו (</a:t>
            </a:r>
            <a:r>
              <a:rPr lang="en-US" dirty="0"/>
              <a:t>REFRENCE, NO-REFRENCE, ABSTAIN</a:t>
            </a:r>
            <a:r>
              <a:rPr lang="he-IL" dirty="0"/>
              <a:t>). </a:t>
            </a:r>
          </a:p>
          <a:p>
            <a:pPr marL="0" indent="0">
              <a:buNone/>
            </a:pPr>
            <a:r>
              <a:rPr lang="he-IL" dirty="0"/>
              <a:t>מציאת תבניות אלו כללה הסקת תבניות ראשוניות בעזרת מידע מקצועי מתחום התלמוד, ושיפור תבניות אלו באמצעות מדדי </a:t>
            </a:r>
            <a:r>
              <a:rPr lang="en-US" dirty="0"/>
              <a:t>coverage</a:t>
            </a:r>
            <a:r>
              <a:rPr lang="he-IL" dirty="0"/>
              <a:t> ו</a:t>
            </a:r>
            <a:r>
              <a:rPr lang="en-US" dirty="0"/>
              <a:t>precision</a:t>
            </a:r>
            <a:r>
              <a:rPr lang="he-IL" dirty="0"/>
              <a:t> הנשענות על ה</a:t>
            </a:r>
            <a:r>
              <a:rPr lang="en-US" dirty="0"/>
              <a:t>dev-set</a:t>
            </a:r>
            <a:r>
              <a:rPr lang="he-IL" dirty="0"/>
              <a:t> המתויג שלנו וסופקו באמצעות </a:t>
            </a:r>
            <a:r>
              <a:rPr lang="en-US" dirty="0"/>
              <a:t>snorkel</a:t>
            </a:r>
            <a:r>
              <a:rPr lang="he-IL" dirty="0"/>
              <a:t>.</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1BE2121B-82C2-406F-B7C1-857A9FC1A168}"/>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7616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מציאת תבניות לתיוג:</a:t>
            </a:r>
          </a:p>
          <a:p>
            <a:pPr marL="0" indent="0">
              <a:buNone/>
            </a:pPr>
            <a:r>
              <a:rPr lang="he-IL" dirty="0"/>
              <a:t>בנוסף, כאשר ניגשנו למלאכת תיוג המידע, שאפנו למצוא כמה שיותר רפרנסים מן התלמוד ויצרנו פונקציות תיוג רבות, אולם ראינו שככל שעלה ה</a:t>
            </a:r>
            <a:r>
              <a:rPr lang="en-US" dirty="0"/>
              <a:t>recall</a:t>
            </a:r>
            <a:r>
              <a:rPr lang="he-IL" dirty="0"/>
              <a:t> כך ה</a:t>
            </a:r>
            <a:r>
              <a:rPr lang="en-US" dirty="0"/>
              <a:t>precision</a:t>
            </a:r>
            <a:r>
              <a:rPr lang="he-IL" dirty="0"/>
              <a:t> פחת. בנוסף, לפונקציות מסוימות היה אחוז גבוה של </a:t>
            </a:r>
            <a:r>
              <a:rPr lang="en-US" dirty="0"/>
              <a:t>false positives</a:t>
            </a:r>
            <a:r>
              <a:rPr lang="he-IL" dirty="0"/>
              <a:t>, כך שהזיקו יותר משתרמו לזיהוי </a:t>
            </a:r>
            <a:r>
              <a:rPr lang="he-IL" dirty="0" err="1"/>
              <a:t>רפרנסים</a:t>
            </a:r>
            <a:r>
              <a:rPr lang="he-IL" dirty="0"/>
              <a:t>. לכן הסרנו אותן, ובכך בחרנו ב</a:t>
            </a:r>
            <a:r>
              <a:rPr lang="en-US" dirty="0"/>
              <a:t>precision</a:t>
            </a:r>
            <a:r>
              <a:rPr lang="he-IL" dirty="0"/>
              <a:t> גבוה במחיר של</a:t>
            </a:r>
            <a:r>
              <a:rPr lang="en-US" dirty="0"/>
              <a:t> </a:t>
            </a:r>
            <a:r>
              <a:rPr lang="he-IL" dirty="0"/>
              <a:t> </a:t>
            </a:r>
            <a:r>
              <a:rPr lang="en-US" dirty="0"/>
              <a:t>recall</a:t>
            </a:r>
            <a:r>
              <a:rPr lang="he-IL" dirty="0"/>
              <a:t> נמוך</a:t>
            </a:r>
            <a:r>
              <a:rPr lang="en-US" dirty="0"/>
              <a:t> </a:t>
            </a:r>
            <a:r>
              <a:rPr lang="he-IL" dirty="0"/>
              <a:t>של רפרנסים. את ה</a:t>
            </a:r>
            <a:r>
              <a:rPr lang="en-US" dirty="0"/>
              <a:t>recall</a:t>
            </a:r>
            <a:r>
              <a:rPr lang="he-IL" dirty="0"/>
              <a:t> הגברנו לאחר מכן באמצעות הטמעת מידע (שימוש בפונקציות הטרנספורמציה).</a:t>
            </a:r>
          </a:p>
        </p:txBody>
      </p:sp>
      <p:sp>
        <p:nvSpPr>
          <p:cNvPr id="4" name="כותרת 3">
            <a:extLst>
              <a:ext uri="{FF2B5EF4-FFF2-40B4-BE49-F238E27FC236}">
                <a16:creationId xmlns:a16="http://schemas.microsoft.com/office/drawing/2014/main" id="{14EB748D-230B-41C9-920F-8FB878A8B6FD}"/>
              </a:ext>
            </a:extLst>
          </p:cNvPr>
          <p:cNvSpPr>
            <a:spLocks noGrp="1"/>
          </p:cNvSpPr>
          <p:nvPr>
            <p:ph type="title"/>
          </p:nvPr>
        </p:nvSpPr>
        <p:spPr>
          <a:xfrm>
            <a:off x="5122887" y="804863"/>
            <a:ext cx="2260555" cy="923330"/>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284837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השפה העברית:</a:t>
            </a:r>
            <a:endParaRPr lang="he-IL" u="sng" dirty="0"/>
          </a:p>
          <a:p>
            <a:pPr marL="0" indent="0">
              <a:buNone/>
            </a:pPr>
            <a:r>
              <a:rPr lang="he-IL" dirty="0"/>
              <a:t>נתקלנו במספר קשיים עקב השימוש בשפה העברית בפרויקט זה.</a:t>
            </a:r>
            <a:br>
              <a:rPr lang="en-US" dirty="0"/>
            </a:br>
            <a:r>
              <a:rPr lang="he-IL" dirty="0"/>
              <a:t>ראשית, כמעט ואין ספריות בפייתון העוזרות לניתוח טקסט בעברית, ועקב כך נאלצנו לכתוב פונקציה משלנו לזיהוי סוף ותחילת משפטים בעברית (לצורך פרסור ראשוני של המידע).</a:t>
            </a:r>
            <a:br>
              <a:rPr lang="en-US" dirty="0"/>
            </a:br>
            <a:r>
              <a:rPr lang="he-IL" dirty="0"/>
              <a:t>שנית, בחלק מפונקציות התיוג השתמשנו בביטויים רגולרים למציאת תבניות מסויימות בטקסט העברי, ולכן ביטויים אלו היו בשפה העברית, דבר אשר פייתון לא תומכת בו בצורה חלקה.</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598F9A7F-2A99-4CA2-8CFC-DCFA45DD240D}"/>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202324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C5D4EC-EC0D-4B25-83EF-D0DC6FDF5FE5}"/>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תודות וביבליוגרפיה</a:t>
            </a:r>
          </a:p>
        </p:txBody>
      </p:sp>
      <p:sp>
        <p:nvSpPr>
          <p:cNvPr id="3" name="מציין מיקום תוכן 2">
            <a:extLst>
              <a:ext uri="{FF2B5EF4-FFF2-40B4-BE49-F238E27FC236}">
                <a16:creationId xmlns:a16="http://schemas.microsoft.com/office/drawing/2014/main" id="{2B8E6DDE-0464-404D-AFEC-B2273790D726}"/>
              </a:ext>
            </a:extLst>
          </p:cNvPr>
          <p:cNvSpPr>
            <a:spLocks noGrp="1"/>
          </p:cNvSpPr>
          <p:nvPr>
            <p:ph idx="1"/>
          </p:nvPr>
        </p:nvSpPr>
        <p:spPr/>
        <p:txBody>
          <a:bodyPr>
            <a:normAutofit/>
          </a:bodyPr>
          <a:lstStyle/>
          <a:p>
            <a:r>
              <a:rPr lang="he-IL" dirty="0"/>
              <a:t>נרצה להודות למנחה שלנו ד"ר אורן משאלי, על העזרה, התמיכה והעידוד לאורך כל הסמסטר.</a:t>
            </a:r>
          </a:p>
          <a:p>
            <a:r>
              <a:rPr lang="he-IL" dirty="0"/>
              <a:t>מקורות:</a:t>
            </a:r>
          </a:p>
          <a:p>
            <a:pPr algn="l" rtl="0"/>
            <a:r>
              <a:rPr lang="en-US" dirty="0">
                <a:hlinkClick r:id="rId2"/>
              </a:rPr>
              <a:t>https://en.wikipedia.org/wiki/Weak_supervision</a:t>
            </a:r>
            <a:endParaRPr lang="en-US" dirty="0"/>
          </a:p>
          <a:p>
            <a:pPr algn="l" rtl="0"/>
            <a:r>
              <a:rPr lang="en-US" dirty="0">
                <a:hlinkClick r:id="rId3"/>
              </a:rPr>
              <a:t>https://www.snorkel.org/</a:t>
            </a:r>
            <a:endParaRPr lang="en-US" dirty="0"/>
          </a:p>
          <a:p>
            <a:pPr algn="l" rtl="0"/>
            <a:r>
              <a:rPr lang="en-US" dirty="0">
                <a:hlinkClick r:id="rId4"/>
              </a:rPr>
              <a:t>https://scikit-learn.org/</a:t>
            </a:r>
            <a:endParaRPr lang="en-US" dirty="0"/>
          </a:p>
          <a:p>
            <a:pPr algn="l" rtl="0"/>
            <a:r>
              <a:rPr lang="en-US" dirty="0">
                <a:hlinkClick r:id="rId5"/>
              </a:rPr>
              <a:t>https://jakevdp.github.io/PythonDataScienceHandbook/</a:t>
            </a:r>
            <a:endParaRPr lang="en-US" dirty="0"/>
          </a:p>
          <a:p>
            <a:pPr marL="0" indent="0" algn="l" rtl="0">
              <a:buNone/>
            </a:pPr>
            <a:endParaRPr lang="he-IL" dirty="0"/>
          </a:p>
        </p:txBody>
      </p:sp>
    </p:spTree>
    <p:extLst>
      <p:ext uri="{BB962C8B-B14F-4D97-AF65-F5344CB8AC3E}">
        <p14:creationId xmlns:p14="http://schemas.microsoft.com/office/powerpoint/2010/main" val="411960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BBD4F74-E6A1-47A5-A431-A5CF9A1CCC15}"/>
              </a:ext>
            </a:extLst>
          </p:cNvPr>
          <p:cNvPicPr>
            <a:picLocks noChangeAspect="1"/>
          </p:cNvPicPr>
          <p:nvPr/>
        </p:nvPicPr>
        <p:blipFill>
          <a:blip r:embed="rId3"/>
          <a:stretch>
            <a:fillRect/>
          </a:stretch>
        </p:blipFill>
        <p:spPr>
          <a:xfrm>
            <a:off x="439511" y="2991068"/>
            <a:ext cx="4142015" cy="2660435"/>
          </a:xfrm>
          <a:prstGeom prst="rect">
            <a:avLst/>
          </a:prstGeom>
          <a:effectLst/>
        </p:spPr>
      </p:pic>
      <p:sp>
        <p:nvSpPr>
          <p:cNvPr id="3" name="מציין מיקום תוכן 2">
            <a:extLst>
              <a:ext uri="{FF2B5EF4-FFF2-40B4-BE49-F238E27FC236}">
                <a16:creationId xmlns:a16="http://schemas.microsoft.com/office/drawing/2014/main" id="{E704A59F-FD80-4666-840F-27684679D4F6}"/>
              </a:ext>
            </a:extLst>
          </p:cNvPr>
          <p:cNvSpPr>
            <a:spLocks noGrp="1"/>
          </p:cNvSpPr>
          <p:nvPr>
            <p:ph idx="1"/>
          </p:nvPr>
        </p:nvSpPr>
        <p:spPr>
          <a:xfrm>
            <a:off x="1710511" y="1876926"/>
            <a:ext cx="9603275" cy="3450613"/>
          </a:xfrm>
        </p:spPr>
        <p:txBody>
          <a:bodyPr>
            <a:normAutofit fontScale="92500" lnSpcReduction="10000"/>
          </a:bodyPr>
          <a:lstStyle/>
          <a:p>
            <a:r>
              <a:rPr lang="he-IL" sz="2400" dirty="0"/>
              <a:t>מנחה הפרויקט : אורן משאלי</a:t>
            </a:r>
          </a:p>
          <a:p>
            <a:r>
              <a:rPr lang="he-IL" sz="2400" dirty="0"/>
              <a:t>משתתפים בפרויקט : אריאל וייס, שקד מיטב, לירז כהן ורותם פרידמן.</a:t>
            </a:r>
          </a:p>
          <a:p>
            <a:r>
              <a:rPr lang="he-IL" sz="2400" dirty="0"/>
              <a:t>נושא הפרויקט : חילוץ מידע על התלמוד הבבלי </a:t>
            </a:r>
          </a:p>
          <a:p>
            <a:r>
              <a:rPr lang="he-IL" sz="2400" dirty="0"/>
              <a:t>ממקורות שונים, </a:t>
            </a:r>
          </a:p>
          <a:p>
            <a:pPr marL="0" indent="0">
              <a:buNone/>
            </a:pPr>
            <a:r>
              <a:rPr lang="he-IL" sz="2400" dirty="0"/>
              <a:t>   ותיוגו בשימוש בלמידת מכונה </a:t>
            </a:r>
          </a:p>
          <a:p>
            <a:pPr marL="0" indent="0">
              <a:buNone/>
            </a:pPr>
            <a:r>
              <a:rPr lang="he-IL" sz="2400" dirty="0"/>
              <a:t>   בשיטת </a:t>
            </a:r>
            <a:r>
              <a:rPr lang="en-US" sz="2400" dirty="0"/>
              <a:t>weak supervision</a:t>
            </a:r>
            <a:r>
              <a:rPr lang="he-IL" sz="2400" dirty="0"/>
              <a:t>, </a:t>
            </a:r>
          </a:p>
          <a:p>
            <a:pPr marL="0" indent="0">
              <a:buNone/>
            </a:pPr>
            <a:r>
              <a:rPr lang="he-IL" sz="2400" dirty="0"/>
              <a:t>   בעזרת ספריות </a:t>
            </a:r>
            <a:r>
              <a:rPr lang="en-US" sz="2400" dirty="0"/>
              <a:t>python</a:t>
            </a:r>
            <a:r>
              <a:rPr lang="he-IL" sz="2400" dirty="0"/>
              <a:t>: </a:t>
            </a:r>
            <a:r>
              <a:rPr lang="en-US" sz="2400" dirty="0"/>
              <a:t>pandas ,snorkel, </a:t>
            </a:r>
            <a:r>
              <a:rPr lang="en-US" sz="2400" dirty="0" err="1"/>
              <a:t>scikit</a:t>
            </a:r>
            <a:r>
              <a:rPr lang="en-US" sz="2400" dirty="0"/>
              <a:t>-learn</a:t>
            </a:r>
            <a:r>
              <a:rPr lang="he-IL" sz="2400" dirty="0"/>
              <a:t>.</a:t>
            </a:r>
          </a:p>
          <a:p>
            <a:pPr marL="0" indent="0">
              <a:buNone/>
            </a:pPr>
            <a:endParaRPr lang="he-IL" sz="2400" dirty="0"/>
          </a:p>
          <a:p>
            <a:endParaRPr lang="he-IL" dirty="0">
              <a:solidFill>
                <a:schemeClr val="bg1"/>
              </a:solidFill>
            </a:endParaRPr>
          </a:p>
        </p:txBody>
      </p:sp>
    </p:spTree>
    <p:extLst>
      <p:ext uri="{BB962C8B-B14F-4D97-AF65-F5344CB8AC3E}">
        <p14:creationId xmlns:p14="http://schemas.microsoft.com/office/powerpoint/2010/main" val="367314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a:bodyPr>
          <a:lstStyle/>
          <a:p>
            <a:r>
              <a:rPr lang="he-IL" sz="2400" b="1" u="sng" dirty="0"/>
              <a:t>המשימה:</a:t>
            </a:r>
            <a:br>
              <a:rPr lang="en-US" sz="2400" b="1" u="sng" dirty="0"/>
            </a:br>
            <a:r>
              <a:rPr lang="he-IL" dirty="0"/>
              <a:t>מקבלים קלט [טקסט המכיל רפרנסים לתלמוד הבבלי], וכפלט נחלץ רפרנסים אלו בצורה מדוייקת ככל הניתן. בנוסף הטקסט המתוייג ייכנס כקלט למסווג לאימון המכונה. </a:t>
            </a:r>
            <a:endParaRPr lang="en-US" dirty="0"/>
          </a:p>
          <a:p>
            <a:pPr marL="0" indent="0">
              <a:buNone/>
            </a:pPr>
            <a:endParaRPr lang="he-IL" sz="2400" b="1" u="sng" dirty="0"/>
          </a:p>
          <a:p>
            <a:r>
              <a:rPr lang="he-IL" sz="2400" b="1" u="sng" dirty="0"/>
              <a:t>מהו רפרנס לתלמוד הבבלי:</a:t>
            </a:r>
            <a:br>
              <a:rPr lang="en-US" sz="1800" dirty="0"/>
            </a:br>
            <a:r>
              <a:rPr lang="he-IL" dirty="0"/>
              <a:t>אזכור בטקסט לדף מסויים במסכת בגמרא. לדוגמא - </a:t>
            </a:r>
            <a:br>
              <a:rPr lang="en-US" dirty="0"/>
            </a:br>
            <a:r>
              <a:rPr lang="he-IL" dirty="0"/>
              <a:t>"כמו שכתוב במסכת ברכות בפרק המוציא (קג .)"</a:t>
            </a:r>
          </a:p>
          <a:p>
            <a:endParaRPr lang="he-IL" sz="1700" dirty="0"/>
          </a:p>
        </p:txBody>
      </p:sp>
      <p:sp>
        <p:nvSpPr>
          <p:cNvPr id="4" name="מלבן 3">
            <a:extLst>
              <a:ext uri="{FF2B5EF4-FFF2-40B4-BE49-F238E27FC236}">
                <a16:creationId xmlns:a16="http://schemas.microsoft.com/office/drawing/2014/main" id="{2266B5C1-DE8C-409D-920B-16EE607C8A8E}"/>
              </a:ext>
            </a:extLst>
          </p:cNvPr>
          <p:cNvSpPr/>
          <p:nvPr/>
        </p:nvSpPr>
        <p:spPr>
          <a:xfrm>
            <a:off x="4283775" y="633710"/>
            <a:ext cx="3938899"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הגדרת הבעיה</a:t>
            </a:r>
          </a:p>
        </p:txBody>
      </p:sp>
    </p:spTree>
    <p:extLst>
      <p:ext uri="{BB962C8B-B14F-4D97-AF65-F5344CB8AC3E}">
        <p14:creationId xmlns:p14="http://schemas.microsoft.com/office/powerpoint/2010/main" val="300511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E3D226A-5C21-4075-8C97-2D3FBDE96394}"/>
              </a:ext>
            </a:extLst>
          </p:cNvPr>
          <p:cNvSpPr>
            <a:spLocks noGrp="1"/>
          </p:cNvSpPr>
          <p:nvPr>
            <p:ph idx="1"/>
          </p:nvPr>
        </p:nvSpPr>
        <p:spPr>
          <a:xfrm>
            <a:off x="1156304" y="2015732"/>
            <a:ext cx="10168921" cy="4208558"/>
          </a:xfrm>
        </p:spPr>
        <p:txBody>
          <a:bodyPr>
            <a:normAutofit/>
          </a:bodyPr>
          <a:lstStyle/>
          <a:p>
            <a:pPr marL="457200" indent="-457200">
              <a:buAutoNum type="arabicPeriod"/>
            </a:pPr>
            <a:r>
              <a:rPr lang="he-IL" dirty="0"/>
              <a:t>עיבוד ראשוני של המידע - </a:t>
            </a:r>
            <a:r>
              <a:rPr lang="en-US" dirty="0"/>
              <a:t>Parsing</a:t>
            </a:r>
            <a:endParaRPr lang="he-IL" dirty="0"/>
          </a:p>
          <a:p>
            <a:pPr marL="457200" indent="-457200">
              <a:buAutoNum type="arabicPeriod"/>
            </a:pPr>
            <a:r>
              <a:rPr lang="he-IL" dirty="0"/>
              <a:t>תיוג המידע – </a:t>
            </a:r>
            <a:r>
              <a:rPr lang="en-US" dirty="0"/>
              <a:t>Creating the labeled data</a:t>
            </a:r>
            <a:endParaRPr lang="he-IL" dirty="0"/>
          </a:p>
          <a:p>
            <a:pPr marL="457200" indent="-457200">
              <a:buAutoNum type="arabicPeriod"/>
            </a:pPr>
            <a:r>
              <a:rPr lang="he-IL" dirty="0"/>
              <a:t>הטמעת מידע - </a:t>
            </a:r>
            <a:r>
              <a:rPr lang="en-US" dirty="0"/>
              <a:t>Data augmentation</a:t>
            </a:r>
            <a:endParaRPr lang="he-IL" dirty="0"/>
          </a:p>
          <a:p>
            <a:pPr marL="457200" indent="-457200">
              <a:buAutoNum type="arabicPeriod"/>
            </a:pPr>
            <a:r>
              <a:rPr lang="he-IL" dirty="0"/>
              <a:t>אימון מסווג – </a:t>
            </a:r>
            <a:r>
              <a:rPr lang="en-US" dirty="0"/>
              <a:t>Training the model </a:t>
            </a:r>
            <a:endParaRPr lang="he-IL" dirty="0"/>
          </a:p>
          <a:p>
            <a:pPr marL="457200" indent="-457200">
              <a:buAutoNum type="arabicPeriod"/>
            </a:pPr>
            <a:endParaRPr lang="he-IL" dirty="0"/>
          </a:p>
        </p:txBody>
      </p:sp>
      <p:sp>
        <p:nvSpPr>
          <p:cNvPr id="4" name="מלבן 3">
            <a:extLst>
              <a:ext uri="{FF2B5EF4-FFF2-40B4-BE49-F238E27FC236}">
                <a16:creationId xmlns:a16="http://schemas.microsoft.com/office/drawing/2014/main" id="{878BA4AF-5146-4F47-B815-378E109BE24B}"/>
              </a:ext>
            </a:extLst>
          </p:cNvPr>
          <p:cNvSpPr/>
          <p:nvPr/>
        </p:nvSpPr>
        <p:spPr>
          <a:xfrm>
            <a:off x="4161938" y="633710"/>
            <a:ext cx="4182555"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שלבי הפרויקט</a:t>
            </a:r>
          </a:p>
        </p:txBody>
      </p:sp>
      <p:pic>
        <p:nvPicPr>
          <p:cNvPr id="2" name="תמונה 1">
            <a:extLst>
              <a:ext uri="{FF2B5EF4-FFF2-40B4-BE49-F238E27FC236}">
                <a16:creationId xmlns:a16="http://schemas.microsoft.com/office/drawing/2014/main" id="{EEC62C92-80DC-4EDD-B664-9A947C5033CE}"/>
              </a:ext>
            </a:extLst>
          </p:cNvPr>
          <p:cNvPicPr>
            <a:picLocks noChangeAspect="1"/>
          </p:cNvPicPr>
          <p:nvPr/>
        </p:nvPicPr>
        <p:blipFill>
          <a:blip r:embed="rId2"/>
          <a:stretch>
            <a:fillRect/>
          </a:stretch>
        </p:blipFill>
        <p:spPr>
          <a:xfrm>
            <a:off x="1677880" y="2015732"/>
            <a:ext cx="3961157" cy="38697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728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a:bodyPr>
          <a:lstStyle/>
          <a:p>
            <a:r>
              <a:rPr lang="he-IL" sz="2200" dirty="0"/>
              <a:t>תחילה חילצנו את ה </a:t>
            </a:r>
            <a:r>
              <a:rPr lang="en-US" sz="2200" dirty="0"/>
              <a:t>data set</a:t>
            </a:r>
            <a:r>
              <a:rPr lang="he-IL" sz="2200" dirty="0"/>
              <a:t> מקבצי </a:t>
            </a:r>
            <a:r>
              <a:rPr lang="en-US" sz="2200" dirty="0"/>
              <a:t>csv</a:t>
            </a:r>
            <a:r>
              <a:rPr lang="he-IL" sz="2200" dirty="0"/>
              <a:t> והעברנו את המידע לטבלה מסוג </a:t>
            </a:r>
            <a:r>
              <a:rPr lang="en-US" sz="2200" dirty="0"/>
              <a:t>data frame</a:t>
            </a:r>
            <a:r>
              <a:rPr lang="he-IL" sz="2200" dirty="0"/>
              <a:t> של ספריית </a:t>
            </a:r>
            <a:r>
              <a:rPr lang="en-US" sz="2200" dirty="0"/>
              <a:t>pandas</a:t>
            </a:r>
            <a:r>
              <a:rPr lang="he-IL" sz="2200" dirty="0"/>
              <a:t>.</a:t>
            </a:r>
          </a:p>
          <a:p>
            <a:r>
              <a:rPr lang="he-IL" sz="2200" dirty="0"/>
              <a:t>חילצנו מידע עזר (ליצירת פונקציות התיוג והטרנספורמציה) הכולל שמות פרקים בתלמוד הבבלי, מקבצי </a:t>
            </a:r>
            <a:r>
              <a:rPr lang="en-US" sz="2200" dirty="0"/>
              <a:t>json</a:t>
            </a:r>
            <a:r>
              <a:rPr lang="he-IL" sz="2200" dirty="0"/>
              <a:t> למבני נתונים בקובץ </a:t>
            </a:r>
            <a:r>
              <a:rPr lang="en-US" sz="2200" dirty="0"/>
              <a:t>utility.py</a:t>
            </a:r>
            <a:r>
              <a:rPr lang="he-IL" sz="2200" dirty="0"/>
              <a:t>.</a:t>
            </a:r>
          </a:p>
          <a:p>
            <a:r>
              <a:rPr lang="he-IL" sz="2200" dirty="0"/>
              <a:t>ביצענו פרסור ראשוני למידע - הסרנו תווים לא חוקיים והפרדנו פסקאות למשפטים בודדים.</a:t>
            </a:r>
          </a:p>
          <a:p>
            <a:endParaRPr lang="he-IL" sz="1700" dirty="0"/>
          </a:p>
        </p:txBody>
      </p:sp>
      <p:sp>
        <p:nvSpPr>
          <p:cNvPr id="4" name="מלבן 3">
            <a:extLst>
              <a:ext uri="{FF2B5EF4-FFF2-40B4-BE49-F238E27FC236}">
                <a16:creationId xmlns:a16="http://schemas.microsoft.com/office/drawing/2014/main" id="{2266B5C1-DE8C-409D-920B-16EE607C8A8E}"/>
              </a:ext>
            </a:extLst>
          </p:cNvPr>
          <p:cNvSpPr/>
          <p:nvPr/>
        </p:nvSpPr>
        <p:spPr>
          <a:xfrm>
            <a:off x="2469175" y="633710"/>
            <a:ext cx="7568097"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1 עיבוד ראשוני של המידע</a:t>
            </a:r>
          </a:p>
        </p:txBody>
      </p:sp>
    </p:spTree>
    <p:extLst>
      <p:ext uri="{BB962C8B-B14F-4D97-AF65-F5344CB8AC3E}">
        <p14:creationId xmlns:p14="http://schemas.microsoft.com/office/powerpoint/2010/main" val="287955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fontScale="85000" lnSpcReduction="20000"/>
          </a:bodyPr>
          <a:lstStyle/>
          <a:p>
            <a:r>
              <a:rPr lang="he-IL" sz="2400" dirty="0"/>
              <a:t>בשלב הבא פרקנו </a:t>
            </a:r>
            <a:r>
              <a:rPr lang="he-IL" sz="2400" u="sng" dirty="0"/>
              <a:t>כל משפט</a:t>
            </a:r>
            <a:r>
              <a:rPr lang="he-IL" sz="2400" dirty="0"/>
              <a:t> לרצפים של </a:t>
            </a:r>
            <a:r>
              <a:rPr lang="en-US" sz="2400" dirty="0"/>
              <a:t>n</a:t>
            </a:r>
            <a:r>
              <a:rPr lang="he-IL" sz="2400" dirty="0"/>
              <a:t> מילים בודדות(</a:t>
            </a:r>
            <a:r>
              <a:rPr lang="en-US" sz="2400" dirty="0" err="1"/>
              <a:t>ngram</a:t>
            </a:r>
            <a:r>
              <a:rPr lang="he-IL" sz="2400" dirty="0"/>
              <a:t>ים) כך שיתקבל כל רצף מסודר אפשרי.</a:t>
            </a:r>
          </a:p>
          <a:p>
            <a:r>
              <a:rPr lang="he-IL" sz="2400" dirty="0"/>
              <a:t>דוגמה ל</a:t>
            </a:r>
            <a:r>
              <a:rPr lang="en-US" sz="2400" dirty="0"/>
              <a:t>5_gram</a:t>
            </a:r>
            <a:r>
              <a:rPr lang="he-IL" sz="2400" dirty="0"/>
              <a:t>: </a:t>
            </a:r>
          </a:p>
          <a:p>
            <a:endParaRPr lang="he-IL" sz="2400" dirty="0"/>
          </a:p>
          <a:p>
            <a:pPr marL="0" indent="0">
              <a:buNone/>
            </a:pPr>
            <a:r>
              <a:rPr lang="he-IL" sz="2400" dirty="0"/>
              <a:t> </a:t>
            </a:r>
          </a:p>
          <a:p>
            <a:pPr marL="0" indent="0">
              <a:buNone/>
            </a:pPr>
            <a:endParaRPr lang="he-IL" sz="2400" dirty="0"/>
          </a:p>
          <a:p>
            <a:r>
              <a:rPr lang="he-IL" sz="2400" dirty="0"/>
              <a:t>בפרויקט שלנו השתמשנו ב</a:t>
            </a:r>
            <a:r>
              <a:rPr lang="en-US" sz="2400" dirty="0"/>
              <a:t>3-7gram</a:t>
            </a:r>
            <a:r>
              <a:rPr lang="he-IL" sz="2400" dirty="0"/>
              <a:t>. </a:t>
            </a:r>
          </a:p>
          <a:p>
            <a:r>
              <a:rPr lang="he-IL" sz="2400" dirty="0"/>
              <a:t>לאחר ניסוי וטעיה הבנו שזה הגודל האידיאלי לצרכינו.</a:t>
            </a:r>
          </a:p>
        </p:txBody>
      </p:sp>
      <p:sp>
        <p:nvSpPr>
          <p:cNvPr id="4" name="מלבן 3">
            <a:extLst>
              <a:ext uri="{FF2B5EF4-FFF2-40B4-BE49-F238E27FC236}">
                <a16:creationId xmlns:a16="http://schemas.microsoft.com/office/drawing/2014/main" id="{2266B5C1-DE8C-409D-920B-16EE607C8A8E}"/>
              </a:ext>
            </a:extLst>
          </p:cNvPr>
          <p:cNvSpPr/>
          <p:nvPr/>
        </p:nvSpPr>
        <p:spPr>
          <a:xfrm>
            <a:off x="2469175" y="633710"/>
            <a:ext cx="7568097"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1 עיבוד ראשוני של המידע</a:t>
            </a:r>
          </a:p>
        </p:txBody>
      </p:sp>
      <p:pic>
        <p:nvPicPr>
          <p:cNvPr id="5" name="תמונה 4">
            <a:extLst>
              <a:ext uri="{FF2B5EF4-FFF2-40B4-BE49-F238E27FC236}">
                <a16:creationId xmlns:a16="http://schemas.microsoft.com/office/drawing/2014/main" id="{4D9D4E46-C68C-4900-8E53-684AD6DBC46D}"/>
              </a:ext>
            </a:extLst>
          </p:cNvPr>
          <p:cNvPicPr>
            <a:picLocks noChangeAspect="1"/>
          </p:cNvPicPr>
          <p:nvPr/>
        </p:nvPicPr>
        <p:blipFill>
          <a:blip r:embed="rId2"/>
          <a:stretch>
            <a:fillRect/>
          </a:stretch>
        </p:blipFill>
        <p:spPr>
          <a:xfrm>
            <a:off x="1855304" y="2835966"/>
            <a:ext cx="6788875" cy="1641640"/>
          </a:xfrm>
          <a:prstGeom prst="rect">
            <a:avLst/>
          </a:prstGeom>
        </p:spPr>
      </p:pic>
    </p:spTree>
    <p:extLst>
      <p:ext uri="{BB962C8B-B14F-4D97-AF65-F5344CB8AC3E}">
        <p14:creationId xmlns:p14="http://schemas.microsoft.com/office/powerpoint/2010/main" val="428833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rmAutofit/>
          </a:bodyPr>
          <a:lstStyle/>
          <a:p>
            <a:r>
              <a:rPr lang="he-IL" dirty="0"/>
              <a:t>עיקר הפרויקט היה הגדרת פונקציות תיוג בהתאם לתבניות שהגדרנו, לאחר בחינה מעמיקה של הטקסט והבנה של מה יוגדר כרפרנס מהתלמוד הבבלי. </a:t>
            </a:r>
          </a:p>
          <a:p>
            <a:r>
              <a:rPr lang="he-IL" dirty="0"/>
              <a:t>נציין שהחשיפה לצורות המרובות של הרפרנסים חיזקו את ההבנה שלמידת מכונה היא דרך מיטבית להתמודד עם המשימה, ולא שימוש בלעדי בביטויים רגולריים, כפי ששקלנו לעשות תחילה. </a:t>
            </a:r>
          </a:p>
          <a:p>
            <a:r>
              <a:rPr lang="he-IL" b="1" dirty="0"/>
              <a:t>מסקנה שהסקנו במהלך ההרצות</a:t>
            </a:r>
            <a:r>
              <a:rPr lang="he-IL" dirty="0"/>
              <a:t>: התגלו 2 פונקציות עם אחוז כיסוי אפסי, ולכן הסרנו אותן כדי שלא יגדילו את זמן הריצה.</a:t>
            </a:r>
          </a:p>
        </p:txBody>
      </p:sp>
      <p:sp>
        <p:nvSpPr>
          <p:cNvPr id="7" name="מלבן 6">
            <a:extLst>
              <a:ext uri="{FF2B5EF4-FFF2-40B4-BE49-F238E27FC236}">
                <a16:creationId xmlns:a16="http://schemas.microsoft.com/office/drawing/2014/main" id="{F94C525C-C2E8-401D-AA50-BA355E83EC6D}"/>
              </a:ext>
            </a:extLst>
          </p:cNvPr>
          <p:cNvSpPr/>
          <p:nvPr/>
        </p:nvSpPr>
        <p:spPr>
          <a:xfrm>
            <a:off x="4148190" y="452735"/>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391089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rmAutofit/>
          </a:bodyPr>
          <a:lstStyle/>
          <a:p>
            <a:r>
              <a:rPr lang="he-IL" dirty="0"/>
              <a:t>דוגמא לפונקצית תיוג שכתבנו:</a:t>
            </a:r>
            <a:br>
              <a:rPr lang="en-US" dirty="0"/>
            </a:br>
            <a:br>
              <a:rPr lang="en-US" dirty="0"/>
            </a:br>
            <a:r>
              <a:rPr lang="he-IL" dirty="0"/>
              <a:t>הפונקציה מתייגת כרפרנס</a:t>
            </a:r>
            <a:br>
              <a:rPr lang="en-US" dirty="0"/>
            </a:br>
            <a:r>
              <a:rPr lang="he-IL" dirty="0"/>
              <a:t>את כל המשפטים בהם יש </a:t>
            </a:r>
            <a:br>
              <a:rPr lang="en-US" dirty="0"/>
            </a:br>
            <a:r>
              <a:rPr lang="he-IL" dirty="0"/>
              <a:t>"דף" בתוך "()" , עם אפשרות</a:t>
            </a:r>
            <a:br>
              <a:rPr lang="en-US" dirty="0"/>
            </a:br>
            <a:r>
              <a:rPr lang="he-IL" dirty="0"/>
              <a:t>ל ":" בסוף המשפט  </a:t>
            </a:r>
            <a:br>
              <a:rPr lang="en-US" dirty="0"/>
            </a:br>
            <a:br>
              <a:rPr lang="en-US" dirty="0"/>
            </a:br>
            <a:endParaRPr lang="he-IL" dirty="0"/>
          </a:p>
        </p:txBody>
      </p:sp>
      <p:sp>
        <p:nvSpPr>
          <p:cNvPr id="7" name="מלבן 6">
            <a:extLst>
              <a:ext uri="{FF2B5EF4-FFF2-40B4-BE49-F238E27FC236}">
                <a16:creationId xmlns:a16="http://schemas.microsoft.com/office/drawing/2014/main" id="{F94C525C-C2E8-401D-AA50-BA355E83EC6D}"/>
              </a:ext>
            </a:extLst>
          </p:cNvPr>
          <p:cNvSpPr/>
          <p:nvPr/>
        </p:nvSpPr>
        <p:spPr>
          <a:xfrm>
            <a:off x="4231242" y="606316"/>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pic>
        <p:nvPicPr>
          <p:cNvPr id="4" name="תמונה 3">
            <a:extLst>
              <a:ext uri="{FF2B5EF4-FFF2-40B4-BE49-F238E27FC236}">
                <a16:creationId xmlns:a16="http://schemas.microsoft.com/office/drawing/2014/main" id="{55FF930A-3D60-452E-92AC-C85B52FB43FA}"/>
              </a:ext>
            </a:extLst>
          </p:cNvPr>
          <p:cNvPicPr>
            <a:picLocks noChangeAspect="1"/>
          </p:cNvPicPr>
          <p:nvPr/>
        </p:nvPicPr>
        <p:blipFill>
          <a:blip r:embed="rId2"/>
          <a:stretch>
            <a:fillRect/>
          </a:stretch>
        </p:blipFill>
        <p:spPr>
          <a:xfrm>
            <a:off x="677081" y="2595565"/>
            <a:ext cx="7185219" cy="2568453"/>
          </a:xfrm>
          <a:prstGeom prst="rect">
            <a:avLst/>
          </a:prstGeom>
        </p:spPr>
      </p:pic>
    </p:spTree>
    <p:extLst>
      <p:ext uri="{BB962C8B-B14F-4D97-AF65-F5344CB8AC3E}">
        <p14:creationId xmlns:p14="http://schemas.microsoft.com/office/powerpoint/2010/main" val="208063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AB039032-32D5-4EF7-AD03-9B46AAEB6F98}"/>
              </a:ext>
            </a:extLst>
          </p:cNvPr>
          <p:cNvPicPr>
            <a:picLocks noChangeAspect="1"/>
          </p:cNvPicPr>
          <p:nvPr/>
        </p:nvPicPr>
        <p:blipFill>
          <a:blip r:embed="rId2"/>
          <a:stretch>
            <a:fillRect/>
          </a:stretch>
        </p:blipFill>
        <p:spPr>
          <a:xfrm>
            <a:off x="384313" y="1973265"/>
            <a:ext cx="5406888" cy="3130223"/>
          </a:xfrm>
          <a:prstGeom prst="rect">
            <a:avLst/>
          </a:prstGeom>
        </p:spPr>
      </p:pic>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Autofit/>
          </a:bodyPr>
          <a:lstStyle/>
          <a:p>
            <a:r>
              <a:rPr lang="he-IL" dirty="0"/>
              <a:t>בשביל לדעת את </a:t>
            </a:r>
            <a:r>
              <a:rPr lang="he-IL" b="1" u="sng" dirty="0"/>
              <a:t>יעילות</a:t>
            </a:r>
            <a:r>
              <a:rPr lang="he-IL" dirty="0"/>
              <a:t> פונקציות התיוג בדקנו את</a:t>
            </a:r>
            <a:br>
              <a:rPr lang="en-US" dirty="0"/>
            </a:br>
            <a:r>
              <a:rPr lang="he-IL" b="1" u="sng" dirty="0"/>
              <a:t>הכיסוי</a:t>
            </a:r>
            <a:r>
              <a:rPr lang="he-IL" dirty="0"/>
              <a:t>, כלומר בכמה תיוגים כל פונקציה משתתפת.</a:t>
            </a:r>
          </a:p>
          <a:p>
            <a:r>
              <a:rPr lang="he-IL" dirty="0"/>
              <a:t>להלן הכיסוי של הפונקציות שלנו על טקסט המקור: </a:t>
            </a:r>
          </a:p>
          <a:p>
            <a:pPr marL="0" indent="0">
              <a:buNone/>
            </a:pPr>
            <a:r>
              <a:rPr lang="he-IL" dirty="0"/>
              <a:t> </a:t>
            </a:r>
          </a:p>
          <a:p>
            <a:r>
              <a:rPr lang="he-IL" dirty="0"/>
              <a:t>ניתן לראות שפונקציית התיוג</a:t>
            </a:r>
            <a:r>
              <a:rPr lang="en-US" dirty="0"/>
              <a:t> </a:t>
            </a:r>
            <a:r>
              <a:rPr lang="he-IL" dirty="0"/>
              <a:t> </a:t>
            </a:r>
            <a:r>
              <a:rPr lang="en-US" dirty="0" err="1"/>
              <a:t>perek_and_sham</a:t>
            </a:r>
            <a:r>
              <a:rPr lang="he-IL" dirty="0"/>
              <a:t> </a:t>
            </a:r>
            <a:br>
              <a:rPr lang="en-US" dirty="0"/>
            </a:br>
            <a:r>
              <a:rPr lang="he-IL" dirty="0"/>
              <a:t>כלל אינה מועילה ולכן הוסרה.</a:t>
            </a:r>
            <a:br>
              <a:rPr lang="en-US" dirty="0"/>
            </a:br>
            <a:endParaRPr lang="he-IL" dirty="0"/>
          </a:p>
        </p:txBody>
      </p:sp>
      <p:sp>
        <p:nvSpPr>
          <p:cNvPr id="7" name="מלבן 6">
            <a:extLst>
              <a:ext uri="{FF2B5EF4-FFF2-40B4-BE49-F238E27FC236}">
                <a16:creationId xmlns:a16="http://schemas.microsoft.com/office/drawing/2014/main" id="{F94C525C-C2E8-401D-AA50-BA355E83EC6D}"/>
              </a:ext>
            </a:extLst>
          </p:cNvPr>
          <p:cNvSpPr/>
          <p:nvPr/>
        </p:nvSpPr>
        <p:spPr>
          <a:xfrm>
            <a:off x="4305409" y="633710"/>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2168496972"/>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גלריה">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1038</TotalTime>
  <Words>1192</Words>
  <Application>Microsoft Office PowerPoint</Application>
  <PresentationFormat>Widescreen</PresentationFormat>
  <Paragraphs>88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גלריה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תיוג המידע </vt:lpstr>
      <vt:lpstr>PowerPoint Presentation</vt:lpstr>
      <vt:lpstr> 4 אימון מכונה</vt:lpstr>
      <vt:lpstr> 4 אימון מכונה</vt:lpstr>
      <vt:lpstr>אתגרים</vt:lpstr>
      <vt:lpstr>אתגרים</vt:lpstr>
      <vt:lpstr>אתגרים</vt:lpstr>
      <vt:lpstr>אתגרים</vt:lpstr>
      <vt:lpstr>תודות וביבליוגרפיה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Rotem Friedman</dc:creator>
  <cp:lastModifiedBy>shaked meitav</cp:lastModifiedBy>
  <cp:revision>50</cp:revision>
  <dcterms:created xsi:type="dcterms:W3CDTF">2020-03-17T11:00:50Z</dcterms:created>
  <dcterms:modified xsi:type="dcterms:W3CDTF">2020-04-05T12:55:45Z</dcterms:modified>
</cp:coreProperties>
</file>