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82" r:id="rId4"/>
    <p:sldId id="258" r:id="rId5"/>
    <p:sldId id="281" r:id="rId6"/>
    <p:sldId id="280" r:id="rId7"/>
    <p:sldId id="283" r:id="rId8"/>
    <p:sldId id="284" r:id="rId9"/>
    <p:sldId id="271" r:id="rId10"/>
    <p:sldId id="260" r:id="rId11"/>
    <p:sldId id="273" r:id="rId12"/>
    <p:sldId id="261" r:id="rId13"/>
    <p:sldId id="263" r:id="rId14"/>
    <p:sldId id="264" r:id="rId15"/>
    <p:sldId id="278" r:id="rId16"/>
    <p:sldId id="265" r:id="rId17"/>
    <p:sldId id="276" r:id="rId18"/>
    <p:sldId id="277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8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0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8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6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9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34633EB-94D8-4547-8237-88C7EAA115B2}"/>
              </a:ext>
            </a:extLst>
          </p:cNvPr>
          <p:cNvSpPr/>
          <p:nvPr/>
        </p:nvSpPr>
        <p:spPr>
          <a:xfrm>
            <a:off x="1733551" y="2095499"/>
            <a:ext cx="94315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סיכום פרויקט בעיבוד נתונים</a:t>
            </a:r>
          </a:p>
        </p:txBody>
      </p:sp>
    </p:spTree>
    <p:extLst>
      <p:ext uri="{BB962C8B-B14F-4D97-AF65-F5344CB8AC3E}">
        <p14:creationId xmlns:p14="http://schemas.microsoft.com/office/powerpoint/2010/main" val="4621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457355-CA27-4916-A14A-F37867D8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e-IL" dirty="0"/>
              <a:t>לאחר מכן פיצלנו את המידע בצורה הבאה: </a:t>
            </a:r>
          </a:p>
          <a:p>
            <a:pPr marL="0" indent="0">
              <a:buNone/>
            </a:pPr>
            <a:r>
              <a:rPr lang="he-IL" dirty="0"/>
              <a:t>1. </a:t>
            </a:r>
            <a:r>
              <a:rPr lang="en-US" dirty="0" err="1"/>
              <a:t>train_set</a:t>
            </a:r>
            <a:r>
              <a:rPr lang="he-IL" dirty="0"/>
              <a:t> – הטקסט אותו תייגנו לפי פונקציות תיוג והוא גם יכנס כקלט למסווג.</a:t>
            </a:r>
          </a:p>
          <a:p>
            <a:pPr marL="0" indent="0">
              <a:buNone/>
            </a:pPr>
            <a:r>
              <a:rPr lang="he-IL" dirty="0"/>
              <a:t>2.</a:t>
            </a:r>
            <a:r>
              <a:rPr lang="en-US" dirty="0" err="1"/>
              <a:t>test_set</a:t>
            </a:r>
            <a:r>
              <a:rPr lang="he-IL" dirty="0"/>
              <a:t> – טקסט לבדיקה של המסווג.</a:t>
            </a:r>
          </a:p>
          <a:p>
            <a:pPr marL="0" indent="0">
              <a:buNone/>
            </a:pPr>
            <a:r>
              <a:rPr lang="he-IL" dirty="0"/>
              <a:t>השתמשנו במודל ה</a:t>
            </a:r>
            <a:r>
              <a:rPr lang="en-US" dirty="0"/>
              <a:t> </a:t>
            </a:r>
            <a:r>
              <a:rPr lang="en-US" b="1" dirty="0"/>
              <a:t>Majority Label</a:t>
            </a:r>
            <a:r>
              <a:rPr lang="he-IL" b="1" dirty="0"/>
              <a:t> </a:t>
            </a:r>
            <a:r>
              <a:rPr lang="he-IL" dirty="0"/>
              <a:t>של ספריית </a:t>
            </a:r>
            <a:r>
              <a:rPr lang="en-US" dirty="0"/>
              <a:t>Snorkel</a:t>
            </a:r>
            <a:r>
              <a:rPr lang="he-IL" dirty="0"/>
              <a:t>, לפיו תיוג הנקבע בשיטת הרוב קובע בהתאם לתוצאות פונקציות התיוג. </a:t>
            </a:r>
          </a:p>
          <a:p>
            <a:r>
              <a:rPr lang="he-IL" dirty="0"/>
              <a:t>נציין שבמודל זה יש חסרון שהוא הטיית הרוב. בתחילת התהליך הגדרנו מספר רב של פונקציות תיוג וראינו כי הן מגדילות את מספר ה</a:t>
            </a:r>
            <a:r>
              <a:rPr lang="en-US" dirty="0"/>
              <a:t> false positives</a:t>
            </a:r>
            <a:r>
              <a:rPr lang="he-IL" dirty="0"/>
              <a:t>, ולכן צמצמנו את מספר פונקציות התיוג ליעילות ביותר.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/>
              <a:t>להרחיב על ה</a:t>
            </a:r>
            <a:r>
              <a:rPr lang="en-US" b="1" dirty="0"/>
              <a:t>test set </a:t>
            </a:r>
            <a:r>
              <a:rPr lang="he-IL" b="1" dirty="0"/>
              <a:t> בשלב ה</a:t>
            </a:r>
            <a:r>
              <a:rPr lang="en-US" b="1" dirty="0"/>
              <a:t>classifier</a:t>
            </a:r>
            <a:r>
              <a:rPr lang="he-IL" b="1" dirty="0"/>
              <a:t>!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EEFD6D8-DC08-49DF-B920-73D8E4DFC040}"/>
              </a:ext>
            </a:extLst>
          </p:cNvPr>
          <p:cNvSpPr/>
          <p:nvPr/>
        </p:nvSpPr>
        <p:spPr>
          <a:xfrm>
            <a:off x="4405595" y="633710"/>
            <a:ext cx="36952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391467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040958-2FCC-44DC-9E74-FE6F7DBF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FAD33B-E1E1-4956-A0B9-2031C1D2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הסרת ה </a:t>
            </a:r>
            <a:r>
              <a:rPr lang="en-US" dirty="0"/>
              <a:t>K-gram</a:t>
            </a:r>
            <a:r>
              <a:rPr lang="he-IL" dirty="0"/>
              <a:t> הגדול ביותר</a:t>
            </a:r>
          </a:p>
        </p:txBody>
      </p:sp>
    </p:spTree>
    <p:extLst>
      <p:ext uri="{BB962C8B-B14F-4D97-AF65-F5344CB8AC3E}">
        <p14:creationId xmlns:p14="http://schemas.microsoft.com/office/powerpoint/2010/main" val="359428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70FC26-283F-4F90-95C4-0D7C9D4A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/>
              <a:t>הטמעת מידע - שימוש בטרנספורמציות </a:t>
            </a:r>
            <a:br>
              <a:rPr lang="en-US" b="1" u="sng" dirty="0"/>
            </a:br>
            <a:r>
              <a:rPr lang="he-IL" dirty="0"/>
              <a:t>בשימוש בספרית </a:t>
            </a:r>
            <a:r>
              <a:rPr lang="en-US" dirty="0"/>
              <a:t>Snorkel</a:t>
            </a:r>
            <a:r>
              <a:rPr lang="he-IL" dirty="0"/>
              <a:t>, הגדלנו את הדאטה סט המתויג באמצעות טרנספורמציות – הוספת שינויים ב</a:t>
            </a:r>
            <a:r>
              <a:rPr lang="en-US" dirty="0" err="1"/>
              <a:t>ngram</a:t>
            </a:r>
            <a:r>
              <a:rPr lang="he-IL" dirty="0"/>
              <a:t> כך שמשמעות התיוג תישאר. במקרה שלנו, עבור </a:t>
            </a:r>
            <a:r>
              <a:rPr lang="en-US" dirty="0" err="1"/>
              <a:t>ngram</a:t>
            </a:r>
            <a:r>
              <a:rPr lang="he-IL" dirty="0"/>
              <a:t> המכיל שם פרק</a:t>
            </a:r>
            <a:r>
              <a:rPr lang="en-US" dirty="0"/>
              <a:t>/</a:t>
            </a:r>
            <a:r>
              <a:rPr lang="he-IL" dirty="0"/>
              <a:t>מסכת, הוספנו וריאציות של המשפט עם שם פרק</a:t>
            </a:r>
            <a:r>
              <a:rPr lang="en-US" dirty="0"/>
              <a:t>/</a:t>
            </a:r>
            <a:r>
              <a:rPr lang="he-IL" dirty="0"/>
              <a:t>מסכת אחרים מהמקור.</a:t>
            </a:r>
          </a:p>
          <a:p>
            <a:pPr marL="0" indent="0">
              <a:buNone/>
            </a:pPr>
            <a:r>
              <a:rPr lang="he-IL" dirty="0"/>
              <a:t>בהרצה לדוגמא תויג המשפט הראשון שבתמונה, ונוספו מספר וריאציות</a:t>
            </a:r>
            <a:br>
              <a:rPr lang="en-US" dirty="0"/>
            </a:br>
            <a:r>
              <a:rPr lang="he-IL" dirty="0"/>
              <a:t>כמספר הפרקים בתלמוד הבבלי.</a:t>
            </a:r>
          </a:p>
          <a:p>
            <a:pPr marL="0" indent="0">
              <a:buNone/>
            </a:pPr>
            <a:r>
              <a:rPr lang="en-US" dirty="0"/>
              <a:t>Original training set size: 4618</a:t>
            </a:r>
          </a:p>
          <a:p>
            <a:pPr marL="0" indent="0">
              <a:buNone/>
            </a:pPr>
            <a:r>
              <a:rPr lang="en-US" dirty="0"/>
              <a:t>Augmented training set size: 11156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AEC4EB9-E7CB-4832-A172-26AAD24C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3429000"/>
            <a:ext cx="2981739" cy="2176670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C066248C-AEFA-4A54-B5C5-1682F5888FB5}"/>
              </a:ext>
            </a:extLst>
          </p:cNvPr>
          <p:cNvSpPr/>
          <p:nvPr/>
        </p:nvSpPr>
        <p:spPr>
          <a:xfrm>
            <a:off x="2666339" y="633710"/>
            <a:ext cx="717376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הרחבת המידע המתויג</a:t>
            </a:r>
          </a:p>
        </p:txBody>
      </p:sp>
    </p:spTree>
    <p:extLst>
      <p:ext uri="{BB962C8B-B14F-4D97-AF65-F5344CB8AC3E}">
        <p14:creationId xmlns:p14="http://schemas.microsoft.com/office/powerpoint/2010/main" val="186912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E5B538-DB2F-401D-9B35-FC75A6F1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אימון המכונה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1E6BCB-C063-4EED-8595-8A2BA829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9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1E24C-F723-4021-8D52-328AB300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עוד על אימון המכונה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BCE516-F770-4E65-A901-472D568A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69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מציאת תבניות לתיוג:</a:t>
            </a:r>
          </a:p>
          <a:p>
            <a:pPr marL="0" indent="0">
              <a:buNone/>
            </a:pPr>
            <a:r>
              <a:rPr lang="he-IL" dirty="0"/>
              <a:t>כחלק מתהליך התיוג, </a:t>
            </a:r>
            <a:r>
              <a:rPr lang="en-US" dirty="0"/>
              <a:t>snorkel</a:t>
            </a:r>
            <a:r>
              <a:rPr lang="he-IL" dirty="0"/>
              <a:t> דורשת פונקציות תיוג (</a:t>
            </a:r>
            <a:r>
              <a:rPr lang="en-US" dirty="0"/>
              <a:t>Labeling Functions</a:t>
            </a:r>
            <a:r>
              <a:rPr lang="he-IL" dirty="0"/>
              <a:t>) אשר יופעלו באמצעות מודל מסויים על המידע.</a:t>
            </a:r>
            <a:br>
              <a:rPr lang="en-US" dirty="0"/>
            </a:br>
            <a:r>
              <a:rPr lang="he-IL" dirty="0"/>
              <a:t>פונקציות אלו הן בעצם זיהוי תבניות בטקסט אשר ניתן להסיק מהן מידע, בוודאות טובה ככל הניתן- במקרה שלנו, המטרה הייתה למצוא תבניות אשר מזהות רפרנס לתלמוד הבבלי, או שוללות אותו- ולתת המלצה לתיוג שלו (</a:t>
            </a:r>
            <a:r>
              <a:rPr lang="en-US" dirty="0"/>
              <a:t>REFRENCE, NO-REFRENCE, ABSTAIN</a:t>
            </a:r>
            <a:r>
              <a:rPr lang="he-IL" dirty="0"/>
              <a:t>). מציאת תבניות אלו כללה הסקת תבניות ראשוניות בעזרת מידע מקצועי מתחום התלמוד, ושיפור תבניות אלו באמצעות מדדי </a:t>
            </a:r>
            <a:r>
              <a:rPr lang="en-US" dirty="0"/>
              <a:t>coverage</a:t>
            </a:r>
            <a:r>
              <a:rPr lang="he-IL" dirty="0"/>
              <a:t> ו</a:t>
            </a:r>
            <a:r>
              <a:rPr lang="en-US" dirty="0"/>
              <a:t>precision</a:t>
            </a:r>
            <a:r>
              <a:rPr lang="he-IL" dirty="0"/>
              <a:t> הנשענו על ה</a:t>
            </a:r>
            <a:r>
              <a:rPr lang="en-US" dirty="0"/>
              <a:t>dev-set</a:t>
            </a:r>
            <a:r>
              <a:rPr lang="he-IL" dirty="0"/>
              <a:t> המתויג שלנו וסופקו באמצעות </a:t>
            </a:r>
            <a:r>
              <a:rPr lang="en-US" dirty="0"/>
              <a:t>snorkel</a:t>
            </a:r>
            <a:r>
              <a:rPr lang="he-IL" dirty="0"/>
              <a:t>.</a:t>
            </a:r>
            <a:endParaRPr lang="he-IL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1BE2121B-82C2-406F-B7C1-857A9FC1A168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  <a:endParaRPr lang="he-IL" sz="6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6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מציאת תבניות לתיוג:</a:t>
            </a:r>
          </a:p>
          <a:p>
            <a:pPr marL="0" indent="0">
              <a:buNone/>
            </a:pPr>
            <a:r>
              <a:rPr lang="he-IL" dirty="0"/>
              <a:t>בנוסף, כאשר ניגשנו למלאכת תיוג המידע, שאפנו למצוא כמה שיותר רפרנסים מן התלמוד ויצרנו פונקציות תיוג רבות, אולם ראינו שככל שעלה ה</a:t>
            </a:r>
            <a:r>
              <a:rPr lang="en-US" dirty="0"/>
              <a:t>recall</a:t>
            </a:r>
            <a:r>
              <a:rPr lang="he-IL" dirty="0"/>
              <a:t> כך ה</a:t>
            </a:r>
            <a:r>
              <a:rPr lang="en-US" dirty="0"/>
              <a:t>precision</a:t>
            </a:r>
            <a:r>
              <a:rPr lang="he-IL" dirty="0"/>
              <a:t> פחת. בנוסף, לפונקציות מסוימות היה אחוז גבוה של </a:t>
            </a:r>
            <a:r>
              <a:rPr lang="en-US" dirty="0"/>
              <a:t>false positives</a:t>
            </a:r>
            <a:r>
              <a:rPr lang="he-IL" dirty="0"/>
              <a:t>, כך שהזיקו יותר משתרמו לזיהוי </a:t>
            </a:r>
            <a:r>
              <a:rPr lang="he-IL" dirty="0" err="1"/>
              <a:t>רפרנסים</a:t>
            </a:r>
            <a:r>
              <a:rPr lang="he-IL" dirty="0"/>
              <a:t>. לכן הסרנו אותן, ובכך בחרנו ב</a:t>
            </a:r>
            <a:r>
              <a:rPr lang="en-US" dirty="0"/>
              <a:t>precision</a:t>
            </a:r>
            <a:r>
              <a:rPr lang="he-IL" dirty="0"/>
              <a:t> גבוה במחיר של</a:t>
            </a:r>
            <a:r>
              <a:rPr lang="en-US" dirty="0"/>
              <a:t> recall</a:t>
            </a:r>
            <a:r>
              <a:rPr lang="he-IL" dirty="0"/>
              <a:t> נמוך</a:t>
            </a:r>
            <a:r>
              <a:rPr lang="en-US" dirty="0"/>
              <a:t> </a:t>
            </a:r>
            <a:r>
              <a:rPr lang="he-IL" dirty="0"/>
              <a:t>של רפרנסים. את ה</a:t>
            </a:r>
            <a:r>
              <a:rPr lang="en-US" dirty="0"/>
              <a:t>recall</a:t>
            </a:r>
            <a:r>
              <a:rPr lang="he-IL" dirty="0"/>
              <a:t> הגברנו לאחר מכן באמצעות הטמעת מידע (שימוש בפונקציות הטרנספורמציה).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4EB748D-230B-41C9-920F-8FB878A8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284837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העברית:</a:t>
            </a:r>
            <a:endParaRPr lang="he-IL" u="sng" dirty="0"/>
          </a:p>
          <a:p>
            <a:pPr marL="0" indent="0">
              <a:buNone/>
            </a:pPr>
            <a:r>
              <a:rPr lang="he-IL" dirty="0"/>
              <a:t>נתקלנו במספר קשיים עקב השימוש בשפה העברית בפרויקט זה.</a:t>
            </a:r>
            <a:br>
              <a:rPr lang="en-US" dirty="0"/>
            </a:br>
            <a:r>
              <a:rPr lang="he-IL" dirty="0"/>
              <a:t>ראשית, כמעט ואין ספריות בפייתון העוזרות לניתוח טקסט בעברית, ועקב כך נאלצנו לכתוב פונקציה משלנו לזיהוי סוף ותחילת משפטים בעברית (לצורך פרסור ראשוני של המידע).</a:t>
            </a:r>
            <a:br>
              <a:rPr lang="en-US" dirty="0"/>
            </a:br>
            <a:r>
              <a:rPr lang="he-IL" dirty="0"/>
              <a:t>שנית, בחלק מפונקציות התיוג השתמשנו בביטויים רגולרים למציאת תבניות מסויימות בטקסט העברי, ולכן ביטויים אלו היו בשפה העברית, דבר אשר פייתון לא תומכת בו בצורה חלקה.</a:t>
            </a:r>
            <a:endParaRPr lang="he-IL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598F9A7F-2A99-4CA2-8CFC-DCFA45DD240D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  <a:endParaRPr lang="he-IL" sz="6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24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תבניות מרובות לא מוגדרות היטב:</a:t>
            </a:r>
            <a:endParaRPr lang="he-IL" u="sng" dirty="0"/>
          </a:p>
          <a:p>
            <a:pPr marL="0" indent="0">
              <a:buNone/>
            </a:pPr>
            <a:r>
              <a:rPr lang="he-IL" dirty="0"/>
              <a:t>תגדדג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A70CA383-2FA0-4A6A-8AA1-DC5626146E7E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  <a:endParaRPr lang="he-IL" sz="6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436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C5D4EC-EC0D-4B25-83EF-D0DC6FDF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E6DDE-0464-404D-AFEC-B2273790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60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BBD4F74-E6A1-47A5-A431-A5CF9A1C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2991068"/>
            <a:ext cx="4142015" cy="2660435"/>
          </a:xfrm>
          <a:prstGeom prst="rect">
            <a:avLst/>
          </a:prstGeom>
          <a:effectLst/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04A59F-FD80-4666-840F-27684679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511" y="1876926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/>
              <a:t>מנחה הפרויקט : אורן משאלי</a:t>
            </a:r>
          </a:p>
          <a:p>
            <a:r>
              <a:rPr lang="he-IL" sz="2400" dirty="0"/>
              <a:t>משתתפים בפרויקט : אריאל וייס, שקד מיטב, לירז כהן ורותם פרידמן.</a:t>
            </a:r>
          </a:p>
          <a:p>
            <a:r>
              <a:rPr lang="he-IL" sz="2400" dirty="0"/>
              <a:t>נושא הפרויקט : חילוץ מידע ממקורות התלמוד הבבלי, </a:t>
            </a:r>
          </a:p>
          <a:p>
            <a:pPr marL="0" indent="0">
              <a:buNone/>
            </a:pPr>
            <a:r>
              <a:rPr lang="he-IL" sz="2400" dirty="0"/>
              <a:t>   ותיוגו בשימוש בלמידת מכונה </a:t>
            </a:r>
          </a:p>
          <a:p>
            <a:pPr marL="0" indent="0">
              <a:buNone/>
            </a:pPr>
            <a:r>
              <a:rPr lang="he-IL" sz="2400" dirty="0"/>
              <a:t>   בשיטת </a:t>
            </a:r>
            <a:r>
              <a:rPr lang="en-US" sz="2400" dirty="0"/>
              <a:t>weak supervision</a:t>
            </a:r>
            <a:r>
              <a:rPr lang="he-IL" sz="2400" dirty="0"/>
              <a:t>, </a:t>
            </a:r>
          </a:p>
          <a:p>
            <a:pPr marL="0" indent="0">
              <a:buNone/>
            </a:pPr>
            <a:r>
              <a:rPr lang="he-IL" sz="2400" dirty="0"/>
              <a:t>   בעזרת ספריות </a:t>
            </a:r>
            <a:r>
              <a:rPr lang="en-US" sz="2400" dirty="0"/>
              <a:t>python</a:t>
            </a:r>
            <a:r>
              <a:rPr lang="he-IL" sz="2400" dirty="0"/>
              <a:t>: </a:t>
            </a:r>
            <a:r>
              <a:rPr lang="en-US" sz="2400" dirty="0"/>
              <a:t>pandas ,snorkel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r>
              <a:rPr lang="he-IL" sz="2400" dirty="0"/>
              <a:t>הפרויקט נעשה במהלך סמסטר חורף 19-20.</a:t>
            </a:r>
          </a:p>
          <a:p>
            <a:pPr marL="0" indent="0">
              <a:buNone/>
            </a:pPr>
            <a:endParaRPr lang="he-IL" sz="2400" dirty="0"/>
          </a:p>
          <a:p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73B33E-A57D-4A31-B67E-BBA6771D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7944DE-6282-4EFE-8A72-B90F767F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44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b="1" u="sng" dirty="0"/>
              <a:t>מהו רפרנס לתלמוד הבבלי</a:t>
            </a:r>
            <a:r>
              <a:rPr lang="he-IL" sz="2400" dirty="0"/>
              <a:t>:</a:t>
            </a:r>
            <a:br>
              <a:rPr lang="en-US" sz="2200" dirty="0"/>
            </a:br>
            <a:r>
              <a:rPr lang="he-IL" sz="2200" dirty="0"/>
              <a:t>אזכור בטקסט לדף מסויים במסכת בגמרא. לדוגמא - </a:t>
            </a:r>
            <a:br>
              <a:rPr lang="en-US" sz="2200" dirty="0"/>
            </a:br>
            <a:r>
              <a:rPr lang="he-IL" i="1" dirty="0"/>
              <a:t>"כמו שכתוב במסכת ברכות בפרק המוציא (קג .)"</a:t>
            </a:r>
          </a:p>
          <a:p>
            <a:r>
              <a:rPr lang="he-IL" sz="2400" b="1" u="sng" dirty="0"/>
              <a:t>המשימה:</a:t>
            </a:r>
            <a:br>
              <a:rPr lang="en-US" sz="2400" b="1" u="sng" dirty="0"/>
            </a:br>
            <a:r>
              <a:rPr lang="he-IL" dirty="0"/>
              <a:t>מקבלים קלט [טקסט המכיל רפרנסים לתלמוד הבבלי], וכפלט נחלץ רפרנסים אלו בצורה מדוייקת ככל הניתן</a:t>
            </a:r>
            <a:endParaRPr lang="he-IL" sz="2400" b="1" u="sng" dirty="0"/>
          </a:p>
          <a:p>
            <a:endParaRPr lang="he-IL" sz="17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3963175" y="633710"/>
            <a:ext cx="45801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92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הגדרת</a:t>
            </a:r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92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הבעיה</a:t>
            </a:r>
          </a:p>
        </p:txBody>
      </p:sp>
    </p:spTree>
    <p:extLst>
      <p:ext uri="{BB962C8B-B14F-4D97-AF65-F5344CB8AC3E}">
        <p14:creationId xmlns:p14="http://schemas.microsoft.com/office/powerpoint/2010/main" val="300511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3D226A-5C21-4075-8C97-2D3FBDE9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304" y="2015732"/>
            <a:ext cx="10168921" cy="420855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he-IL" dirty="0"/>
              <a:t>עיבוד ראשוני של המידע - </a:t>
            </a:r>
            <a:r>
              <a:rPr lang="en-US" dirty="0"/>
              <a:t>Parsing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תיוג המידע – </a:t>
            </a:r>
            <a:r>
              <a:rPr lang="en-US" dirty="0"/>
              <a:t>Creating the labeled data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הטמעת מידע - </a:t>
            </a:r>
            <a:r>
              <a:rPr lang="en-US" dirty="0"/>
              <a:t>Data augmentation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אימון מסווג – </a:t>
            </a:r>
            <a:r>
              <a:rPr lang="en-US" dirty="0"/>
              <a:t>Training the model </a:t>
            </a:r>
            <a:endParaRPr lang="he-IL" dirty="0"/>
          </a:p>
          <a:p>
            <a:pPr marL="457200" indent="-457200">
              <a:buAutoNum type="arabicPeriod"/>
            </a:pP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78BA4AF-5146-4F47-B815-378E109BE24B}"/>
              </a:ext>
            </a:extLst>
          </p:cNvPr>
          <p:cNvSpPr/>
          <p:nvPr/>
        </p:nvSpPr>
        <p:spPr>
          <a:xfrm>
            <a:off x="3927900" y="633710"/>
            <a:ext cx="46506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שלבי הפרויקט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EC62C92-80DC-4EDD-B664-9A947C5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2015732"/>
            <a:ext cx="3961157" cy="38697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872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200" dirty="0"/>
              <a:t>תחילה חילצנו את הדאטה סט מקבצי </a:t>
            </a:r>
            <a:r>
              <a:rPr lang="en-US" sz="2200" dirty="0"/>
              <a:t>csv</a:t>
            </a:r>
            <a:r>
              <a:rPr lang="he-IL" sz="2200" dirty="0"/>
              <a:t> והעברנו את המידע לטבלה מסוג </a:t>
            </a:r>
            <a:r>
              <a:rPr lang="en-US" sz="2200" dirty="0"/>
              <a:t>data frame</a:t>
            </a:r>
            <a:r>
              <a:rPr lang="he-IL" sz="2200" dirty="0"/>
              <a:t> של ספריית </a:t>
            </a:r>
            <a:r>
              <a:rPr lang="en-US" sz="2200" dirty="0"/>
              <a:t>pandas</a:t>
            </a:r>
            <a:r>
              <a:rPr lang="he-IL" sz="2200" dirty="0"/>
              <a:t>.</a:t>
            </a:r>
          </a:p>
          <a:p>
            <a:r>
              <a:rPr lang="he-IL" sz="2200" dirty="0"/>
              <a:t>חילצנו מידע עזר (ליצירת פונקציות התיוג והטרנספורמציה) הכולל שמות פרקים בתלמוד הבבלי, מקבצי </a:t>
            </a:r>
            <a:r>
              <a:rPr lang="en-US" sz="2200" dirty="0"/>
              <a:t>json</a:t>
            </a:r>
            <a:r>
              <a:rPr lang="he-IL" sz="2200" dirty="0"/>
              <a:t> למבני נתונים בקובץ </a:t>
            </a:r>
            <a:r>
              <a:rPr lang="en-US" sz="2200" dirty="0"/>
              <a:t>utility.py</a:t>
            </a:r>
            <a:r>
              <a:rPr lang="he-IL" sz="2200" dirty="0"/>
              <a:t>.</a:t>
            </a:r>
          </a:p>
          <a:p>
            <a:r>
              <a:rPr lang="he-IL" sz="2200" dirty="0"/>
              <a:t>ביצענו פרסור ראשוני למידע - הסרנו תווים לא חוקיים והפרדנו פסקאות למשפטים בודדים.</a:t>
            </a:r>
          </a:p>
          <a:p>
            <a:endParaRPr lang="he-IL" sz="17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2461160" y="633710"/>
            <a:ext cx="75841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עיבוד ראשוני של המידע</a:t>
            </a:r>
          </a:p>
        </p:txBody>
      </p:sp>
    </p:spTree>
    <p:extLst>
      <p:ext uri="{BB962C8B-B14F-4D97-AF65-F5344CB8AC3E}">
        <p14:creationId xmlns:p14="http://schemas.microsoft.com/office/powerpoint/2010/main" val="28795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400" dirty="0"/>
              <a:t>בשלב הבא פרקנו </a:t>
            </a:r>
            <a:r>
              <a:rPr lang="he-IL" sz="2400" u="sng" dirty="0"/>
              <a:t>כל משפט</a:t>
            </a:r>
            <a:r>
              <a:rPr lang="he-IL" sz="2400" dirty="0"/>
              <a:t> לרצפים של </a:t>
            </a:r>
            <a:r>
              <a:rPr lang="en-US" sz="2400" dirty="0"/>
              <a:t>n</a:t>
            </a:r>
            <a:r>
              <a:rPr lang="he-IL" sz="2400" dirty="0"/>
              <a:t> מילים בודדות(</a:t>
            </a:r>
            <a:r>
              <a:rPr lang="en-US" sz="2400" dirty="0" err="1"/>
              <a:t>ngram</a:t>
            </a:r>
            <a:r>
              <a:rPr lang="he-IL" sz="2400" dirty="0"/>
              <a:t>ים) כך שיתקבל כל רצף מסודר אפשרי.</a:t>
            </a:r>
          </a:p>
          <a:p>
            <a:r>
              <a:rPr lang="he-IL" sz="2400" dirty="0"/>
              <a:t>דוגמה ל</a:t>
            </a:r>
            <a:r>
              <a:rPr lang="en-US" sz="2400" dirty="0"/>
              <a:t>5_gram</a:t>
            </a:r>
            <a:r>
              <a:rPr lang="he-IL" sz="2400" dirty="0"/>
              <a:t>: </a:t>
            </a:r>
          </a:p>
          <a:p>
            <a:endParaRPr lang="he-IL" sz="2400" dirty="0"/>
          </a:p>
          <a:p>
            <a:pPr marL="0" indent="0">
              <a:buNone/>
            </a:pPr>
            <a:r>
              <a:rPr lang="he-IL" sz="2400" dirty="0"/>
              <a:t> </a:t>
            </a:r>
          </a:p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בפרויקט שלנו השתמשנו ב</a:t>
            </a:r>
            <a:r>
              <a:rPr lang="en-US" sz="2400" dirty="0"/>
              <a:t>3-7gram</a:t>
            </a:r>
            <a:r>
              <a:rPr lang="he-IL" sz="2400" dirty="0"/>
              <a:t>, לאחר ניסוי וטעיה הבנו שזה הגודל האידיאלי לצרכינו.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2461160" y="633710"/>
            <a:ext cx="75841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עיבוד ראשוני של המידע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D9D4E46-C68C-4900-8E53-684AD6DB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2835966"/>
            <a:ext cx="6788875" cy="16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rmAutofit/>
          </a:bodyPr>
          <a:lstStyle/>
          <a:p>
            <a:r>
              <a:rPr lang="he-IL" dirty="0"/>
              <a:t>עיקר הפרויקט היה הגדרת פונקציות תיוג בהתאם לתבניות שהגדרנו לאחר בחינה מעמיקה של הטקסט והבנה של מה יוגדר כרפרנס מהתלמוד הבבלי. </a:t>
            </a:r>
          </a:p>
          <a:p>
            <a:r>
              <a:rPr lang="he-IL" dirty="0"/>
              <a:t>נציין שהחשיפה לצורות המרובות של הרפרנסים חיזקו את ההבנה שלמידת מכונה היא דרך מיטבית להתמודד עם המשימה, ולא שימוש בלעדי בביטויים רגולריים, כפי ששקלנו לעשות תחילה. </a:t>
            </a:r>
          </a:p>
          <a:p>
            <a:r>
              <a:rPr lang="he-IL" b="1" dirty="0"/>
              <a:t>מסקנות להמשך</a:t>
            </a:r>
            <a:r>
              <a:rPr lang="he-IL" dirty="0"/>
              <a:t>: ייתכן שבהרצה על טקסט יותר גדול, יתגלה כי פונקציות נוספות יש אחוז כיסוי נמוך גם כן, ואז ייתכן ונסירן.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405597" y="633710"/>
            <a:ext cx="36952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391089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rmAutofit/>
          </a:bodyPr>
          <a:lstStyle/>
          <a:p>
            <a:r>
              <a:rPr lang="he-IL" dirty="0"/>
              <a:t>דוגמא לפונקצית תיוג שכתבנו: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הפונקציה מתייגת כרפרנס</a:t>
            </a:r>
            <a:br>
              <a:rPr lang="en-US" dirty="0"/>
            </a:br>
            <a:r>
              <a:rPr lang="he-IL" dirty="0"/>
              <a:t>את כל המשפטים בהם יש </a:t>
            </a:r>
            <a:br>
              <a:rPr lang="en-US" dirty="0"/>
            </a:br>
            <a:r>
              <a:rPr lang="he-IL" dirty="0"/>
              <a:t>"דף" בתוך "()" , עם אדישות</a:t>
            </a:r>
            <a:br>
              <a:rPr lang="en-US" dirty="0"/>
            </a:br>
            <a:r>
              <a:rPr lang="he-IL" dirty="0"/>
              <a:t>ל ":" בסוף המשפט  </a:t>
            </a: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405597" y="633710"/>
            <a:ext cx="36952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תיוג המידע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5FF930A-3D60-452E-92AC-C85B52FB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1" y="2595565"/>
            <a:ext cx="7185219" cy="25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AB039032-32D5-4EF7-AD03-9B46AAEB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1973265"/>
            <a:ext cx="5406888" cy="3130223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Autofit/>
          </a:bodyPr>
          <a:lstStyle/>
          <a:p>
            <a:r>
              <a:rPr lang="he-IL" dirty="0"/>
              <a:t>בשביל לדעת את </a:t>
            </a:r>
            <a:r>
              <a:rPr lang="he-IL" b="1" u="sng" dirty="0"/>
              <a:t>יעילות</a:t>
            </a:r>
            <a:r>
              <a:rPr lang="he-IL" dirty="0"/>
              <a:t> פונקציות התיוג בדקנו את</a:t>
            </a:r>
            <a:br>
              <a:rPr lang="en-US" dirty="0"/>
            </a:br>
            <a:r>
              <a:rPr lang="he-IL" b="1" u="sng" dirty="0"/>
              <a:t>הכיסוי</a:t>
            </a:r>
            <a:r>
              <a:rPr lang="he-IL" dirty="0"/>
              <a:t>, כלומר בכמה תיוגים כל פונקציה משתתפת.</a:t>
            </a:r>
          </a:p>
          <a:p>
            <a:r>
              <a:rPr lang="he-IL" dirty="0"/>
              <a:t>להלן הכיסוי של הפונקציות שלנו על טקסט המקור: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r>
              <a:rPr lang="he-IL" dirty="0"/>
              <a:t>ניתן לראות שפונקציית התיוג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 err="1"/>
              <a:t>perek_and_sham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כלל אינה מועילה ולכן הוסרה.</a:t>
            </a:r>
            <a:br>
              <a:rPr lang="en-US" dirty="0"/>
            </a:br>
            <a:endParaRPr lang="he-IL" dirty="0"/>
          </a:p>
          <a:p>
            <a:r>
              <a:rPr lang="he-IL" b="1" dirty="0"/>
              <a:t>מסקנות להמשך</a:t>
            </a:r>
            <a:r>
              <a:rPr lang="he-IL" dirty="0"/>
              <a:t>: ייתכן שבהרצה על טקסט יותר גדול, יתגלה כי פונקציות נוספות יש אחוז כיסוי נמוך גם כן, ואז ייתכן ונסירן.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405597" y="633710"/>
            <a:ext cx="36952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216849697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204</TotalTime>
  <Words>889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גלריה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אימון המכונה</vt:lpstr>
      <vt:lpstr>עוד על אימון המכונה</vt:lpstr>
      <vt:lpstr>אתגרים</vt:lpstr>
      <vt:lpstr>אתגרים</vt:lpstr>
      <vt:lpstr>אתגרים</vt:lpstr>
      <vt:lpstr>אתגרים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Rotem Friedman</dc:creator>
  <cp:lastModifiedBy>Ariel Weiss</cp:lastModifiedBy>
  <cp:revision>26</cp:revision>
  <dcterms:created xsi:type="dcterms:W3CDTF">2020-03-17T11:00:50Z</dcterms:created>
  <dcterms:modified xsi:type="dcterms:W3CDTF">2020-03-22T16:13:20Z</dcterms:modified>
</cp:coreProperties>
</file>