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56" r:id="rId2"/>
    <p:sldId id="257" r:id="rId3"/>
    <p:sldId id="282" r:id="rId4"/>
    <p:sldId id="258" r:id="rId5"/>
    <p:sldId id="281" r:id="rId6"/>
    <p:sldId id="280" r:id="rId7"/>
    <p:sldId id="283" r:id="rId8"/>
    <p:sldId id="284" r:id="rId9"/>
    <p:sldId id="271" r:id="rId10"/>
    <p:sldId id="260" r:id="rId11"/>
    <p:sldId id="273" r:id="rId12"/>
    <p:sldId id="261" r:id="rId13"/>
    <p:sldId id="264" r:id="rId14"/>
    <p:sldId id="286" r:id="rId15"/>
    <p:sldId id="285" r:id="rId16"/>
    <p:sldId id="278" r:id="rId17"/>
    <p:sldId id="265" r:id="rId18"/>
    <p:sldId id="27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83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97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48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60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58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57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18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79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0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06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00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99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norkel.org/" TargetMode="External"/><Relationship Id="rId2" Type="http://schemas.openxmlformats.org/officeDocument/2006/relationships/hyperlink" Target="https://en.wikipedia.org/wiki/Weak_supervis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akevdp.github.io/PythonDataScienceHandbook/" TargetMode="External"/><Relationship Id="rId4" Type="http://schemas.openxmlformats.org/officeDocument/2006/relationships/hyperlink" Target="https://scikit-learn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D34633EB-94D8-4547-8237-88C7EAA115B2}"/>
              </a:ext>
            </a:extLst>
          </p:cNvPr>
          <p:cNvSpPr/>
          <p:nvPr/>
        </p:nvSpPr>
        <p:spPr>
          <a:xfrm>
            <a:off x="1733551" y="2095499"/>
            <a:ext cx="94315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 rtl="1">
              <a:lnSpc>
                <a:spcPct val="90000"/>
              </a:lnSpc>
              <a:spcBef>
                <a:spcPct val="0"/>
              </a:spcBef>
            </a:pPr>
            <a:r>
              <a:rPr lang="he-IL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סיכום פרויקט בעיבוד נתונים</a:t>
            </a:r>
          </a:p>
        </p:txBody>
      </p:sp>
      <p:sp>
        <p:nvSpPr>
          <p:cNvPr id="3" name="מלבן 3">
            <a:extLst>
              <a:ext uri="{FF2B5EF4-FFF2-40B4-BE49-F238E27FC236}">
                <a16:creationId xmlns:a16="http://schemas.microsoft.com/office/drawing/2014/main" id="{15D6497B-2285-4AED-8C3C-C965165B8014}"/>
              </a:ext>
            </a:extLst>
          </p:cNvPr>
          <p:cNvSpPr/>
          <p:nvPr/>
        </p:nvSpPr>
        <p:spPr>
          <a:xfrm>
            <a:off x="1666000" y="5543549"/>
            <a:ext cx="9431500" cy="5355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 rtl="1">
              <a:lnSpc>
                <a:spcPct val="90000"/>
              </a:lnSpc>
              <a:spcBef>
                <a:spcPct val="0"/>
              </a:spcBef>
            </a:pPr>
            <a:r>
              <a:rPr lang="he-IL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סמסטר חורף 2019-2020</a:t>
            </a:r>
          </a:p>
        </p:txBody>
      </p:sp>
    </p:spTree>
    <p:extLst>
      <p:ext uri="{BB962C8B-B14F-4D97-AF65-F5344CB8AC3E}">
        <p14:creationId xmlns:p14="http://schemas.microsoft.com/office/powerpoint/2010/main" val="4621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457355-CA27-4916-A14A-F37867D89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e-IL" dirty="0"/>
              <a:t>לאחר מכן פיצלנו את המידע בצורה הבאה: </a:t>
            </a:r>
          </a:p>
          <a:p>
            <a:pPr marL="0" indent="0">
              <a:buNone/>
            </a:pPr>
            <a:r>
              <a:rPr lang="he-IL" dirty="0"/>
              <a:t>1. </a:t>
            </a:r>
            <a:r>
              <a:rPr lang="en-US" dirty="0" err="1"/>
              <a:t>train_set</a:t>
            </a:r>
            <a:r>
              <a:rPr lang="he-IL" dirty="0"/>
              <a:t> – הטקסט אותו תייגנו לפי פונקציות תיוג והוא גם יכנס כקלט למסווג.</a:t>
            </a:r>
          </a:p>
          <a:p>
            <a:pPr marL="0" indent="0">
              <a:buNone/>
            </a:pPr>
            <a:r>
              <a:rPr lang="he-IL" dirty="0"/>
              <a:t>2.</a:t>
            </a:r>
            <a:r>
              <a:rPr lang="en-US" dirty="0" err="1"/>
              <a:t>test_set</a:t>
            </a:r>
            <a:r>
              <a:rPr lang="he-IL" dirty="0"/>
              <a:t> – טקסט לבדיקה של המסווג.</a:t>
            </a:r>
          </a:p>
          <a:p>
            <a:pPr marL="0" indent="0">
              <a:buNone/>
            </a:pPr>
            <a:r>
              <a:rPr lang="he-IL" dirty="0"/>
              <a:t>השתמשנו במודל ה</a:t>
            </a:r>
            <a:r>
              <a:rPr lang="en-US" dirty="0"/>
              <a:t> </a:t>
            </a:r>
            <a:r>
              <a:rPr lang="en-US" b="1" dirty="0"/>
              <a:t>Majority Label</a:t>
            </a:r>
            <a:r>
              <a:rPr lang="he-IL" b="1" dirty="0"/>
              <a:t> </a:t>
            </a:r>
            <a:r>
              <a:rPr lang="he-IL" dirty="0"/>
              <a:t>של ספריית </a:t>
            </a:r>
            <a:r>
              <a:rPr lang="en-US" dirty="0"/>
              <a:t>Snorkel</a:t>
            </a:r>
            <a:r>
              <a:rPr lang="he-IL" dirty="0"/>
              <a:t>, לפיו תיוג נקבע בשיטת הרוב קובע בהתאם לתוצאות פונקציות התיוג. </a:t>
            </a:r>
          </a:p>
          <a:p>
            <a:r>
              <a:rPr lang="he-IL" dirty="0"/>
              <a:t>נציין שבמודל זה יש חסרון שהוא הטיית הרוב. בתחילת התהליך הגדרנו מספר רב של פונקציות תיוג, וראינו כי הן מגדילות את מספר ה </a:t>
            </a:r>
            <a:r>
              <a:rPr lang="en-US" dirty="0"/>
              <a:t> false positives</a:t>
            </a:r>
            <a:r>
              <a:rPr lang="he-IL" dirty="0"/>
              <a:t>, ולכן צמצמנו את מספר פונקציות התיוג ליעילות ביותר.</a:t>
            </a:r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AEEFD6D8-DC08-49DF-B920-73D8E4DFC040}"/>
              </a:ext>
            </a:extLst>
          </p:cNvPr>
          <p:cNvSpPr/>
          <p:nvPr/>
        </p:nvSpPr>
        <p:spPr>
          <a:xfrm>
            <a:off x="4305407" y="633710"/>
            <a:ext cx="3895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 rtl="1">
              <a:lnSpc>
                <a:spcPct val="90000"/>
              </a:lnSpc>
              <a:spcBef>
                <a:spcPct val="0"/>
              </a:spcBef>
            </a:pPr>
            <a:r>
              <a:rPr lang="he-IL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2 תיוג המידע</a:t>
            </a:r>
          </a:p>
        </p:txBody>
      </p:sp>
    </p:spTree>
    <p:extLst>
      <p:ext uri="{BB962C8B-B14F-4D97-AF65-F5344CB8AC3E}">
        <p14:creationId xmlns:p14="http://schemas.microsoft.com/office/powerpoint/2010/main" val="3914671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3040958-2FCC-44DC-9E74-FE6F7DBF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e-IL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 תיוג המידע</a:t>
            </a:r>
            <a:br>
              <a:rPr lang="he-IL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endParaRPr lang="he-IL" sz="6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FAD33B-E1E1-4956-A0B9-2031C1D28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עקב ריבוי תיוגים של אותו משפט באורכים שונים (בגלל החלוקה ל </a:t>
            </a:r>
            <a:r>
              <a:rPr lang="en-US" dirty="0" err="1"/>
              <a:t>ngram</a:t>
            </a:r>
            <a:r>
              <a:rPr lang="he-IL" dirty="0"/>
              <a:t>) - לכל </a:t>
            </a:r>
            <a:r>
              <a:rPr lang="en-US" dirty="0" err="1"/>
              <a:t>ngram</a:t>
            </a:r>
            <a:r>
              <a:rPr lang="he-IL" dirty="0"/>
              <a:t> מתוייג באורך </a:t>
            </a:r>
            <a:r>
              <a:rPr lang="en-US" dirty="0"/>
              <a:t>k</a:t>
            </a:r>
            <a:r>
              <a:rPr lang="he-IL" dirty="0"/>
              <a:t> במשפט מסויים, הסרנו את ה </a:t>
            </a:r>
            <a:r>
              <a:rPr lang="en-US" dirty="0" err="1"/>
              <a:t>ngram’s</a:t>
            </a:r>
            <a:r>
              <a:rPr lang="he-IL" dirty="0"/>
              <a:t> המתוייגים מאותו משפט באורך קטן מ </a:t>
            </a:r>
            <a:r>
              <a:rPr lang="en-US" dirty="0"/>
              <a:t>k</a:t>
            </a:r>
            <a:r>
              <a:rPr lang="he-IL" dirty="0"/>
              <a:t>.</a:t>
            </a:r>
          </a:p>
          <a:p>
            <a:r>
              <a:rPr lang="he-IL" dirty="0"/>
              <a:t>דוגמה: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7B0427-CBA7-4AD4-89E4-DCAA207D3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916" y="3055439"/>
            <a:ext cx="6324600" cy="207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87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970FC26-283F-4F90-95C4-0D7C9D4A1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b="1" u="sng" dirty="0"/>
              <a:t>הטמעת מידע - שימוש בטרנספורמציות </a:t>
            </a:r>
            <a:br>
              <a:rPr lang="en-US" b="1" u="sng" dirty="0"/>
            </a:br>
            <a:r>
              <a:rPr lang="he-IL" dirty="0"/>
              <a:t>בשימוש בספרית </a:t>
            </a:r>
            <a:r>
              <a:rPr lang="en-US" dirty="0"/>
              <a:t>Snorkel</a:t>
            </a:r>
            <a:r>
              <a:rPr lang="he-IL" dirty="0"/>
              <a:t>, הגדלנו את ה </a:t>
            </a:r>
            <a:r>
              <a:rPr lang="en-US" dirty="0"/>
              <a:t>data set</a:t>
            </a:r>
            <a:r>
              <a:rPr lang="he-IL" dirty="0"/>
              <a:t> המתויג באמצעות טרנספורמציות – הוספת שינויים ב</a:t>
            </a:r>
            <a:r>
              <a:rPr lang="en-US" dirty="0" err="1"/>
              <a:t>ngram</a:t>
            </a:r>
            <a:r>
              <a:rPr lang="he-IL" dirty="0"/>
              <a:t> כך שמשמעות התיוג תישאר. במקרה שלנו, עבור </a:t>
            </a:r>
            <a:r>
              <a:rPr lang="en-US" dirty="0" err="1"/>
              <a:t>ngram</a:t>
            </a:r>
            <a:r>
              <a:rPr lang="he-IL" dirty="0"/>
              <a:t> המכיל שם פרק</a:t>
            </a:r>
            <a:r>
              <a:rPr lang="en-US" dirty="0"/>
              <a:t>/</a:t>
            </a:r>
            <a:r>
              <a:rPr lang="he-IL" dirty="0"/>
              <a:t>מסכת, הוספנו וריאציות של המשפט עם שם פרק</a:t>
            </a:r>
            <a:r>
              <a:rPr lang="en-US" dirty="0"/>
              <a:t>/</a:t>
            </a:r>
            <a:r>
              <a:rPr lang="he-IL" dirty="0"/>
              <a:t>מסכת אחרים מהמקור.</a:t>
            </a:r>
          </a:p>
          <a:p>
            <a:pPr marL="0" indent="0">
              <a:buNone/>
            </a:pPr>
            <a:r>
              <a:rPr lang="he-IL" dirty="0"/>
              <a:t>בהרצה לדוגמא תויג המשפט הראשון שבתמונה, ונוספו מספר וריאציות</a:t>
            </a:r>
            <a:br>
              <a:rPr lang="en-US" dirty="0"/>
            </a:br>
            <a:r>
              <a:rPr lang="he-IL" dirty="0"/>
              <a:t>עם פרקים מהתלמוד הבבלי.</a:t>
            </a:r>
          </a:p>
          <a:p>
            <a:pPr marL="0" indent="0">
              <a:buNone/>
            </a:pPr>
            <a:r>
              <a:rPr lang="en-US" dirty="0"/>
              <a:t>Original training set size: 4618</a:t>
            </a:r>
          </a:p>
          <a:p>
            <a:pPr marL="0" indent="0">
              <a:buNone/>
            </a:pPr>
            <a:r>
              <a:rPr lang="en-US" dirty="0"/>
              <a:t>Augmented training set size: 11156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AEC4EB9-E7CB-4832-A172-26AAD24CE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70" y="3429000"/>
            <a:ext cx="2981739" cy="2176670"/>
          </a:xfrm>
          <a:prstGeom prst="rect">
            <a:avLst/>
          </a:prstGeom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C066248C-AEFA-4A54-B5C5-1682F5888FB5}"/>
              </a:ext>
            </a:extLst>
          </p:cNvPr>
          <p:cNvSpPr/>
          <p:nvPr/>
        </p:nvSpPr>
        <p:spPr>
          <a:xfrm>
            <a:off x="2861104" y="633710"/>
            <a:ext cx="67842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 rtl="1">
              <a:lnSpc>
                <a:spcPct val="90000"/>
              </a:lnSpc>
              <a:spcBef>
                <a:spcPct val="0"/>
              </a:spcBef>
            </a:pPr>
            <a:r>
              <a:rPr lang="he-IL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3 הרחבת המידע המתויג</a:t>
            </a:r>
          </a:p>
        </p:txBody>
      </p:sp>
    </p:spTree>
    <p:extLst>
      <p:ext uri="{BB962C8B-B14F-4D97-AF65-F5344CB8AC3E}">
        <p14:creationId xmlns:p14="http://schemas.microsoft.com/office/powerpoint/2010/main" val="1869122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F81E24C-F723-4021-8D52-328AB300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60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4 אימון מכונה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0BCE516-F770-4E65-A901-472D568AF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b="1" u="sng" dirty="0"/>
              <a:t>אימון המסווג - תהליך</a:t>
            </a:r>
            <a:br>
              <a:rPr lang="en-US" dirty="0"/>
            </a:br>
            <a:r>
              <a:rPr lang="he-IL" dirty="0"/>
              <a:t>לאחר שהשגנו את המידע המתויג, פיצלנו אותו לשני חלקים – </a:t>
            </a:r>
            <a:r>
              <a:rPr lang="en-US" dirty="0"/>
              <a:t>train set &amp; test set</a:t>
            </a:r>
            <a:r>
              <a:rPr lang="he-IL" dirty="0"/>
              <a:t>.</a:t>
            </a:r>
            <a:br>
              <a:rPr lang="en-US" dirty="0"/>
            </a:br>
            <a:r>
              <a:rPr lang="he-IL" dirty="0"/>
              <a:t>החלוקה הייתה לפי 70-30.</a:t>
            </a:r>
          </a:p>
          <a:p>
            <a:r>
              <a:rPr lang="he-IL" u="sng" dirty="0"/>
              <a:t>ויקטרנו</a:t>
            </a:r>
            <a:r>
              <a:rPr lang="he-IL" dirty="0"/>
              <a:t> את הטקסט של ה</a:t>
            </a:r>
            <a:r>
              <a:rPr lang="en-US" dirty="0"/>
              <a:t>train set</a:t>
            </a:r>
            <a:r>
              <a:rPr lang="he-IL" dirty="0"/>
              <a:t> באמצעות </a:t>
            </a:r>
            <a:r>
              <a:rPr lang="en-US" dirty="0"/>
              <a:t>Count Vectorizer</a:t>
            </a:r>
            <a:r>
              <a:rPr lang="he-IL" dirty="0"/>
              <a:t>.</a:t>
            </a:r>
          </a:p>
          <a:p>
            <a:r>
              <a:rPr lang="he-IL" dirty="0"/>
              <a:t>בעזרת הטקסט המווקטר והתגיות שלו, </a:t>
            </a:r>
            <a:r>
              <a:rPr lang="he-IL" u="sng" dirty="0"/>
              <a:t>אימנו את המסווג </a:t>
            </a:r>
            <a:r>
              <a:rPr lang="he-IL" dirty="0"/>
              <a:t>בשימוש במודל מסוג </a:t>
            </a:r>
            <a:r>
              <a:rPr lang="en-US" dirty="0"/>
              <a:t>Logistic Regression</a:t>
            </a:r>
            <a:r>
              <a:rPr lang="he-IL" dirty="0"/>
              <a:t>.</a:t>
            </a:r>
          </a:p>
          <a:p>
            <a:r>
              <a:rPr lang="he-IL" dirty="0"/>
              <a:t>לאחר שהיה בידנו מסווג, </a:t>
            </a:r>
            <a:r>
              <a:rPr lang="he-IL" u="sng" dirty="0"/>
              <a:t>בדקנו את הדיוק</a:t>
            </a:r>
            <a:r>
              <a:rPr lang="he-IL" dirty="0"/>
              <a:t> שלו על ה</a:t>
            </a:r>
            <a:r>
              <a:rPr lang="en-US" dirty="0"/>
              <a:t>test set</a:t>
            </a:r>
            <a:r>
              <a:rPr lang="he-IL" dirty="0"/>
              <a:t>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8693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F81E24C-F723-4021-8D52-328AB300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60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4 אימון מכונה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0BCE516-F770-4E65-A901-472D568AF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b="1" u="sng" dirty="0"/>
              <a:t>אימון המסווג - תוצאות</a:t>
            </a:r>
            <a:br>
              <a:rPr lang="en-US" u="sng" dirty="0"/>
            </a:br>
            <a:r>
              <a:rPr lang="he-IL" dirty="0"/>
              <a:t>בדקנו איזה מסווג נתן את הדיוק הטוב ביותר, בשינוי הפרמטרים הבאים:</a:t>
            </a:r>
            <a:br>
              <a:rPr lang="en-US" dirty="0"/>
            </a:br>
            <a:r>
              <a:rPr lang="he-IL" dirty="0"/>
              <a:t>-שימוש ב</a:t>
            </a:r>
            <a:r>
              <a:rPr lang="en-US" dirty="0"/>
              <a:t>Augmentation</a:t>
            </a:r>
            <a:r>
              <a:rPr lang="he-IL" dirty="0"/>
              <a:t> על הדאטה סט הנועד לאימון</a:t>
            </a:r>
            <a:br>
              <a:rPr lang="en-US" dirty="0"/>
            </a:br>
            <a:r>
              <a:rPr lang="he-IL" dirty="0"/>
              <a:t>-גודל הדאטה סט הנועד לאימון</a:t>
            </a:r>
            <a:br>
              <a:rPr lang="en-US" dirty="0"/>
            </a:br>
            <a:endParaRPr lang="he-IL" dirty="0"/>
          </a:p>
          <a:p>
            <a:r>
              <a:rPr lang="he-IL" u="sng" dirty="0"/>
              <a:t>הגענו למסקנה</a:t>
            </a:r>
            <a:r>
              <a:rPr lang="he-IL" dirty="0"/>
              <a:t> כי גם שימוש </a:t>
            </a:r>
            <a:r>
              <a:rPr lang="he-IL" dirty="0" err="1"/>
              <a:t>באוגמנטציות</a:t>
            </a:r>
            <a:r>
              <a:rPr lang="he-IL" dirty="0"/>
              <a:t> וגם הגדלת </a:t>
            </a:r>
            <a:r>
              <a:rPr lang="he-IL" dirty="0" err="1"/>
              <a:t>הדאטא</a:t>
            </a:r>
            <a:r>
              <a:rPr lang="he-IL" dirty="0"/>
              <a:t> סט לא השפיעו במידה רבה על דיוק המסווג. ההערכה שלנו היא שהגדלת מספר </a:t>
            </a:r>
            <a:r>
              <a:rPr lang="he-IL" dirty="0" err="1"/>
              <a:t>הטרנספורמתיות</a:t>
            </a:r>
            <a:r>
              <a:rPr lang="he-IL"/>
              <a:t> תשפר </a:t>
            </a:r>
            <a:r>
              <a:rPr lang="he-IL" dirty="0"/>
              <a:t>את דיוק המסווג.</a:t>
            </a:r>
          </a:p>
          <a:p>
            <a:r>
              <a:rPr lang="he-IL" dirty="0"/>
              <a:t>יש מקום להמשיך ולבדוק אילו פרמטרים ביצירת המידע ייתנו את התוצאות הטובות ביותר.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08961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C567FF-CBA9-4276-9F16-D275B35D0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b="1" u="sng" dirty="0"/>
              <a:t>יצירת המסווג:</a:t>
            </a:r>
            <a:endParaRPr lang="he-IL" u="sng" dirty="0"/>
          </a:p>
          <a:p>
            <a:pPr marL="0" indent="0">
              <a:buNone/>
            </a:pPr>
            <a:r>
              <a:rPr lang="he-IL" dirty="0"/>
              <a:t>ביצירת המסווג היו הרבה שיקולים, כגון איך לווקטר את הטקסט בצורה אופטימלית, איזה מודל הכי נכון לבחור לבעיה שלנו, וכיצד להשתמש ב</a:t>
            </a:r>
            <a:r>
              <a:rPr lang="en-US" dirty="0"/>
              <a:t>API</a:t>
            </a:r>
            <a:r>
              <a:rPr lang="he-IL" dirty="0"/>
              <a:t> של המודל בצורה נכונה.</a:t>
            </a:r>
            <a:br>
              <a:rPr lang="en-US" dirty="0"/>
            </a:br>
            <a:r>
              <a:rPr lang="he-IL" dirty="0"/>
              <a:t>גם כאן העברית עשתה לנו חיים קשים, כשספריות מסויימות של וויקטור טקסט לא פעלו כמו שצריך על הטקסטים שלנו.</a:t>
            </a:r>
            <a:br>
              <a:rPr lang="en-US" dirty="0"/>
            </a:br>
            <a:r>
              <a:rPr lang="he-IL" dirty="0"/>
              <a:t>עם ידע מעמיק יותר בלמידת מכונה ותמיכה נרחבת יותר בעברית, ניתן יהיה לשפר את המסווג ולהתאים אותו יותר לצרכינו. </a:t>
            </a:r>
            <a:endParaRPr lang="he-IL" u="sng" dirty="0"/>
          </a:p>
        </p:txBody>
      </p:sp>
      <p:sp>
        <p:nvSpPr>
          <p:cNvPr id="4" name="כותרת 3">
            <a:extLst>
              <a:ext uri="{FF2B5EF4-FFF2-40B4-BE49-F238E27FC236}">
                <a16:creationId xmlns:a16="http://schemas.microsoft.com/office/drawing/2014/main" id="{E4480DF1-DEB6-4974-9F65-F865DEE4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אתגרים</a:t>
            </a:r>
          </a:p>
        </p:txBody>
      </p:sp>
      <p:sp>
        <p:nvSpPr>
          <p:cNvPr id="5" name="מלבן 3">
            <a:extLst>
              <a:ext uri="{FF2B5EF4-FFF2-40B4-BE49-F238E27FC236}">
                <a16:creationId xmlns:a16="http://schemas.microsoft.com/office/drawing/2014/main" id="{598F9A7F-2A99-4CA2-8CFC-DCFA45DD240D}"/>
              </a:ext>
            </a:extLst>
          </p:cNvPr>
          <p:cNvSpPr txBox="1">
            <a:spLocks/>
          </p:cNvSpPr>
          <p:nvPr/>
        </p:nvSpPr>
        <p:spPr>
          <a:xfrm>
            <a:off x="5122887" y="804863"/>
            <a:ext cx="2260555" cy="92333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60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אתגרים</a:t>
            </a:r>
          </a:p>
        </p:txBody>
      </p:sp>
    </p:spTree>
    <p:extLst>
      <p:ext uri="{BB962C8B-B14F-4D97-AF65-F5344CB8AC3E}">
        <p14:creationId xmlns:p14="http://schemas.microsoft.com/office/powerpoint/2010/main" val="830446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C567FF-CBA9-4276-9F16-D275B35D0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b="1" u="sng" dirty="0"/>
              <a:t>מציאת תבניות לתיוג:</a:t>
            </a:r>
          </a:p>
          <a:p>
            <a:pPr marL="0" indent="0">
              <a:buNone/>
            </a:pPr>
            <a:r>
              <a:rPr lang="he-IL" dirty="0"/>
              <a:t>כחלק מתהליך התיוג, </a:t>
            </a:r>
            <a:r>
              <a:rPr lang="en-US" dirty="0"/>
              <a:t>snorkel</a:t>
            </a:r>
            <a:r>
              <a:rPr lang="he-IL" dirty="0"/>
              <a:t> דורשת פונקציות תיוג (</a:t>
            </a:r>
            <a:r>
              <a:rPr lang="en-US" dirty="0"/>
              <a:t>Labeling Functions</a:t>
            </a:r>
            <a:r>
              <a:rPr lang="he-IL" dirty="0"/>
              <a:t>) אשר יופעלו באמצעות מודל מסויים על המידע.</a:t>
            </a:r>
            <a:br>
              <a:rPr lang="en-US" dirty="0"/>
            </a:br>
            <a:r>
              <a:rPr lang="he-IL" dirty="0"/>
              <a:t>פונקציות אלו הן בעצם זיהוי תבניות בטקסט אשר ניתן להסיק מהן מידע, בוודאות טובה ככל הניתן- במקרה שלנו, המטרה הייתה למצוא תבניות אשר מזהות רפרנס לתלמוד הבבלי, או שוללות אותו- ולתת המלצה לתיוג שלו (</a:t>
            </a:r>
            <a:r>
              <a:rPr lang="en-US" dirty="0"/>
              <a:t>REFRENCE, NO-REFRENCE, ABSTAIN</a:t>
            </a:r>
            <a:r>
              <a:rPr lang="he-IL" dirty="0"/>
              <a:t>). מציאת תבניות אלו כללה הסקת תבניות ראשוניות בעזרת מידע מקצועי מתחום התלמוד, ושיפור תבניות אלו באמצעות מדדי </a:t>
            </a:r>
            <a:r>
              <a:rPr lang="en-US" dirty="0"/>
              <a:t>coverage</a:t>
            </a:r>
            <a:r>
              <a:rPr lang="he-IL" dirty="0"/>
              <a:t> ו</a:t>
            </a:r>
            <a:r>
              <a:rPr lang="en-US" dirty="0"/>
              <a:t>precision</a:t>
            </a:r>
            <a:r>
              <a:rPr lang="he-IL" dirty="0"/>
              <a:t> הנשענו על ה</a:t>
            </a:r>
            <a:r>
              <a:rPr lang="en-US" dirty="0"/>
              <a:t>dev-set</a:t>
            </a:r>
            <a:r>
              <a:rPr lang="he-IL" dirty="0"/>
              <a:t> המתויג שלנו וסופקו באמצעות </a:t>
            </a:r>
            <a:r>
              <a:rPr lang="en-US" dirty="0"/>
              <a:t>snorkel</a:t>
            </a:r>
            <a:r>
              <a:rPr lang="he-IL" dirty="0"/>
              <a:t>.</a:t>
            </a:r>
            <a:endParaRPr lang="he-IL" u="sng" dirty="0"/>
          </a:p>
        </p:txBody>
      </p:sp>
      <p:sp>
        <p:nvSpPr>
          <p:cNvPr id="4" name="כותרת 3">
            <a:extLst>
              <a:ext uri="{FF2B5EF4-FFF2-40B4-BE49-F238E27FC236}">
                <a16:creationId xmlns:a16="http://schemas.microsoft.com/office/drawing/2014/main" id="{E4480DF1-DEB6-4974-9F65-F865DEE4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אתגרים</a:t>
            </a:r>
          </a:p>
        </p:txBody>
      </p:sp>
      <p:sp>
        <p:nvSpPr>
          <p:cNvPr id="5" name="מלבן 3">
            <a:extLst>
              <a:ext uri="{FF2B5EF4-FFF2-40B4-BE49-F238E27FC236}">
                <a16:creationId xmlns:a16="http://schemas.microsoft.com/office/drawing/2014/main" id="{1BE2121B-82C2-406F-B7C1-857A9FC1A168}"/>
              </a:ext>
            </a:extLst>
          </p:cNvPr>
          <p:cNvSpPr txBox="1">
            <a:spLocks/>
          </p:cNvSpPr>
          <p:nvPr/>
        </p:nvSpPr>
        <p:spPr>
          <a:xfrm>
            <a:off x="5122887" y="804863"/>
            <a:ext cx="2260555" cy="92333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60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אתגרים</a:t>
            </a:r>
          </a:p>
        </p:txBody>
      </p:sp>
    </p:spTree>
    <p:extLst>
      <p:ext uri="{BB962C8B-B14F-4D97-AF65-F5344CB8AC3E}">
        <p14:creationId xmlns:p14="http://schemas.microsoft.com/office/powerpoint/2010/main" val="76160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C567FF-CBA9-4276-9F16-D275B35D0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b="1" u="sng" dirty="0"/>
              <a:t>מציאת תבניות לתיוג:</a:t>
            </a:r>
          </a:p>
          <a:p>
            <a:pPr marL="0" indent="0">
              <a:buNone/>
            </a:pPr>
            <a:r>
              <a:rPr lang="he-IL" dirty="0"/>
              <a:t>בנוסף, כאשר ניגשנו למלאכת תיוג המידע, שאפנו למצוא כמה שיותר רפרנסים מן התלמוד ויצרנו פונקציות תיוג רבות, אולם ראינו שככל שעלה ה</a:t>
            </a:r>
            <a:r>
              <a:rPr lang="en-US" dirty="0"/>
              <a:t>recall</a:t>
            </a:r>
            <a:r>
              <a:rPr lang="he-IL" dirty="0"/>
              <a:t> כך ה</a:t>
            </a:r>
            <a:r>
              <a:rPr lang="en-US" dirty="0"/>
              <a:t>precision</a:t>
            </a:r>
            <a:r>
              <a:rPr lang="he-IL" dirty="0"/>
              <a:t> פחת. בנוסף, לפונקציות מסוימות היה אחוז גבוה של </a:t>
            </a:r>
            <a:r>
              <a:rPr lang="en-US" dirty="0"/>
              <a:t>false positives</a:t>
            </a:r>
            <a:r>
              <a:rPr lang="he-IL" dirty="0"/>
              <a:t>, כך שהזיקו יותר משתרמו לזיהוי </a:t>
            </a:r>
            <a:r>
              <a:rPr lang="he-IL" dirty="0" err="1"/>
              <a:t>רפרנסים</a:t>
            </a:r>
            <a:r>
              <a:rPr lang="he-IL" dirty="0"/>
              <a:t>. לכן הסרנו אותן, ובכך בחרנו ב</a:t>
            </a:r>
            <a:r>
              <a:rPr lang="en-US" dirty="0"/>
              <a:t>precision</a:t>
            </a:r>
            <a:r>
              <a:rPr lang="he-IL" dirty="0"/>
              <a:t> גבוה במחיר של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recall</a:t>
            </a:r>
            <a:r>
              <a:rPr lang="he-IL" dirty="0"/>
              <a:t> נמוך</a:t>
            </a:r>
            <a:r>
              <a:rPr lang="en-US" dirty="0"/>
              <a:t> </a:t>
            </a:r>
            <a:r>
              <a:rPr lang="he-IL" dirty="0"/>
              <a:t>של רפרנסים. את ה</a:t>
            </a:r>
            <a:r>
              <a:rPr lang="en-US" dirty="0"/>
              <a:t>recall</a:t>
            </a:r>
            <a:r>
              <a:rPr lang="he-IL" dirty="0"/>
              <a:t> הגברנו לאחר מכן באמצעות הטמעת מידע (שימוש בפונקציות הטרנספורמציה).</a:t>
            </a:r>
          </a:p>
        </p:txBody>
      </p:sp>
      <p:sp>
        <p:nvSpPr>
          <p:cNvPr id="4" name="כותרת 3">
            <a:extLst>
              <a:ext uri="{FF2B5EF4-FFF2-40B4-BE49-F238E27FC236}">
                <a16:creationId xmlns:a16="http://schemas.microsoft.com/office/drawing/2014/main" id="{14EB748D-230B-41C9-920F-8FB878A8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887" y="804863"/>
            <a:ext cx="22605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אתגרים</a:t>
            </a:r>
          </a:p>
        </p:txBody>
      </p:sp>
    </p:spTree>
    <p:extLst>
      <p:ext uri="{BB962C8B-B14F-4D97-AF65-F5344CB8AC3E}">
        <p14:creationId xmlns:p14="http://schemas.microsoft.com/office/powerpoint/2010/main" val="2848379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C567FF-CBA9-4276-9F16-D275B35D0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b="1" u="sng" dirty="0"/>
              <a:t>השפה העברית:</a:t>
            </a:r>
            <a:endParaRPr lang="he-IL" u="sng" dirty="0"/>
          </a:p>
          <a:p>
            <a:pPr marL="0" indent="0">
              <a:buNone/>
            </a:pPr>
            <a:r>
              <a:rPr lang="he-IL" dirty="0"/>
              <a:t>נתקלנו במספר קשיים עקב השימוש בשפה העברית בפרויקט זה.</a:t>
            </a:r>
            <a:br>
              <a:rPr lang="en-US" dirty="0"/>
            </a:br>
            <a:r>
              <a:rPr lang="he-IL" dirty="0"/>
              <a:t>ראשית, כמעט ואין ספריות בפייתון העוזרות לניתוח טקסט בעברית, ועקב כך נאלצנו לכתוב פונקציה משלנו לזיהוי סוף ותחילת משפטים בעברית (לצורך פרסור ראשוני של המידע).</a:t>
            </a:r>
            <a:br>
              <a:rPr lang="en-US" dirty="0"/>
            </a:br>
            <a:r>
              <a:rPr lang="he-IL" dirty="0"/>
              <a:t>שנית, בחלק מפונקציות התיוג השתמשנו בביטויים רגולרים למציאת תבניות מסויימות בטקסט העברי, ולכן ביטויים אלו היו בשפה העברית, דבר אשר פייתון לא תומכת בו בצורה חלקה.</a:t>
            </a:r>
            <a:endParaRPr lang="he-IL" u="sng" dirty="0"/>
          </a:p>
        </p:txBody>
      </p:sp>
      <p:sp>
        <p:nvSpPr>
          <p:cNvPr id="4" name="כותרת 3">
            <a:extLst>
              <a:ext uri="{FF2B5EF4-FFF2-40B4-BE49-F238E27FC236}">
                <a16:creationId xmlns:a16="http://schemas.microsoft.com/office/drawing/2014/main" id="{E4480DF1-DEB6-4974-9F65-F865DEE4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אתגרים</a:t>
            </a:r>
          </a:p>
        </p:txBody>
      </p:sp>
      <p:sp>
        <p:nvSpPr>
          <p:cNvPr id="5" name="מלבן 3">
            <a:extLst>
              <a:ext uri="{FF2B5EF4-FFF2-40B4-BE49-F238E27FC236}">
                <a16:creationId xmlns:a16="http://schemas.microsoft.com/office/drawing/2014/main" id="{598F9A7F-2A99-4CA2-8CFC-DCFA45DD240D}"/>
              </a:ext>
            </a:extLst>
          </p:cNvPr>
          <p:cNvSpPr txBox="1">
            <a:spLocks/>
          </p:cNvSpPr>
          <p:nvPr/>
        </p:nvSpPr>
        <p:spPr>
          <a:xfrm>
            <a:off x="5122887" y="804863"/>
            <a:ext cx="2260555" cy="92333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60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אתגרים</a:t>
            </a:r>
          </a:p>
        </p:txBody>
      </p:sp>
    </p:spTree>
    <p:extLst>
      <p:ext uri="{BB962C8B-B14F-4D97-AF65-F5344CB8AC3E}">
        <p14:creationId xmlns:p14="http://schemas.microsoft.com/office/powerpoint/2010/main" val="2023241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DC5D4EC-EC0D-4B25-83EF-D0DC6FDF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60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תודות וביבליוגרפיה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B8E6DDE-0464-404D-AFEC-B2273790D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נרצה להודות למנחה שלנו ד"ר אורן משאלי, על העזרה, התמיכה והעידוד לאורך כל הסמסטר.</a:t>
            </a:r>
          </a:p>
          <a:p>
            <a:r>
              <a:rPr lang="he-IL" dirty="0"/>
              <a:t>מקורות:</a:t>
            </a:r>
          </a:p>
          <a:p>
            <a:pPr algn="l" rtl="0"/>
            <a:r>
              <a:rPr lang="en-US" dirty="0">
                <a:hlinkClick r:id="rId2"/>
              </a:rPr>
              <a:t>https://en.wikipedia.org/wiki/Weak_supervision</a:t>
            </a:r>
            <a:endParaRPr lang="en-US" dirty="0"/>
          </a:p>
          <a:p>
            <a:pPr algn="l" rtl="0"/>
            <a:r>
              <a:rPr lang="en-US" dirty="0">
                <a:hlinkClick r:id="rId3"/>
              </a:rPr>
              <a:t>https://www.snorkel.org/</a:t>
            </a:r>
            <a:endParaRPr lang="en-US" dirty="0"/>
          </a:p>
          <a:p>
            <a:pPr algn="l" rtl="0"/>
            <a:r>
              <a:rPr lang="en-US" dirty="0">
                <a:hlinkClick r:id="rId4"/>
              </a:rPr>
              <a:t>https://scikit-learn.org/</a:t>
            </a:r>
            <a:endParaRPr lang="en-US" dirty="0"/>
          </a:p>
          <a:p>
            <a:pPr algn="l" rtl="0"/>
            <a:r>
              <a:rPr lang="en-US" dirty="0">
                <a:hlinkClick r:id="rId5"/>
              </a:rPr>
              <a:t>https://jakevdp.github.io/PythonDataScienceHandbook/</a:t>
            </a:r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1960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EBBD4F74-E6A1-47A5-A431-A5CF9A1CC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11" y="2991068"/>
            <a:ext cx="4142015" cy="2660435"/>
          </a:xfrm>
          <a:prstGeom prst="rect">
            <a:avLst/>
          </a:prstGeom>
          <a:effectLst/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04A59F-FD80-4666-840F-27684679D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511" y="1876926"/>
            <a:ext cx="9603275" cy="3450613"/>
          </a:xfrm>
        </p:spPr>
        <p:txBody>
          <a:bodyPr>
            <a:normAutofit/>
          </a:bodyPr>
          <a:lstStyle/>
          <a:p>
            <a:r>
              <a:rPr lang="he-IL" sz="2400" dirty="0"/>
              <a:t>מנחה הפרויקט : אורן משאלי</a:t>
            </a:r>
          </a:p>
          <a:p>
            <a:r>
              <a:rPr lang="he-IL" sz="2400" dirty="0"/>
              <a:t>משתתפים בפרויקט : אריאל וייס, שקד מיטב, לירז כהן ורותם פרידמן.</a:t>
            </a:r>
          </a:p>
          <a:p>
            <a:r>
              <a:rPr lang="he-IL" sz="2400" dirty="0"/>
              <a:t>נושא הפרויקט : חילוץ מידע ממקורות התלמוד הבבלי, </a:t>
            </a:r>
          </a:p>
          <a:p>
            <a:pPr marL="0" indent="0">
              <a:buNone/>
            </a:pPr>
            <a:r>
              <a:rPr lang="he-IL" sz="2400" dirty="0"/>
              <a:t>   ותיוגו בשימוש בלמידת מכונה </a:t>
            </a:r>
          </a:p>
          <a:p>
            <a:pPr marL="0" indent="0">
              <a:buNone/>
            </a:pPr>
            <a:r>
              <a:rPr lang="he-IL" sz="2400" dirty="0"/>
              <a:t>   בשיטת </a:t>
            </a:r>
            <a:r>
              <a:rPr lang="en-US" sz="2400" dirty="0"/>
              <a:t>weak supervision</a:t>
            </a:r>
            <a:r>
              <a:rPr lang="he-IL" sz="2400" dirty="0"/>
              <a:t>, </a:t>
            </a:r>
          </a:p>
          <a:p>
            <a:pPr marL="0" indent="0">
              <a:buNone/>
            </a:pPr>
            <a:r>
              <a:rPr lang="he-IL" sz="2400" dirty="0"/>
              <a:t>   בעזרת ספריות </a:t>
            </a:r>
            <a:r>
              <a:rPr lang="en-US" sz="2400" dirty="0"/>
              <a:t>python</a:t>
            </a:r>
            <a:r>
              <a:rPr lang="he-IL" sz="2400" dirty="0"/>
              <a:t>: </a:t>
            </a:r>
            <a:r>
              <a:rPr lang="en-US" sz="2400" dirty="0"/>
              <a:t>pandas ,snorkel</a:t>
            </a:r>
            <a:r>
              <a:rPr lang="he-IL" sz="2400" dirty="0"/>
              <a:t>.</a:t>
            </a:r>
          </a:p>
          <a:p>
            <a:pPr marL="0" indent="0">
              <a:buNone/>
            </a:pPr>
            <a:endParaRPr lang="he-IL" sz="2400" dirty="0"/>
          </a:p>
          <a:p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14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C51A44F-F228-42B2-B8A8-7A00DBD9A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b="1" u="sng" dirty="0"/>
              <a:t>מהו רפרנס לתלמוד הבבלי</a:t>
            </a:r>
            <a:r>
              <a:rPr lang="he-IL" sz="2400" dirty="0"/>
              <a:t>:</a:t>
            </a:r>
            <a:br>
              <a:rPr lang="en-US" sz="2200" dirty="0"/>
            </a:br>
            <a:r>
              <a:rPr lang="he-IL" sz="2200" dirty="0"/>
              <a:t>אזכור בטקסט לדף מסויים במסכת בגמרא. לדוגמא - </a:t>
            </a:r>
            <a:br>
              <a:rPr lang="en-US" sz="2200" dirty="0"/>
            </a:br>
            <a:r>
              <a:rPr lang="he-IL" i="1" dirty="0"/>
              <a:t>"כמו שכתוב במסכת ברכות בפרק המוציא (קג .)"</a:t>
            </a:r>
          </a:p>
          <a:p>
            <a:r>
              <a:rPr lang="he-IL" sz="2400" b="1" u="sng" dirty="0"/>
              <a:t>המשימה:</a:t>
            </a:r>
            <a:br>
              <a:rPr lang="en-US" sz="2400" b="1" u="sng" dirty="0"/>
            </a:br>
            <a:r>
              <a:rPr lang="he-IL" dirty="0"/>
              <a:t>מקבלים קלט [טקסט המכיל רפרנסים לתלמוד הבבלי], וכפלט נחלץ רפרנסים אלו בצורה מדוייקת ככל הניתן. בנוסף הטקסט המתוייג ייכנס כקלט למסווג לאימון המכונה. </a:t>
            </a:r>
            <a:endParaRPr lang="he-IL" sz="2400" b="1" u="sng" dirty="0"/>
          </a:p>
          <a:p>
            <a:endParaRPr lang="he-IL" sz="17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266B5C1-DE8C-409D-920B-16EE607C8A8E}"/>
              </a:ext>
            </a:extLst>
          </p:cNvPr>
          <p:cNvSpPr/>
          <p:nvPr/>
        </p:nvSpPr>
        <p:spPr>
          <a:xfrm>
            <a:off x="4283775" y="633710"/>
            <a:ext cx="3938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 rtl="1">
              <a:lnSpc>
                <a:spcPct val="90000"/>
              </a:lnSpc>
              <a:spcBef>
                <a:spcPct val="0"/>
              </a:spcBef>
            </a:pPr>
            <a:r>
              <a:rPr lang="he-IL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הגדרת הבעיה</a:t>
            </a:r>
          </a:p>
        </p:txBody>
      </p:sp>
    </p:spTree>
    <p:extLst>
      <p:ext uri="{BB962C8B-B14F-4D97-AF65-F5344CB8AC3E}">
        <p14:creationId xmlns:p14="http://schemas.microsoft.com/office/powerpoint/2010/main" val="300511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E3D226A-5C21-4075-8C97-2D3FBDE9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304" y="2015732"/>
            <a:ext cx="10168921" cy="420855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he-IL" dirty="0"/>
              <a:t>עיבוד ראשוני של המידע - </a:t>
            </a:r>
            <a:r>
              <a:rPr lang="en-US" dirty="0"/>
              <a:t>Parsing</a:t>
            </a:r>
            <a:endParaRPr lang="he-IL" dirty="0"/>
          </a:p>
          <a:p>
            <a:pPr marL="457200" indent="-457200">
              <a:buAutoNum type="arabicPeriod"/>
            </a:pPr>
            <a:r>
              <a:rPr lang="he-IL" dirty="0"/>
              <a:t>תיוג המידע – </a:t>
            </a:r>
            <a:r>
              <a:rPr lang="en-US" dirty="0"/>
              <a:t>Creating the labeled data</a:t>
            </a:r>
            <a:endParaRPr lang="he-IL" dirty="0"/>
          </a:p>
          <a:p>
            <a:pPr marL="457200" indent="-457200">
              <a:buAutoNum type="arabicPeriod"/>
            </a:pPr>
            <a:r>
              <a:rPr lang="he-IL" dirty="0"/>
              <a:t>הטמעת מידע - </a:t>
            </a:r>
            <a:r>
              <a:rPr lang="en-US" dirty="0"/>
              <a:t>Data augmentation</a:t>
            </a:r>
            <a:endParaRPr lang="he-IL" dirty="0"/>
          </a:p>
          <a:p>
            <a:pPr marL="457200" indent="-457200">
              <a:buAutoNum type="arabicPeriod"/>
            </a:pPr>
            <a:r>
              <a:rPr lang="he-IL" dirty="0"/>
              <a:t>אימון מסווג – </a:t>
            </a:r>
            <a:r>
              <a:rPr lang="en-US" dirty="0"/>
              <a:t>Training the model </a:t>
            </a:r>
            <a:endParaRPr lang="he-IL" dirty="0"/>
          </a:p>
          <a:p>
            <a:pPr marL="457200" indent="-457200">
              <a:buAutoNum type="arabicPeriod"/>
            </a:pP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878BA4AF-5146-4F47-B815-378E109BE24B}"/>
              </a:ext>
            </a:extLst>
          </p:cNvPr>
          <p:cNvSpPr/>
          <p:nvPr/>
        </p:nvSpPr>
        <p:spPr>
          <a:xfrm>
            <a:off x="4161938" y="633710"/>
            <a:ext cx="41825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 rtl="1">
              <a:lnSpc>
                <a:spcPct val="90000"/>
              </a:lnSpc>
              <a:spcBef>
                <a:spcPct val="0"/>
              </a:spcBef>
            </a:pPr>
            <a:r>
              <a:rPr lang="he-IL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שלבי הפרויקט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EEC62C92-80DC-4EDD-B664-9A947C503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80" y="2015732"/>
            <a:ext cx="3961157" cy="386979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78728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C51A44F-F228-42B2-B8A8-7A00DBD9A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200" dirty="0"/>
              <a:t>תחילה חילצנו את ה </a:t>
            </a:r>
            <a:r>
              <a:rPr lang="en-US" sz="2200" dirty="0"/>
              <a:t>data set</a:t>
            </a:r>
            <a:r>
              <a:rPr lang="he-IL" sz="2200" dirty="0"/>
              <a:t> מקבצי </a:t>
            </a:r>
            <a:r>
              <a:rPr lang="en-US" sz="2200" dirty="0"/>
              <a:t>csv</a:t>
            </a:r>
            <a:r>
              <a:rPr lang="he-IL" sz="2200" dirty="0"/>
              <a:t> והעברנו את המידע לטבלה מסוג </a:t>
            </a:r>
            <a:r>
              <a:rPr lang="en-US" sz="2200" dirty="0"/>
              <a:t>data frame</a:t>
            </a:r>
            <a:r>
              <a:rPr lang="he-IL" sz="2200" dirty="0"/>
              <a:t> של ספריית </a:t>
            </a:r>
            <a:r>
              <a:rPr lang="en-US" sz="2200" dirty="0"/>
              <a:t>pandas</a:t>
            </a:r>
            <a:r>
              <a:rPr lang="he-IL" sz="2200" dirty="0"/>
              <a:t>.</a:t>
            </a:r>
          </a:p>
          <a:p>
            <a:r>
              <a:rPr lang="he-IL" sz="2200" dirty="0"/>
              <a:t>חילצנו מידע עזר (ליצירת פונקציות התיוג והטרנספורמציה) הכולל שמות פרקים בתלמוד הבבלי, מקבצי </a:t>
            </a:r>
            <a:r>
              <a:rPr lang="en-US" sz="2200" dirty="0"/>
              <a:t>json</a:t>
            </a:r>
            <a:r>
              <a:rPr lang="he-IL" sz="2200" dirty="0"/>
              <a:t> למבני נתונים בקובץ </a:t>
            </a:r>
            <a:r>
              <a:rPr lang="en-US" sz="2200" dirty="0"/>
              <a:t>utility.py</a:t>
            </a:r>
            <a:r>
              <a:rPr lang="he-IL" sz="2200" dirty="0"/>
              <a:t>.</a:t>
            </a:r>
          </a:p>
          <a:p>
            <a:r>
              <a:rPr lang="he-IL" sz="2200" dirty="0"/>
              <a:t>ביצענו פרסור ראשוני למידע - הסרנו תווים לא חוקיים והפרדנו פסקאות למשפטים בודדים.</a:t>
            </a:r>
          </a:p>
          <a:p>
            <a:endParaRPr lang="he-IL" sz="17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266B5C1-DE8C-409D-920B-16EE607C8A8E}"/>
              </a:ext>
            </a:extLst>
          </p:cNvPr>
          <p:cNvSpPr/>
          <p:nvPr/>
        </p:nvSpPr>
        <p:spPr>
          <a:xfrm>
            <a:off x="2469175" y="633710"/>
            <a:ext cx="75680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 rtl="1">
              <a:lnSpc>
                <a:spcPct val="90000"/>
              </a:lnSpc>
              <a:spcBef>
                <a:spcPct val="0"/>
              </a:spcBef>
            </a:pPr>
            <a:r>
              <a:rPr lang="he-IL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1 עיבוד ראשוני של המידע</a:t>
            </a:r>
          </a:p>
        </p:txBody>
      </p:sp>
    </p:spTree>
    <p:extLst>
      <p:ext uri="{BB962C8B-B14F-4D97-AF65-F5344CB8AC3E}">
        <p14:creationId xmlns:p14="http://schemas.microsoft.com/office/powerpoint/2010/main" val="287955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C51A44F-F228-42B2-B8A8-7A00DBD9A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e-IL" sz="2400" dirty="0"/>
              <a:t>בשלב הבא פרקנו </a:t>
            </a:r>
            <a:r>
              <a:rPr lang="he-IL" sz="2400" u="sng" dirty="0"/>
              <a:t>כל משפט</a:t>
            </a:r>
            <a:r>
              <a:rPr lang="he-IL" sz="2400" dirty="0"/>
              <a:t> לרצפים של </a:t>
            </a:r>
            <a:r>
              <a:rPr lang="en-US" sz="2400" dirty="0"/>
              <a:t>n</a:t>
            </a:r>
            <a:r>
              <a:rPr lang="he-IL" sz="2400" dirty="0"/>
              <a:t> מילים בודדות(</a:t>
            </a:r>
            <a:r>
              <a:rPr lang="en-US" sz="2400" dirty="0" err="1"/>
              <a:t>ngram</a:t>
            </a:r>
            <a:r>
              <a:rPr lang="he-IL" sz="2400" dirty="0"/>
              <a:t>ים) כך שיתקבל כל רצף מסודר אפשרי.</a:t>
            </a:r>
          </a:p>
          <a:p>
            <a:r>
              <a:rPr lang="he-IL" sz="2400" dirty="0"/>
              <a:t>דוגמה ל</a:t>
            </a:r>
            <a:r>
              <a:rPr lang="en-US" sz="2400" dirty="0"/>
              <a:t>5_gram</a:t>
            </a:r>
            <a:r>
              <a:rPr lang="he-IL" sz="2400" dirty="0"/>
              <a:t>: </a:t>
            </a:r>
          </a:p>
          <a:p>
            <a:endParaRPr lang="he-IL" sz="2400" dirty="0"/>
          </a:p>
          <a:p>
            <a:pPr marL="0" indent="0">
              <a:buNone/>
            </a:pPr>
            <a:r>
              <a:rPr lang="he-IL" sz="2400" dirty="0"/>
              <a:t> </a:t>
            </a:r>
          </a:p>
          <a:p>
            <a:pPr marL="0" indent="0">
              <a:buNone/>
            </a:pPr>
            <a:endParaRPr lang="he-IL" sz="2400" dirty="0"/>
          </a:p>
          <a:p>
            <a:r>
              <a:rPr lang="he-IL" sz="2400" dirty="0"/>
              <a:t>בפרויקט שלנו השתמשנו ב</a:t>
            </a:r>
            <a:r>
              <a:rPr lang="en-US" sz="2400" dirty="0"/>
              <a:t>3-7gram</a:t>
            </a:r>
            <a:r>
              <a:rPr lang="he-IL" sz="2400" dirty="0"/>
              <a:t>. </a:t>
            </a:r>
          </a:p>
          <a:p>
            <a:r>
              <a:rPr lang="he-IL" sz="2400" dirty="0"/>
              <a:t>לאחר ניסוי וטעיה הבנו שזה הגודל האידיאלי לצרכינו.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266B5C1-DE8C-409D-920B-16EE607C8A8E}"/>
              </a:ext>
            </a:extLst>
          </p:cNvPr>
          <p:cNvSpPr/>
          <p:nvPr/>
        </p:nvSpPr>
        <p:spPr>
          <a:xfrm>
            <a:off x="2469175" y="633710"/>
            <a:ext cx="75680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 rtl="1">
              <a:lnSpc>
                <a:spcPct val="90000"/>
              </a:lnSpc>
              <a:spcBef>
                <a:spcPct val="0"/>
              </a:spcBef>
            </a:pPr>
            <a:r>
              <a:rPr lang="he-IL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1 עיבוד ראשוני של המידע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D9D4E46-C68C-4900-8E53-684AD6DBC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04" y="2835966"/>
            <a:ext cx="6788875" cy="164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3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6BEA534-C28B-40E8-B9FE-1D8741BEF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28120"/>
          </a:xfrm>
        </p:spPr>
        <p:txBody>
          <a:bodyPr>
            <a:normAutofit/>
          </a:bodyPr>
          <a:lstStyle/>
          <a:p>
            <a:r>
              <a:rPr lang="he-IL" dirty="0"/>
              <a:t>עיקר הפרויקט היה הגדרת פונקציות תיוג בהתאם לתבניות שהגדרנו, לאחר בחינה מעמיקה של הטקסט והבנה של מה יוגדר כרפרנס מהתלמוד הבבלי. </a:t>
            </a:r>
          </a:p>
          <a:p>
            <a:r>
              <a:rPr lang="he-IL" dirty="0"/>
              <a:t>נציין שהחשיפה לצורות המרובות של הרפרנסים חיזקו את ההבנה שלמידת מכונה היא דרך מיטבית להתמודד עם המשימה, ולא שימוש בלעדי בביטויים רגולריים, כפי ששקלנו לעשות תחילה. </a:t>
            </a:r>
          </a:p>
          <a:p>
            <a:r>
              <a:rPr lang="he-IL" b="1" dirty="0"/>
              <a:t>מסקנה שהסקנו במהלך ההרצות</a:t>
            </a:r>
            <a:r>
              <a:rPr lang="he-IL" dirty="0"/>
              <a:t>: התגלו 2 פונקציות עם אחוז כיסוי אפסי, ולכן הסרנו אותן כדי שלא יגדילו את זמן הריצה.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F94C525C-C2E8-401D-AA50-BA355E83EC6D}"/>
              </a:ext>
            </a:extLst>
          </p:cNvPr>
          <p:cNvSpPr/>
          <p:nvPr/>
        </p:nvSpPr>
        <p:spPr>
          <a:xfrm>
            <a:off x="4148190" y="452735"/>
            <a:ext cx="3895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 rtl="1">
              <a:lnSpc>
                <a:spcPct val="90000"/>
              </a:lnSpc>
              <a:spcBef>
                <a:spcPct val="0"/>
              </a:spcBef>
            </a:pPr>
            <a:r>
              <a:rPr lang="he-IL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2 תיוג המידע</a:t>
            </a:r>
          </a:p>
        </p:txBody>
      </p:sp>
    </p:spTree>
    <p:extLst>
      <p:ext uri="{BB962C8B-B14F-4D97-AF65-F5344CB8AC3E}">
        <p14:creationId xmlns:p14="http://schemas.microsoft.com/office/powerpoint/2010/main" val="391089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6BEA534-C28B-40E8-B9FE-1D8741BEF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28120"/>
          </a:xfrm>
        </p:spPr>
        <p:txBody>
          <a:bodyPr>
            <a:normAutofit/>
          </a:bodyPr>
          <a:lstStyle/>
          <a:p>
            <a:r>
              <a:rPr lang="he-IL" dirty="0"/>
              <a:t>דוגמא לפונקצית תיוג שכתבנו:</a:t>
            </a:r>
            <a:br>
              <a:rPr lang="en-US" dirty="0"/>
            </a:br>
            <a:br>
              <a:rPr lang="en-US" dirty="0"/>
            </a:br>
            <a:r>
              <a:rPr lang="he-IL" dirty="0"/>
              <a:t>הפונקציה מתייגת כרפרנס</a:t>
            </a:r>
            <a:br>
              <a:rPr lang="en-US" dirty="0"/>
            </a:br>
            <a:r>
              <a:rPr lang="he-IL" dirty="0"/>
              <a:t>את כל המשפטים בהם יש </a:t>
            </a:r>
            <a:br>
              <a:rPr lang="en-US" dirty="0"/>
            </a:br>
            <a:r>
              <a:rPr lang="he-IL" dirty="0"/>
              <a:t>"דף" בתוך "()" , עם אפשרות</a:t>
            </a:r>
            <a:br>
              <a:rPr lang="en-US" dirty="0"/>
            </a:br>
            <a:r>
              <a:rPr lang="he-IL" dirty="0"/>
              <a:t>ל ":" בסוף המשפט  </a:t>
            </a:r>
            <a:br>
              <a:rPr lang="en-US" dirty="0"/>
            </a:br>
            <a:br>
              <a:rPr lang="en-US" dirty="0"/>
            </a:b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F94C525C-C2E8-401D-AA50-BA355E83EC6D}"/>
              </a:ext>
            </a:extLst>
          </p:cNvPr>
          <p:cNvSpPr/>
          <p:nvPr/>
        </p:nvSpPr>
        <p:spPr>
          <a:xfrm>
            <a:off x="4231242" y="606316"/>
            <a:ext cx="3895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 rtl="1">
              <a:lnSpc>
                <a:spcPct val="90000"/>
              </a:lnSpc>
              <a:spcBef>
                <a:spcPct val="0"/>
              </a:spcBef>
            </a:pPr>
            <a:r>
              <a:rPr lang="he-IL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2 תיוג המידע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5FF930A-3D60-452E-92AC-C85B52FB4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81" y="2595565"/>
            <a:ext cx="7185219" cy="256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31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AB039032-32D5-4EF7-AD03-9B46AAEB6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3" y="1973265"/>
            <a:ext cx="5406888" cy="3130223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6BEA534-C28B-40E8-B9FE-1D8741BEF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28120"/>
          </a:xfrm>
        </p:spPr>
        <p:txBody>
          <a:bodyPr>
            <a:noAutofit/>
          </a:bodyPr>
          <a:lstStyle/>
          <a:p>
            <a:r>
              <a:rPr lang="he-IL" dirty="0"/>
              <a:t>בשביל לדעת את </a:t>
            </a:r>
            <a:r>
              <a:rPr lang="he-IL" b="1" u="sng" dirty="0"/>
              <a:t>יעילות</a:t>
            </a:r>
            <a:r>
              <a:rPr lang="he-IL" dirty="0"/>
              <a:t> פונקציות התיוג בדקנו את</a:t>
            </a:r>
            <a:br>
              <a:rPr lang="en-US" dirty="0"/>
            </a:br>
            <a:r>
              <a:rPr lang="he-IL" b="1" u="sng" dirty="0"/>
              <a:t>הכיסוי</a:t>
            </a:r>
            <a:r>
              <a:rPr lang="he-IL" dirty="0"/>
              <a:t>, כלומר בכמה תיוגים כל פונקציה משתתפת.</a:t>
            </a:r>
          </a:p>
          <a:p>
            <a:r>
              <a:rPr lang="he-IL" dirty="0"/>
              <a:t>להלן הכיסוי של הפונקציות שלנו על טקסט המקור: </a:t>
            </a:r>
          </a:p>
          <a:p>
            <a:pPr marL="0" indent="0">
              <a:buNone/>
            </a:pPr>
            <a:r>
              <a:rPr lang="he-IL" dirty="0"/>
              <a:t> </a:t>
            </a:r>
          </a:p>
          <a:p>
            <a:r>
              <a:rPr lang="he-IL" dirty="0"/>
              <a:t>ניתן לראות שפונקציית התיוג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 err="1"/>
              <a:t>perek_and_sham</a:t>
            </a:r>
            <a:r>
              <a:rPr lang="he-IL" dirty="0"/>
              <a:t> </a:t>
            </a:r>
            <a:br>
              <a:rPr lang="en-US" dirty="0"/>
            </a:br>
            <a:r>
              <a:rPr lang="he-IL" dirty="0"/>
              <a:t>כלל אינה מועילה ולכן הוסרה.</a:t>
            </a:r>
            <a:br>
              <a:rPr lang="en-US" dirty="0"/>
            </a:b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F94C525C-C2E8-401D-AA50-BA355E83EC6D}"/>
              </a:ext>
            </a:extLst>
          </p:cNvPr>
          <p:cNvSpPr/>
          <p:nvPr/>
        </p:nvSpPr>
        <p:spPr>
          <a:xfrm>
            <a:off x="4305409" y="633710"/>
            <a:ext cx="3895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 rtl="1">
              <a:lnSpc>
                <a:spcPct val="90000"/>
              </a:lnSpc>
              <a:spcBef>
                <a:spcPct val="0"/>
              </a:spcBef>
            </a:pPr>
            <a:r>
              <a:rPr lang="he-IL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2 תיוג המידע</a:t>
            </a:r>
          </a:p>
        </p:txBody>
      </p:sp>
    </p:spTree>
    <p:extLst>
      <p:ext uri="{BB962C8B-B14F-4D97-AF65-F5344CB8AC3E}">
        <p14:creationId xmlns:p14="http://schemas.microsoft.com/office/powerpoint/2010/main" val="2168496972"/>
      </p:ext>
    </p:extLst>
  </p:cSld>
  <p:clrMapOvr>
    <a:masterClrMapping/>
  </p:clrMapOvr>
</p:sld>
</file>

<file path=ppt/theme/theme1.xml><?xml version="1.0" encoding="utf-8"?>
<a:theme xmlns:a="http://schemas.openxmlformats.org/drawingml/2006/main" name="גלריה">
  <a:themeElements>
    <a:clrScheme name="גלריה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גלריה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גלריה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927</TotalTime>
  <Words>1185</Words>
  <Application>Microsoft Office PowerPoint</Application>
  <PresentationFormat>מסך רחב</PresentationFormat>
  <Paragraphs>84</Paragraphs>
  <Slides>19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גלריה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2 תיוג המידע </vt:lpstr>
      <vt:lpstr>מצגת של PowerPoint‏</vt:lpstr>
      <vt:lpstr> 4 אימון מכונה</vt:lpstr>
      <vt:lpstr> 4 אימון מכונה</vt:lpstr>
      <vt:lpstr>אתגרים</vt:lpstr>
      <vt:lpstr>אתגרים</vt:lpstr>
      <vt:lpstr>אתגרים</vt:lpstr>
      <vt:lpstr>אתגרים</vt:lpstr>
      <vt:lpstr>תודות וביבליוגרפיה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Rotem Friedman</dc:creator>
  <cp:lastModifiedBy>עדן</cp:lastModifiedBy>
  <cp:revision>45</cp:revision>
  <dcterms:created xsi:type="dcterms:W3CDTF">2020-03-17T11:00:50Z</dcterms:created>
  <dcterms:modified xsi:type="dcterms:W3CDTF">2020-04-05T10:30:36Z</dcterms:modified>
</cp:coreProperties>
</file>