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3" r:id="rId3"/>
    <p:sldId id="294" r:id="rId4"/>
    <p:sldId id="301" r:id="rId5"/>
    <p:sldId id="308" r:id="rId6"/>
    <p:sldId id="305" r:id="rId7"/>
    <p:sldId id="313" r:id="rId8"/>
    <p:sldId id="309" r:id="rId9"/>
    <p:sldId id="310" r:id="rId10"/>
    <p:sldId id="311" r:id="rId11"/>
    <p:sldId id="303" r:id="rId12"/>
    <p:sldId id="268" r:id="rId13"/>
    <p:sldId id="300" r:id="rId14"/>
    <p:sldId id="307" r:id="rId15"/>
    <p:sldId id="306" r:id="rId16"/>
    <p:sldId id="265" r:id="rId17"/>
    <p:sldId id="295" r:id="rId18"/>
    <p:sldId id="296" r:id="rId19"/>
  </p:sldIdLst>
  <p:sldSz cx="12192000" cy="6858000"/>
  <p:notesSz cx="7104063" cy="102346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99FF"/>
    <a:srgbClr val="00FFFF"/>
    <a:srgbClr val="66CCFF"/>
    <a:srgbClr val="3399FF"/>
    <a:srgbClr val="A6A6A6"/>
    <a:srgbClr val="D9D9D9"/>
    <a:srgbClr val="33CC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87" autoAdjust="0"/>
    <p:restoredTop sz="73364" autoAdjust="0"/>
  </p:normalViewPr>
  <p:slideViewPr>
    <p:cSldViewPr snapToGrid="0">
      <p:cViewPr>
        <p:scale>
          <a:sx n="75" d="100"/>
          <a:sy n="75" d="100"/>
        </p:scale>
        <p:origin x="2178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28A441F8-192C-4928-AA84-FB83129AFD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02590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23810BA-1684-498B-B992-3446E0A57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A710B3-9118-4FA9-BEA5-7D70173EC8B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29DCE87-7A9E-4A57-8426-66229369E8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02590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D99F0DA-6EEC-4F72-AA3D-4FD6C7D489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58E205-BF0B-4B91-ADAD-B466CEE7D7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265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4025636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45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1"/>
          <a:lstStyle>
            <a:lvl1pPr algn="l">
              <a:defRPr sz="1300"/>
            </a:lvl1pPr>
          </a:lstStyle>
          <a:p>
            <a:fld id="{02913455-8B47-4989-9269-551BAF2D8BFE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4025636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45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1" anchor="b"/>
          <a:lstStyle>
            <a:lvl1pPr algn="l">
              <a:defRPr sz="1300"/>
            </a:lvl1pPr>
          </a:lstStyle>
          <a:p>
            <a:fld id="{F3A1C102-C44E-4E15-AFA5-48035437380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66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mbnet.vital-it.ch/MD_tutorial/pages/MD.Part2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structure/1GK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csb.org/structure/1GK6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b="0" i="0" u="none" dirty="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9580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1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הבנת אלגוריתם ה-</a:t>
            </a:r>
            <a:r>
              <a:rPr lang="en-US" sz="1200" b="1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MD</a:t>
            </a:r>
            <a:r>
              <a:rPr lang="he-IL" sz="1200" b="1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פונקציית האנרגיה הפוטנציאלית מורכבת מ-5 מרכיבים המייצגים את הכוחות שבין האטומים. אנימציות: </a:t>
            </a:r>
            <a:r>
              <a:rPr lang="en-US" dirty="0">
                <a:hlinkClick r:id="rId3"/>
              </a:rPr>
              <a:t>https://embnet.vital-it.ch/MD_tutorial/pages/MD.Part2.html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בבחירת שדה כוח ל-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MD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בחרנו את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amber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(כי זה מה שעבר עם הקבצים של הלקוחה).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e-IL" sz="1200" b="1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קביעת ה-</a:t>
            </a:r>
            <a:r>
              <a:rPr lang="en-US" sz="1200" b="1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Framework</a:t>
            </a:r>
            <a:r>
              <a:rPr lang="he-IL" sz="1200" b="1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להסביר שבתחילת הפרויקט הלכנו על הכיוון שימוש במנוע הפיזיקלי של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unity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וחישוב הכוחות בעצמנו, אבל כדי למנוע טעויות בדיוק העדפנו להשתמש בחבילות קיימות שיודעות לייצר סימולציות.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להסביר שניסינו ליצור סימולציות עם כל אחת מהחבילות, עם הקבצים של הלקוחה. בחלק לא הצלחנו כי הן ישנות מידי וקשות לתפעול. בחרנו ב</a:t>
            </a:r>
            <a:r>
              <a:rPr lang="en-US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openmm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כי הוא לא דורש התקנת תוכנות נוספות פרט לחבילת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python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e-IL" sz="1200" b="1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סקלביליות</a:t>
            </a:r>
            <a:r>
              <a:rPr lang="he-IL" sz="1200" b="1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ניתן ליצור כמה סימולציות במקביל, בעזרת שמירת הקבצים בתיקיות נפרדות ויצירת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instance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נפרד של </a:t>
            </a:r>
            <a:r>
              <a:rPr lang="en-US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pymol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לכל אחד מהתהליכים בנפרד.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מחיקת קבצים ישנים: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מתי? באחד השלבים הסופיים של הדף "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create simulation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" (בחוט נפרד כדי לא להפריע ליצירת הסימולציה. בחרנו לשים את הפעולה הזו שם כי זה הדף שנכנסים אליו בתדירות הכי גבוהה).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איך? עוברים על כל התיקיות ובודקים מה תאריך השינוי האחרון של הקבצים בהן – אם עבר יותר מיום – מוחקים.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לכל תיקייה שם רנדומלי שהוא מס' בין 1 ל-1000. הגרלת הערך נעשה מתוך ה-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html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, ולכן בכל "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refresh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" או "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previous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" מוגרל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rand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חדש.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076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דמו:</a:t>
            </a: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להוסיף פירוט על מה אנחנו הולכים להציג בדמו.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הדמו:</a:t>
            </a:r>
          </a:p>
          <a:p>
            <a:pPr marL="628650" lvl="1" indent="-171450" rtl="1">
              <a:buFont typeface="Arial" panose="020B0604020202020204" pitchFamily="34" charset="0"/>
              <a:buChar char="•"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להסביר שבעמוד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simulation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יש שתי אופציות – העלאה של חלבון אחד או 2. במקרה שמעלים שניים – יש שלב נוסף של קביעת המיקום היחסי ביניהם.</a:t>
            </a:r>
          </a:p>
          <a:p>
            <a:pPr marL="628650" lvl="1" indent="-171450" rtl="1">
              <a:buFont typeface="Arial" panose="020B0604020202020204" pitchFamily="34" charset="0"/>
              <a:buChar char="•"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להראות איך מציגים 2 חלבונים: אחד לפי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ושני לפי קובץ. קודם להראות את התצוגה המקדימה שלהם ב-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rcsb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אפילו לשים בשקף תמונה של שתי המולקולות כפי שמופיעות ב-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rcsb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ואז באתר שלנו.</a:t>
            </a:r>
          </a:p>
          <a:p>
            <a:pPr marL="628650" lvl="1" indent="-171450" rtl="1">
              <a:buFont typeface="Arial" panose="020B0604020202020204" pitchFamily="34" charset="0"/>
              <a:buChar char="•"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בשלב 1 – להראות שיש בדיקת תקינות (לפחות חלקית). למשל, להקליד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PDB ID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שלא קיים (כמו "1").</a:t>
            </a:r>
          </a:p>
          <a:p>
            <a:pPr marL="628650" lvl="1" indent="-171450" rtl="1">
              <a:buFont typeface="Arial" panose="020B0604020202020204" pitchFamily="34" charset="0"/>
              <a:buChar char="•"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תוך כדי הסימולציה, להראות את הפלט של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OpenMM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(הכוונה לתיאור ההתקדמות באחוזים והזמן הנוצר לסיום).</a:t>
            </a:r>
          </a:p>
          <a:p>
            <a:pPr marL="628650" lvl="1" indent="-171450" rtl="1">
              <a:buFont typeface="Arial" panose="020B0604020202020204" pitchFamily="34" charset="0"/>
              <a:buChar char="•"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לאחר הסימולציה, להראות את קבצי הפלט 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dcd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pdb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סופי) ולהסביר שאותם אנחנו נרצה לשמור בהמשך.</a:t>
            </a:r>
          </a:p>
          <a:p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תוך כדי הדמו, להסביר את מה ש-</a:t>
            </a:r>
            <a:r>
              <a:rPr lang="en-US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pymol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מציג: מולקולה ראשונה, מולקולה שנייה, שתי המולקולות ביחד, ואחרי הריצה של </a:t>
            </a:r>
            <a:r>
              <a:rPr lang="en-US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openmm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מוצג קובץ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dcd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שבו מס' ה-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frames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כבר גדול מ-1.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 b="0" u="none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דוגמאות ל-2 חלבונים קטנים יחסית:</a:t>
            </a:r>
          </a:p>
          <a:p>
            <a:pPr marL="685800" marR="0" lvl="1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1GK7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(סליל אחד). קישור: </a:t>
            </a:r>
            <a:r>
              <a:rPr lang="en-US" dirty="0">
                <a:hlinkClick r:id="rId3"/>
              </a:rPr>
              <a:t>http://www.rcsb.org/structure/1GK7</a:t>
            </a:r>
            <a:endParaRPr lang="he-IL" dirty="0"/>
          </a:p>
          <a:p>
            <a:pPr marL="685800" marR="0" lvl="1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1GK6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(שני סלילים). קישור: </a:t>
            </a:r>
            <a:r>
              <a:rPr lang="en-US" dirty="0">
                <a:hlinkClick r:id="rId4"/>
              </a:rPr>
              <a:t>https://www.rcsb.org/structure/1GK6</a:t>
            </a:r>
            <a:endParaRPr lang="he-IL" dirty="0"/>
          </a:p>
          <a:p>
            <a:pPr lvl="1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בקביעת מיקום יחסי: לאחד שמים (0,0,0) ולשני (50,50,50)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1" u="sng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9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57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6865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משימות להמשך הסמסטר: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(המשך)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1" u="sng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7519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משימות להמשך הסמסטר: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המשימות מפורטות בקובץ נפרד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1" u="sng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2566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latin typeface="Century Gothic" panose="020B0502020202020204" pitchFamily="34" charset="0"/>
                <a:cs typeface="+mn-cs"/>
              </a:rPr>
              <a:t>ציפיות הלקוח:</a:t>
            </a:r>
            <a:endParaRPr lang="he-IL" sz="1200" b="0" u="none" dirty="0"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latin typeface="Century Gothic" panose="020B0502020202020204" pitchFamily="34" charset="0"/>
                <a:cs typeface="+mn-cs"/>
              </a:rPr>
              <a:t>בהינתן אנזים וסובסטרט ספציפיים (שנקבעו ע"י הלקוח), עלינו להפיק סימולציה שמדגימה את התנועה ביניהם, ובפרט מראה האם קיים אתר פעיל באנזים שאליו הסובסטרט יכול להתחבר.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latin typeface="Century Gothic" panose="020B0502020202020204" pitchFamily="34" charset="0"/>
                <a:cs typeface="+mn-cs"/>
              </a:rPr>
              <a:t>על הסימולציה להבנות בעזרת </a:t>
            </a:r>
            <a:r>
              <a:rPr lang="en-US" sz="1200" b="0" u="none" dirty="0">
                <a:latin typeface="Century Gothic" panose="020B0502020202020204" pitchFamily="34" charset="0"/>
                <a:cs typeface="+mn-cs"/>
              </a:rPr>
              <a:t>molecular dynamic algorithm</a:t>
            </a:r>
            <a:r>
              <a:rPr lang="he-IL" sz="1200" b="0" u="none" dirty="0">
                <a:latin typeface="Century Gothic" panose="020B0502020202020204" pitchFamily="34" charset="0"/>
                <a:cs typeface="+mn-cs"/>
              </a:rPr>
              <a:t>, ותחת פרמטרים שנקבעו ע"י הלקוח, כמו טמפרטורה, קבוע דיפוזיה, </a:t>
            </a:r>
            <a:r>
              <a:rPr lang="en-US" sz="1200" b="0" u="none" dirty="0">
                <a:latin typeface="Century Gothic" panose="020B0502020202020204" pitchFamily="34" charset="0"/>
                <a:cs typeface="+mn-cs"/>
              </a:rPr>
              <a:t>PH</a:t>
            </a:r>
            <a:r>
              <a:rPr lang="he-IL" sz="1200" b="0" u="none" dirty="0">
                <a:latin typeface="Century Gothic" panose="020B0502020202020204" pitchFamily="34" charset="0"/>
                <a:cs typeface="+mn-cs"/>
              </a:rPr>
              <a:t>, מהירות התחלתית, ופרמטרים שנקבעים ע"י המשתמש, כמו משך הזמן של הסימולציה.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latin typeface="Century Gothic" panose="020B0502020202020204" pitchFamily="34" charset="0"/>
                <a:cs typeface="+mn-cs"/>
              </a:rPr>
              <a:t>המוצר הרצוי הינו אנימציה של הסימולציה הנ"ל, כאשר מבחינה ויזואלית – מעוניינים להציג את המבנה התלת-מימדי השלישוני של החלבונים, כמו שמוצג באנימציה שבשקף.</a:t>
            </a:r>
            <a:endParaRPr lang="he-IL" sz="1200" b="1" u="sng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5803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קבצי הקלט: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קיימים כמה פורמטים של קבצים המציגים מבנים של מולקולות, כמו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PDB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(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protein data bank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),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MOL2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GRO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ועוד. אנחנו עדיין חוקרים אחרי האפשרות שתיתן לנו את מירב האינפורמציה הנדרשת עבור האלגוריתם שלנו.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כרגע אנו מתמקדים בקבצי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PDB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, אבל ייתכן ובעתיד נבחר באפשרות אחרת. בחרנו באפשרות זו בגלל האתר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RCSB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– מאגר של קבצי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PDB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עבור חלבונים. ניתן לראות בו את המבנה הדו-מימדי והתלת-מימדי של החלבונים.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להציג איך נראית שורה אופיינית בקובץ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PDB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(בחלק שמייצג את רשימת האטומים שבמולקולה): מס' האטום בתוך החלבון, שם חומצת האמינו שבה נמצא האטום ומספרה בתוך החלבון, </a:t>
            </a:r>
            <a:r>
              <a:rPr lang="he-IL" sz="1200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קורדינאטות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XYZ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, סמל כימי של האטום.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*** </a:t>
            </a:r>
            <a:r>
              <a:rPr lang="he-IL" sz="1200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הדגמה: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להראות את קבצי הקלט שהועברו מהלקוחה, בעיקר את רשימת האטומים. 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קובץ ה-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BSAP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מייצג את מולקולת האנזים הגדולה (כ-3000 אטומים) וקבצי ה-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ASN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מייצגים את מולקולת הסובסטרט הקטנה (45 אטומים).</a:t>
            </a:r>
          </a:p>
          <a:p>
            <a:pPr marL="628650" marR="0" lvl="1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במאגר של קבצי ה-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PDB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שמופיע באתר </a:t>
            </a:r>
            <a: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RCSB</a:t>
            </a:r>
            <a:r>
              <a:rPr lang="he-IL" sz="1200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he-IL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מולקולת הסובסטרט הזו לא קיימת, ולכן הלקוחה הרכיבה אותה ב-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Chimera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(תוכנה שיכולה להציג מבנה תלת-מימדי של מולקולות,</a:t>
            </a:r>
            <a:r>
              <a:rPr lang="he-IL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באופן סטטי – לא מדובר באנימציה), קיבלה כפלט את קובץ ה-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MOL2</a:t>
            </a:r>
            <a:r>
              <a:rPr lang="he-IL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ואז המירה אותו ל-</a:t>
            </a:r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PDB</a:t>
            </a:r>
            <a:r>
              <a:rPr lang="he-IL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endParaRPr lang="he-IL" sz="1200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7574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האלגוריתם: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עדיין לא גמור, חסר חישוב של האנרגיה הפוטנציאלית. אנו בשלבי בנייה סופיים.</a:t>
            </a:r>
          </a:p>
          <a:p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1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הרעיון: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בהינתן המיקומים של האטומים, פונקציית האנרגיה מאפשרת לנו לחשב את הכוחות המורגשים ע"י כל אחד מהאטומים. חוקי ניוטון אומרים לנו איך הכוחות האלו משפיעים על תזוזות האטומים.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1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בשלב הראשון: נחלץ מקבצי ה-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PDB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את </a:t>
            </a:r>
            <a:r>
              <a:rPr lang="he-IL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הקורדינאטות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ההתחלתיות של האטומים.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בשלב השני: נחלק את הזמן ל-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time steps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נפרדים וקטנים מאוד, ובכל אחד מהם: נחשב את הכוחות שפועלים על כל אטום ובעזרת חוקי ניוטון נזיז את האטומים לפי הכוחות שפועלים עליהם.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נוסחה (1):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F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זה הכוח,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x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– </a:t>
            </a:r>
            <a:r>
              <a:rPr lang="he-IL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הקורדינאטות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, ו-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U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האנרגיה הפוטנציאלית.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נוסחה (2): החוק השני של ניוטון.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F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זה הכוח,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m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זה המסה, ו-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a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זו התאוצה (נוסחה (3): תאוצה זה נגזרת של מהירות, נוסחה (4): מהירות זה נגזרת של מיקום).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נוסהה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(5): מיקום ומהירות.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נוסחה (6): השגיאה.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התבססנו על אלגוריתם 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leapfrog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34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מבוא – נושא הפרויקט והלקוחה:</a:t>
            </a: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MD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היא שיטת סימולציה המשמשת לחקר תנועות פיזיות של אטומים ומולקולות. המולקולות והאטומים נעים למשך זמן מוגדר, וכך ניתן לראות את האבולוציה הדינמית של המערכת.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הלקוח: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רותם </a:t>
            </a:r>
            <a:r>
              <a:rPr lang="he-IL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אורנאי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, </a:t>
            </a:r>
            <a:r>
              <a:rPr lang="he-IL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דוקטורנית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מהפקולטה לביוטכנולוגיה מהמעבדה של פרופ' יובל שהם. </a:t>
            </a:r>
            <a:endParaRPr lang="he-IL" sz="1200" b="0" u="sng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672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מטרות הפרויקט:</a:t>
            </a: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ליצור אפליקציית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web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בשביל סימולציות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MD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לאפשר למשתמש לקבוע את הפרמטרים לסימולציה, כמו: המולקולות המשתתפות, המיקום היחסי ביניהן, הטמפרטורה, משך הסימולציה, ועוד.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לאפשר למשתמש לאחסן ולאחזר את האנימציות, וכן להוריד את הסימולציה בתור אנימציה.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1" u="sng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92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טכנולוגיות:</a:t>
            </a: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Django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ליצירת אפליקציית ה-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PyMOL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להציג את הסימולציות למשתמש.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OpenMM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ליצירת הסימולציות.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683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רקע תיאורטי – אלגוריתם </a:t>
            </a:r>
            <a:r>
              <a:rPr lang="en-US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MD</a:t>
            </a: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להסביר בקצרה את השלבים באלגוריתם.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להסביר איך זה בא לידי ביטוי ב-</a:t>
            </a:r>
            <a:r>
              <a:rPr lang="en-US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openmm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: בשלב של בחירת שדה הכוח (</a:t>
            </a:r>
            <a:r>
              <a:rPr lang="en-US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abmer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או </a:t>
            </a:r>
            <a:r>
              <a:rPr lang="en-US" sz="1200" b="0" u="none" dirty="0" err="1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charmm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).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795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sng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רקע תיאורטי – פורמטים של קבצים</a:t>
            </a:r>
            <a:endParaRPr lang="he-IL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צריך את השקף הזה בשביל להסביר מה הקלט המצופה מהמשתמש ומה הפלט שלנו.</a:t>
            </a:r>
            <a:endParaRPr lang="en-US" sz="1200" b="0" u="none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PDB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– זה הקלט. מכיל את הקואורדינאטות של האטומים. להסביר שניתן להשיג באינטרנט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PDB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'ים של מולקולות מוכרות  (להוסיף קישורים) או ליצור באופן ידני. אולי אפשר להוסיף שורה לדוגמא (יש בשקף 13).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DCD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– זה הפלט. מכיל מידע לגבי כל </a:t>
            </a:r>
            <a:r>
              <a:rPr lang="en-US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frame</a:t>
            </a:r>
            <a:r>
              <a:rPr lang="he-IL" sz="1200" b="0" u="none" dirty="0">
                <a:solidFill>
                  <a:schemeClr val="tx1"/>
                </a:solidFill>
                <a:latin typeface="Century Gothic" panose="020B0502020202020204" pitchFamily="34" charset="0"/>
                <a:cs typeface="+mn-cs"/>
              </a:rPr>
              <a:t> בסימולציה.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353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u="none" dirty="0">
                <a:latin typeface="Century Gothic" panose="020B0502020202020204" pitchFamily="34" charset="0"/>
                <a:cs typeface="+mn-cs"/>
              </a:rPr>
              <a:t>תרשים זרימה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08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1" u="sng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61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he-IL" sz="1200" b="1" u="sng" dirty="0">
              <a:solidFill>
                <a:schemeClr val="tx1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1C102-C44E-4E15-AFA5-48035437380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352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20FED74-0A5A-4F5E-BAE1-B16FF61AA6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0CD7BE-8ADB-4B2F-A619-A9BFFA93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8C758E-B492-4E7B-B4B3-46D6E5943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B857B01-997A-4C9D-BDC1-5E630739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3366FF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9" name="מחבר ישר 8">
            <a:extLst>
              <a:ext uri="{FF2B5EF4-FFF2-40B4-BE49-F238E27FC236}">
                <a16:creationId xmlns:a16="http://schemas.microsoft.com/office/drawing/2014/main" id="{541A3FF5-9D4C-4053-AB6E-2C97F0B1DC7E}"/>
              </a:ext>
            </a:extLst>
          </p:cNvPr>
          <p:cNvCxnSpPr>
            <a:cxnSpLocks/>
          </p:cNvCxnSpPr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27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872FF5C-5C78-407E-80F3-609756EB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3432169-E50E-412A-AF1E-93D10223D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E457971-6BA4-40D8-A2D4-71020D06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0FA1FB-5BB7-48E7-836C-D3929D0A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A107E49-C844-447D-AC13-996B5936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4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B167FD4-4C37-4C36-B78B-17890EE68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00692F3-7DD1-48C2-89A3-8D0B426B7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1AE44C-983D-4EC6-B8CF-6BD18DA0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E37E78F-58BA-443B-BDAB-32FEFA67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8D91C7-C35E-48CA-AF44-5CFA78A5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975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A03727-254E-4A67-B839-F5788EB0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7A29F95-08D4-407C-9EDB-29A9228D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01FB5ED-4F4E-4C71-A232-4CCB72EA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588D7E-8F72-449D-8CE7-6743B3733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F8886D3-1C16-4302-A0EE-BE53CD2E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50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27DDEC-AABE-43CE-AC6B-FAF4190D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C92F0FB-1B8A-4FD9-8D6A-B9FE5A291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57CBF5-16BC-4B42-89DF-FB0768F7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4774EAA-BFB5-4FDE-96AD-97B59FA0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566D72F-8075-4C10-9726-724CCDDA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205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884477-BAAC-4EC9-A594-F274E40A9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02B707F-CE99-43B0-832E-7532DEB55C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A11C2E5-0FE7-49A4-AAC0-5924382E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2B9DE27-1C5E-44EF-9CBD-478BB3BB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A2C001B-092C-48C4-908A-DB86917A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B90DAA5-9B83-4939-B7CC-763C00F6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940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4C8163-F249-4898-8316-CEBEA1EA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735F45D-C175-4D91-9C19-D23E0DA3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A9ABE37-1A32-4332-A911-F75F7221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874C8A0-7D23-4F78-8B7A-A098748BB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3E7EA8C-C0B0-465B-BC46-5510AFBE2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4F21D1A-79CF-46A8-BBFC-9FEFFB11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05AE81A-6FC4-49BA-A83C-4F352023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79B0667-6576-4604-B070-45EDE0B4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2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25637A-BD59-47BE-8698-C0D7A708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AE4C932-0527-41E3-AAE5-34B6498C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01A596E-8B57-4765-A23E-9856A111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9DA7B7E-9233-4139-BC07-5F3A0557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949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FB3CAB2-C3C7-49D6-859E-FD1C565C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E46590F-7D7A-4E80-9DEE-96B8681D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4A6678F-11C8-42EC-8570-6F081728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24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75DFEE-7F54-472D-B259-07279FDC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3CDA81-924D-457C-9AB9-7B97FE584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629497D-83AB-4732-A37E-8AF760F0A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43BD36A-733E-4458-A335-0EE4E028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520057D-40FA-456A-BB5B-19127AA0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0E601C2-DA01-4A88-BB2D-C2CFB2F2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0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1EDC6C-383D-415B-9988-64EDFC39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91DBB5C-5A24-42CA-AE87-5242B31EE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B3ABDF5-6C31-4161-AEE3-3E7C9AC1F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A742368-C924-46AA-B158-FD70B5D4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351438C-BE0A-4404-9CA8-7C72CA2B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792F8E1-F56E-41AA-B9C8-2435E831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950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B24DBA7-2448-466B-B706-9D2AC170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9DD457B-92E5-4FFA-9810-197BA03D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C6E044-C32E-45C1-AA68-070D998DB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BEE1-FC64-40B0-A26A-161DEB483928}" type="datetimeFigureOut">
              <a:rPr lang="he-IL" smtClean="0"/>
              <a:t>ט"ו/סיון/תשע"ט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FD8656D-1AA5-4904-8D3E-2BC0883BB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2D6AEE-BDD9-4414-96EC-F98A76262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430C0-D70A-4BC5-8D16-41A78240393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13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http://localhost:8000/" TargetMode="Externa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search?word=tasks&amp;color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https://www.rcsb.org/structure/5ZG3" TargetMode="Externa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30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495326C4-5237-44E2-BBB7-EE8F2C46D0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FB2EB117-9314-4049-9697-E6EA6A5E5664}"/>
              </a:ext>
            </a:extLst>
          </p:cNvPr>
          <p:cNvSpPr/>
          <p:nvPr/>
        </p:nvSpPr>
        <p:spPr>
          <a:xfrm>
            <a:off x="0" y="0"/>
            <a:ext cx="12192000" cy="501265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060AB14C-EAB9-4FB1-B453-34EFD00F56C6}"/>
              </a:ext>
            </a:extLst>
          </p:cNvPr>
          <p:cNvSpPr/>
          <p:nvPr/>
        </p:nvSpPr>
        <p:spPr>
          <a:xfrm>
            <a:off x="1" y="283727"/>
            <a:ext cx="12206513" cy="37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Yearly Project in Software Engineering - Stage B (234312)</a:t>
            </a:r>
            <a:endParaRPr lang="he-I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EA09563D-43D5-4483-973E-71FCB5A66C57}"/>
              </a:ext>
            </a:extLst>
          </p:cNvPr>
          <p:cNvSpPr/>
          <p:nvPr/>
        </p:nvSpPr>
        <p:spPr>
          <a:xfrm>
            <a:off x="0" y="1961432"/>
            <a:ext cx="12192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SimuMole: Molecular Dynamics</a:t>
            </a:r>
          </a:p>
          <a:p>
            <a:pPr algn="ctr" rtl="0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Project Submission Presentation</a:t>
            </a:r>
            <a:endParaRPr lang="he-IL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12180CC9-DBC4-4D19-965E-4952A80C4F01}"/>
              </a:ext>
            </a:extLst>
          </p:cNvPr>
          <p:cNvSpPr/>
          <p:nvPr/>
        </p:nvSpPr>
        <p:spPr>
          <a:xfrm>
            <a:off x="0" y="5413252"/>
            <a:ext cx="12206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Team 6: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Eyal, Idan, Ilanit, Michael, Nitzan and Or</a:t>
            </a:r>
          </a:p>
          <a:p>
            <a:pPr algn="ctr" rtl="0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Supervisor: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Boaz Rosenan </a:t>
            </a:r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B195C0EE-C44F-4E0D-BFDE-5F8859404825}"/>
              </a:ext>
            </a:extLst>
          </p:cNvPr>
          <p:cNvCxnSpPr/>
          <p:nvPr/>
        </p:nvCxnSpPr>
        <p:spPr>
          <a:xfrm>
            <a:off x="14514" y="5019910"/>
            <a:ext cx="1219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1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Challenges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053599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Understanding the Molecular Dynamics algorithm: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Familiarity with the components of the potential energy function: bond-stretch, bond-bend, rotate-along-bond, Van-der-Waals and electrostatic forces.</a:t>
            </a:r>
          </a:p>
          <a:p>
            <a:pPr marL="457200" lvl="1" indent="0" algn="l" rtl="0">
              <a:spcAft>
                <a:spcPts val="1000"/>
              </a:spcAft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Choosing the appropriate MD force field according to the customer's needs (for example: AMBER, CHARMM). 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Determining the MD Software Framework: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From Unity to MD software packages (such as: OpenMM, AMBER, NAMD, GROMACS, Desmond).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Scalability: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Simultaneity creating multiple simulations and animations using tokenization and simulation management.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10</a:t>
            </a:fld>
            <a:endParaRPr lang="he-IL" dirty="0">
              <a:solidFill>
                <a:srgbClr val="3366FF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FE2B0394-2145-4B31-B5C3-EB33829D8ACA}"/>
              </a:ext>
            </a:extLst>
          </p:cNvPr>
          <p:cNvSpPr/>
          <p:nvPr/>
        </p:nvSpPr>
        <p:spPr>
          <a:xfrm>
            <a:off x="5685753" y="1891178"/>
            <a:ext cx="5022351" cy="647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72CA53D2-A841-4DBA-8676-EFDA18797A93}"/>
              </a:ext>
            </a:extLst>
          </p:cNvPr>
          <p:cNvPicPr/>
          <p:nvPr/>
        </p:nvPicPr>
        <p:blipFill rotWithShape="1">
          <a:blip r:embed="rId5"/>
          <a:srcRect l="4677" r="79536" b="23708"/>
          <a:stretch/>
        </p:blipFill>
        <p:spPr bwMode="auto">
          <a:xfrm>
            <a:off x="5992453" y="1996720"/>
            <a:ext cx="514072" cy="395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166B95E-5E1D-4010-AFCD-9D773C2CBEB1}"/>
              </a:ext>
            </a:extLst>
          </p:cNvPr>
          <p:cNvPicPr/>
          <p:nvPr/>
        </p:nvPicPr>
        <p:blipFill rotWithShape="1">
          <a:blip r:embed="rId6"/>
          <a:srcRect l="74636" r="4653"/>
          <a:stretch/>
        </p:blipFill>
        <p:spPr bwMode="auto">
          <a:xfrm>
            <a:off x="9991960" y="1933733"/>
            <a:ext cx="448895" cy="534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4F0D3DB-1C79-4612-961D-CA4BA677EFA7}"/>
              </a:ext>
            </a:extLst>
          </p:cNvPr>
          <p:cNvPicPr/>
          <p:nvPr/>
        </p:nvPicPr>
        <p:blipFill rotWithShape="1">
          <a:blip r:embed="rId7"/>
          <a:srcRect l="35374" t="6156" r="42834" b="20018"/>
          <a:stretch/>
        </p:blipFill>
        <p:spPr bwMode="auto">
          <a:xfrm>
            <a:off x="6787232" y="2009640"/>
            <a:ext cx="710521" cy="382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97913BF9-CEE9-46F8-8F6D-0732F6018717}"/>
              </a:ext>
            </a:extLst>
          </p:cNvPr>
          <p:cNvPicPr/>
          <p:nvPr/>
        </p:nvPicPr>
        <p:blipFill rotWithShape="1">
          <a:blip r:embed="rId7"/>
          <a:srcRect l="68288" r="1656" b="6483"/>
          <a:stretch/>
        </p:blipFill>
        <p:spPr bwMode="auto">
          <a:xfrm>
            <a:off x="7778460" y="1976533"/>
            <a:ext cx="980409" cy="485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44E00FA-7E61-4F19-9C3E-9027363493CC}"/>
              </a:ext>
            </a:extLst>
          </p:cNvPr>
          <p:cNvPicPr/>
          <p:nvPr/>
        </p:nvPicPr>
        <p:blipFill rotWithShape="1">
          <a:blip r:embed="rId6"/>
          <a:srcRect l="4017" t="5976" r="71229"/>
          <a:stretch/>
        </p:blipFill>
        <p:spPr bwMode="auto">
          <a:xfrm>
            <a:off x="9043606" y="1954116"/>
            <a:ext cx="537022" cy="502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A01D4D12-43EE-4496-B745-D5A169360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81" y="2059886"/>
            <a:ext cx="1170495" cy="11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1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4763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Demo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053599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solidFill>
                  <a:srgbClr val="3399FF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SimuMole Live Demo</a:t>
            </a:r>
            <a:endParaRPr lang="en-US" b="1" dirty="0">
              <a:solidFill>
                <a:srgbClr val="3399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11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5A682DAB-7A96-44DF-B040-DAEACE84B7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61" y="2101559"/>
            <a:ext cx="1152000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44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B0A08865-EBB5-42F2-B40D-01497BCEDA9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4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3447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>
            <a:extLst>
              <a:ext uri="{FF2B5EF4-FFF2-40B4-BE49-F238E27FC236}">
                <a16:creationId xmlns:a16="http://schemas.microsoft.com/office/drawing/2014/main" id="{B0A08865-EBB5-42F2-B40D-01497BCEDA9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he-IL" sz="4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שקפים נוספים ממצגות קודמות – </a:t>
            </a:r>
          </a:p>
          <a:p>
            <a:pPr algn="ctr" rtl="0"/>
            <a:r>
              <a:rPr lang="he-IL" sz="4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לבדוק האם אפשר להשתמש בהם</a:t>
            </a:r>
            <a:endParaRPr lang="en-US" sz="4200" dirty="0">
              <a:solidFill>
                <a:srgbClr val="3366FF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8DEA5E8-238A-4F79-91D8-43A66493C77E}"/>
              </a:ext>
            </a:extLst>
          </p:cNvPr>
          <p:cNvSpPr txBox="1"/>
          <p:nvPr/>
        </p:nvSpPr>
        <p:spPr>
          <a:xfrm>
            <a:off x="628650" y="4667250"/>
            <a:ext cx="106489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אם צריך עוד אייקונים, אפשר להוריד מהאתר הזה: </a:t>
            </a:r>
            <a:r>
              <a:rPr lang="en-US" sz="2400" b="1" dirty="0">
                <a:hlinkClick r:id="rId3"/>
              </a:rPr>
              <a:t>https://www.flaticon.com/search?word=tasks&amp;color=1</a:t>
            </a:r>
            <a:endParaRPr lang="he-IL" sz="2400" b="1" dirty="0"/>
          </a:p>
          <a:p>
            <a:r>
              <a:rPr lang="he-IL" sz="2400" b="1" dirty="0"/>
              <a:t>ולבחור את הצבע </a:t>
            </a:r>
            <a:r>
              <a:rPr lang="en-US" sz="2400" b="1" dirty="0"/>
              <a:t>#3366ff</a:t>
            </a:r>
            <a:r>
              <a:rPr lang="he-IL" sz="2400" b="1" dirty="0"/>
              <a:t> (הגוון של הכחול </a:t>
            </a:r>
            <a:r>
              <a:rPr lang="he-IL" sz="2400" b="1" dirty="0">
                <a:solidFill>
                  <a:srgbClr val="3366FF"/>
                </a:solidFill>
              </a:rPr>
              <a:t>הזה</a:t>
            </a:r>
            <a:r>
              <a:rPr lang="he-IL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599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33763"/>
            <a:ext cx="382172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Future Tasks</a:t>
            </a:r>
          </a:p>
          <a:p>
            <a:pPr algn="ctr" rtl="0"/>
            <a:r>
              <a:rPr lang="en-US" sz="3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(cont.)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231400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700" b="1" dirty="0">
                <a:latin typeface="Century Gothic" panose="020B0502020202020204" pitchFamily="34" charset="0"/>
              </a:rPr>
              <a:t>Integrate PyMOL</a:t>
            </a:r>
            <a:r>
              <a:rPr lang="en-US" sz="2700" dirty="0">
                <a:latin typeface="Century Gothic" panose="020B0502020202020204" pitchFamily="34" charset="0"/>
              </a:rPr>
              <a:t> simulation renderer in the website browser.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700" b="1" dirty="0">
                <a:latin typeface="Century Gothic" panose="020B0502020202020204" pitchFamily="34" charset="0"/>
              </a:rPr>
              <a:t>Camera positioning: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300" dirty="0">
                <a:latin typeface="Century Gothic" panose="020B0502020202020204" pitchFamily="34" charset="0"/>
              </a:rPr>
              <a:t>Enable the user to change the camera position in the visual view of the simulation.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14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D42BF6AD-1A85-455E-B1C2-FBCAD250A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6" y="2165523"/>
            <a:ext cx="1145186" cy="11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8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33763"/>
            <a:ext cx="382172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Future Tasks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053599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Pre-simulation proteins preview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latin typeface="Century Gothic" panose="020B0502020202020204" pitchFamily="34" charset="0"/>
              </a:rPr>
              <a:t>Visual view of the proteins relative position to each other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Better animation view control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latin typeface="Century Gothic" panose="020B0502020202020204" pitchFamily="34" charset="0"/>
              </a:rPr>
              <a:t>Allow interactive view of the animation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Simulation database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latin typeface="Century Gothic" panose="020B0502020202020204" pitchFamily="34" charset="0"/>
              </a:rPr>
              <a:t>Store all the simulations created and allow access for research purposes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User management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latin typeface="Century Gothic" panose="020B0502020202020204" pitchFamily="34" charset="0"/>
              </a:rPr>
              <a:t>Allow users to sign in and get access to their previous simulations and share them with others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15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1E5DED05-DEC5-43C2-B2D2-4DB04BB79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6" y="2165523"/>
            <a:ext cx="1145186" cy="11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6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F0DDF221-9056-405F-90A5-32383E7F7BF6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62D9E82-0668-4B7B-B94B-D07016471A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433763"/>
            <a:ext cx="3821723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Client Expectations</a:t>
            </a:r>
            <a:endParaRPr lang="en-US" kern="1200" dirty="0">
              <a:solidFill>
                <a:srgbClr val="3366FF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FC11F39-B130-4A78-B66B-A53214466A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9357" y="146004"/>
            <a:ext cx="8135008" cy="67119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4013" indent="-354013" algn="l" rtl="0">
              <a:spcAft>
                <a:spcPts val="1000"/>
              </a:spcAft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300" dirty="0">
                <a:latin typeface="Century Gothic" panose="020B0502020202020204" pitchFamily="34" charset="0"/>
              </a:rPr>
              <a:t>Given a </a:t>
            </a:r>
            <a:r>
              <a:rPr lang="en-US" sz="2300" b="1" dirty="0">
                <a:latin typeface="Century Gothic" panose="020B0502020202020204" pitchFamily="34" charset="0"/>
              </a:rPr>
              <a:t>specific enzyme and substrate</a:t>
            </a:r>
            <a:r>
              <a:rPr lang="en-US" sz="2300" dirty="0">
                <a:latin typeface="Century Gothic" panose="020B0502020202020204" pitchFamily="34" charset="0"/>
              </a:rPr>
              <a:t>, to produce a simulation that demonstrates the movement between them, and in particular shows whether there is an active site in the enzyme that the substrate can connect to.</a:t>
            </a:r>
          </a:p>
          <a:p>
            <a:pPr marL="354013" indent="-354013" algn="l" rtl="0">
              <a:spcAft>
                <a:spcPts val="1000"/>
              </a:spcAft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300" dirty="0">
                <a:latin typeface="Century Gothic" panose="020B0502020202020204" pitchFamily="34" charset="0"/>
              </a:rPr>
              <a:t>The simulation must be built using the </a:t>
            </a:r>
            <a:r>
              <a:rPr lang="en-US" sz="2300" b="1" dirty="0">
                <a:latin typeface="Century Gothic" panose="020B0502020202020204" pitchFamily="34" charset="0"/>
              </a:rPr>
              <a:t>molecular dynamics algorithm</a:t>
            </a:r>
            <a:r>
              <a:rPr lang="en-US" sz="2300" dirty="0">
                <a:latin typeface="Century Gothic" panose="020B0502020202020204" pitchFamily="34" charset="0"/>
              </a:rPr>
              <a:t>, and under </a:t>
            </a:r>
            <a:r>
              <a:rPr lang="en-US" sz="2300" b="1" dirty="0">
                <a:latin typeface="Century Gothic" panose="020B0502020202020204" pitchFamily="34" charset="0"/>
              </a:rPr>
              <a:t>constant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parameters</a:t>
            </a:r>
            <a:r>
              <a:rPr lang="en-US" sz="2300" dirty="0">
                <a:latin typeface="Century Gothic" panose="020B0502020202020204" pitchFamily="34" charset="0"/>
              </a:rPr>
              <a:t> (defined by the client) such as temperature, diffusion rate, PH, initial velocity, and </a:t>
            </a:r>
            <a:r>
              <a:rPr lang="en-US" sz="2300" b="1" dirty="0">
                <a:latin typeface="Century Gothic" panose="020B0502020202020204" pitchFamily="34" charset="0"/>
              </a:rPr>
              <a:t>user-defined parameters </a:t>
            </a:r>
            <a:r>
              <a:rPr lang="en-US" sz="2300" dirty="0">
                <a:latin typeface="Century Gothic" panose="020B0502020202020204" pitchFamily="34" charset="0"/>
              </a:rPr>
              <a:t>such as duration of the simulation.</a:t>
            </a:r>
          </a:p>
          <a:p>
            <a:pPr marL="354013" indent="-354013" algn="l" rtl="0">
              <a:spcAft>
                <a:spcPts val="1000"/>
              </a:spcAft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1" name="מציין מיקום של מספר שקופית 5">
            <a:extLst>
              <a:ext uri="{FF2B5EF4-FFF2-40B4-BE49-F238E27FC236}">
                <a16:creationId xmlns:a16="http://schemas.microsoft.com/office/drawing/2014/main" id="{C5A580EA-C1BA-4089-B376-9A2C877C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16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8" name="AbnA_multi_foxs_conformations_movie3">
            <a:hlinkClick r:id="" action="ppaction://media"/>
            <a:extLst>
              <a:ext uri="{FF2B5EF4-FFF2-40B4-BE49-F238E27FC236}">
                <a16:creationId xmlns:a16="http://schemas.microsoft.com/office/drawing/2014/main" id="{EB2CB3FB-B25F-4C32-BFCB-2EF9C6FB47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2048" t="12629" r="28225" b="3416"/>
          <a:stretch/>
        </p:blipFill>
        <p:spPr>
          <a:xfrm>
            <a:off x="8101622" y="3681839"/>
            <a:ext cx="3972743" cy="3030157"/>
          </a:xfrm>
          <a:prstGeom prst="rect">
            <a:avLst/>
          </a:prstGeom>
        </p:spPr>
      </p:pic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3AB41848-43E5-4C09-9275-44ABCEF41CFE}"/>
              </a:ext>
            </a:extLst>
          </p:cNvPr>
          <p:cNvSpPr txBox="1">
            <a:spLocks/>
          </p:cNvSpPr>
          <p:nvPr/>
        </p:nvSpPr>
        <p:spPr>
          <a:xfrm>
            <a:off x="3939357" y="3798283"/>
            <a:ext cx="3972743" cy="3053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300" dirty="0">
                <a:latin typeface="Century Gothic" panose="020B0502020202020204" pitchFamily="34" charset="0"/>
              </a:rPr>
              <a:t>The expected product is an </a:t>
            </a:r>
            <a:r>
              <a:rPr lang="en-US" sz="2300" b="1" dirty="0">
                <a:latin typeface="Century Gothic" panose="020B0502020202020204" pitchFamily="34" charset="0"/>
              </a:rPr>
              <a:t>animation</a:t>
            </a:r>
            <a:r>
              <a:rPr lang="en-US" sz="2300" dirty="0">
                <a:latin typeface="Century Gothic" panose="020B0502020202020204" pitchFamily="34" charset="0"/>
              </a:rPr>
              <a:t> of the above simulation, when visually its required to show the three-dimensional tertiary structure of the proteins, as shown in the animation on the right.</a:t>
            </a:r>
          </a:p>
        </p:txBody>
      </p:sp>
    </p:spTree>
    <p:extLst>
      <p:ext uri="{BB962C8B-B14F-4D97-AF65-F5344CB8AC3E}">
        <p14:creationId xmlns:p14="http://schemas.microsoft.com/office/powerpoint/2010/main" val="4115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33763"/>
            <a:ext cx="382172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Input Files </a:t>
            </a:r>
            <a:r>
              <a:rPr lang="en-US" sz="3200" dirty="0">
                <a:solidFill>
                  <a:srgbClr val="3366FF"/>
                </a:solidFill>
                <a:latin typeface="Century Gothic" panose="020B0502020202020204" pitchFamily="34" charset="0"/>
              </a:rPr>
              <a:t>topology and initial coordinates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053599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dirty="0">
              <a:latin typeface="Century Gothic" panose="020B0502020202020204" pitchFamily="34" charset="0"/>
            </a:endParaRP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latin typeface="Century Gothic" panose="020B0502020202020204" pitchFamily="34" charset="0"/>
              </a:rPr>
              <a:t>There are many formats for displaying molecular structures files, for example: PDB, MOL2 and more. </a:t>
            </a:r>
          </a:p>
          <a:p>
            <a:pPr marL="357188" lvl="1" indent="0" algn="l" rtl="0">
              <a:spcAft>
                <a:spcPts val="100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We are still investigating what option will give us the maximum information needed for our algorithm.</a:t>
            </a:r>
          </a:p>
          <a:p>
            <a:pPr marL="357188" lvl="1" indent="0" algn="l" rtl="0">
              <a:spcAft>
                <a:spcPts val="100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For now, we'll focus on </a:t>
            </a:r>
            <a:r>
              <a:rPr lang="en-US" sz="2800" b="1" dirty="0">
                <a:latin typeface="Century Gothic" panose="020B0502020202020204" pitchFamily="34" charset="0"/>
              </a:rPr>
              <a:t>PDB</a:t>
            </a:r>
            <a:r>
              <a:rPr lang="en-US" sz="2800" dirty="0">
                <a:latin typeface="Century Gothic" panose="020B0502020202020204" pitchFamily="34" charset="0"/>
              </a:rPr>
              <a:t> files because of the </a:t>
            </a:r>
            <a:r>
              <a:rPr lang="en-US" sz="2800" dirty="0">
                <a:latin typeface="Century Gothic" panose="020B0502020202020204" pitchFamily="34" charset="0"/>
                <a:hlinkClick r:id="rId5"/>
              </a:rPr>
              <a:t>RCSB</a:t>
            </a:r>
            <a:r>
              <a:rPr lang="en-US" sz="2800" dirty="0">
                <a:latin typeface="Century Gothic" panose="020B0502020202020204" pitchFamily="34" charset="0"/>
              </a:rPr>
              <a:t> site – an easy-to-use database of PDB files that can display 2D/3D structure of proteins.</a:t>
            </a:r>
            <a:endParaRPr lang="en-US" dirty="0">
              <a:latin typeface="Century Gothic" panose="020B0502020202020204" pitchFamily="34" charset="0"/>
            </a:endParaRP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latin typeface="Century Gothic" panose="020B0502020202020204" pitchFamily="34" charset="0"/>
              </a:rPr>
              <a:t>A typical row in a PDB file that describes an atom in a molecule: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 algn="l" rtl="0">
              <a:spcAft>
                <a:spcPts val="1000"/>
              </a:spcAft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 algn="l" rtl="0">
              <a:spcAft>
                <a:spcPts val="1000"/>
              </a:spcAft>
              <a:buNone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17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8E99212-49D6-4A21-8F42-46E6467DBF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-355083"/>
          <a:stretch/>
        </p:blipFill>
        <p:spPr>
          <a:xfrm>
            <a:off x="4396461" y="5546456"/>
            <a:ext cx="7524750" cy="10403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82549F9C-1943-4656-962A-0455B57A6017}"/>
              </a:ext>
            </a:extLst>
          </p:cNvPr>
          <p:cNvSpPr txBox="1">
            <a:spLocks/>
          </p:cNvSpPr>
          <p:nvPr/>
        </p:nvSpPr>
        <p:spPr>
          <a:xfrm>
            <a:off x="4396461" y="5905748"/>
            <a:ext cx="1328063" cy="61903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Aft>
                <a:spcPts val="1000"/>
              </a:spcAft>
              <a:buNone/>
            </a:pPr>
            <a:r>
              <a:rPr lang="en-US" sz="1200" dirty="0">
                <a:latin typeface="Century Gothic" panose="020B0502020202020204" pitchFamily="34" charset="0"/>
              </a:rPr>
              <a:t>The number of atom within the protein</a:t>
            </a:r>
          </a:p>
        </p:txBody>
      </p:sp>
      <p:sp>
        <p:nvSpPr>
          <p:cNvPr id="9" name="מציין מיקום תוכן 2">
            <a:extLst>
              <a:ext uri="{FF2B5EF4-FFF2-40B4-BE49-F238E27FC236}">
                <a16:creationId xmlns:a16="http://schemas.microsoft.com/office/drawing/2014/main" id="{D34DFC6F-9E76-4B76-AB56-7ADF50D3BECE}"/>
              </a:ext>
            </a:extLst>
          </p:cNvPr>
          <p:cNvSpPr txBox="1">
            <a:spLocks/>
          </p:cNvSpPr>
          <p:nvPr/>
        </p:nvSpPr>
        <p:spPr>
          <a:xfrm>
            <a:off x="5679108" y="5905748"/>
            <a:ext cx="1964338" cy="61903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Aft>
                <a:spcPts val="1000"/>
              </a:spcAft>
              <a:buNone/>
            </a:pPr>
            <a:r>
              <a:rPr lang="en-US" sz="1200" dirty="0">
                <a:latin typeface="Century Gothic" panose="020B0502020202020204" pitchFamily="34" charset="0"/>
              </a:rPr>
              <a:t>The name of the amino acid, and its number within the protein</a:t>
            </a:r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FED19DF4-64B3-4D36-9034-20453E4506A3}"/>
              </a:ext>
            </a:extLst>
          </p:cNvPr>
          <p:cNvSpPr txBox="1">
            <a:spLocks/>
          </p:cNvSpPr>
          <p:nvPr/>
        </p:nvSpPr>
        <p:spPr>
          <a:xfrm>
            <a:off x="7867903" y="5905994"/>
            <a:ext cx="1248745" cy="61903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Aft>
                <a:spcPts val="1000"/>
              </a:spcAft>
              <a:buNone/>
            </a:pPr>
            <a:r>
              <a:rPr lang="en-US" sz="1200" dirty="0">
                <a:latin typeface="Century Gothic" panose="020B0502020202020204" pitchFamily="34" charset="0"/>
              </a:rPr>
              <a:t>Coordinates X, Y, Z</a:t>
            </a:r>
            <a:br>
              <a:rPr lang="en-US" sz="1200" dirty="0">
                <a:latin typeface="Century Gothic" panose="020B0502020202020204" pitchFamily="34" charset="0"/>
              </a:rPr>
            </a:b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7488118A-594A-4484-AC72-7CFD63729F13}"/>
              </a:ext>
            </a:extLst>
          </p:cNvPr>
          <p:cNvSpPr txBox="1">
            <a:spLocks/>
          </p:cNvSpPr>
          <p:nvPr/>
        </p:nvSpPr>
        <p:spPr>
          <a:xfrm>
            <a:off x="10323314" y="5905747"/>
            <a:ext cx="1621938" cy="61903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spcAft>
                <a:spcPts val="1000"/>
              </a:spcAft>
              <a:buNone/>
            </a:pPr>
            <a:r>
              <a:rPr lang="en-US" sz="1200" dirty="0">
                <a:latin typeface="Century Gothic" panose="020B0502020202020204" pitchFamily="34" charset="0"/>
              </a:rPr>
              <a:t>The chemical symbol of the atom</a:t>
            </a:r>
            <a:br>
              <a:rPr lang="en-US" sz="1200" dirty="0">
                <a:latin typeface="Century Gothic" panose="020B0502020202020204" pitchFamily="34" charset="0"/>
              </a:rPr>
            </a:br>
            <a:endParaRPr lang="en-US" sz="1200" dirty="0">
              <a:latin typeface="Century Gothic" panose="020B0502020202020204" pitchFamily="34" charset="0"/>
            </a:endParaRPr>
          </a:p>
        </p:txBody>
      </p:sp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1FAAE437-1403-47BF-AD47-3CF8C6B6E6B3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060493" y="5781763"/>
            <a:ext cx="311608" cy="123985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B8FB3024-5775-4425-92DF-E31BDCAF48DD}"/>
              </a:ext>
            </a:extLst>
          </p:cNvPr>
          <p:cNvCxnSpPr>
            <a:cxnSpLocks/>
          </p:cNvCxnSpPr>
          <p:nvPr/>
        </p:nvCxnSpPr>
        <p:spPr>
          <a:xfrm>
            <a:off x="6159501" y="5781763"/>
            <a:ext cx="501776" cy="123984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>
            <a:extLst>
              <a:ext uri="{FF2B5EF4-FFF2-40B4-BE49-F238E27FC236}">
                <a16:creationId xmlns:a16="http://schemas.microsoft.com/office/drawing/2014/main" id="{8F39CE65-5A65-4C15-8080-7FAC392EDA39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6661277" y="5781763"/>
            <a:ext cx="152274" cy="123985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747A33CA-6F6F-4F89-892C-75374B932EDB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774915" y="5781763"/>
            <a:ext cx="717361" cy="124231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חץ ישר 30">
            <a:extLst>
              <a:ext uri="{FF2B5EF4-FFF2-40B4-BE49-F238E27FC236}">
                <a16:creationId xmlns:a16="http://schemas.microsoft.com/office/drawing/2014/main" id="{E5720093-63C5-4966-BCA4-9A2DBD4C66D0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8492276" y="5781763"/>
            <a:ext cx="763250" cy="124231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>
            <a:extLst>
              <a:ext uri="{FF2B5EF4-FFF2-40B4-BE49-F238E27FC236}">
                <a16:creationId xmlns:a16="http://schemas.microsoft.com/office/drawing/2014/main" id="{DC3A3D2A-BAB3-4691-9971-7F67E6C67AFD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492275" y="5781763"/>
            <a:ext cx="1" cy="124231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>
            <a:extLst>
              <a:ext uri="{FF2B5EF4-FFF2-40B4-BE49-F238E27FC236}">
                <a16:creationId xmlns:a16="http://schemas.microsoft.com/office/drawing/2014/main" id="{F0982182-F206-4F3C-AB99-114D18272ED4}"/>
              </a:ext>
            </a:extLst>
          </p:cNvPr>
          <p:cNvCxnSpPr>
            <a:cxnSpLocks/>
          </p:cNvCxnSpPr>
          <p:nvPr/>
        </p:nvCxnSpPr>
        <p:spPr>
          <a:xfrm flipH="1">
            <a:off x="11169695" y="5781763"/>
            <a:ext cx="587381" cy="123984"/>
          </a:xfrm>
          <a:prstGeom prst="straightConnector1">
            <a:avLst/>
          </a:prstGeom>
          <a:ln>
            <a:solidFill>
              <a:srgbClr val="33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2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33763"/>
            <a:ext cx="382172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Molecular Dynamics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מציין מיקום תוכן 2">
                <a:extLst>
                  <a:ext uri="{FF2B5EF4-FFF2-40B4-BE49-F238E27FC236}">
                    <a16:creationId xmlns:a16="http://schemas.microsoft.com/office/drawing/2014/main" id="{C4D52C05-20A1-4FAB-BB66-B8DACE7D29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0600" y="0"/>
                <a:ext cx="8053599" cy="6858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Autofit/>
              </a:bodyPr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54013" indent="-354013" algn="l" rtl="0">
                  <a:spcAft>
                    <a:spcPts val="1000"/>
                  </a:spcAft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sz="2400" b="1" dirty="0">
                    <a:latin typeface="Century Gothic" panose="020B0502020202020204" pitchFamily="34" charset="0"/>
                  </a:rPr>
                  <a:t>Basic algorithm:</a:t>
                </a:r>
              </a:p>
              <a:p>
                <a:pPr marL="811213" lvl="1" indent="-354013" algn="l" rtl="0">
                  <a:spcAft>
                    <a:spcPts val="1000"/>
                  </a:spcAft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dirty="0">
                    <a:latin typeface="Century Gothic" panose="020B0502020202020204" pitchFamily="34" charset="0"/>
                  </a:rPr>
                  <a:t>Divide time into discrete time steps, no more than a few femtoseconds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>
                    <a:latin typeface="Century Gothic" panose="020B0502020202020204" pitchFamily="34" charset="0"/>
                  </a:rPr>
                  <a:t>sec) each.</a:t>
                </a:r>
              </a:p>
              <a:p>
                <a:pPr marL="811213" lvl="1" indent="-354013" algn="l" rtl="0">
                  <a:spcAft>
                    <a:spcPts val="1000"/>
                  </a:spcAft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dirty="0">
                    <a:latin typeface="Century Gothic" panose="020B0502020202020204" pitchFamily="34" charset="0"/>
                  </a:rPr>
                  <a:t>At each time step: </a:t>
                </a:r>
              </a:p>
              <a:p>
                <a:pPr marL="1268413" lvl="2" indent="-354013" algn="l" rtl="0">
                  <a:spcAft>
                    <a:spcPts val="1000"/>
                  </a:spcAft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sz="2400" dirty="0">
                    <a:latin typeface="Century Gothic" panose="020B0502020202020204" pitchFamily="34" charset="0"/>
                  </a:rPr>
                  <a:t>Compute the forces acting on each atom, using a molecular mechanics force field.</a:t>
                </a:r>
              </a:p>
              <a:p>
                <a:pPr marL="1371600" lvl="3" indent="0" algn="l" rtl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>
                  <a:latin typeface="Century Gothic" panose="020B0502020202020204" pitchFamily="34" charset="0"/>
                </a:endParaRPr>
              </a:p>
              <a:p>
                <a:pPr marL="1268413" lvl="2" indent="-354013" algn="l" rtl="0">
                  <a:spcAft>
                    <a:spcPts val="1000"/>
                  </a:spcAft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sz="2400" dirty="0">
                    <a:latin typeface="Century Gothic" panose="020B0502020202020204" pitchFamily="34" charset="0"/>
                  </a:rPr>
                  <a:t>Move the atoms a little bit: update position and velocity of each atom using Newton’s laws of motion.</a:t>
                </a:r>
              </a:p>
              <a:p>
                <a:pPr marL="1371600" lvl="3" indent="0" algn="l" rtl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Century Gothic" panose="020B0502020202020204" pitchFamily="34" charset="0"/>
                </a:endParaRPr>
              </a:p>
              <a:p>
                <a:pPr marL="1371600" lvl="3" indent="0" algn="l" rtl="0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Century Gothic" panose="020B0502020202020204" pitchFamily="34" charset="0"/>
                </a:endParaRPr>
              </a:p>
              <a:p>
                <a:pPr marL="354013" indent="-354013" algn="l" rtl="0">
                  <a:spcAft>
                    <a:spcPts val="1000"/>
                  </a:spcAft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</a:pPr>
                <a:r>
                  <a:rPr lang="en-US" sz="2400" dirty="0">
                    <a:latin typeface="Century Gothic" panose="020B0502020202020204" pitchFamily="34" charset="0"/>
                  </a:rPr>
                  <a:t>The above based on the </a:t>
                </a:r>
                <a:r>
                  <a:rPr lang="en-US" sz="2400" b="1" dirty="0">
                    <a:latin typeface="Century Gothic" panose="020B0502020202020204" pitchFamily="34" charset="0"/>
                  </a:rPr>
                  <a:t>Leapfrog  algorithm</a:t>
                </a:r>
                <a:r>
                  <a:rPr lang="en-US" sz="2400" dirty="0">
                    <a:latin typeface="Century Gothic" panose="020B0502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מציין מיקום תוכן 2">
                <a:extLst>
                  <a:ext uri="{FF2B5EF4-FFF2-40B4-BE49-F238E27FC236}">
                    <a16:creationId xmlns:a16="http://schemas.microsoft.com/office/drawing/2014/main" id="{C4D52C05-20A1-4FAB-BB66-B8DACE7D2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00" y="0"/>
                <a:ext cx="8053599" cy="6858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18</a:t>
            </a:fld>
            <a:endParaRPr lang="he-IL" dirty="0">
              <a:solidFill>
                <a:srgbClr val="3366FF"/>
              </a:solidFill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D83DC18-EDC6-4802-8288-C8A07459F58A}"/>
              </a:ext>
            </a:extLst>
          </p:cNvPr>
          <p:cNvSpPr/>
          <p:nvPr/>
        </p:nvSpPr>
        <p:spPr>
          <a:xfrm>
            <a:off x="9748435" y="5552400"/>
            <a:ext cx="2443565" cy="564403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See more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explanations</a:t>
            </a:r>
            <a:endParaRPr lang="he-IL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B6AF36FF-7C6D-4817-B1DD-5413411605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892" y="5571829"/>
            <a:ext cx="485680" cy="4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3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33763"/>
            <a:ext cx="3821723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Introduction</a:t>
            </a:r>
          </a:p>
          <a:p>
            <a:pPr algn="ctr" rtl="0"/>
            <a:r>
              <a:rPr lang="en-US" sz="3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project idea </a:t>
            </a:r>
            <a:br>
              <a:rPr lang="en-US" sz="3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</a:br>
            <a:r>
              <a:rPr lang="en-US" sz="3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and client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053599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Molecular Dynamics</a:t>
            </a:r>
            <a:r>
              <a:rPr lang="en-US" dirty="0">
                <a:latin typeface="Century Gothic" panose="020B0502020202020204" pitchFamily="34" charset="0"/>
              </a:rPr>
              <a:t> (MD) is a computer simulation method for studying the physical movements of atoms and molecules. </a:t>
            </a:r>
          </a:p>
          <a:p>
            <a:pPr marL="355600" lvl="1" indent="0" algn="l" rtl="0">
              <a:spcAft>
                <a:spcPts val="1000"/>
              </a:spcAft>
              <a:buNone/>
            </a:pPr>
            <a:r>
              <a:rPr lang="en-US" sz="2800" dirty="0">
                <a:latin typeface="Century Gothic" panose="020B0502020202020204" pitchFamily="34" charset="0"/>
              </a:rPr>
              <a:t>The atoms and molecules are allowed to interact for a fixed period of time, giving a view of the dynamic evolution of the system. 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Client: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Rotem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Ornai</a:t>
            </a:r>
            <a:r>
              <a:rPr lang="en-US" dirty="0">
                <a:latin typeface="Century Gothic" panose="020B0502020202020204" pitchFamily="34" charset="0"/>
              </a:rPr>
              <a:t>, PHD candidate from the faculty of Biotechnology and Food engineering under the supervision of Yuval </a:t>
            </a:r>
            <a:r>
              <a:rPr lang="en-US" dirty="0" err="1">
                <a:latin typeface="Century Gothic" panose="020B0502020202020204" pitchFamily="34" charset="0"/>
              </a:rPr>
              <a:t>Shoham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2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8" name="גרפיקה 7" descr="נורה">
            <a:extLst>
              <a:ext uri="{FF2B5EF4-FFF2-40B4-BE49-F238E27FC236}">
                <a16:creationId xmlns:a16="http://schemas.microsoft.com/office/drawing/2014/main" id="{BA782EF0-0378-4041-87E2-3012986FB3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3765" y="2040359"/>
            <a:ext cx="1213200" cy="1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6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Goals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053599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latin typeface="Century Gothic" panose="020B0502020202020204" pitchFamily="34" charset="0"/>
              </a:rPr>
              <a:t>Create an interactive </a:t>
            </a:r>
            <a:r>
              <a:rPr lang="en-US" b="1" dirty="0">
                <a:latin typeface="Century Gothic" panose="020B0502020202020204" pitchFamily="34" charset="0"/>
              </a:rPr>
              <a:t>web application of Molecular Dynamics simulation </a:t>
            </a:r>
            <a:r>
              <a:rPr lang="en-US" dirty="0">
                <a:latin typeface="Century Gothic" panose="020B0502020202020204" pitchFamily="34" charset="0"/>
              </a:rPr>
              <a:t>between two molecules determined by the user.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latin typeface="Century Gothic" panose="020B0502020202020204" pitchFamily="34" charset="0"/>
              </a:rPr>
              <a:t>Allow the user to choose the </a:t>
            </a:r>
            <a:r>
              <a:rPr lang="en-US" b="1" dirty="0">
                <a:latin typeface="Century Gothic" panose="020B0502020202020204" pitchFamily="34" charset="0"/>
              </a:rPr>
              <a:t>parameters for the simulation</a:t>
            </a:r>
            <a:r>
              <a:rPr lang="en-US" dirty="0">
                <a:latin typeface="Century Gothic" panose="020B0502020202020204" pitchFamily="34" charset="0"/>
              </a:rPr>
              <a:t>, such as: the participating molecules, their positions in space, the system temperature and the duration of the simulation.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dirty="0">
                <a:latin typeface="Century Gothic" panose="020B0502020202020204" pitchFamily="34" charset="0"/>
              </a:rPr>
              <a:t>Allow the user to </a:t>
            </a:r>
            <a:r>
              <a:rPr lang="en-US" b="1" dirty="0">
                <a:latin typeface="Century Gothic" panose="020B0502020202020204" pitchFamily="34" charset="0"/>
              </a:rPr>
              <a:t>store</a:t>
            </a:r>
            <a:r>
              <a:rPr lang="en-US" dirty="0">
                <a:latin typeface="Century Gothic" panose="020B0502020202020204" pitchFamily="34" charset="0"/>
              </a:rPr>
              <a:t> and </a:t>
            </a:r>
            <a:r>
              <a:rPr lang="en-US" b="1" dirty="0">
                <a:latin typeface="Century Gothic" panose="020B0502020202020204" pitchFamily="34" charset="0"/>
              </a:rPr>
              <a:t>retrieve</a:t>
            </a:r>
            <a:r>
              <a:rPr lang="en-US" dirty="0">
                <a:latin typeface="Century Gothic" panose="020B0502020202020204" pitchFamily="34" charset="0"/>
              </a:rPr>
              <a:t> the created simulations, as well as to </a:t>
            </a:r>
            <a:r>
              <a:rPr lang="en-US" b="1" dirty="0">
                <a:latin typeface="Century Gothic" panose="020B0502020202020204" pitchFamily="34" charset="0"/>
              </a:rPr>
              <a:t>download</a:t>
            </a:r>
            <a:r>
              <a:rPr lang="en-US" dirty="0">
                <a:latin typeface="Century Gothic" panose="020B0502020202020204" pitchFamily="34" charset="0"/>
              </a:rPr>
              <a:t> a simulation as an animation.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3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7" name="גרפיקה 6" descr="פגיעה במטרה">
            <a:extLst>
              <a:ext uri="{FF2B5EF4-FFF2-40B4-BE49-F238E27FC236}">
                <a16:creationId xmlns:a16="http://schemas.microsoft.com/office/drawing/2014/main" id="{B296854E-6B6B-4630-AB07-F4B671608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3766" y="2096517"/>
            <a:ext cx="1214192" cy="121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3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Technologies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053599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Django</a:t>
            </a:r>
            <a:r>
              <a:rPr lang="en-US" dirty="0">
                <a:latin typeface="Century Gothic" panose="020B0502020202020204" pitchFamily="34" charset="0"/>
              </a:rPr>
              <a:t> – for creating the web application: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latin typeface="Century Gothic" panose="020B0502020202020204" pitchFamily="34" charset="0"/>
              </a:rPr>
              <a:t>A high-level Python Web framework.</a:t>
            </a:r>
          </a:p>
          <a:p>
            <a:pPr marL="457200" lvl="1" indent="0" algn="l" rtl="0">
              <a:spcAft>
                <a:spcPts val="1000"/>
              </a:spcAft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PyMOL </a:t>
            </a:r>
            <a:r>
              <a:rPr lang="en-US" dirty="0">
                <a:latin typeface="Century Gothic" panose="020B0502020202020204" pitchFamily="34" charset="0"/>
              </a:rPr>
              <a:t>– for displaying the simulations: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latin typeface="Century Gothic" panose="020B0502020202020204" pitchFamily="34" charset="0"/>
              </a:rPr>
              <a:t>A user-sponsored molecular visualization system.</a:t>
            </a:r>
          </a:p>
          <a:p>
            <a:pPr marL="457200" lvl="1" indent="0" algn="l" rtl="0">
              <a:spcAft>
                <a:spcPts val="1000"/>
              </a:spcAft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OpenMM </a:t>
            </a:r>
            <a:r>
              <a:rPr lang="en-US" dirty="0">
                <a:latin typeface="Century Gothic" panose="020B0502020202020204" pitchFamily="34" charset="0"/>
              </a:rPr>
              <a:t>– for creating MD simulations: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latin typeface="Century Gothic" panose="020B0502020202020204" pitchFamily="34" charset="0"/>
              </a:rPr>
              <a:t>A high performance toolkit for molecular simulation.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4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316BBD74-EC4A-4264-8907-189965CDD6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9912" y="2179955"/>
            <a:ext cx="1080000" cy="10800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34838E7A-32AA-4E83-968B-7E628A0C85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29826" r="8462" b="29385"/>
          <a:stretch/>
        </p:blipFill>
        <p:spPr>
          <a:xfrm>
            <a:off x="10567504" y="1734613"/>
            <a:ext cx="1446695" cy="703788"/>
          </a:xfrm>
          <a:prstGeom prst="rect">
            <a:avLst/>
          </a:prstGeom>
        </p:spPr>
      </p:pic>
      <p:pic>
        <p:nvPicPr>
          <p:cNvPr id="1030" name="Picture 6" descr="×ª××¦××ª ×ª××× × ×¢×××¨ âªPyMOL logoâ¬â">
            <a:extLst>
              <a:ext uri="{FF2B5EF4-FFF2-40B4-BE49-F238E27FC236}">
                <a16:creationId xmlns:a16="http://schemas.microsoft.com/office/drawing/2014/main" id="{018B9C3E-8122-401A-B9B0-41B1079F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075" y="3601613"/>
            <a:ext cx="873976" cy="87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2" descr="×ª××× × ×§×©××¨×">
            <a:extLst>
              <a:ext uri="{FF2B5EF4-FFF2-40B4-BE49-F238E27FC236}">
                <a16:creationId xmlns:a16="http://schemas.microsoft.com/office/drawing/2014/main" id="{74ADF71C-AFC7-4C9A-9DA8-1D59163CA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F758424A-3303-47EA-9B98-72A16D8AB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885" y="5742487"/>
            <a:ext cx="967314" cy="10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192476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MD Algorithm:</a:t>
            </a:r>
          </a:p>
          <a:p>
            <a:pPr marL="914400" lvl="1" indent="-4572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2500" dirty="0">
                <a:latin typeface="Century Gothic" panose="020B0502020202020204" pitchFamily="34" charset="0"/>
              </a:rPr>
              <a:t>Divide time into discrete time steps.</a:t>
            </a:r>
          </a:p>
          <a:p>
            <a:pPr marL="914400" lvl="1" indent="-457200" algn="l" rtl="0">
              <a:spcAft>
                <a:spcPts val="1000"/>
              </a:spcAft>
              <a:buFont typeface="+mj-lt"/>
              <a:buAutoNum type="arabicPeriod"/>
            </a:pPr>
            <a:r>
              <a:rPr lang="en-US" sz="2500" dirty="0">
                <a:latin typeface="Century Gothic" panose="020B0502020202020204" pitchFamily="34" charset="0"/>
              </a:rPr>
              <a:t>At each time step:</a:t>
            </a:r>
          </a:p>
          <a:p>
            <a:pPr marL="1346200" lvl="2" indent="-431800" algn="l" rtl="0">
              <a:spcAft>
                <a:spcPts val="1000"/>
              </a:spcAft>
              <a:buFont typeface="+mj-lt"/>
              <a:buAutoNum type="romanUcPeriod"/>
            </a:pPr>
            <a:r>
              <a:rPr lang="en-US" sz="2500" dirty="0">
                <a:latin typeface="Century Gothic" panose="020B0502020202020204" pitchFamily="34" charset="0"/>
              </a:rPr>
              <a:t>Compute the forces acting on each atom, using a molecular mechanics force field.</a:t>
            </a:r>
          </a:p>
          <a:p>
            <a:pPr marL="1371600" lvl="2" indent="-457200" algn="l" rtl="0">
              <a:spcAft>
                <a:spcPts val="1000"/>
              </a:spcAft>
              <a:buFont typeface="+mj-lt"/>
              <a:buAutoNum type="romanUcPeriod"/>
            </a:pPr>
            <a:r>
              <a:rPr lang="en-US" sz="2500" dirty="0">
                <a:latin typeface="Century Gothic" panose="020B0502020202020204" pitchFamily="34" charset="0"/>
              </a:rPr>
              <a:t>Update the position and the velocity of each atom using Newton’s laws of motion.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1371600" lvl="2" indent="-457200" algn="l" rtl="0">
              <a:spcAft>
                <a:spcPts val="1000"/>
              </a:spcAft>
              <a:buFont typeface="+mj-lt"/>
              <a:buAutoNum type="romanUcPeriod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1371600" lvl="2" indent="-457200" algn="l" rtl="0">
              <a:spcAft>
                <a:spcPts val="1000"/>
              </a:spcAft>
              <a:buFont typeface="+mj-lt"/>
              <a:buAutoNum type="romanUcPeriod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1371600" lvl="2" indent="-457200" algn="l" rtl="0">
              <a:spcAft>
                <a:spcPts val="1000"/>
              </a:spcAft>
              <a:buFont typeface="+mj-lt"/>
              <a:buAutoNum type="romanUcPeriod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1371600" lvl="2" indent="-457200" algn="l" rtl="0">
              <a:spcAft>
                <a:spcPts val="1000"/>
              </a:spcAft>
              <a:buFont typeface="+mj-lt"/>
              <a:buAutoNum type="romanUcPeriod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1371600" lvl="2" indent="-457200" algn="l" rtl="0">
              <a:spcAft>
                <a:spcPts val="1000"/>
              </a:spcAft>
              <a:buFont typeface="+mj-lt"/>
              <a:buAutoNum type="romanUcPeriod"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5</a:t>
            </a:fld>
            <a:endParaRPr lang="he-IL" dirty="0">
              <a:solidFill>
                <a:srgbClr val="3366FF"/>
              </a:solidFill>
            </a:endParaRPr>
          </a:p>
        </p:txBody>
      </p:sp>
      <p:sp>
        <p:nvSpPr>
          <p:cNvPr id="18" name="AutoShape 12" descr="×ª××× × ×§×©××¨×">
            <a:extLst>
              <a:ext uri="{FF2B5EF4-FFF2-40B4-BE49-F238E27FC236}">
                <a16:creationId xmlns:a16="http://schemas.microsoft.com/office/drawing/2014/main" id="{74ADF71C-AFC7-4C9A-9DA8-1D59163CA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1EED287-F6F6-4669-95FB-D303FFB9C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99" y="3699830"/>
            <a:ext cx="6405656" cy="303031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1633610-5242-492C-8FCE-EB7DA6803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2402" y="4692306"/>
            <a:ext cx="1867571" cy="2037834"/>
          </a:xfrm>
          <a:prstGeom prst="rect">
            <a:avLst/>
          </a:prstGeom>
        </p:spPr>
      </p:pic>
      <p:sp>
        <p:nvSpPr>
          <p:cNvPr id="14" name="כותרת 1">
            <a:extLst>
              <a:ext uri="{FF2B5EF4-FFF2-40B4-BE49-F238E27FC236}">
                <a16:creationId xmlns:a16="http://schemas.microsoft.com/office/drawing/2014/main" id="{6547E62F-DF6E-4FDF-A571-648E6492FF79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Theoretical Background</a:t>
            </a:r>
          </a:p>
          <a:p>
            <a:pPr algn="ctr" rtl="0">
              <a:lnSpc>
                <a:spcPct val="120000"/>
              </a:lnSpc>
            </a:pPr>
            <a:r>
              <a:rPr lang="en-US" sz="3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MD Algorithm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F40F7E72-B5E8-4974-8980-B02BFB72CD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1" y="2006080"/>
            <a:ext cx="1226591" cy="12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5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231400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b="1" dirty="0">
                <a:latin typeface="Century Gothic" panose="020B0502020202020204" pitchFamily="34" charset="0"/>
              </a:rPr>
              <a:t>File formats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latin typeface="Century Gothic" panose="020B0502020202020204" pitchFamily="34" charset="0"/>
              </a:rPr>
              <a:t>PDB files: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50" dirty="0">
                <a:latin typeface="Century Gothic" panose="020B0502020202020204" pitchFamily="34" charset="0"/>
              </a:rPr>
              <a:t>PDB (Protein Data Bank) is a textual file that stores atomic coordinates of the molecule.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50" dirty="0">
                <a:latin typeface="Century Gothic" panose="020B0502020202020204" pitchFamily="34" charset="0"/>
              </a:rPr>
              <a:t>The most significant part in a PDB file is the ATOM records that are defined for each atom in the molecule and contains important fields.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50" dirty="0">
                <a:latin typeface="Century Gothic" panose="020B0502020202020204" pitchFamily="34" charset="0"/>
              </a:rPr>
              <a:t>PDB files may be generated by external tools, but they are also available via the Internet (RCSB PDB).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latin typeface="Century Gothic" panose="020B0502020202020204" pitchFamily="34" charset="0"/>
              </a:rPr>
              <a:t>DCD files: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150" dirty="0">
                <a:latin typeface="Century Gothic" panose="020B0502020202020204" pitchFamily="34" charset="0"/>
              </a:rPr>
              <a:t>DCD trajectory file contains the atomic coordinates of the atoms for every timestep of the simulation.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150" dirty="0">
                <a:latin typeface="Century Gothic" panose="020B0502020202020204" pitchFamily="34" charset="0"/>
              </a:rPr>
              <a:t>The DCD files are single precision binary FORTRAN files, so they can be transferred between computer architectures.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6</a:t>
            </a:fld>
            <a:endParaRPr lang="he-IL" dirty="0">
              <a:solidFill>
                <a:srgbClr val="3366FF"/>
              </a:solidFill>
            </a:endParaRPr>
          </a:p>
        </p:txBody>
      </p:sp>
      <p:sp>
        <p:nvSpPr>
          <p:cNvPr id="14" name="כותרת 1">
            <a:extLst>
              <a:ext uri="{FF2B5EF4-FFF2-40B4-BE49-F238E27FC236}">
                <a16:creationId xmlns:a16="http://schemas.microsoft.com/office/drawing/2014/main" id="{2A1717D8-4792-4969-8020-B8E71A510E1A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Theoretical Background</a:t>
            </a:r>
          </a:p>
          <a:p>
            <a:pPr algn="ctr" rtl="0">
              <a:lnSpc>
                <a:spcPct val="120000"/>
              </a:lnSpc>
            </a:pPr>
            <a:r>
              <a:rPr lang="en-US" sz="3200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File Formats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ECB23D5-619E-44F4-AB6E-B1E284C57C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6" y="2138892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387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Design Flow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7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E6C20E1-3AAE-436C-B12C-7688DF68B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1" y="2110864"/>
            <a:ext cx="1085545" cy="1085545"/>
          </a:xfrm>
          <a:prstGeom prst="rect">
            <a:avLst/>
          </a:prstGeom>
        </p:spPr>
      </p:pic>
      <p:sp>
        <p:nvSpPr>
          <p:cNvPr id="33" name="מלבן 32">
            <a:extLst>
              <a:ext uri="{FF2B5EF4-FFF2-40B4-BE49-F238E27FC236}">
                <a16:creationId xmlns:a16="http://schemas.microsoft.com/office/drawing/2014/main" id="{1257B4D0-5863-4122-A33F-FAD00B1CD3FF}"/>
              </a:ext>
            </a:extLst>
          </p:cNvPr>
          <p:cNvSpPr/>
          <p:nvPr/>
        </p:nvSpPr>
        <p:spPr>
          <a:xfrm>
            <a:off x="4080544" y="219705"/>
            <a:ext cx="3821723" cy="4729666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1" anchor="t" anchorCtr="0"/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 Simulation page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AF5ED22D-8F9E-496E-94DA-376BE0BBB656}"/>
              </a:ext>
            </a:extLst>
          </p:cNvPr>
          <p:cNvSpPr/>
          <p:nvPr/>
        </p:nvSpPr>
        <p:spPr>
          <a:xfrm>
            <a:off x="8162025" y="3077369"/>
            <a:ext cx="3821723" cy="18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1" anchor="t" anchorCtr="0"/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Upload PDB &amp; DCD page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E2C4C2AB-6688-4A77-961F-F430E760E54F}"/>
              </a:ext>
            </a:extLst>
          </p:cNvPr>
          <p:cNvSpPr/>
          <p:nvPr/>
        </p:nvSpPr>
        <p:spPr>
          <a:xfrm>
            <a:off x="4627091" y="769230"/>
            <a:ext cx="2980208" cy="450000"/>
          </a:xfrm>
          <a:prstGeom prst="rect">
            <a:avLst/>
          </a:prstGeom>
          <a:solidFill>
            <a:srgbClr val="3399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PDBs (coordinates)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AA06B19C-D4E8-4C07-9EDC-DAFDCF7922C2}"/>
              </a:ext>
            </a:extLst>
          </p:cNvPr>
          <p:cNvSpPr/>
          <p:nvPr/>
        </p:nvSpPr>
        <p:spPr>
          <a:xfrm>
            <a:off x="4601887" y="1334257"/>
            <a:ext cx="2988222" cy="451544"/>
          </a:xfrm>
          <a:prstGeom prst="rect">
            <a:avLst/>
          </a:prstGeom>
          <a:solidFill>
            <a:srgbClr val="3399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relative position</a:t>
            </a:r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1FCBB24B-C231-4017-A475-1FC1A9A783F0}"/>
              </a:ext>
            </a:extLst>
          </p:cNvPr>
          <p:cNvSpPr/>
          <p:nvPr/>
        </p:nvSpPr>
        <p:spPr>
          <a:xfrm>
            <a:off x="4620093" y="1942986"/>
            <a:ext cx="2988223" cy="720000"/>
          </a:xfrm>
          <a:prstGeom prst="rect">
            <a:avLst/>
          </a:prstGeom>
          <a:solidFill>
            <a:srgbClr val="3399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simulation parameters (temperature, frames)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EF3F0FB-17FB-46FA-B391-00CDFFDF9735}"/>
              </a:ext>
            </a:extLst>
          </p:cNvPr>
          <p:cNvSpPr txBox="1"/>
          <p:nvPr/>
        </p:nvSpPr>
        <p:spPr>
          <a:xfrm>
            <a:off x="4242050" y="799563"/>
            <a:ext cx="3770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1.</a:t>
            </a:r>
            <a:endParaRPr lang="he-IL" dirty="0">
              <a:latin typeface="Century Gothic" panose="020B0502020202020204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690539D6-08D6-43D2-9282-6927A894B639}"/>
              </a:ext>
            </a:extLst>
          </p:cNvPr>
          <p:cNvSpPr txBox="1"/>
          <p:nvPr/>
        </p:nvSpPr>
        <p:spPr>
          <a:xfrm>
            <a:off x="4242048" y="1373873"/>
            <a:ext cx="3770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2.</a:t>
            </a:r>
            <a:endParaRPr lang="he-IL" dirty="0">
              <a:latin typeface="Century Gothic" panose="020B0502020202020204" pitchFamily="34" charset="0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35AA4AB9-E3EA-4405-81ED-6FFE41AA6FB4}"/>
              </a:ext>
            </a:extLst>
          </p:cNvPr>
          <p:cNvSpPr txBox="1"/>
          <p:nvPr/>
        </p:nvSpPr>
        <p:spPr>
          <a:xfrm>
            <a:off x="4242049" y="2064345"/>
            <a:ext cx="3770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3.</a:t>
            </a:r>
            <a:endParaRPr lang="he-IL" dirty="0">
              <a:latin typeface="Century Gothic" panose="020B0502020202020204" pitchFamily="34" charset="0"/>
            </a:endParaRPr>
          </a:p>
        </p:txBody>
      </p: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A83101FC-82EE-46A3-884F-34E3A7AE496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37196" y="1078568"/>
            <a:ext cx="0" cy="324000"/>
          </a:xfrm>
          <a:prstGeom prst="straightConnector1">
            <a:avLst/>
          </a:prstGeom>
          <a:ln w="38100">
            <a:solidFill>
              <a:srgbClr val="A6A6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>
            <a:extLst>
              <a:ext uri="{FF2B5EF4-FFF2-40B4-BE49-F238E27FC236}">
                <a16:creationId xmlns:a16="http://schemas.microsoft.com/office/drawing/2014/main" id="{B74CD658-AD9C-4264-A5A3-402462923E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43478" y="1770381"/>
            <a:ext cx="0" cy="324000"/>
          </a:xfrm>
          <a:prstGeom prst="straightConnector1">
            <a:avLst/>
          </a:prstGeom>
          <a:ln w="38100">
            <a:solidFill>
              <a:srgbClr val="A6A6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>
            <a:extLst>
              <a:ext uri="{FF2B5EF4-FFF2-40B4-BE49-F238E27FC236}">
                <a16:creationId xmlns:a16="http://schemas.microsoft.com/office/drawing/2014/main" id="{7C923970-E7AD-4FB0-BD28-2F5C2AC23A36}"/>
              </a:ext>
            </a:extLst>
          </p:cNvPr>
          <p:cNvCxnSpPr>
            <a:cxnSpLocks/>
          </p:cNvCxnSpPr>
          <p:nvPr/>
        </p:nvCxnSpPr>
        <p:spPr>
          <a:xfrm flipH="1">
            <a:off x="6117196" y="2728686"/>
            <a:ext cx="7833" cy="406188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F246BDD8-D14C-4D65-9D10-13B4A294EFFD}"/>
              </a:ext>
            </a:extLst>
          </p:cNvPr>
          <p:cNvSpPr/>
          <p:nvPr/>
        </p:nvSpPr>
        <p:spPr>
          <a:xfrm>
            <a:off x="4848333" y="3197105"/>
            <a:ext cx="2520000" cy="720000"/>
          </a:xfrm>
          <a:prstGeom prst="roundRect">
            <a:avLst/>
          </a:prstGeom>
          <a:solidFill>
            <a:srgbClr val="00FF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create simulation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[OpenMM]</a:t>
            </a:r>
          </a:p>
        </p:txBody>
      </p:sp>
      <p:sp>
        <p:nvSpPr>
          <p:cNvPr id="46" name="מלבן 45">
            <a:extLst>
              <a:ext uri="{FF2B5EF4-FFF2-40B4-BE49-F238E27FC236}">
                <a16:creationId xmlns:a16="http://schemas.microsoft.com/office/drawing/2014/main" id="{58574205-A6B5-456C-B762-B49F007DC46B}"/>
              </a:ext>
            </a:extLst>
          </p:cNvPr>
          <p:cNvSpPr/>
          <p:nvPr/>
        </p:nvSpPr>
        <p:spPr>
          <a:xfrm>
            <a:off x="4601886" y="4285495"/>
            <a:ext cx="2988223" cy="450000"/>
          </a:xfrm>
          <a:prstGeom prst="rect">
            <a:avLst/>
          </a:prstGeom>
          <a:solidFill>
            <a:srgbClr val="66C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DCD (trajectory)</a:t>
            </a: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4B15A262-70D0-45A7-A532-9896CC83B4AF}"/>
              </a:ext>
            </a:extLst>
          </p:cNvPr>
          <p:cNvSpPr/>
          <p:nvPr/>
        </p:nvSpPr>
        <p:spPr>
          <a:xfrm>
            <a:off x="8508622" y="3659873"/>
            <a:ext cx="2980208" cy="450000"/>
          </a:xfrm>
          <a:prstGeom prst="rect">
            <a:avLst/>
          </a:prstGeom>
          <a:solidFill>
            <a:srgbClr val="3399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PDB (coordinates)</a:t>
            </a: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9A0DCA8D-E168-4E4F-BB5A-458053CEA6DD}"/>
              </a:ext>
            </a:extLst>
          </p:cNvPr>
          <p:cNvSpPr/>
          <p:nvPr/>
        </p:nvSpPr>
        <p:spPr>
          <a:xfrm>
            <a:off x="8472208" y="4285495"/>
            <a:ext cx="2988223" cy="450000"/>
          </a:xfrm>
          <a:prstGeom prst="rect">
            <a:avLst/>
          </a:prstGeom>
          <a:solidFill>
            <a:srgbClr val="3399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DCD (trajectory)</a:t>
            </a:r>
          </a:p>
        </p:txBody>
      </p:sp>
      <p:cxnSp>
        <p:nvCxnSpPr>
          <p:cNvPr id="52" name="מחבר חץ ישר 51">
            <a:extLst>
              <a:ext uri="{FF2B5EF4-FFF2-40B4-BE49-F238E27FC236}">
                <a16:creationId xmlns:a16="http://schemas.microsoft.com/office/drawing/2014/main" id="{3DB245B0-FB7D-49E7-9AA7-20E3426B803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17195" y="3983873"/>
            <a:ext cx="0" cy="252000"/>
          </a:xfrm>
          <a:prstGeom prst="straightConnector1">
            <a:avLst/>
          </a:prstGeom>
          <a:ln w="38100">
            <a:solidFill>
              <a:srgbClr val="A6A6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: מרפקי 56">
            <a:extLst>
              <a:ext uri="{FF2B5EF4-FFF2-40B4-BE49-F238E27FC236}">
                <a16:creationId xmlns:a16="http://schemas.microsoft.com/office/drawing/2014/main" id="{60FCC281-7E65-44AC-8E03-FD38D09634BD}"/>
              </a:ext>
            </a:extLst>
          </p:cNvPr>
          <p:cNvCxnSpPr>
            <a:cxnSpLocks/>
            <a:stCxn id="33" idx="2"/>
          </p:cNvCxnSpPr>
          <p:nvPr/>
        </p:nvCxnSpPr>
        <p:spPr>
          <a:xfrm rot="16200000" flipH="1">
            <a:off x="6086057" y="4854719"/>
            <a:ext cx="495862" cy="68516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חץ ישר 73">
            <a:extLst>
              <a:ext uri="{FF2B5EF4-FFF2-40B4-BE49-F238E27FC236}">
                <a16:creationId xmlns:a16="http://schemas.microsoft.com/office/drawing/2014/main" id="{CAE848D4-0730-4594-B94C-7FD169C22EA0}"/>
              </a:ext>
            </a:extLst>
          </p:cNvPr>
          <p:cNvCxnSpPr>
            <a:cxnSpLocks/>
          </p:cNvCxnSpPr>
          <p:nvPr/>
        </p:nvCxnSpPr>
        <p:spPr>
          <a:xfrm flipH="1">
            <a:off x="7645790" y="5908372"/>
            <a:ext cx="317433" cy="432988"/>
          </a:xfrm>
          <a:prstGeom prst="straightConnector1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מלבן 83">
            <a:extLst>
              <a:ext uri="{FF2B5EF4-FFF2-40B4-BE49-F238E27FC236}">
                <a16:creationId xmlns:a16="http://schemas.microsoft.com/office/drawing/2014/main" id="{DD1AE6B9-0468-44F0-92D5-3AC7A3EEA78D}"/>
              </a:ext>
            </a:extLst>
          </p:cNvPr>
          <p:cNvSpPr/>
          <p:nvPr/>
        </p:nvSpPr>
        <p:spPr>
          <a:xfrm>
            <a:off x="4264714" y="5962582"/>
            <a:ext cx="3240000" cy="720000"/>
          </a:xfrm>
          <a:prstGeom prst="rect">
            <a:avLst/>
          </a:prstGeom>
          <a:solidFill>
            <a:srgbClr val="66C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simultaneous viewing  from 10 different angles</a:t>
            </a:r>
          </a:p>
        </p:txBody>
      </p:sp>
      <p:cxnSp>
        <p:nvCxnSpPr>
          <p:cNvPr id="87" name="מחבר חץ ישר 86">
            <a:extLst>
              <a:ext uri="{FF2B5EF4-FFF2-40B4-BE49-F238E27FC236}">
                <a16:creationId xmlns:a16="http://schemas.microsoft.com/office/drawing/2014/main" id="{2C953F31-F8C6-43EA-9EB1-56277F40B61A}"/>
              </a:ext>
            </a:extLst>
          </p:cNvPr>
          <p:cNvCxnSpPr>
            <a:cxnSpLocks/>
          </p:cNvCxnSpPr>
          <p:nvPr/>
        </p:nvCxnSpPr>
        <p:spPr>
          <a:xfrm>
            <a:off x="8069641" y="5908372"/>
            <a:ext cx="317433" cy="432988"/>
          </a:xfrm>
          <a:prstGeom prst="straightConnector1">
            <a:avLst/>
          </a:prstGeom>
          <a:ln w="38100">
            <a:solidFill>
              <a:srgbClr val="D9D9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מלבן 87">
            <a:extLst>
              <a:ext uri="{FF2B5EF4-FFF2-40B4-BE49-F238E27FC236}">
                <a16:creationId xmlns:a16="http://schemas.microsoft.com/office/drawing/2014/main" id="{9825A1E7-521F-451B-801D-526DEF99B1F5}"/>
              </a:ext>
            </a:extLst>
          </p:cNvPr>
          <p:cNvSpPr/>
          <p:nvPr/>
        </p:nvSpPr>
        <p:spPr>
          <a:xfrm>
            <a:off x="8543360" y="5962582"/>
            <a:ext cx="3240000" cy="720000"/>
          </a:xfrm>
          <a:prstGeom prst="rect">
            <a:avLst/>
          </a:prstGeom>
          <a:solidFill>
            <a:srgbClr val="66C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download output files via zip or email</a:t>
            </a:r>
          </a:p>
        </p:txBody>
      </p:sp>
      <p:sp>
        <p:nvSpPr>
          <p:cNvPr id="98" name="תיבת טקסט 97">
            <a:extLst>
              <a:ext uri="{FF2B5EF4-FFF2-40B4-BE49-F238E27FC236}">
                <a16:creationId xmlns:a16="http://schemas.microsoft.com/office/drawing/2014/main" id="{4CDD4BD4-5C5C-4B6B-84C6-C6D975BEE55F}"/>
              </a:ext>
            </a:extLst>
          </p:cNvPr>
          <p:cNvSpPr txBox="1"/>
          <p:nvPr/>
        </p:nvSpPr>
        <p:spPr>
          <a:xfrm>
            <a:off x="11562859" y="3899387"/>
            <a:ext cx="3770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A6A6A6"/>
                </a:solidFill>
                <a:latin typeface="Century Gothic" panose="020B0502020202020204" pitchFamily="34" charset="0"/>
              </a:rPr>
              <a:t>+</a:t>
            </a:r>
            <a:endParaRPr lang="he-IL" sz="2800" b="1" dirty="0">
              <a:solidFill>
                <a:srgbClr val="A6A6A6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מציין מיקום תוכן 2">
            <a:extLst>
              <a:ext uri="{FF2B5EF4-FFF2-40B4-BE49-F238E27FC236}">
                <a16:creationId xmlns:a16="http://schemas.microsoft.com/office/drawing/2014/main" id="{D70D6DEB-BAFE-4031-89B2-E528D833A36F}"/>
              </a:ext>
            </a:extLst>
          </p:cNvPr>
          <p:cNvSpPr txBox="1">
            <a:spLocks/>
          </p:cNvSpPr>
          <p:nvPr/>
        </p:nvSpPr>
        <p:spPr>
          <a:xfrm>
            <a:off x="9768114" y="229207"/>
            <a:ext cx="2215634" cy="1835137"/>
          </a:xfrm>
          <a:prstGeom prst="rect">
            <a:avLst/>
          </a:prstGeom>
          <a:solidFill>
            <a:srgbClr val="A6A6A6"/>
          </a:solidFill>
        </p:spPr>
        <p:txBody>
          <a:bodyPr vert="horz" lIns="91440" tIns="72000" rIns="91440" bIns="45720" rtlCol="0" anchor="t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u="sng" dirty="0">
                <a:latin typeface="Century Gothic" panose="020B0502020202020204" pitchFamily="34" charset="0"/>
              </a:rPr>
              <a:t>l</a:t>
            </a:r>
            <a:r>
              <a:rPr lang="he-IL" sz="1600" u="sng" dirty="0">
                <a:latin typeface="Century Gothic" panose="020B0502020202020204" pitchFamily="34" charset="0"/>
              </a:rPr>
              <a:t>egen</a:t>
            </a:r>
            <a:r>
              <a:rPr lang="en-US" sz="1600" u="sng" dirty="0">
                <a:latin typeface="Century Gothic" panose="020B0502020202020204" pitchFamily="34" charset="0"/>
              </a:rPr>
              <a:t>d: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0" algn="just" rtl="0">
              <a:buNone/>
            </a:pPr>
            <a:endParaRPr lang="he-IL" sz="1600" dirty="0">
              <a:latin typeface="Century Gothic" panose="020B0502020202020204" pitchFamily="34" charset="0"/>
            </a:endParaRPr>
          </a:p>
        </p:txBody>
      </p:sp>
      <p:sp>
        <p:nvSpPr>
          <p:cNvPr id="100" name="מלבן 99">
            <a:extLst>
              <a:ext uri="{FF2B5EF4-FFF2-40B4-BE49-F238E27FC236}">
                <a16:creationId xmlns:a16="http://schemas.microsoft.com/office/drawing/2014/main" id="{2DACD849-DAD0-4D35-9DEA-4F9ABA834617}"/>
              </a:ext>
            </a:extLst>
          </p:cNvPr>
          <p:cNvSpPr/>
          <p:nvPr/>
        </p:nvSpPr>
        <p:spPr>
          <a:xfrm>
            <a:off x="9893360" y="696229"/>
            <a:ext cx="540000" cy="288000"/>
          </a:xfrm>
          <a:prstGeom prst="rect">
            <a:avLst/>
          </a:prstGeom>
          <a:solidFill>
            <a:srgbClr val="3399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מציין מיקום תוכן 2">
            <a:extLst>
              <a:ext uri="{FF2B5EF4-FFF2-40B4-BE49-F238E27FC236}">
                <a16:creationId xmlns:a16="http://schemas.microsoft.com/office/drawing/2014/main" id="{0BC443F9-70F6-4815-9112-C363FF8DEC86}"/>
              </a:ext>
            </a:extLst>
          </p:cNvPr>
          <p:cNvSpPr txBox="1">
            <a:spLocks/>
          </p:cNvSpPr>
          <p:nvPr/>
        </p:nvSpPr>
        <p:spPr>
          <a:xfrm>
            <a:off x="10533334" y="685484"/>
            <a:ext cx="1681661" cy="3328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Aft>
                <a:spcPts val="1000"/>
              </a:spcAft>
              <a:buNone/>
            </a:pPr>
            <a:r>
              <a:rPr lang="en-US" sz="1600" dirty="0">
                <a:latin typeface="Century Gothic" panose="020B0502020202020204" pitchFamily="34" charset="0"/>
              </a:rPr>
              <a:t>user input</a:t>
            </a:r>
          </a:p>
        </p:txBody>
      </p:sp>
      <p:sp>
        <p:nvSpPr>
          <p:cNvPr id="102" name="מלבן 101">
            <a:extLst>
              <a:ext uri="{FF2B5EF4-FFF2-40B4-BE49-F238E27FC236}">
                <a16:creationId xmlns:a16="http://schemas.microsoft.com/office/drawing/2014/main" id="{206112CB-203E-4BF3-9B55-379C55CBAFE5}"/>
              </a:ext>
            </a:extLst>
          </p:cNvPr>
          <p:cNvSpPr/>
          <p:nvPr/>
        </p:nvSpPr>
        <p:spPr>
          <a:xfrm>
            <a:off x="9893360" y="1159881"/>
            <a:ext cx="540000" cy="288000"/>
          </a:xfrm>
          <a:prstGeom prst="rect">
            <a:avLst/>
          </a:prstGeom>
          <a:solidFill>
            <a:srgbClr val="00FF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מציין מיקום תוכן 2">
            <a:extLst>
              <a:ext uri="{FF2B5EF4-FFF2-40B4-BE49-F238E27FC236}">
                <a16:creationId xmlns:a16="http://schemas.microsoft.com/office/drawing/2014/main" id="{2659AB28-F474-43CF-8ED7-7692056111F4}"/>
              </a:ext>
            </a:extLst>
          </p:cNvPr>
          <p:cNvSpPr txBox="1">
            <a:spLocks/>
          </p:cNvSpPr>
          <p:nvPr/>
        </p:nvSpPr>
        <p:spPr>
          <a:xfrm>
            <a:off x="10516473" y="1162302"/>
            <a:ext cx="1681661" cy="3328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Aft>
                <a:spcPts val="1000"/>
              </a:spcAft>
              <a:buNone/>
            </a:pPr>
            <a:r>
              <a:rPr lang="en-US" sz="1600" dirty="0">
                <a:latin typeface="Century Gothic" panose="020B0502020202020204" pitchFamily="34" charset="0"/>
              </a:rPr>
              <a:t>technologies</a:t>
            </a:r>
          </a:p>
        </p:txBody>
      </p:sp>
      <p:sp>
        <p:nvSpPr>
          <p:cNvPr id="104" name="מלבן 103">
            <a:extLst>
              <a:ext uri="{FF2B5EF4-FFF2-40B4-BE49-F238E27FC236}">
                <a16:creationId xmlns:a16="http://schemas.microsoft.com/office/drawing/2014/main" id="{C2DB2392-9D74-4A27-BB67-981FCAD3585E}"/>
              </a:ext>
            </a:extLst>
          </p:cNvPr>
          <p:cNvSpPr/>
          <p:nvPr/>
        </p:nvSpPr>
        <p:spPr>
          <a:xfrm>
            <a:off x="9893360" y="1659913"/>
            <a:ext cx="540000" cy="288000"/>
          </a:xfrm>
          <a:prstGeom prst="rect">
            <a:avLst/>
          </a:prstGeom>
          <a:solidFill>
            <a:srgbClr val="66CC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מציין מיקום תוכן 2">
            <a:extLst>
              <a:ext uri="{FF2B5EF4-FFF2-40B4-BE49-F238E27FC236}">
                <a16:creationId xmlns:a16="http://schemas.microsoft.com/office/drawing/2014/main" id="{F17EADF4-7EAD-44F1-9609-AF3C573D04D0}"/>
              </a:ext>
            </a:extLst>
          </p:cNvPr>
          <p:cNvSpPr txBox="1">
            <a:spLocks/>
          </p:cNvSpPr>
          <p:nvPr/>
        </p:nvSpPr>
        <p:spPr>
          <a:xfrm>
            <a:off x="10516473" y="1662334"/>
            <a:ext cx="1681661" cy="33286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Aft>
                <a:spcPts val="1000"/>
              </a:spcAft>
              <a:buNone/>
            </a:pPr>
            <a:r>
              <a:rPr lang="en-US" sz="1600" dirty="0">
                <a:latin typeface="Century Gothic" panose="020B0502020202020204" pitchFamily="34" charset="0"/>
              </a:rPr>
              <a:t>site products </a:t>
            </a:r>
          </a:p>
        </p:txBody>
      </p:sp>
      <p:sp>
        <p:nvSpPr>
          <p:cNvPr id="123" name="מלבן: פינות מעוגלות 122">
            <a:extLst>
              <a:ext uri="{FF2B5EF4-FFF2-40B4-BE49-F238E27FC236}">
                <a16:creationId xmlns:a16="http://schemas.microsoft.com/office/drawing/2014/main" id="{C921833D-0304-4423-A825-F45B002A76F4}"/>
              </a:ext>
            </a:extLst>
          </p:cNvPr>
          <p:cNvSpPr/>
          <p:nvPr/>
        </p:nvSpPr>
        <p:spPr>
          <a:xfrm>
            <a:off x="6750112" y="5064398"/>
            <a:ext cx="2520000" cy="720000"/>
          </a:xfrm>
          <a:prstGeom prst="roundRect">
            <a:avLst/>
          </a:prstGeom>
          <a:solidFill>
            <a:srgbClr val="00FF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create animations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[PyMOL]</a:t>
            </a:r>
          </a:p>
        </p:txBody>
      </p:sp>
      <p:cxnSp>
        <p:nvCxnSpPr>
          <p:cNvPr id="126" name="מחבר: מרפקי 125">
            <a:extLst>
              <a:ext uri="{FF2B5EF4-FFF2-40B4-BE49-F238E27FC236}">
                <a16:creationId xmlns:a16="http://schemas.microsoft.com/office/drawing/2014/main" id="{8CA2025F-617A-40FB-A19B-207867F32ABA}"/>
              </a:ext>
            </a:extLst>
          </p:cNvPr>
          <p:cNvCxnSpPr>
            <a:cxnSpLocks/>
          </p:cNvCxnSpPr>
          <p:nvPr/>
        </p:nvCxnSpPr>
        <p:spPr>
          <a:xfrm rot="5400000">
            <a:off x="9451107" y="4854720"/>
            <a:ext cx="495862" cy="685165"/>
          </a:xfrm>
          <a:prstGeom prst="bentConnector2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3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6C5B1AD6-2244-4705-A155-2AE0EFE09409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Main Features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159554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Control the simulation: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Provide 1 or 2 PDB files: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Online fetch or manual upload.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Their relative positions in the case of 2 PDBs, as well as the rotation between them.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Simulation length and temperature.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Error handling: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Manipulates invalid PDB files for full OpenMM support: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Finding and adding missing atoms, such as Hydrogens.</a:t>
            </a:r>
          </a:p>
          <a:p>
            <a:pPr marL="1268413" lvl="2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Notify the user regarding an unsupported molecule.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Examining the relative positions of the molecules to prevent overlapping molecules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Live progress log during the simulation creation.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8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1E5DED05-DEC5-43C2-B2D2-4DB04BB79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6" y="2070273"/>
            <a:ext cx="1145186" cy="11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7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6844DC2-5DEF-45D6-8EF6-9C13836C97C0}"/>
              </a:ext>
            </a:extLst>
          </p:cNvPr>
          <p:cNvSpPr/>
          <p:nvPr/>
        </p:nvSpPr>
        <p:spPr>
          <a:xfrm>
            <a:off x="3821723" y="0"/>
            <a:ext cx="8370277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C4D52C05-20A1-4FAB-BB66-B8DACE7D290C}"/>
              </a:ext>
            </a:extLst>
          </p:cNvPr>
          <p:cNvSpPr txBox="1">
            <a:spLocks/>
          </p:cNvSpPr>
          <p:nvPr/>
        </p:nvSpPr>
        <p:spPr>
          <a:xfrm>
            <a:off x="3960600" y="0"/>
            <a:ext cx="8053599" cy="6858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Examining results: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Creating multiple angles animations.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Simultaneous viewing from 10 different angles, while choosing a video to enlarge.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Pause, play, rewind and reset mechanism.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Download the PDB file, the DCD file and the animations: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100" dirty="0">
                <a:latin typeface="Century Gothic" panose="020B0502020202020204" pitchFamily="34" charset="0"/>
              </a:rPr>
              <a:t>As a direct download or via email.</a:t>
            </a:r>
            <a:endParaRPr lang="en-US" sz="2100" b="1" dirty="0">
              <a:latin typeface="Century Gothic" panose="020B0502020202020204" pitchFamily="34" charset="0"/>
            </a:endParaRP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Provide files from previous simulations (PDB and DCD) and create the animations again.</a:t>
            </a:r>
          </a:p>
          <a:p>
            <a:pPr marL="354013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b="1" dirty="0">
                <a:latin typeface="Century Gothic" panose="020B0502020202020204" pitchFamily="34" charset="0"/>
              </a:rPr>
              <a:t>“Help” page:</a:t>
            </a:r>
          </a:p>
          <a:p>
            <a:pPr marL="811213" lvl="1" indent="-354013" algn="l" rtl="0">
              <a:spcAft>
                <a:spcPts val="10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>
                <a:latin typeface="Century Gothic" panose="020B0502020202020204" pitchFamily="34" charset="0"/>
              </a:rPr>
              <a:t>Providing an explanation about the main functionality of the site, and a basic guide to self-use in PyMOL (to determine a more accurate relative position).</a:t>
            </a:r>
          </a:p>
        </p:txBody>
      </p:sp>
      <p:sp>
        <p:nvSpPr>
          <p:cNvPr id="16" name="מציין מיקום של מספר שקופית 5">
            <a:extLst>
              <a:ext uri="{FF2B5EF4-FFF2-40B4-BE49-F238E27FC236}">
                <a16:creationId xmlns:a16="http://schemas.microsoft.com/office/drawing/2014/main" id="{E64EA7DA-C6CE-4A62-B759-9118D6B8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6" y="6423071"/>
            <a:ext cx="2743200" cy="365125"/>
          </a:xfrm>
        </p:spPr>
        <p:txBody>
          <a:bodyPr/>
          <a:lstStyle>
            <a:lvl1pPr>
              <a:defRPr>
                <a:solidFill>
                  <a:srgbClr val="FF0066"/>
                </a:solidFill>
                <a:latin typeface="Century Gothic" panose="020B0502020202020204" pitchFamily="34" charset="0"/>
              </a:defRPr>
            </a:lvl1pPr>
          </a:lstStyle>
          <a:p>
            <a:fld id="{6A9430C0-D70A-4BC5-8D16-41A78240393D}" type="slidenum">
              <a:rPr lang="he-IL" smtClean="0">
                <a:solidFill>
                  <a:srgbClr val="3366FF"/>
                </a:solidFill>
              </a:rPr>
              <a:pPr/>
              <a:t>9</a:t>
            </a:fld>
            <a:endParaRPr lang="he-IL" dirty="0">
              <a:solidFill>
                <a:srgbClr val="3366FF"/>
              </a:solidFill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4466555-0A67-400F-929B-3F2A17ECD5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6" y="2070273"/>
            <a:ext cx="1145186" cy="1145186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4DAA1B8C-F2EF-49AF-B9E4-2A4B56951EAD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3821723" cy="274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>
                <a:solidFill>
                  <a:srgbClr val="3366FF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Main Features</a:t>
            </a:r>
          </a:p>
        </p:txBody>
      </p:sp>
    </p:spTree>
    <p:extLst>
      <p:ext uri="{BB962C8B-B14F-4D97-AF65-F5344CB8AC3E}">
        <p14:creationId xmlns:p14="http://schemas.microsoft.com/office/powerpoint/2010/main" val="339672462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סגול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3896</TotalTime>
  <Words>2446</Words>
  <Application>Microsoft Office PowerPoint</Application>
  <PresentationFormat>מסך רחב</PresentationFormat>
  <Paragraphs>254</Paragraphs>
  <Slides>18</Slides>
  <Notes>18</Notes>
  <HiddenSlides>6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Client Expectations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Ilanit Smul</dc:creator>
  <cp:keywords>CTPClassification=CTP_NT</cp:keywords>
  <cp:lastModifiedBy>אילנית סמול</cp:lastModifiedBy>
  <cp:revision>569</cp:revision>
  <cp:lastPrinted>2018-05-12T23:48:34Z</cp:lastPrinted>
  <dcterms:created xsi:type="dcterms:W3CDTF">2018-04-04T20:59:28Z</dcterms:created>
  <dcterms:modified xsi:type="dcterms:W3CDTF">2019-06-18T22:42:07Z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a12fd9d3-f336-4df5-af24-bf530554c871</vt:lpwstr>
  </property>
  <property fmtid="{D5CDD505-2E9C-101B-9397-08002B2CF9AE}" pid="3" name="CTP_TimeStamp">
    <vt:lpwstr>2019-04-29 18:01:10Z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