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60" r:id="rId4"/>
    <p:sldId id="262" r:id="rId5"/>
    <p:sldId id="261" r:id="rId6"/>
    <p:sldId id="263" r:id="rId7"/>
    <p:sldId id="264" r:id="rId8"/>
    <p:sldId id="265" r:id="rId9"/>
    <p:sldId id="266" r:id="rId10"/>
    <p:sldId id="267"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63988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73107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30991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418810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87024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119364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53550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8652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82471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320729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582BF0-4057-43AC-883A-75FA3525D814}" type="datetimeFigureOut">
              <a:rPr lang="he-IL" smtClean="0"/>
              <a:t>א'/שבט/תשע"ח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47713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1582BF0-4057-43AC-883A-75FA3525D814}" type="datetimeFigureOut">
              <a:rPr lang="he-IL" smtClean="0"/>
              <a:t>א'/שבט/תשע"ח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BE7F564-65C3-432A-A855-0C89E3EDF928}" type="slidenum">
              <a:rPr lang="he-IL" smtClean="0"/>
              <a:t>‹#›</a:t>
            </a:fld>
            <a:endParaRPr lang="he-IL"/>
          </a:p>
        </p:txBody>
      </p:sp>
    </p:spTree>
    <p:extLst>
      <p:ext uri="{BB962C8B-B14F-4D97-AF65-F5344CB8AC3E}">
        <p14:creationId xmlns:p14="http://schemas.microsoft.com/office/powerpoint/2010/main" val="3094106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026" name="Picture 2" descr="תוצאת תמונה עבור ‪the do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663" y="2459865"/>
            <a:ext cx="3962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735384" y="925131"/>
            <a:ext cx="9144000" cy="1443329"/>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88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The Doors</a:t>
            </a:r>
            <a:endParaRPr lang="he-IL" sz="8800" dirty="0"/>
          </a:p>
        </p:txBody>
      </p:sp>
    </p:spTree>
    <p:extLst>
      <p:ext uri="{BB962C8B-B14F-4D97-AF65-F5344CB8AC3E}">
        <p14:creationId xmlns:p14="http://schemas.microsoft.com/office/powerpoint/2010/main" val="95929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1000" fill="hold"/>
                                        <p:tgtEl>
                                          <p:spTgt spid="1026"/>
                                        </p:tgtEl>
                                        <p:attrNameLst>
                                          <p:attrName>ppt_w</p:attrName>
                                        </p:attrNameLst>
                                      </p:cBhvr>
                                      <p:tavLst>
                                        <p:tav tm="0">
                                          <p:val>
                                            <p:fltVal val="0"/>
                                          </p:val>
                                        </p:tav>
                                        <p:tav tm="100000">
                                          <p:val>
                                            <p:strVal val="#ppt_w"/>
                                          </p:val>
                                        </p:tav>
                                      </p:tavLst>
                                    </p:anim>
                                    <p:anim calcmode="lin" valueType="num">
                                      <p:cBhvr>
                                        <p:cTn id="13" dur="1000" fill="hold"/>
                                        <p:tgtEl>
                                          <p:spTgt spid="1026"/>
                                        </p:tgtEl>
                                        <p:attrNameLst>
                                          <p:attrName>ppt_h</p:attrName>
                                        </p:attrNameLst>
                                      </p:cBhvr>
                                      <p:tavLst>
                                        <p:tav tm="0">
                                          <p:val>
                                            <p:fltVal val="0"/>
                                          </p:val>
                                        </p:tav>
                                        <p:tav tm="100000">
                                          <p:val>
                                            <p:strVal val="#ppt_h"/>
                                          </p:val>
                                        </p:tav>
                                      </p:tavLst>
                                    </p:anim>
                                    <p:anim calcmode="lin" valueType="num">
                                      <p:cBhvr>
                                        <p:cTn id="14" dur="1000" fill="hold"/>
                                        <p:tgtEl>
                                          <p:spTgt spid="1026"/>
                                        </p:tgtEl>
                                        <p:attrNameLst>
                                          <p:attrName>style.rotation</p:attrName>
                                        </p:attrNameLst>
                                      </p:cBhvr>
                                      <p:tavLst>
                                        <p:tav tm="0">
                                          <p:val>
                                            <p:fltVal val="90"/>
                                          </p:val>
                                        </p:tav>
                                        <p:tav tm="100000">
                                          <p:val>
                                            <p:fltVal val="0"/>
                                          </p:val>
                                        </p:tav>
                                      </p:tavLst>
                                    </p:anim>
                                    <p:animEffect transition="in" filter="fade">
                                      <p:cBhvr>
                                        <p:cTn id="15"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36878" y="-1030309"/>
            <a:ext cx="9144000" cy="5331853"/>
          </a:xfrm>
        </p:spPr>
        <p:txBody>
          <a:bodyPr>
            <a:noAutofit/>
          </a:bodyPr>
          <a:lstStyle/>
          <a:p>
            <a:endParaRPr lang="en-US" sz="6000" dirty="0" smtClean="0"/>
          </a:p>
          <a:p>
            <a:endParaRPr lang="en-US" sz="6000" dirty="0"/>
          </a:p>
          <a:p>
            <a:endParaRPr lang="en-US" sz="6000" dirty="0" smtClean="0"/>
          </a:p>
          <a:p>
            <a:endParaRPr lang="en-US" sz="6000" dirty="0"/>
          </a:p>
          <a:p>
            <a:r>
              <a:rPr lang="en-US" sz="6000" dirty="0" smtClean="0"/>
              <a:t>Thanks for listening!</a:t>
            </a:r>
          </a:p>
          <a:p>
            <a:r>
              <a:rPr lang="en-US" sz="6000" dirty="0" smtClean="0">
                <a:sym typeface="Wingdings" panose="05000000000000000000" pitchFamily="2" charset="2"/>
              </a:rPr>
              <a:t></a:t>
            </a:r>
            <a:endParaRPr lang="he-IL" sz="6000" dirty="0"/>
          </a:p>
        </p:txBody>
      </p:sp>
    </p:spTree>
    <p:extLst>
      <p:ext uri="{BB962C8B-B14F-4D97-AF65-F5344CB8AC3E}">
        <p14:creationId xmlns:p14="http://schemas.microsoft.com/office/powerpoint/2010/main" val="103287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9037" y="257843"/>
            <a:ext cx="9144000" cy="1213164"/>
          </a:xfrm>
        </p:spPr>
        <p:txBody>
          <a:bodyPr>
            <a:normAutofit/>
          </a:bodyPr>
          <a:lstStyle/>
          <a:p>
            <a:pPr algn="ctr" rtl="0"/>
            <a:r>
              <a:rPr lang="en-US" sz="5400" u="sng" dirty="0" smtClean="0">
                <a:solidFill>
                  <a:schemeClr val="tx1"/>
                </a:solidFill>
                <a:latin typeface="+mn-lt"/>
              </a:rPr>
              <a:t>Participants</a:t>
            </a:r>
            <a:r>
              <a:rPr lang="en-US" sz="5400" dirty="0" smtClean="0">
                <a:solidFill>
                  <a:schemeClr val="tx1"/>
                </a:solidFill>
                <a:latin typeface="+mn-lt"/>
              </a:rPr>
              <a:t>: </a:t>
            </a:r>
            <a:endParaRPr lang="he-IL" sz="5400" dirty="0">
              <a:solidFill>
                <a:schemeClr val="tx1"/>
              </a:solidFill>
              <a:latin typeface="+mn-lt"/>
            </a:endParaRPr>
          </a:p>
        </p:txBody>
      </p:sp>
      <p:sp>
        <p:nvSpPr>
          <p:cNvPr id="4" name="Oval 3"/>
          <p:cNvSpPr/>
          <p:nvPr/>
        </p:nvSpPr>
        <p:spPr>
          <a:xfrm>
            <a:off x="4999382" y="3400558"/>
            <a:ext cx="1648495" cy="901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Advisor:</a:t>
            </a:r>
            <a:br>
              <a:rPr lang="en-US" dirty="0" smtClean="0"/>
            </a:br>
            <a:r>
              <a:rPr lang="en-US" dirty="0" smtClean="0"/>
              <a:t>Tom Palny</a:t>
            </a:r>
            <a:endParaRPr lang="he-IL" dirty="0"/>
          </a:p>
        </p:txBody>
      </p:sp>
      <p:sp>
        <p:nvSpPr>
          <p:cNvPr id="6" name="Oval 5"/>
          <p:cNvSpPr/>
          <p:nvPr/>
        </p:nvSpPr>
        <p:spPr>
          <a:xfrm>
            <a:off x="1399037" y="2711132"/>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Ilana Levitan</a:t>
            </a:r>
            <a:endParaRPr lang="he-IL" dirty="0">
              <a:solidFill>
                <a:schemeClr val="tx1"/>
              </a:solidFill>
            </a:endParaRPr>
          </a:p>
        </p:txBody>
      </p:sp>
      <p:sp>
        <p:nvSpPr>
          <p:cNvPr id="7" name="Oval 6"/>
          <p:cNvSpPr/>
          <p:nvPr/>
        </p:nvSpPr>
        <p:spPr>
          <a:xfrm>
            <a:off x="1280980" y="4574145"/>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smtClean="0">
                <a:solidFill>
                  <a:schemeClr val="tx1"/>
                </a:solidFill>
              </a:rPr>
              <a:t>Yarin Ozery </a:t>
            </a:r>
            <a:endParaRPr lang="he-IL" dirty="0" smtClean="0">
              <a:solidFill>
                <a:schemeClr val="tx1"/>
              </a:solidFill>
            </a:endParaRPr>
          </a:p>
        </p:txBody>
      </p:sp>
      <p:sp>
        <p:nvSpPr>
          <p:cNvPr id="8" name="Oval 7"/>
          <p:cNvSpPr/>
          <p:nvPr/>
        </p:nvSpPr>
        <p:spPr>
          <a:xfrm>
            <a:off x="4816698" y="5166575"/>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smtClean="0">
                <a:solidFill>
                  <a:schemeClr val="tx1"/>
                </a:solidFill>
              </a:rPr>
              <a:t>Elyasaf Boim</a:t>
            </a:r>
            <a:endParaRPr lang="en-US" dirty="0" smtClean="0">
              <a:solidFill>
                <a:schemeClr val="tx1"/>
              </a:solidFill>
            </a:endParaRPr>
          </a:p>
        </p:txBody>
      </p:sp>
      <p:sp>
        <p:nvSpPr>
          <p:cNvPr id="9" name="Oval 8"/>
          <p:cNvSpPr/>
          <p:nvPr/>
        </p:nvSpPr>
        <p:spPr>
          <a:xfrm>
            <a:off x="8599306" y="4574146"/>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smtClean="0">
                <a:solidFill>
                  <a:schemeClr val="tx1"/>
                </a:solidFill>
              </a:rPr>
              <a:t>Aviad Rozenknof</a:t>
            </a:r>
            <a:endParaRPr lang="en-US" dirty="0">
              <a:solidFill>
                <a:schemeClr val="tx1"/>
              </a:solidFill>
            </a:endParaRPr>
          </a:p>
        </p:txBody>
      </p:sp>
      <p:sp>
        <p:nvSpPr>
          <p:cNvPr id="10" name="Oval 9"/>
          <p:cNvSpPr/>
          <p:nvPr/>
        </p:nvSpPr>
        <p:spPr>
          <a:xfrm>
            <a:off x="4816698" y="1943634"/>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Stav Namir</a:t>
            </a:r>
            <a:endParaRPr lang="he-IL" dirty="0">
              <a:solidFill>
                <a:schemeClr val="tx1"/>
              </a:solidFill>
            </a:endParaRPr>
          </a:p>
        </p:txBody>
      </p:sp>
      <p:sp>
        <p:nvSpPr>
          <p:cNvPr id="11" name="Oval 10"/>
          <p:cNvSpPr/>
          <p:nvPr/>
        </p:nvSpPr>
        <p:spPr>
          <a:xfrm>
            <a:off x="8599306" y="2706839"/>
            <a:ext cx="2231826"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smtClean="0">
                <a:solidFill>
                  <a:schemeClr val="tx1"/>
                </a:solidFill>
              </a:rPr>
              <a:t>Koby Brandes</a:t>
            </a:r>
            <a:endParaRPr lang="he-IL" dirty="0" smtClean="0">
              <a:solidFill>
                <a:schemeClr val="tx1"/>
              </a:solidFill>
            </a:endParaRPr>
          </a:p>
        </p:txBody>
      </p:sp>
      <p:cxnSp>
        <p:nvCxnSpPr>
          <p:cNvPr id="13" name="Straight Connector 12"/>
          <p:cNvCxnSpPr>
            <a:stCxn id="10" idx="4"/>
            <a:endCxn id="4" idx="0"/>
          </p:cNvCxnSpPr>
          <p:nvPr/>
        </p:nvCxnSpPr>
        <p:spPr>
          <a:xfrm>
            <a:off x="5823630" y="2536063"/>
            <a:ext cx="0" cy="864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6" idx="5"/>
          </p:cNvCxnSpPr>
          <p:nvPr/>
        </p:nvCxnSpPr>
        <p:spPr>
          <a:xfrm flipH="1" flipV="1">
            <a:off x="3117977" y="3216802"/>
            <a:ext cx="1881405" cy="634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6"/>
            <a:endCxn id="11" idx="3"/>
          </p:cNvCxnSpPr>
          <p:nvPr/>
        </p:nvCxnSpPr>
        <p:spPr>
          <a:xfrm flipV="1">
            <a:off x="6647877" y="3212509"/>
            <a:ext cx="2278272" cy="638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5"/>
            <a:endCxn id="9" idx="2"/>
          </p:cNvCxnSpPr>
          <p:nvPr/>
        </p:nvCxnSpPr>
        <p:spPr>
          <a:xfrm>
            <a:off x="6406460" y="4170054"/>
            <a:ext cx="2192846" cy="70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4"/>
            <a:endCxn id="8" idx="0"/>
          </p:cNvCxnSpPr>
          <p:nvPr/>
        </p:nvCxnSpPr>
        <p:spPr>
          <a:xfrm>
            <a:off x="5823630" y="4302079"/>
            <a:ext cx="0" cy="8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3"/>
            <a:endCxn id="7" idx="6"/>
          </p:cNvCxnSpPr>
          <p:nvPr/>
        </p:nvCxnSpPr>
        <p:spPr>
          <a:xfrm flipH="1">
            <a:off x="3294844" y="4170054"/>
            <a:ext cx="1945955" cy="7003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132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5059" y="607208"/>
            <a:ext cx="9144000" cy="809468"/>
          </a:xfrm>
        </p:spPr>
        <p:txBody>
          <a:bodyPr>
            <a:normAutofit fontScale="90000"/>
          </a:bodyPr>
          <a:lstStyle/>
          <a:p>
            <a:r>
              <a:rPr lang="en-US" u="sng" dirty="0" smtClean="0"/>
              <a:t>The problem</a:t>
            </a:r>
            <a:endParaRPr lang="he-IL" u="sng" dirty="0"/>
          </a:p>
        </p:txBody>
      </p:sp>
      <p:sp>
        <p:nvSpPr>
          <p:cNvPr id="3" name="Subtitle 2"/>
          <p:cNvSpPr>
            <a:spLocks noGrp="1"/>
          </p:cNvSpPr>
          <p:nvPr>
            <p:ph type="subTitle" idx="1"/>
          </p:nvPr>
        </p:nvSpPr>
        <p:spPr>
          <a:xfrm>
            <a:off x="721217" y="1815922"/>
            <a:ext cx="11153104" cy="3593206"/>
          </a:xfrm>
        </p:spPr>
        <p:txBody>
          <a:bodyPr>
            <a:normAutofit/>
          </a:bodyPr>
          <a:lstStyle/>
          <a:p>
            <a:pPr marL="457200" indent="-457200" algn="l" rtl="0">
              <a:buFont typeface="Arial" panose="020B0604020202020204" pitchFamily="34" charset="0"/>
              <a:buChar char="•"/>
            </a:pPr>
            <a:r>
              <a:rPr lang="en-US" dirty="0" smtClean="0"/>
              <a:t>Imagine that you have a big factory. </a:t>
            </a:r>
          </a:p>
          <a:p>
            <a:pPr marL="457200" indent="-457200" algn="l" rtl="0">
              <a:buFont typeface="Arial" panose="020B0604020202020204" pitchFamily="34" charset="0"/>
              <a:buChar char="•"/>
            </a:pPr>
            <a:r>
              <a:rPr lang="en-US" dirty="0" smtClean="0"/>
              <a:t>In the factory there are hundreds of rooms, and hundreds of workers.</a:t>
            </a:r>
          </a:p>
          <a:p>
            <a:pPr marL="457200" indent="-457200" algn="l" rtl="0">
              <a:buFont typeface="Arial" panose="020B0604020202020204" pitchFamily="34" charset="0"/>
              <a:buChar char="•"/>
            </a:pPr>
            <a:r>
              <a:rPr lang="en-US" dirty="0" smtClean="0"/>
              <a:t>Each employee has access permission to some rooms.</a:t>
            </a:r>
          </a:p>
          <a:p>
            <a:pPr marL="457200" indent="-457200" algn="l" rtl="0">
              <a:buFont typeface="Arial" panose="020B0604020202020204" pitchFamily="34" charset="0"/>
              <a:buChar char="•"/>
            </a:pPr>
            <a:r>
              <a:rPr lang="en-US" dirty="0" smtClean="0"/>
              <a:t>Each room has a minimum required access permission level.</a:t>
            </a:r>
          </a:p>
          <a:p>
            <a:pPr marL="457200" indent="-457200" algn="l" rtl="0">
              <a:buFont typeface="Arial" panose="020B0604020202020204" pitchFamily="34" charset="0"/>
              <a:buChar char="•"/>
            </a:pPr>
            <a:r>
              <a:rPr lang="en-US" dirty="0" smtClean="0"/>
              <a:t>In addition, each employee is able to order rooms to specific date and amount of guests. </a:t>
            </a:r>
          </a:p>
          <a:p>
            <a:pPr marL="457200" indent="-457200" algn="l" rtl="0">
              <a:buFont typeface="Arial" panose="020B0604020202020204" pitchFamily="34" charset="0"/>
              <a:buChar char="•"/>
            </a:pPr>
            <a:r>
              <a:rPr lang="en-US" dirty="0" smtClean="0"/>
              <a:t>How would you schedule the employees in the factory in order to avoid loads? </a:t>
            </a:r>
          </a:p>
          <a:p>
            <a:pPr algn="l" rtl="0"/>
            <a:r>
              <a:rPr lang="en-US" dirty="0" smtClean="0"/>
              <a:t> </a:t>
            </a:r>
            <a:endParaRPr lang="he-IL" dirty="0" smtClean="0"/>
          </a:p>
          <a:p>
            <a:pPr algn="l"/>
            <a:endParaRPr lang="he-IL" dirty="0" smtClean="0"/>
          </a:p>
          <a:p>
            <a:endParaRPr lang="he-IL" dirty="0"/>
          </a:p>
        </p:txBody>
      </p:sp>
    </p:spTree>
    <p:extLst>
      <p:ext uri="{BB962C8B-B14F-4D97-AF65-F5344CB8AC3E}">
        <p14:creationId xmlns:p14="http://schemas.microsoft.com/office/powerpoint/2010/main" val="61539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710241"/>
            <a:ext cx="9144000" cy="796589"/>
          </a:xfrm>
        </p:spPr>
        <p:txBody>
          <a:bodyPr>
            <a:noAutofit/>
          </a:bodyPr>
          <a:lstStyle/>
          <a:p>
            <a:pPr algn="ctr"/>
            <a:r>
              <a:rPr lang="en-US" sz="5400" u="sng" dirty="0" smtClean="0">
                <a:solidFill>
                  <a:schemeClr val="tx1"/>
                </a:solidFill>
                <a:latin typeface="+mn-lt"/>
              </a:rPr>
              <a:t>Project Goals:</a:t>
            </a:r>
            <a:endParaRPr lang="he-IL" sz="5400" u="sng" dirty="0">
              <a:solidFill>
                <a:schemeClr val="tx1"/>
              </a:solidFill>
              <a:latin typeface="+mn-lt"/>
            </a:endParaRPr>
          </a:p>
        </p:txBody>
      </p:sp>
      <p:sp>
        <p:nvSpPr>
          <p:cNvPr id="3" name="Subtitle 2"/>
          <p:cNvSpPr>
            <a:spLocks noGrp="1"/>
          </p:cNvSpPr>
          <p:nvPr>
            <p:ph type="subTitle" idx="1"/>
          </p:nvPr>
        </p:nvSpPr>
        <p:spPr>
          <a:xfrm>
            <a:off x="528035" y="2125014"/>
            <a:ext cx="10586432" cy="3039414"/>
          </a:xfrm>
        </p:spPr>
        <p:txBody>
          <a:bodyPr>
            <a:normAutofit/>
          </a:bodyPr>
          <a:lstStyle/>
          <a:p>
            <a:pPr marL="457200" indent="-457200" algn="l" rtl="0">
              <a:buFont typeface="Arial" panose="020B0604020202020204" pitchFamily="34" charset="0"/>
              <a:buChar char="•"/>
            </a:pPr>
            <a:r>
              <a:rPr lang="en-US" dirty="0"/>
              <a:t>Help the manager of the factory schedule the orders, while avoiding unbalanced loads and making sure employees aren’t assigned to rooms they can’t access. The schedule will rely on previous orders.</a:t>
            </a:r>
          </a:p>
          <a:p>
            <a:pPr marL="457200" indent="-457200" algn="l" rtl="0">
              <a:buFont typeface="Arial" panose="020B0604020202020204" pitchFamily="34" charset="0"/>
              <a:buChar char="•"/>
            </a:pPr>
            <a:r>
              <a:rPr lang="en-US" dirty="0"/>
              <a:t>Help the employees of the factory schedule their own meetings and order rooms when they need them.</a:t>
            </a:r>
          </a:p>
          <a:p>
            <a:pPr marL="457200" indent="-457200" algn="l" rtl="0">
              <a:buFont typeface="Arial" panose="020B0604020202020204" pitchFamily="34" charset="0"/>
              <a:buChar char="•"/>
            </a:pPr>
            <a:r>
              <a:rPr lang="en-US" dirty="0"/>
              <a:t>Let the manager run a simulation on the factory structure, in order to predict the loads in different rooms and hours.   </a:t>
            </a:r>
            <a:endParaRPr lang="he-IL" dirty="0"/>
          </a:p>
        </p:txBody>
      </p:sp>
    </p:spTree>
    <p:extLst>
      <p:ext uri="{BB962C8B-B14F-4D97-AF65-F5344CB8AC3E}">
        <p14:creationId xmlns:p14="http://schemas.microsoft.com/office/powerpoint/2010/main" val="1927492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7208"/>
            <a:ext cx="9144000" cy="783710"/>
          </a:xfrm>
        </p:spPr>
        <p:txBody>
          <a:bodyPr>
            <a:normAutofit fontScale="90000"/>
          </a:bodyPr>
          <a:lstStyle/>
          <a:p>
            <a:r>
              <a:rPr lang="en-US" u="sng" dirty="0" smtClean="0"/>
              <a:t>Solution</a:t>
            </a:r>
            <a:endParaRPr lang="he-IL" u="sng" dirty="0"/>
          </a:p>
        </p:txBody>
      </p:sp>
      <p:sp>
        <p:nvSpPr>
          <p:cNvPr id="3" name="Subtitle 2"/>
          <p:cNvSpPr>
            <a:spLocks noGrp="1"/>
          </p:cNvSpPr>
          <p:nvPr>
            <p:ph type="subTitle" idx="1"/>
          </p:nvPr>
        </p:nvSpPr>
        <p:spPr>
          <a:xfrm>
            <a:off x="785611" y="1519708"/>
            <a:ext cx="10779617" cy="3747752"/>
          </a:xfrm>
        </p:spPr>
        <p:txBody>
          <a:bodyPr>
            <a:normAutofit/>
          </a:bodyPr>
          <a:lstStyle/>
          <a:p>
            <a:pPr algn="l"/>
            <a:r>
              <a:rPr lang="en-US" dirty="0" smtClean="0"/>
              <a:t>* User can insert file of his weekly schedule. He needs to insert the date, hours and id of all the other employees who are going to participate in the meeting. In addition he can insert some constraints such as max capacity in rooms.</a:t>
            </a:r>
          </a:p>
          <a:p>
            <a:pPr algn="l"/>
            <a:r>
              <a:rPr lang="en-US" dirty="0" smtClean="0"/>
              <a:t>* User can get room recommendation for himself for small amount of time (usually one hour). Mostly used for unexpected events.</a:t>
            </a:r>
          </a:p>
          <a:p>
            <a:pPr algn="l"/>
            <a:r>
              <a:rPr lang="en-US" dirty="0" smtClean="0"/>
              <a:t>* The manager can do a simulation which will help him decide if he should do some changes in the structure of factory. For example, it allows him to see in a convenient way if there are some rooms which are too crowded, or too empty (so he can decide if he should build another rooms).  </a:t>
            </a:r>
            <a:endParaRPr lang="he-IL" dirty="0"/>
          </a:p>
        </p:txBody>
      </p:sp>
    </p:spTree>
    <p:extLst>
      <p:ext uri="{BB962C8B-B14F-4D97-AF65-F5344CB8AC3E}">
        <p14:creationId xmlns:p14="http://schemas.microsoft.com/office/powerpoint/2010/main" val="94734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62885"/>
            <a:ext cx="9144000" cy="850005"/>
          </a:xfrm>
        </p:spPr>
        <p:txBody>
          <a:bodyPr>
            <a:normAutofit fontScale="90000"/>
          </a:bodyPr>
          <a:lstStyle/>
          <a:p>
            <a:r>
              <a:rPr lang="en-US" u="sng" dirty="0" smtClean="0"/>
              <a:t>The tools</a:t>
            </a:r>
            <a:endParaRPr lang="he-IL" u="sng" dirty="0"/>
          </a:p>
        </p:txBody>
      </p:sp>
      <p:sp>
        <p:nvSpPr>
          <p:cNvPr id="3" name="Subtitle 2"/>
          <p:cNvSpPr>
            <a:spLocks noGrp="1"/>
          </p:cNvSpPr>
          <p:nvPr>
            <p:ph type="subTitle" idx="1"/>
          </p:nvPr>
        </p:nvSpPr>
        <p:spPr>
          <a:xfrm>
            <a:off x="1524000" y="2202287"/>
            <a:ext cx="9144000" cy="3055513"/>
          </a:xfrm>
        </p:spPr>
        <p:txBody>
          <a:bodyPr/>
          <a:lstStyle/>
          <a:p>
            <a:pPr algn="l"/>
            <a:r>
              <a:rPr lang="en-US" dirty="0" smtClean="0"/>
              <a:t>* Flask</a:t>
            </a:r>
            <a:br>
              <a:rPr lang="en-US" dirty="0" smtClean="0"/>
            </a:br>
            <a:r>
              <a:rPr lang="en-US" dirty="0" smtClean="0"/>
              <a:t>* Bootstrap</a:t>
            </a:r>
            <a:br>
              <a:rPr lang="en-US" dirty="0" smtClean="0"/>
            </a:br>
            <a:endParaRPr lang="he-IL" dirty="0"/>
          </a:p>
        </p:txBody>
      </p:sp>
    </p:spTree>
    <p:extLst>
      <p:ext uri="{BB962C8B-B14F-4D97-AF65-F5344CB8AC3E}">
        <p14:creationId xmlns:p14="http://schemas.microsoft.com/office/powerpoint/2010/main" val="231024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388267"/>
            <a:ext cx="9144000" cy="938257"/>
          </a:xfrm>
        </p:spPr>
        <p:txBody>
          <a:bodyPr/>
          <a:lstStyle/>
          <a:p>
            <a:r>
              <a:rPr lang="en-US" u="sng" dirty="0" smtClean="0"/>
              <a:t>Testing</a:t>
            </a:r>
            <a:endParaRPr lang="he-IL" u="sng" dirty="0"/>
          </a:p>
        </p:txBody>
      </p:sp>
      <p:sp>
        <p:nvSpPr>
          <p:cNvPr id="3" name="Subtitle 2"/>
          <p:cNvSpPr>
            <a:spLocks noGrp="1"/>
          </p:cNvSpPr>
          <p:nvPr>
            <p:ph type="subTitle" idx="1"/>
          </p:nvPr>
        </p:nvSpPr>
        <p:spPr>
          <a:xfrm>
            <a:off x="515155" y="1506828"/>
            <a:ext cx="11320530" cy="3016876"/>
          </a:xfrm>
        </p:spPr>
        <p:txBody>
          <a:bodyPr/>
          <a:lstStyle/>
          <a:p>
            <a:pPr algn="l"/>
            <a:r>
              <a:rPr lang="en-US" dirty="0" smtClean="0"/>
              <a:t>* Wrote tests which get files with rooms.csv, employee.scv. We see what happens and which errors are thrown when some employees try to schedule rooms. We used Codecav and Travis for this goal.</a:t>
            </a:r>
          </a:p>
          <a:p>
            <a:pPr algn="l"/>
            <a:r>
              <a:rPr lang="en-US" dirty="0" smtClean="0"/>
              <a:t>* We checked manually the correctness of the </a:t>
            </a:r>
            <a:r>
              <a:rPr lang="en-US" dirty="0" err="1" smtClean="0"/>
              <a:t>gui</a:t>
            </a:r>
            <a:r>
              <a:rPr lang="en-US" dirty="0" smtClean="0"/>
              <a:t>.</a:t>
            </a:r>
          </a:p>
          <a:p>
            <a:pPr algn="l"/>
            <a:endParaRPr lang="he-IL" dirty="0"/>
          </a:p>
        </p:txBody>
      </p:sp>
    </p:spTree>
    <p:extLst>
      <p:ext uri="{BB962C8B-B14F-4D97-AF65-F5344CB8AC3E}">
        <p14:creationId xmlns:p14="http://schemas.microsoft.com/office/powerpoint/2010/main" val="355023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938" y="568571"/>
            <a:ext cx="9144000" cy="745074"/>
          </a:xfrm>
        </p:spPr>
        <p:txBody>
          <a:bodyPr>
            <a:normAutofit fontScale="90000"/>
          </a:bodyPr>
          <a:lstStyle/>
          <a:p>
            <a:r>
              <a:rPr lang="en-US" u="sng" dirty="0" smtClean="0"/>
              <a:t>Error handling</a:t>
            </a:r>
            <a:endParaRPr lang="he-IL" u="sng" dirty="0"/>
          </a:p>
        </p:txBody>
      </p:sp>
      <p:sp>
        <p:nvSpPr>
          <p:cNvPr id="3" name="Subtitle 2"/>
          <p:cNvSpPr>
            <a:spLocks noGrp="1"/>
          </p:cNvSpPr>
          <p:nvPr>
            <p:ph type="subTitle" idx="1"/>
          </p:nvPr>
        </p:nvSpPr>
        <p:spPr>
          <a:xfrm>
            <a:off x="963768" y="1635617"/>
            <a:ext cx="10743128" cy="3390363"/>
          </a:xfrm>
        </p:spPr>
        <p:txBody>
          <a:bodyPr/>
          <a:lstStyle/>
          <a:p>
            <a:pPr algn="l"/>
            <a:r>
              <a:rPr lang="en-US" dirty="0" smtClean="0"/>
              <a:t>Our program knows how to deal with errors. Some examples:</a:t>
            </a:r>
          </a:p>
          <a:p>
            <a:pPr algn="l"/>
            <a:r>
              <a:rPr lang="en-US" dirty="0" smtClean="0"/>
              <a:t>* When the manager wants to search for id which doesn’t exist in the system, he gets a message: “id not existing”.</a:t>
            </a:r>
          </a:p>
          <a:p>
            <a:pPr algn="l"/>
            <a:r>
              <a:rPr lang="en-US" dirty="0" smtClean="0"/>
              <a:t>* When manager insert file in incorrect structure he will get an announcement.</a:t>
            </a:r>
          </a:p>
          <a:p>
            <a:pPr algn="l"/>
            <a:endParaRPr lang="en-US" dirty="0" smtClean="0"/>
          </a:p>
          <a:p>
            <a:pPr algn="l"/>
            <a:r>
              <a:rPr lang="en-US" dirty="0" smtClean="0"/>
              <a:t>we were very carful not to crush our program in a case of an error. </a:t>
            </a:r>
            <a:endParaRPr lang="he-IL" dirty="0"/>
          </a:p>
        </p:txBody>
      </p:sp>
    </p:spTree>
    <p:extLst>
      <p:ext uri="{BB962C8B-B14F-4D97-AF65-F5344CB8AC3E}">
        <p14:creationId xmlns:p14="http://schemas.microsoft.com/office/powerpoint/2010/main" val="113394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20970" y="401146"/>
            <a:ext cx="9144000" cy="745074"/>
          </a:xfrm>
        </p:spPr>
        <p:txBody>
          <a:bodyPr>
            <a:normAutofit fontScale="90000"/>
          </a:bodyPr>
          <a:lstStyle/>
          <a:p>
            <a:r>
              <a:rPr lang="en-US" u="sng" dirty="0" smtClean="0"/>
              <a:t>Next steps</a:t>
            </a:r>
            <a:endParaRPr lang="he-IL" u="sng" dirty="0"/>
          </a:p>
        </p:txBody>
      </p:sp>
      <p:sp>
        <p:nvSpPr>
          <p:cNvPr id="3" name="Subtitle 2"/>
          <p:cNvSpPr>
            <a:spLocks noGrp="1"/>
          </p:cNvSpPr>
          <p:nvPr>
            <p:ph type="subTitle" idx="1"/>
          </p:nvPr>
        </p:nvSpPr>
        <p:spPr>
          <a:xfrm>
            <a:off x="899374" y="1493949"/>
            <a:ext cx="10470524" cy="3390363"/>
          </a:xfrm>
        </p:spPr>
        <p:txBody>
          <a:bodyPr>
            <a:normAutofit/>
          </a:bodyPr>
          <a:lstStyle/>
          <a:p>
            <a:pPr marL="342900" indent="-342900" algn="l">
              <a:buFont typeface="Arial" panose="020B0604020202020204" pitchFamily="34" charset="0"/>
              <a:buChar char="•"/>
            </a:pPr>
            <a:r>
              <a:rPr lang="en-US" dirty="0" smtClean="0"/>
              <a:t>* Adjustment for phone</a:t>
            </a:r>
          </a:p>
          <a:p>
            <a:pPr algn="l"/>
            <a:r>
              <a:rPr lang="en-US" dirty="0" smtClean="0"/>
              <a:t>* NFC</a:t>
            </a:r>
          </a:p>
          <a:p>
            <a:pPr algn="l"/>
            <a:r>
              <a:rPr lang="en-US" dirty="0" smtClean="0"/>
              <a:t>* Integration with google </a:t>
            </a:r>
            <a:r>
              <a:rPr lang="en-US" dirty="0" err="1" smtClean="0"/>
              <a:t>calender</a:t>
            </a:r>
            <a:endParaRPr lang="en-US" dirty="0" smtClean="0"/>
          </a:p>
          <a:p>
            <a:pPr algn="l"/>
            <a:r>
              <a:rPr lang="en-US" dirty="0" smtClean="0"/>
              <a:t>* More warnings about the exceptions in the program</a:t>
            </a:r>
          </a:p>
          <a:p>
            <a:pPr algn="l"/>
            <a:r>
              <a:rPr lang="en-US" dirty="0" smtClean="0"/>
              <a:t>* Show simulation in </a:t>
            </a:r>
            <a:r>
              <a:rPr lang="en-US" dirty="0" err="1" smtClean="0"/>
              <a:t>gui</a:t>
            </a:r>
            <a:endParaRPr lang="he-IL" dirty="0"/>
          </a:p>
        </p:txBody>
      </p:sp>
    </p:spTree>
    <p:extLst>
      <p:ext uri="{BB962C8B-B14F-4D97-AF65-F5344CB8AC3E}">
        <p14:creationId xmlns:p14="http://schemas.microsoft.com/office/powerpoint/2010/main" val="2257980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461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Participants: </vt:lpstr>
      <vt:lpstr>The problem</vt:lpstr>
      <vt:lpstr>Project Goals:</vt:lpstr>
      <vt:lpstr>Solution</vt:lpstr>
      <vt:lpstr>The tools</vt:lpstr>
      <vt:lpstr>Testing</vt:lpstr>
      <vt:lpstr>Error handling</vt:lpstr>
      <vt:lpstr>Next steps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Ilana</dc:creator>
  <cp:lastModifiedBy>Ilana</cp:lastModifiedBy>
  <cp:revision>12</cp:revision>
  <dcterms:created xsi:type="dcterms:W3CDTF">2018-01-17T21:59:36Z</dcterms:created>
  <dcterms:modified xsi:type="dcterms:W3CDTF">2018-01-18T11:48:25Z</dcterms:modified>
</cp:coreProperties>
</file>