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1"/>
  </p:notesMasterIdLst>
  <p:handoutMasterIdLst>
    <p:handoutMasterId r:id="rId12"/>
  </p:handoutMasterIdLst>
  <p:sldIdLst>
    <p:sldId id="314" r:id="rId5"/>
    <p:sldId id="315" r:id="rId6"/>
    <p:sldId id="318" r:id="rId7"/>
    <p:sldId id="320" r:id="rId8"/>
    <p:sldId id="325" r:id="rId9"/>
    <p:sldId id="30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81" d="100"/>
          <a:sy n="81" d="100"/>
        </p:scale>
        <p:origin x="754" y="6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5/25/2025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226176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dirty="0"/>
              <a:t>Click icon to add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dirty="0"/>
              <a:t>Click icon to add picture</a:t>
            </a:r>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dirty="0"/>
              <a:t>Click icon to add picture</a:t>
            </a:r>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dirty="0"/>
              <a:t>Click icon to add picture</a:t>
            </a:r>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04874" y="3978111"/>
            <a:ext cx="5765486" cy="1995970"/>
          </a:xfrm>
        </p:spPr>
        <p:txBody>
          <a:bodyPr>
            <a:normAutofit/>
          </a:bodyPr>
          <a:lstStyle/>
          <a:p>
            <a:r>
              <a:rPr lang="en-US" sz="2000" b="1" dirty="0">
                <a:latin typeface="Arial" panose="020B0604020202020204" pitchFamily="34" charset="0"/>
                <a:cs typeface="Arial" panose="020B0604020202020204" pitchFamily="34" charset="0"/>
              </a:rPr>
              <a:t>Title:</a:t>
            </a:r>
            <a:r>
              <a:rPr lang="en-US" sz="2000" dirty="0">
                <a:latin typeface="Arial" panose="020B0604020202020204" pitchFamily="34" charset="0"/>
                <a:cs typeface="Arial" panose="020B0604020202020204" pitchFamily="34" charset="0"/>
              </a:rPr>
              <a:t> Historical Automobile Sales Analysis</a:t>
            </a:r>
            <a:br>
              <a:rPr lang="en-US" sz="2000"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Subtitle:</a:t>
            </a:r>
            <a:r>
              <a:rPr lang="en-US" sz="2000" dirty="0">
                <a:latin typeface="Arial" panose="020B0604020202020204" pitchFamily="34" charset="0"/>
                <a:cs typeface="Arial" panose="020B0604020202020204" pitchFamily="34" charset="0"/>
              </a:rPr>
              <a:t> SQL-Based Data Exploration &amp; Insights</a:t>
            </a:r>
            <a:br>
              <a:rPr lang="en-US" sz="2000"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Date Range:</a:t>
            </a:r>
            <a:r>
              <a:rPr lang="en-US" sz="2000" dirty="0">
                <a:latin typeface="Arial" panose="020B0604020202020204" pitchFamily="34" charset="0"/>
                <a:cs typeface="Arial" panose="020B0604020202020204" pitchFamily="34" charset="0"/>
              </a:rPr>
              <a:t> 1980–2023</a:t>
            </a:r>
          </a:p>
        </p:txBody>
      </p:sp>
      <p:pic>
        <p:nvPicPr>
          <p:cNvPr id="4" name="Picture 3">
            <a:extLst>
              <a:ext uri="{FF2B5EF4-FFF2-40B4-BE49-F238E27FC236}">
                <a16:creationId xmlns:a16="http://schemas.microsoft.com/office/drawing/2014/main" id="{F7B6A21B-B12E-246B-F249-863407DE4E15}"/>
              </a:ext>
            </a:extLst>
          </p:cNvPr>
          <p:cNvPicPr>
            <a:picLocks noChangeAspect="1"/>
          </p:cNvPicPr>
          <p:nvPr/>
        </p:nvPicPr>
        <p:blipFill>
          <a:blip r:embed="rId3"/>
          <a:stretch>
            <a:fillRect/>
          </a:stretch>
        </p:blipFill>
        <p:spPr>
          <a:xfrm>
            <a:off x="7013542" y="457985"/>
            <a:ext cx="3520126" cy="3520126"/>
          </a:xfrm>
          <a:prstGeom prst="rect">
            <a:avLst/>
          </a:prstGeom>
        </p:spPr>
      </p:pic>
    </p:spTree>
    <p:extLst>
      <p:ext uri="{BB962C8B-B14F-4D97-AF65-F5344CB8AC3E}">
        <p14:creationId xmlns:p14="http://schemas.microsoft.com/office/powerpoint/2010/main" val="29453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1221036"/>
          </a:xfrm>
        </p:spPr>
        <p:txBody>
          <a:bodyPr/>
          <a:lstStyle/>
          <a:p>
            <a:r>
              <a:rPr lang="en-US" dirty="0"/>
              <a:t>About us</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1677972"/>
            <a:ext cx="5181600" cy="4295792"/>
          </a:xfrm>
        </p:spPr>
        <p:txBody>
          <a:bodyPr>
            <a:normAutofit fontScale="77500" lnSpcReduction="20000"/>
          </a:bodyPr>
          <a:lstStyle/>
          <a:p>
            <a:pPr>
              <a:buNone/>
            </a:pPr>
            <a:r>
              <a:rPr lang="en-US" dirty="0"/>
              <a:t>We are a team of data enthusiasts passionate about transforming raw data into meaningful insights. With a strong foundation in SQL and data analysis, our goal is to help businesses make informed decisions by uncovering trends, identifying opportunities, and simplifying complex data.</a:t>
            </a:r>
          </a:p>
          <a:p>
            <a:pPr>
              <a:buNone/>
            </a:pPr>
            <a:r>
              <a:rPr lang="en-US" dirty="0"/>
              <a:t>In this project, we analyzed over four decades of historical automobile sales data, applying structured SQL queries to reveal how economic, seasonal, and marketing factors impact vehicle sales. Our work reflects a commitment to data accuracy, clarity, and actionable outcomes.</a:t>
            </a:r>
          </a:p>
          <a:p>
            <a:r>
              <a:rPr lang="en-US" dirty="0"/>
              <a:t>Whether you're a stakeholder in the automotive industry, a policy advisor, or a data science learner — we believe the insights generated here can help drive smarter, evidence-based strategies.</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r>
              <a:rPr lang="en-US" sz="3200" dirty="0"/>
              <a:t>Problem Statement</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914399" y="1677971"/>
            <a:ext cx="7273638" cy="4489149"/>
          </a:xfrm>
        </p:spPr>
        <p:txBody>
          <a:bodyPr>
            <a:normAutofit/>
          </a:bodyPr>
          <a:lstStyle/>
          <a:p>
            <a:pPr>
              <a:buNone/>
            </a:pPr>
            <a:r>
              <a:rPr lang="en-US" dirty="0"/>
              <a:t>The automobile industry is influenced by a wide range of factors including economic conditions, seasonal trends, advertising efforts, and regional consumer behavior. The challenge is to analyze historical automobile sales data (1980–2023) to uncover patterns, identify key drivers of sales, and evaluate the impact of external variables such as recessions, GDP changes, and unemployment rates.</a:t>
            </a:r>
          </a:p>
          <a:p>
            <a:pPr>
              <a:buNone/>
            </a:pPr>
            <a:r>
              <a:rPr lang="en-US" dirty="0"/>
              <a:t>This project aims to:</a:t>
            </a:r>
          </a:p>
          <a:p>
            <a:pPr>
              <a:buFont typeface="Arial" panose="020B0604020202020204" pitchFamily="34" charset="0"/>
              <a:buChar char="•"/>
            </a:pPr>
            <a:r>
              <a:rPr lang="en-US" dirty="0"/>
              <a:t>Understand how economic indicators influence vehicle sales.</a:t>
            </a:r>
          </a:p>
          <a:p>
            <a:pPr>
              <a:buFont typeface="Arial" panose="020B0604020202020204" pitchFamily="34" charset="0"/>
              <a:buChar char="•"/>
            </a:pPr>
            <a:r>
              <a:rPr lang="en-US" dirty="0"/>
              <a:t>Analyze sales trends across time, regions, and vehicle types.</a:t>
            </a:r>
          </a:p>
          <a:p>
            <a:pPr>
              <a:buFont typeface="Arial" panose="020B0604020202020204" pitchFamily="34" charset="0"/>
              <a:buChar char="•"/>
            </a:pPr>
            <a:r>
              <a:rPr lang="en-US" dirty="0"/>
              <a:t>Measure the effectiveness of advertising expenditure.</a:t>
            </a:r>
          </a:p>
          <a:p>
            <a:pPr>
              <a:buFont typeface="Arial" panose="020B0604020202020204" pitchFamily="34" charset="0"/>
              <a:buChar char="•"/>
            </a:pPr>
            <a:r>
              <a:rPr lang="en-US" dirty="0"/>
              <a:t>Provide data-driven insights to support strategic decision-making in the automotive sector.</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41200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170847"/>
            <a:ext cx="10363201" cy="864972"/>
          </a:xfrm>
        </p:spPr>
        <p:txBody>
          <a:bodyPr/>
          <a:lstStyle/>
          <a:p>
            <a:r>
              <a:rPr lang="en-US" dirty="0"/>
              <a:t>SOLUTION</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4</a:t>
            </a:fld>
            <a:endParaRPr lang="en-US" dirty="0"/>
          </a:p>
        </p:txBody>
      </p:sp>
      <p:sp>
        <p:nvSpPr>
          <p:cNvPr id="9" name="Content Placeholder 2">
            <a:extLst>
              <a:ext uri="{FF2B5EF4-FFF2-40B4-BE49-F238E27FC236}">
                <a16:creationId xmlns:a16="http://schemas.microsoft.com/office/drawing/2014/main" id="{5D4DB8A5-A050-5A64-3C8C-2D8383C755B0}"/>
              </a:ext>
            </a:extLst>
          </p:cNvPr>
          <p:cNvSpPr txBox="1">
            <a:spLocks/>
          </p:cNvSpPr>
          <p:nvPr/>
        </p:nvSpPr>
        <p:spPr>
          <a:xfrm>
            <a:off x="6284894" y="1272651"/>
            <a:ext cx="5476974" cy="473676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b="1" dirty="0"/>
              <a:t>🌎 3. Economic Impact Evaluation</a:t>
            </a:r>
          </a:p>
          <a:p>
            <a:r>
              <a:rPr lang="en-US" dirty="0"/>
              <a:t>Measured the influence of GDP, recession periods, and unemployment rates on automobile sales.</a:t>
            </a:r>
          </a:p>
          <a:p>
            <a:r>
              <a:rPr lang="en-US" dirty="0"/>
              <a:t>Correlated consumer confidence and growth rate with vehicle purchase behavior.</a:t>
            </a:r>
          </a:p>
          <a:p>
            <a:pPr>
              <a:buFont typeface="Arial" panose="020B0604020202020204" pitchFamily="34" charset="0"/>
              <a:buNone/>
            </a:pPr>
            <a:r>
              <a:rPr lang="en-US" b="1" dirty="0"/>
              <a:t>📈 4. Marketing Efficiency Assessment</a:t>
            </a:r>
          </a:p>
          <a:p>
            <a:r>
              <a:rPr lang="en-US" dirty="0"/>
              <a:t>Assessed the relationship between advertising expenditure and sales volume.</a:t>
            </a:r>
          </a:p>
          <a:p>
            <a:r>
              <a:rPr lang="en-US" dirty="0"/>
              <a:t>Evaluated competition levels across markets to understand saturation and demand.</a:t>
            </a:r>
          </a:p>
          <a:p>
            <a:pPr>
              <a:buFont typeface="Arial" panose="020B0604020202020204" pitchFamily="34" charset="0"/>
              <a:buNone/>
            </a:pPr>
            <a:r>
              <a:rPr lang="en-US" b="1" dirty="0"/>
              <a:t>🚗 5. Category &amp; Region Insights</a:t>
            </a:r>
          </a:p>
          <a:p>
            <a:r>
              <a:rPr lang="en-US" dirty="0"/>
              <a:t>Compared sales across vehicle types (e.g., supermini, family car).</a:t>
            </a:r>
          </a:p>
          <a:p>
            <a:r>
              <a:rPr lang="en-US" dirty="0"/>
              <a:t>Ranked cities based on total and average sales.</a:t>
            </a:r>
          </a:p>
        </p:txBody>
      </p:sp>
      <p:sp>
        <p:nvSpPr>
          <p:cNvPr id="10" name="Content Placeholder 2">
            <a:extLst>
              <a:ext uri="{FF2B5EF4-FFF2-40B4-BE49-F238E27FC236}">
                <a16:creationId xmlns:a16="http://schemas.microsoft.com/office/drawing/2014/main" id="{375DADF2-8E4D-6C0E-0FA2-C5228AF29C1D}"/>
              </a:ext>
            </a:extLst>
          </p:cNvPr>
          <p:cNvSpPr txBox="1">
            <a:spLocks/>
          </p:cNvSpPr>
          <p:nvPr/>
        </p:nvSpPr>
        <p:spPr>
          <a:xfrm>
            <a:off x="807920" y="1272652"/>
            <a:ext cx="5476974" cy="473676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a:t>To address the challenge of understanding the complex dynamics behind automobile sales, we implemented a comprehensive SQL-based data analysis solution using a structured historical dataset spanning from 1980 to 2023. Our approach involved:</a:t>
            </a:r>
          </a:p>
          <a:p>
            <a:pPr>
              <a:buFont typeface="Arial" panose="020B0604020202020204" pitchFamily="34" charset="0"/>
              <a:buNone/>
            </a:pPr>
            <a:r>
              <a:rPr lang="en-US" b="1" dirty="0"/>
              <a:t>🔍 1. Data Exploration</a:t>
            </a:r>
          </a:p>
          <a:p>
            <a:r>
              <a:rPr lang="en-US" dirty="0"/>
              <a:t>Loaded and previewed the dataset using SQL queries.</a:t>
            </a:r>
          </a:p>
          <a:p>
            <a:r>
              <a:rPr lang="en-US" dirty="0"/>
              <a:t>Identified data types, key metrics, and missing values.</a:t>
            </a:r>
          </a:p>
          <a:p>
            <a:pPr>
              <a:buFont typeface="Arial" panose="020B0604020202020204" pitchFamily="34" charset="0"/>
              <a:buNone/>
            </a:pPr>
            <a:r>
              <a:rPr lang="en-US" b="1" dirty="0"/>
              <a:t>📊 2. Sales Performance Analysis</a:t>
            </a:r>
          </a:p>
          <a:p>
            <a:r>
              <a:rPr lang="en-US" dirty="0"/>
              <a:t>Calculated total automobile sales and average prices across time.</a:t>
            </a:r>
          </a:p>
          <a:p>
            <a:r>
              <a:rPr lang="en-US" dirty="0"/>
              <a:t>Analyzed trends by month, year, and city to uncover seasonal and regional patterns.</a:t>
            </a:r>
          </a:p>
        </p:txBody>
      </p:sp>
    </p:spTree>
    <p:extLst>
      <p:ext uri="{BB962C8B-B14F-4D97-AF65-F5344CB8AC3E}">
        <p14:creationId xmlns:p14="http://schemas.microsoft.com/office/powerpoint/2010/main" val="43040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CED9-3D31-C7EF-C4E5-0D218F611807}"/>
              </a:ext>
            </a:extLst>
          </p:cNvPr>
          <p:cNvSpPr>
            <a:spLocks noGrp="1"/>
          </p:cNvSpPr>
          <p:nvPr>
            <p:ph type="title"/>
          </p:nvPr>
        </p:nvSpPr>
        <p:spPr>
          <a:xfrm>
            <a:off x="923545" y="584477"/>
            <a:ext cx="10354052" cy="1209765"/>
          </a:xfrm>
        </p:spPr>
        <p:txBody>
          <a:bodyPr>
            <a:normAutofit/>
          </a:bodyPr>
          <a:lstStyle/>
          <a:p>
            <a:pPr>
              <a:buNone/>
            </a:pPr>
            <a:r>
              <a:rPr lang="en-US" dirty="0"/>
              <a:t>OUTCOMES</a:t>
            </a:r>
          </a:p>
        </p:txBody>
      </p:sp>
      <p:sp>
        <p:nvSpPr>
          <p:cNvPr id="4" name="Slide Number Placeholder 3">
            <a:extLst>
              <a:ext uri="{FF2B5EF4-FFF2-40B4-BE49-F238E27FC236}">
                <a16:creationId xmlns:a16="http://schemas.microsoft.com/office/drawing/2014/main" id="{BFE50FF3-CE3C-DDFB-B8EA-5BA1668A106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5</a:t>
            </a:fld>
            <a:endParaRPr lang="en-US" dirty="0"/>
          </a:p>
        </p:txBody>
      </p:sp>
      <p:sp>
        <p:nvSpPr>
          <p:cNvPr id="8" name="TextBox 7">
            <a:extLst>
              <a:ext uri="{FF2B5EF4-FFF2-40B4-BE49-F238E27FC236}">
                <a16:creationId xmlns:a16="http://schemas.microsoft.com/office/drawing/2014/main" id="{759DDD18-40E7-1D72-A426-D16CC681177C}"/>
              </a:ext>
            </a:extLst>
          </p:cNvPr>
          <p:cNvSpPr txBox="1"/>
          <p:nvPr/>
        </p:nvSpPr>
        <p:spPr>
          <a:xfrm>
            <a:off x="923545" y="1932495"/>
            <a:ext cx="8606954" cy="1754326"/>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analysis provides a strategic foundation for: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Forecasting future sales trends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Optimizing marketing budgets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Targeting the most profitable vehicle categories and cities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Navigating economic downturns with better planning</a:t>
            </a:r>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3500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90"/>
            <a:ext cx="5057103" cy="1275704"/>
          </a:xfrm>
        </p:spPr>
        <p:txBody>
          <a:bodyPr/>
          <a:lstStyle/>
          <a:p>
            <a:r>
              <a:rPr lang="en-US" dirty="0"/>
              <a:t>Shubham Kokane</a:t>
            </a:r>
          </a:p>
          <a:p>
            <a:r>
              <a:rPr lang="en-US" dirty="0"/>
              <a:t>shubhamdkokane19@gmail.com</a:t>
            </a:r>
          </a:p>
        </p:txBody>
      </p:sp>
    </p:spTree>
    <p:extLst>
      <p:ext uri="{BB962C8B-B14F-4D97-AF65-F5344CB8AC3E}">
        <p14:creationId xmlns:p14="http://schemas.microsoft.com/office/powerpoint/2010/main" val="76993264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34</TotalTime>
  <Words>496</Words>
  <Application>Microsoft Office PowerPoint</Application>
  <PresentationFormat>Widescreen</PresentationFormat>
  <Paragraphs>48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Tenorite</vt:lpstr>
      <vt:lpstr>Custom</vt:lpstr>
      <vt:lpstr>Title: Historical Automobile Sales Analysis Subtitle: SQL-Based Data Exploration &amp; Insights Date Range: 1980–2023</vt:lpstr>
      <vt:lpstr>About us</vt:lpstr>
      <vt:lpstr>Problem Statement</vt:lpstr>
      <vt:lpstr>SOLUTION</vt:lpstr>
      <vt:lpstr>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 Shubham</dc:creator>
  <cp:lastModifiedBy>Mr. Shubham</cp:lastModifiedBy>
  <cp:revision>2</cp:revision>
  <dcterms:created xsi:type="dcterms:W3CDTF">2025-05-25T06:39:13Z</dcterms:created>
  <dcterms:modified xsi:type="dcterms:W3CDTF">2025-05-25T07:13:25Z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