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crum-Agile Approach: Benefits and Comparison with Waterfal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pPr/>
            <a:r>
              <a:t>Scrum-Agile Approach: Benefits and Comparison with Waterfall</a:t>
            </a:r>
          </a:p>
        </p:txBody>
      </p:sp>
      <p:sp>
        <p:nvSpPr>
          <p:cNvPr id="120" name="Connor Bailey…"/>
          <p:cNvSpPr txBox="1"/>
          <p:nvPr>
            <p:ph type="subTitle" sz="quarter" idx="1"/>
          </p:nvPr>
        </p:nvSpPr>
        <p:spPr>
          <a:xfrm>
            <a:off x="2387599" y="8744378"/>
            <a:ext cx="19621501" cy="1587501"/>
          </a:xfrm>
          <a:prstGeom prst="rect">
            <a:avLst/>
          </a:prstGeom>
        </p:spPr>
        <p:txBody>
          <a:bodyPr/>
          <a:lstStyle/>
          <a:p>
            <a:pPr/>
            <a:r>
              <a:t>Connor Bailey</a:t>
            </a:r>
          </a:p>
          <a:p>
            <a:pPr/>
            <a:r>
              <a:t>October 26th,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Key Roles in a Scrum-Agile Team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4694">
              <a:defRPr sz="9968"/>
            </a:lvl1pPr>
          </a:lstStyle>
          <a:p>
            <a:pPr/>
            <a:r>
              <a:t>Key Roles in a Scrum-Agile Team (1)</a:t>
            </a:r>
          </a:p>
        </p:txBody>
      </p:sp>
      <p:sp>
        <p:nvSpPr>
          <p:cNvPr id="123" name="Scrum Master: Facilitates processes, removes obstacles, ensures team align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Scrum Master:</a:t>
            </a:r>
            <a:r>
              <a:t> Facilitates processes, removes obstacles, ensures team alignment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Product Owner:</a:t>
            </a:r>
            <a:r>
              <a:t> Manages the backlog, prioritizes user stories based on business needs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Development Team:</a:t>
            </a:r>
            <a:r>
              <a:t> Cross functional team members working collaboratively to complete user stories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DLC in Agile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SDLC in Agile (2)</a:t>
            </a:r>
          </a:p>
        </p:txBody>
      </p:sp>
      <p:sp>
        <p:nvSpPr>
          <p:cNvPr id="126" name="Phase 1 - Requirement Gathe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718184">
              <a:spcBef>
                <a:spcPts val="5100"/>
              </a:spcBef>
              <a:defRPr sz="4524"/>
            </a:pPr>
            <a:r>
              <a:t>Phase 1 - Requirement Gathering</a:t>
            </a:r>
          </a:p>
          <a:p>
            <a:pPr lvl="1" marL="1060704" indent="-530352" defTabSz="718184">
              <a:spcBef>
                <a:spcPts val="5100"/>
              </a:spcBef>
              <a:defRPr sz="4524"/>
            </a:pPr>
            <a:r>
              <a:t>Requirements are gathered and refined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Phase 2 - Design and Development</a:t>
            </a:r>
          </a:p>
          <a:p>
            <a:pPr lvl="1" marL="1060704" indent="-530352" defTabSz="718184">
              <a:spcBef>
                <a:spcPts val="5100"/>
              </a:spcBef>
              <a:defRPr sz="4524"/>
            </a:pPr>
            <a:r>
              <a:t>Development occurs in sprints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Phase 3- Deployment and Review</a:t>
            </a:r>
          </a:p>
          <a:p>
            <a:pPr lvl="1" marL="1060704" indent="-530352" defTabSz="718184">
              <a:spcBef>
                <a:spcPts val="5100"/>
              </a:spcBef>
              <a:defRPr sz="4524"/>
            </a:pPr>
            <a:r>
              <a:t>Incremental delivery with retrospective reviews that enhance future sprints</a:t>
            </a:r>
          </a:p>
          <a:p>
            <a:pPr lvl="1" marL="1060704" indent="-530352" defTabSz="718184">
              <a:spcBef>
                <a:spcPts val="5100"/>
              </a:spcBef>
              <a:defRPr sz="4524"/>
            </a:pPr>
            <a:r>
              <a:t>Testing is conducted through out this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aterfall Method (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Waterfall Method (3)</a:t>
            </a:r>
          </a:p>
        </p:txBody>
      </p:sp>
      <p:sp>
        <p:nvSpPr>
          <p:cNvPr id="129" name="The Waterfall method is the original approach to software develop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767715">
              <a:spcBef>
                <a:spcPts val="5400"/>
              </a:spcBef>
              <a:defRPr sz="4836"/>
            </a:pPr>
            <a:r>
              <a:t>The Waterfall method is the original approach to software development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Analysis, Design, Implementation, Testing, Maintenance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Linear, sequential approach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Limited flexibility, changes are difficult to accommodate once development begins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Example: A new feature request in the middle of the development process may cause the need to completely start over if the system was not designed with this ability in mind.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en to Choose Waterfall vs. Ag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7715">
              <a:defRPr sz="10416"/>
            </a:lvl1pPr>
          </a:lstStyle>
          <a:p>
            <a:pPr/>
            <a:r>
              <a:t>When to Choose Waterfall vs. Agile </a:t>
            </a:r>
          </a:p>
        </p:txBody>
      </p:sp>
      <p:sp>
        <p:nvSpPr>
          <p:cNvPr id="132" name="Factors Favoring Agil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2336" indent="-402336" defTabSz="544830">
              <a:spcBef>
                <a:spcPts val="3800"/>
              </a:spcBef>
              <a:defRPr sz="3432"/>
            </a:pPr>
            <a:r>
              <a:t>Factors Favoring Agile:</a:t>
            </a:r>
          </a:p>
          <a:p>
            <a:pPr lvl="1" marL="804672" indent="-402336" defTabSz="544830">
              <a:spcBef>
                <a:spcPts val="3800"/>
              </a:spcBef>
              <a:defRPr sz="3432"/>
            </a:pPr>
            <a:r>
              <a:t>Projects with uncertain requirements</a:t>
            </a:r>
          </a:p>
          <a:p>
            <a:pPr lvl="1" marL="804672" indent="-402336" defTabSz="544830">
              <a:spcBef>
                <a:spcPts val="3800"/>
              </a:spcBef>
              <a:defRPr sz="3432"/>
            </a:pPr>
            <a:r>
              <a:t>Need for frequent updates</a:t>
            </a:r>
          </a:p>
          <a:p>
            <a:pPr lvl="1" marL="804672" indent="-402336" defTabSz="544830">
              <a:spcBef>
                <a:spcPts val="3800"/>
              </a:spcBef>
              <a:defRPr sz="3432"/>
            </a:pPr>
            <a:r>
              <a:t>Need client feedback</a:t>
            </a:r>
          </a:p>
          <a:p>
            <a:pPr marL="402336" indent="-402336" defTabSz="544830">
              <a:spcBef>
                <a:spcPts val="3800"/>
              </a:spcBef>
              <a:defRPr sz="3432"/>
            </a:pPr>
            <a:r>
              <a:t>Factors Favoring Waterfall:</a:t>
            </a:r>
          </a:p>
          <a:p>
            <a:pPr lvl="1" marL="804672" indent="-402336" defTabSz="544830">
              <a:spcBef>
                <a:spcPts val="3800"/>
              </a:spcBef>
              <a:defRPr sz="3432"/>
            </a:pPr>
            <a:r>
              <a:t>Projects with clear, unchanging requirements</a:t>
            </a:r>
          </a:p>
          <a:p>
            <a:pPr lvl="1" marL="804672" indent="-402336" defTabSz="544830">
              <a:spcBef>
                <a:spcPts val="3800"/>
              </a:spcBef>
              <a:defRPr sz="3432"/>
            </a:pPr>
            <a:r>
              <a:t>Fixed budget and timeline</a:t>
            </a:r>
          </a:p>
          <a:p>
            <a:pPr marL="402336" indent="-402336" defTabSz="544830">
              <a:spcBef>
                <a:spcPts val="3800"/>
              </a:spcBef>
              <a:defRPr sz="3432"/>
            </a:pPr>
          </a:p>
          <a:p>
            <a:pPr marL="402336" indent="-402336" defTabSz="544830">
              <a:spcBef>
                <a:spcPts val="3800"/>
              </a:spcBef>
              <a:defRPr sz="3432"/>
            </a:pPr>
            <a:r>
              <a:t>Our recommendation for ChadaTech is to use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Agile</a:t>
            </a:r>
            <a:r>
              <a:t>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35" name="1. Scrum Alliance. (n.d.). The Scrum Team Roles and Accountability, Scrum Alliance. Retrieved October 24, 2024, from https://resources.scrumalliance.org/Article/scrum-team"/>
          <p:cNvSpPr txBox="1"/>
          <p:nvPr/>
        </p:nvSpPr>
        <p:spPr>
          <a:xfrm>
            <a:off x="2871287" y="4978244"/>
            <a:ext cx="186477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1. Scrum Alliance. (n.d.). The Scrum Team Roles and Accountability, Scrum Alliance. Retrieved October 24, 2024, from https://resources.scrumalliance.org/Article/scrum-team</a:t>
            </a:r>
          </a:p>
        </p:txBody>
      </p:sp>
      <p:sp>
        <p:nvSpPr>
          <p:cNvPr id="136" name="2. Bhalerao, S., Puntambekar, D., &amp; Ingle, M. (2009). Generalizing Agile software development life cycle. International journal on computer science and engineering, 1(3), 222-226."/>
          <p:cNvSpPr txBox="1"/>
          <p:nvPr/>
        </p:nvSpPr>
        <p:spPr>
          <a:xfrm>
            <a:off x="2877637" y="6526397"/>
            <a:ext cx="186477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/>
            </a:pPr>
            <a:r>
              <a:t>2. Bhalerao, S., Puntambekar, D., &amp; Ingle, M. (2009). Generalizing Agile software development life cycle.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International journal on computer science and engineering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t>(3), 222-226.</a:t>
            </a:r>
          </a:p>
        </p:txBody>
      </p:sp>
      <p:sp>
        <p:nvSpPr>
          <p:cNvPr id="137" name="3. Cahyono, T., Setianingsih, S., &amp; Iskandar, D. (2022). Implementation Of The Waterfall Method In The Design Of A Website-Based Book Lending System. Jurnal Teknik Informatika (Jutif), 3(3), 723-730."/>
          <p:cNvSpPr txBox="1"/>
          <p:nvPr/>
        </p:nvSpPr>
        <p:spPr>
          <a:xfrm>
            <a:off x="2877637" y="8104547"/>
            <a:ext cx="186477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/>
            </a:pPr>
            <a:r>
              <a:t>3. Cahyono, T., Setianingsih, S., &amp; Iskandar, D. (2022). Implementation Of The Waterfall Method In The Design Of A Website-Based Book Lending System.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Jurnal Teknik Informatika (Jutif)</a:t>
            </a:r>
            <a:r>
              <a:t>,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t>(3), 723-730.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