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3CCCB"/>
          </a:solidFill>
        </a:fill>
      </a:tcStyle>
    </a:wholeTbl>
    <a:band2H>
      <a:tcTxStyle b="def" i="def"/>
      <a:tcStyle>
        <a:tcBdr/>
        <a:fill>
          <a:solidFill>
            <a:srgbClr val="F9E7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6E8CC"/>
          </a:solidFill>
        </a:fill>
      </a:tcStyle>
    </a:wholeTbl>
    <a:band2H>
      <a:tcTxStyle b="def" i="def"/>
      <a:tcStyle>
        <a:tcBdr/>
        <a:fill>
          <a:solidFill>
            <a:srgbClr val="FB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EDEF2"/>
          </a:solidFill>
        </a:fill>
      </a:tcStyle>
    </a:wholeTbl>
    <a:band2H>
      <a:tcTxStyle b="def" i="def"/>
      <a:tcStyle>
        <a:tcBdr/>
        <a:fill>
          <a:solidFill>
            <a:srgbClr val="E8EFF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2" name="Shape 192"/>
          <p:cNvSpPr/>
          <p:nvPr>
            <p:ph type="sldImg"/>
          </p:nvPr>
        </p:nvSpPr>
        <p:spPr>
          <a:xfrm>
            <a:off x="1143000" y="685800"/>
            <a:ext cx="4572000" cy="3429000"/>
          </a:xfrm>
          <a:prstGeom prst="rect">
            <a:avLst/>
          </a:prstGeom>
        </p:spPr>
        <p:txBody>
          <a:bodyPr/>
          <a:lstStyle/>
          <a:p>
            <a:pPr/>
          </a:p>
        </p:txBody>
      </p:sp>
      <p:sp>
        <p:nvSpPr>
          <p:cNvPr id="193" name="Shape 19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marL="457200" indent="-298450">
              <a:buClr>
                <a:srgbClr val="000000"/>
              </a:buClr>
              <a:buSzPts val="1100"/>
              <a:buFont typeface="Arial"/>
              <a:buChar char="●"/>
              <a:defRPr sz="1100"/>
            </a:pPr>
            <a:r>
              <a:t>Hello. My name is Connor Bailey and this is my Green Pace Security Policy Presentation. This assignment was done for my CS-405: Secure Coding class here at Southern New Hampshire University. </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Let’s dive right into it.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3" name="Shape 253"/>
          <p:cNvSpPr/>
          <p:nvPr>
            <p:ph type="sldImg"/>
          </p:nvPr>
        </p:nvSpPr>
        <p:spPr>
          <a:prstGeom prst="rect">
            <a:avLst/>
          </a:prstGeom>
        </p:spPr>
        <p:txBody>
          <a:bodyPr/>
          <a:lstStyle/>
          <a:p>
            <a:pPr/>
          </a:p>
        </p:txBody>
      </p:sp>
      <p:sp>
        <p:nvSpPr>
          <p:cNvPr id="254" name="Shape 254"/>
          <p:cNvSpPr/>
          <p:nvPr>
            <p:ph type="body" sz="quarter" idx="1"/>
          </p:nvPr>
        </p:nvSpPr>
        <p:spPr>
          <a:prstGeom prst="rect">
            <a:avLst/>
          </a:prstGeom>
        </p:spPr>
        <p:txBody>
          <a:bodyPr/>
          <a:lstStyle/>
          <a:p>
            <a:pPr marL="457200" indent="-298450">
              <a:buClr>
                <a:srgbClr val="000000"/>
              </a:buClr>
              <a:buSzPts val="1100"/>
              <a:buFont typeface="Arial"/>
              <a:buChar char="●"/>
              <a:defRPr sz="1100"/>
            </a:pPr>
            <a:r>
              <a:t>Implementing the Green Pace Security Policy immediately provides strong protection against vulnerabilities that could otherwise lead to costly breaches, downtime, or reputational damage. </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Acting now allows the development team to standardize secure coding practices, reduce human error through automation, and strengthen compliance with industry frameworks. The primary risk of delaying implementation is that unaddressed vulnerabilities may be exploited before defenses are in place, potentially resulting in data loss or regulatory penalties. </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However, rushing deployment without proper training or integration could create gaps in enforcement or cause workflow disruptions. The benefit of timely action includes improved code quality and early threat detection. Ultimately, acting now ensures Green Pace maintains a resilient and adaptive defense posture against evolving cyber threats.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Shape 259"/>
          <p:cNvSpPr/>
          <p:nvPr>
            <p:ph type="sldImg"/>
          </p:nvPr>
        </p:nvSpPr>
        <p:spPr>
          <a:prstGeom prst="rect">
            <a:avLst/>
          </a:prstGeom>
        </p:spPr>
        <p:txBody>
          <a:bodyPr/>
          <a:lstStyle/>
          <a:p>
            <a:pPr/>
          </a:p>
        </p:txBody>
      </p:sp>
      <p:sp>
        <p:nvSpPr>
          <p:cNvPr id="260" name="Shape 260"/>
          <p:cNvSpPr/>
          <p:nvPr>
            <p:ph type="body" sz="quarter" idx="1"/>
          </p:nvPr>
        </p:nvSpPr>
        <p:spPr>
          <a:prstGeom prst="rect">
            <a:avLst/>
          </a:prstGeom>
        </p:spPr>
        <p:txBody>
          <a:bodyPr/>
          <a:lstStyle/>
          <a:p>
            <a:pPr marL="457200" indent="-298450">
              <a:buClr>
                <a:srgbClr val="000000"/>
              </a:buClr>
              <a:buSzPts val="1100"/>
              <a:buFont typeface="Arial"/>
              <a:buChar char="●"/>
              <a:defRPr sz="1100"/>
            </a:pPr>
            <a:r>
              <a:t>Although the Green Pace Security Policy establishes a strong foundation, several gaps remain that require attention to ensure long-term resilience. </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Current areas for improvement include implementing continuous vulnerability scanning in production environments and enhancing incident response documentation to ensure consistency across teams. Additionally, more detailed developer security training should be standardized to reduce risks introduced through human error or social engineering.</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5" name="Shape 265"/>
          <p:cNvSpPr/>
          <p:nvPr>
            <p:ph type="sldImg"/>
          </p:nvPr>
        </p:nvSpPr>
        <p:spPr>
          <a:prstGeom prst="rect">
            <a:avLst/>
          </a:prstGeom>
        </p:spPr>
        <p:txBody>
          <a:bodyPr/>
          <a:lstStyle/>
          <a:p>
            <a:pPr/>
          </a:p>
        </p:txBody>
      </p:sp>
      <p:sp>
        <p:nvSpPr>
          <p:cNvPr id="266" name="Shape 266"/>
          <p:cNvSpPr/>
          <p:nvPr>
            <p:ph type="body" sz="quarter" idx="1"/>
          </p:nvPr>
        </p:nvSpPr>
        <p:spPr>
          <a:prstGeom prst="rect">
            <a:avLst/>
          </a:prstGeom>
        </p:spPr>
        <p:txBody>
          <a:bodyPr/>
          <a:lstStyle/>
          <a:p>
            <a:pPr marL="457200" indent="-298450">
              <a:buClr>
                <a:srgbClr val="000000"/>
              </a:buClr>
              <a:buSzPts val="1100"/>
              <a:buFont typeface="Arial"/>
              <a:buChar char="●"/>
              <a:defRPr sz="1100"/>
            </a:pPr>
            <a:r>
              <a:t>To conclude, the Green Pace Security Policy creates a repeatable, scalable model for secure software development through defense-in-depth and DevSecOps automation. Addressing current gaps such as improving continuous monitoring and workforce training will enhance the organization’s ability to detect and respond to new vulnerabilities. </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Real-world breaches, like the 2017 Equifax incident, demonstrate the cost of delayed patching and the importance of proactive security enforcement. By continuously refining standards and aligning them with industry best practices, Green Pace can ensure that security evolves alongside technology and threat landscapes. A forward-looking commitment to secure coding and automation will position Green Pace as a leader in both software reliability and data protection.</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Shape 271"/>
          <p:cNvSpPr/>
          <p:nvPr>
            <p:ph type="sldImg"/>
          </p:nvPr>
        </p:nvSpPr>
        <p:spPr>
          <a:prstGeom prst="rect">
            <a:avLst/>
          </a:prstGeom>
        </p:spPr>
        <p:txBody>
          <a:bodyPr/>
          <a:lstStyle/>
          <a:p>
            <a:pPr/>
          </a:p>
        </p:txBody>
      </p:sp>
      <p:sp>
        <p:nvSpPr>
          <p:cNvPr id="272" name="Shape 272"/>
          <p:cNvSpPr/>
          <p:nvPr>
            <p:ph type="body" sz="quarter" idx="1"/>
          </p:nvPr>
        </p:nvSpPr>
        <p:spPr>
          <a:prstGeom prst="rect">
            <a:avLst/>
          </a:prstGeom>
        </p:spPr>
        <p:txBody>
          <a:bodyPr/>
          <a:lstStyle>
            <a:lvl1pPr marL="457200" indent="-298450">
              <a:buClr>
                <a:srgbClr val="000000"/>
              </a:buClr>
              <a:buSzPts val="1100"/>
              <a:buFont typeface="Arial"/>
              <a:buChar char="●"/>
              <a:defRPr sz="1100"/>
            </a:lvl1pPr>
          </a:lstStyle>
          <a:p>
            <a:pPr/>
            <a:r>
              <a:t>Here are my references.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lvl1pPr marL="457200" indent="-298450">
              <a:buClr>
                <a:srgbClr val="000000"/>
              </a:buClr>
              <a:buSzPts val="1100"/>
              <a:buFont typeface="Arial"/>
              <a:buChar char="●"/>
              <a:defRPr sz="1100"/>
            </a:lvl1pPr>
          </a:lstStyle>
          <a:p>
            <a:pPr/>
            <a:r>
              <a:t>The Green Pace Security Policy establishes standardized coding and architectural practices to protect applications against common vulnerabilities. It was created to ensure all developers follow consistent security measures aligned with defense-in-depth best practices. By clearly defining standards, encryption policies, and the Triple-A framework, this policy helps reduce Green Pace’s attack surface and improve threat detection in their software projects.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marL="457200" indent="-298450">
              <a:buClr>
                <a:srgbClr val="000000"/>
              </a:buClr>
              <a:buSzPts val="1100"/>
              <a:buFont typeface="Arial"/>
              <a:buChar char="●"/>
              <a:defRPr sz="1100"/>
            </a:pPr>
            <a:r>
              <a:t>Here is a look at the threat matrix we will be using when discussing the different coding standards and security vulnerabilities. </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The threat matrix is divided into 4 different categories: Likely, Priority, Low Priority, and Unlikely. </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Likely vulnerabilities are easy to miss early in the development process and can propagate as bigger issues as a software project grows in complexity and size. These vulnerabilities can be common, but typically can easily be fixed without major refactoring.</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Priority vulnerabilities are serious issues in the code that should be resolved immediately. These issues can directly cause vulnerabilities in a software project that risk data security. The complexity of these issues can vary depending on the specific issue.</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Low priority vulnerabilities are issues that themselves do not provide a direct security issue, but can propagate other issues into the software project. These issues can leak business logic and technical information about the project which can be used by a malicious attacker to better understand the attack surface. These issues are typically easy to resolve.</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Unlikely vulnerabilities are issues that stem from developers not following best practices in their code. These issues can stem from the misuse of core language functions and libraries. Security audits should still check for these issues, but typically with software best practices these issues are not present.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hape 218"/>
          <p:cNvSpPr/>
          <p:nvPr>
            <p:ph type="sldImg"/>
          </p:nvPr>
        </p:nvSpPr>
        <p:spPr>
          <a:prstGeom prst="rect">
            <a:avLst/>
          </a:prstGeom>
        </p:spPr>
        <p:txBody>
          <a:bodyPr/>
          <a:lstStyle/>
          <a:p>
            <a:pPr/>
          </a:p>
        </p:txBody>
      </p:sp>
      <p:sp>
        <p:nvSpPr>
          <p:cNvPr id="219" name="Shape 219"/>
          <p:cNvSpPr/>
          <p:nvPr>
            <p:ph type="body" sz="quarter" idx="1"/>
          </p:nvPr>
        </p:nvSpPr>
        <p:spPr>
          <a:prstGeom prst="rect">
            <a:avLst/>
          </a:prstGeom>
        </p:spPr>
        <p:txBody>
          <a:bodyPr/>
          <a:lstStyle/>
          <a:p>
            <a:pPr marL="457200" indent="-298450">
              <a:buClr>
                <a:srgbClr val="000000"/>
              </a:buClr>
              <a:buSzPts val="1100"/>
              <a:buFont typeface="Arial"/>
              <a:buChar char="●"/>
              <a:defRPr sz="1100"/>
            </a:pPr>
            <a:r>
              <a:t>Here are the 10 different software development principles taken from the [insert standard document here]. </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1.	Validate Input Data</a:t>
            </a:r>
          </a:p>
          <a:p>
            <a:pPr marL="457200" indent="-298450">
              <a:buClr>
                <a:srgbClr val="000000"/>
              </a:buClr>
              <a:buSzPts val="1100"/>
              <a:buFont typeface="Arial"/>
              <a:buChar char="●"/>
              <a:defRPr sz="1100"/>
            </a:pPr>
            <a:r>
              <a:t>2.	Heed Compiler Warnings</a:t>
            </a:r>
          </a:p>
          <a:p>
            <a:pPr marL="457200" indent="-298450">
              <a:buClr>
                <a:srgbClr val="000000"/>
              </a:buClr>
              <a:buSzPts val="1100"/>
              <a:buFont typeface="Arial"/>
              <a:buChar char="●"/>
              <a:defRPr sz="1100"/>
            </a:pPr>
            <a:r>
              <a:t>3.	Architect and Design for Security Policies</a:t>
            </a:r>
          </a:p>
          <a:p>
            <a:pPr marL="457200" indent="-298450">
              <a:buClr>
                <a:srgbClr val="000000"/>
              </a:buClr>
              <a:buSzPts val="1100"/>
              <a:buFont typeface="Arial"/>
              <a:buChar char="●"/>
              <a:defRPr sz="1100"/>
            </a:pPr>
            <a:r>
              <a:t>4.	Keep it Simple</a:t>
            </a:r>
          </a:p>
          <a:p>
            <a:pPr marL="457200" indent="-298450">
              <a:buClr>
                <a:srgbClr val="000000"/>
              </a:buClr>
              <a:buSzPts val="1100"/>
              <a:buFont typeface="Arial"/>
              <a:buChar char="●"/>
              <a:defRPr sz="1100"/>
            </a:pPr>
            <a:r>
              <a:t>5.	Default Deny</a:t>
            </a:r>
          </a:p>
          <a:p>
            <a:pPr marL="457200" indent="-298450">
              <a:buClr>
                <a:srgbClr val="000000"/>
              </a:buClr>
              <a:buSzPts val="1100"/>
              <a:buFont typeface="Arial"/>
              <a:buChar char="●"/>
              <a:defRPr sz="1100"/>
            </a:pPr>
            <a:r>
              <a:t>6.	Adhere to the Principle of Least Privilege</a:t>
            </a:r>
          </a:p>
          <a:p>
            <a:pPr marL="457200" indent="-298450">
              <a:buClr>
                <a:srgbClr val="000000"/>
              </a:buClr>
              <a:buSzPts val="1100"/>
              <a:buFont typeface="Arial"/>
              <a:buChar char="●"/>
              <a:defRPr sz="1100"/>
            </a:pPr>
            <a:r>
              <a:t>7.	Sanitize Data Sent to Other Systems</a:t>
            </a:r>
          </a:p>
          <a:p>
            <a:pPr marL="457200" indent="-298450">
              <a:buClr>
                <a:srgbClr val="000000"/>
              </a:buClr>
              <a:buSzPts val="1100"/>
              <a:buFont typeface="Arial"/>
              <a:buChar char="●"/>
              <a:defRPr sz="1100"/>
            </a:pPr>
            <a:r>
              <a:t>8.	Practice Defense In Depth</a:t>
            </a:r>
          </a:p>
          <a:p>
            <a:pPr marL="457200" indent="-298450">
              <a:buClr>
                <a:srgbClr val="000000"/>
              </a:buClr>
              <a:buSzPts val="1100"/>
              <a:buFont typeface="Arial"/>
              <a:buChar char="●"/>
              <a:defRPr sz="1100"/>
            </a:pPr>
            <a:r>
              <a:t>9.	Use Effective Quality Assurance Techniques</a:t>
            </a:r>
          </a:p>
          <a:p>
            <a:pPr marL="457200" indent="-298450">
              <a:buClr>
                <a:srgbClr val="000000"/>
              </a:buClr>
              <a:buSzPts val="1100"/>
              <a:buFont typeface="Arial"/>
              <a:buChar char="●"/>
              <a:defRPr sz="1100"/>
            </a:pPr>
            <a:r>
              <a:t>10.	Adopt a Secure Coding Standard</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You can see that we have mapped each security vulnerability we will discuss next to each of the software development principles.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p>
            <a:pPr marL="457200" indent="-298450">
              <a:buClr>
                <a:srgbClr val="000000"/>
              </a:buClr>
              <a:buSzPts val="1100"/>
              <a:buFont typeface="Arial"/>
              <a:buChar char="●"/>
              <a:defRPr sz="1100"/>
            </a:pPr>
            <a:r>
              <a:t>Here are the 10 different C++ Coding Standards we will discuss today:</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1.	Data Type</a:t>
            </a:r>
          </a:p>
          <a:p>
            <a:pPr lvl="1" marL="527050" indent="-298450">
              <a:buClr>
                <a:srgbClr val="000000"/>
              </a:buClr>
              <a:buSzPts val="1100"/>
              <a:buFont typeface="Arial"/>
              <a:buChar char="●"/>
              <a:defRPr sz="1100"/>
            </a:pPr>
            <a:r>
              <a:t>a.	STD-001-C++</a:t>
            </a:r>
          </a:p>
          <a:p>
            <a:pPr lvl="1" marL="527050" indent="-298450">
              <a:buClr>
                <a:srgbClr val="000000"/>
              </a:buClr>
              <a:buSzPts val="1100"/>
              <a:buFont typeface="Arial"/>
              <a:buChar char="●"/>
              <a:defRPr sz="1100"/>
            </a:pPr>
            <a:r>
              <a:t>b.	INT31-C: Ensure that integer conversions do not result in lost or misinterpreted data </a:t>
            </a:r>
          </a:p>
          <a:p>
            <a:pPr marL="457200" indent="-298450">
              <a:buClr>
                <a:srgbClr val="000000"/>
              </a:buClr>
              <a:buSzPts val="1100"/>
              <a:buFont typeface="Arial"/>
              <a:buChar char="●"/>
              <a:defRPr sz="1100"/>
            </a:pPr>
            <a:r>
              <a:t>2.	Data Value</a:t>
            </a:r>
          </a:p>
          <a:p>
            <a:pPr lvl="1" marL="527050" indent="-298450">
              <a:buClr>
                <a:srgbClr val="000000"/>
              </a:buClr>
              <a:buSzPts val="1100"/>
              <a:buFont typeface="Arial"/>
              <a:buChar char="●"/>
              <a:defRPr sz="1100"/>
            </a:pPr>
            <a:r>
              <a:t>A.	STD-002-C++</a:t>
            </a:r>
          </a:p>
          <a:p>
            <a:pPr lvl="1" marL="527050" indent="-298450">
              <a:buClr>
                <a:srgbClr val="000000"/>
              </a:buClr>
              <a:buSzPts val="1100"/>
              <a:buFont typeface="Arial"/>
              <a:buChar char="●"/>
              <a:defRPr sz="1100"/>
            </a:pPr>
            <a:r>
              <a:t>B.	Validate and Sanitize Data Values</a:t>
            </a:r>
          </a:p>
          <a:p>
            <a:pPr marL="457200" indent="-298450">
              <a:buClr>
                <a:srgbClr val="000000"/>
              </a:buClr>
              <a:buSzPts val="1100"/>
              <a:buFont typeface="Arial"/>
              <a:buChar char="●"/>
              <a:defRPr sz="1100"/>
            </a:pPr>
            <a:r>
              <a:t>3.	String Correctness</a:t>
            </a:r>
          </a:p>
          <a:p>
            <a:pPr lvl="1" marL="527050" indent="-298450">
              <a:buClr>
                <a:srgbClr val="000000"/>
              </a:buClr>
              <a:buSzPts val="1100"/>
              <a:buFont typeface="Arial"/>
              <a:buChar char="●"/>
              <a:defRPr sz="1100"/>
            </a:pPr>
            <a:r>
              <a:t>A.	 STD-003-C++</a:t>
            </a:r>
          </a:p>
          <a:p>
            <a:pPr lvl="1" marL="527050" indent="-298450">
              <a:buClr>
                <a:srgbClr val="000000"/>
              </a:buClr>
              <a:buSzPts val="1100"/>
              <a:buFont typeface="Arial"/>
              <a:buChar char="●"/>
              <a:defRPr sz="1100"/>
            </a:pPr>
            <a:r>
              <a:t>B.	STR51-C++: Do not attempt to create a std::string from a null pointer </a:t>
            </a:r>
          </a:p>
          <a:p>
            <a:pPr marL="457200" indent="-298450">
              <a:buClr>
                <a:srgbClr val="000000"/>
              </a:buClr>
              <a:buSzPts val="1100"/>
              <a:buFont typeface="Arial"/>
              <a:buChar char="●"/>
              <a:defRPr sz="1100"/>
            </a:pPr>
            <a:r>
              <a:t>4.	 SQL Injection</a:t>
            </a:r>
          </a:p>
          <a:p>
            <a:pPr lvl="1" marL="527050" indent="-298450">
              <a:buClr>
                <a:srgbClr val="000000"/>
              </a:buClr>
              <a:buSzPts val="1100"/>
              <a:buFont typeface="Arial"/>
              <a:buChar char="●"/>
              <a:defRPr sz="1100"/>
            </a:pPr>
            <a:r>
              <a:t>a.	 STD-004-C++</a:t>
            </a:r>
          </a:p>
          <a:p>
            <a:pPr lvl="1" marL="527050" indent="-298450">
              <a:buClr>
                <a:srgbClr val="000000"/>
              </a:buClr>
              <a:buSzPts val="1100"/>
              <a:buFont typeface="Arial"/>
              <a:buChar char="●"/>
              <a:defRPr sz="1100"/>
            </a:pPr>
            <a:r>
              <a:t>b.	IDS00-J: Prevent SQL injection</a:t>
            </a:r>
          </a:p>
          <a:p>
            <a:pPr marL="457200" indent="-298450">
              <a:buClr>
                <a:srgbClr val="000000"/>
              </a:buClr>
              <a:buSzPts val="1100"/>
              <a:buFont typeface="Arial"/>
              <a:buChar char="●"/>
              <a:defRPr sz="1100"/>
            </a:pPr>
            <a:r>
              <a:t>5.	Memory Protection</a:t>
            </a:r>
          </a:p>
          <a:p>
            <a:pPr lvl="1" marL="527050" indent="-298450">
              <a:buClr>
                <a:srgbClr val="000000"/>
              </a:buClr>
              <a:buSzPts val="1100"/>
              <a:buFont typeface="Arial"/>
              <a:buChar char="●"/>
              <a:defRPr sz="1100"/>
            </a:pPr>
            <a:r>
              <a:t>a.	 STD-005-C++</a:t>
            </a:r>
          </a:p>
          <a:p>
            <a:pPr lvl="1" marL="527050" indent="-298450">
              <a:buClr>
                <a:srgbClr val="000000"/>
              </a:buClr>
              <a:buSzPts val="1100"/>
              <a:buFont typeface="Arial"/>
              <a:buChar char="●"/>
              <a:defRPr sz="1100"/>
            </a:pPr>
            <a:r>
              <a:t>b. MEM50-CPP: Do not access freed memory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r>
              <a:t>6.	Assertions</a:t>
            </a:r>
          </a:p>
          <a:p>
            <a:pPr/>
            <a:r>
              <a:t>C.	 STD-006-C++</a:t>
            </a:r>
          </a:p>
          <a:p>
            <a:pPr/>
            <a:r>
              <a:t>D.	MSC11-C: Incorporate diagnostic tests using assertions </a:t>
            </a:r>
          </a:p>
          <a:p>
            <a:pPr/>
            <a:r>
              <a:t>7.	Exceptions</a:t>
            </a:r>
          </a:p>
          <a:p>
            <a:pPr/>
            <a:r>
              <a:t>a.	 STD-007-C++</a:t>
            </a:r>
          </a:p>
          <a:p>
            <a:pPr/>
            <a:r>
              <a:t>b.	ERR56-CPP: Guarantee Exception Safety </a:t>
            </a:r>
          </a:p>
          <a:p>
            <a:pPr/>
            <a:r>
              <a:t>8.	Concurrency &amp; Thread Safety</a:t>
            </a:r>
          </a:p>
          <a:p>
            <a:pPr/>
            <a:r>
              <a:t>a.	 STD-008-C++</a:t>
            </a:r>
          </a:p>
          <a:p>
            <a:pPr/>
            <a:r>
              <a:t>b.	CON52-CPP: Prevent data races when accessing bit-fields from multiple threads </a:t>
            </a:r>
          </a:p>
          <a:p>
            <a:pPr/>
            <a:r>
              <a:t>9.	Secure Randomness</a:t>
            </a:r>
          </a:p>
          <a:p>
            <a:pPr/>
            <a:r>
              <a:t>a.	 STD-009-C++</a:t>
            </a:r>
          </a:p>
          <a:p>
            <a:pPr/>
            <a:r>
              <a:t>b.	MSC51-CPP: Ensure your random number generator is properly seeded </a:t>
            </a:r>
          </a:p>
          <a:p>
            <a:pPr/>
            <a:r>
              <a:t>10.	 Secrets Management</a:t>
            </a:r>
          </a:p>
          <a:p>
            <a:pPr/>
            <a:r>
              <a:t>a.	 STD-010-C++</a:t>
            </a:r>
          </a:p>
          <a:p>
            <a:pPr/>
            <a:r>
              <a:t>b.	MSC41-C: Never hard code sensitive information</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Shape 235"/>
          <p:cNvSpPr/>
          <p:nvPr>
            <p:ph type="sldImg"/>
          </p:nvPr>
        </p:nvSpPr>
        <p:spPr>
          <a:prstGeom prst="rect">
            <a:avLst/>
          </a:prstGeom>
        </p:spPr>
        <p:txBody>
          <a:bodyPr/>
          <a:lstStyle/>
          <a:p>
            <a:pPr/>
          </a:p>
        </p:txBody>
      </p:sp>
      <p:sp>
        <p:nvSpPr>
          <p:cNvPr id="236" name="Shape 236"/>
          <p:cNvSpPr/>
          <p:nvPr>
            <p:ph type="body" sz="quarter" idx="1"/>
          </p:nvPr>
        </p:nvSpPr>
        <p:spPr>
          <a:prstGeom prst="rect">
            <a:avLst/>
          </a:prstGeom>
        </p:spPr>
        <p:txBody>
          <a:bodyPr/>
          <a:lstStyle/>
          <a:p>
            <a:pPr marL="457200" indent="-298450">
              <a:buClr>
                <a:srgbClr val="000000"/>
              </a:buClr>
              <a:buSzPts val="1100"/>
              <a:buFont typeface="Arial"/>
              <a:buChar char="●"/>
              <a:defRPr sz="1100"/>
            </a:pPr>
            <a:r>
              <a:t>Now let’s explore Green Paces Encryption Policy:</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There are three different types of encryption usage in a software project. We have Encryption at Rest, Encryption in Flight, and Encryption in Use. </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1.	Encryption at Rest</a:t>
            </a:r>
          </a:p>
          <a:p>
            <a:pPr marL="457200" indent="-298450">
              <a:buClr>
                <a:srgbClr val="000000"/>
              </a:buClr>
              <a:buSzPts val="1100"/>
              <a:buFont typeface="Arial"/>
              <a:buChar char="●"/>
              <a:defRPr sz="1100"/>
            </a:pPr>
            <a:r>
              <a:t>	Protects data stored on physical storage media like hard drives, SSDs, USB drives, etc. </a:t>
            </a:r>
          </a:p>
          <a:p>
            <a:pPr marL="457200" indent="-298450">
              <a:buClr>
                <a:srgbClr val="000000"/>
              </a:buClr>
              <a:buSzPts val="1100"/>
              <a:buFont typeface="Arial"/>
              <a:buChar char="●"/>
              <a:defRPr sz="1100"/>
            </a:pPr>
            <a:r>
              <a:t>2.	Encryption in Flight</a:t>
            </a:r>
          </a:p>
          <a:p>
            <a:pPr marL="457200" indent="-298450">
              <a:buClr>
                <a:srgbClr val="000000"/>
              </a:buClr>
              <a:buSzPts val="1100"/>
              <a:buFont typeface="Arial"/>
              <a:buChar char="●"/>
              <a:defRPr sz="1100"/>
            </a:pPr>
            <a:r>
              <a:t>a.	Protects data as it travels across networks. </a:t>
            </a:r>
          </a:p>
          <a:p>
            <a:pPr marL="457200" indent="-298450">
              <a:buClr>
                <a:srgbClr val="000000"/>
              </a:buClr>
              <a:buSzPts val="1100"/>
              <a:buFont typeface="Arial"/>
              <a:buChar char="●"/>
              <a:defRPr sz="1100"/>
            </a:pPr>
            <a:r>
              <a:t>3.	Encryption in Use</a:t>
            </a:r>
          </a:p>
          <a:p>
            <a:pPr marL="457200" indent="-298450">
              <a:buClr>
                <a:srgbClr val="000000"/>
              </a:buClr>
              <a:buSzPts val="1100"/>
              <a:buFont typeface="Arial"/>
              <a:buChar char="●"/>
              <a:defRPr sz="1100"/>
            </a:pPr>
            <a:r>
              <a:t>Safeguards data that is actively processed in the memory stack of an application.</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Shape 241"/>
          <p:cNvSpPr/>
          <p:nvPr>
            <p:ph type="sldImg"/>
          </p:nvPr>
        </p:nvSpPr>
        <p:spPr>
          <a:prstGeom prst="rect">
            <a:avLst/>
          </a:prstGeom>
        </p:spPr>
        <p:txBody>
          <a:bodyPr/>
          <a:lstStyle/>
          <a:p>
            <a:pPr/>
          </a:p>
        </p:txBody>
      </p:sp>
      <p:sp>
        <p:nvSpPr>
          <p:cNvPr id="242" name="Shape 242"/>
          <p:cNvSpPr/>
          <p:nvPr>
            <p:ph type="body" sz="quarter" idx="1"/>
          </p:nvPr>
        </p:nvSpPr>
        <p:spPr>
          <a:prstGeom prst="rect">
            <a:avLst/>
          </a:prstGeom>
        </p:spPr>
        <p:txBody>
          <a:bodyPr/>
          <a:lstStyle/>
          <a:p>
            <a:pPr marL="457200" indent="-298450">
              <a:buClr>
                <a:srgbClr val="000000"/>
              </a:buClr>
              <a:buSzPts val="1100"/>
              <a:buFont typeface="Arial"/>
              <a:buChar char="●"/>
              <a:defRPr sz="1100"/>
            </a:pPr>
            <a:r>
              <a:t>Now let’s explore what is known as the Triple-A Policies. The three A’s of the Triple-A Policies are Authentication, Authorization, and Accounting:</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1. Authentication</a:t>
            </a:r>
          </a:p>
          <a:p>
            <a:pPr marL="457200" indent="-298450">
              <a:buClr>
                <a:srgbClr val="000000"/>
              </a:buClr>
              <a:buSzPts val="1100"/>
              <a:buFont typeface="Arial"/>
              <a:buChar char="●"/>
              <a:defRPr sz="1100"/>
            </a:pPr>
            <a:r>
              <a:t>	Verifies the identify of users accessing Green Pace’s resources, services, and APIs. All user logins must require multi-factor authentication to ensure only authorized users gain access to these systems. </a:t>
            </a:r>
          </a:p>
          <a:p>
            <a:pPr marL="457200" indent="-298450">
              <a:buClr>
                <a:srgbClr val="000000"/>
              </a:buClr>
              <a:buSzPts val="1100"/>
              <a:buFont typeface="Arial"/>
              <a:buChar char="●"/>
              <a:defRPr sz="1100"/>
            </a:pPr>
            <a:r>
              <a:t>2. Authorization</a:t>
            </a:r>
          </a:p>
          <a:p>
            <a:pPr marL="457200" indent="-298450">
              <a:buClr>
                <a:srgbClr val="000000"/>
              </a:buClr>
              <a:buSzPts val="1100"/>
              <a:buFont typeface="Arial"/>
              <a:buChar char="●"/>
              <a:defRPr sz="1100"/>
            </a:pPr>
            <a:r>
              <a:t>Governs which authenticated users are permitted to do what once access has been granted. RBAC (Role-based access control) is required to restrict permissions based on employee type. This ensures users can only modify data relevant to their responsibilities. Changes to user roles and access levels must be regularly reviewed and modified as required. </a:t>
            </a:r>
          </a:p>
          <a:p>
            <a:pPr marL="457200" indent="-298450">
              <a:buClr>
                <a:srgbClr val="000000"/>
              </a:buClr>
              <a:buSzPts val="1100"/>
              <a:buFont typeface="Arial"/>
              <a:buChar char="●"/>
              <a:defRPr sz="1100"/>
            </a:pPr>
            <a:r>
              <a:t>3. Accounting</a:t>
            </a:r>
          </a:p>
          <a:p>
            <a:pPr marL="457200" indent="-298450">
              <a:buClr>
                <a:srgbClr val="000000"/>
              </a:buClr>
              <a:buSzPts val="1100"/>
              <a:buFont typeface="Arial"/>
              <a:buChar char="●"/>
              <a:defRPr sz="1100"/>
            </a:pPr>
            <a:r>
              <a:t>Ensures that all user actions are logged, monitored, and available to be audited. This includes tracking logins, file access, config changes, and database changes. Audit logs should be time-stamped, secured, and regularly reviewed by developers to detect policy violations.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marL="457200" indent="-298450">
              <a:buClr>
                <a:srgbClr val="000000"/>
              </a:buClr>
              <a:buSzPts val="1100"/>
              <a:buFont typeface="Arial"/>
              <a:buChar char="●"/>
              <a:defRPr sz="1100"/>
            </a:pPr>
            <a:r>
              <a:t>In the Green Pace DevSecOps pipeline, security tools are embedded throughout both pre-production and production phases to ensure continuous protection. </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During the build stage, static application security testing tools such like Cppcheck are integrated into the compiler process to automatically detect insecure code patterns.</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In the Verify and Test phase, dynamic analysis tools like OWASP ZAP perform runtime vulnerability scans and penetration testing on the application before deployment.</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Once we move to Production, log monitoring platforms such as Splunk  can continuously analyze system events and detect anomalies in a software project.</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Finally, configuration management tools like Ansible enforce security baselines during the Maintain and Stabilize stage, ensuring consistent security standards across environments. </a:t>
            </a:r>
          </a:p>
          <a:p>
            <a:pPr marL="457200" indent="-298450">
              <a:buClr>
                <a:srgbClr val="000000"/>
              </a:buClr>
              <a:buSzPts val="1100"/>
              <a:buFont typeface="Arial"/>
              <a:buChar char="●"/>
              <a:defRPr sz="1100"/>
            </a:pPr>
          </a:p>
          <a:p>
            <a:pPr marL="457200" indent="-298450">
              <a:buClr>
                <a:srgbClr val="000000"/>
              </a:buClr>
              <a:buSzPts val="1100"/>
              <a:buFont typeface="Arial"/>
              <a:buChar char="●"/>
              <a:defRPr sz="1100"/>
            </a:pPr>
            <a:r>
              <a:t>This automation-driven workflow ensures that security testing, monitoring, and remediation occur continuously through the development process.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pic>
        <p:nvPicPr>
          <p:cNvPr id="12" name="Google Shape;6;p15" descr="Google Shape;6;p15"/>
          <p:cNvPicPr>
            <a:picLocks noChangeAspect="1"/>
          </p:cNvPicPr>
          <p:nvPr/>
        </p:nvPicPr>
        <p:blipFill>
          <a:blip r:embed="rId2">
            <a:extLst/>
          </a:blip>
          <a:stretch>
            <a:fillRect/>
          </a:stretch>
        </p:blipFill>
        <p:spPr>
          <a:xfrm>
            <a:off x="0" y="0"/>
            <a:ext cx="12192000" cy="1441450"/>
          </a:xfrm>
          <a:prstGeom prst="rect">
            <a:avLst/>
          </a:prstGeom>
          <a:ln w="12700">
            <a:miter lim="400000"/>
          </a:ln>
        </p:spPr>
      </p:pic>
      <p:pic>
        <p:nvPicPr>
          <p:cNvPr id="13" name="Google Shape;13;p16" descr="Google Shape;13;p16"/>
          <p:cNvPicPr>
            <a:picLocks noChangeAspect="1"/>
          </p:cNvPicPr>
          <p:nvPr/>
        </p:nvPicPr>
        <p:blipFill>
          <a:blip r:embed="rId3">
            <a:extLst/>
          </a:blip>
          <a:stretch>
            <a:fillRect/>
          </a:stretch>
        </p:blipFill>
        <p:spPr>
          <a:xfrm>
            <a:off x="0" y="4375150"/>
            <a:ext cx="12192000" cy="2482850"/>
          </a:xfrm>
          <a:prstGeom prst="rect">
            <a:avLst/>
          </a:prstGeom>
          <a:ln w="12700">
            <a:miter lim="400000"/>
          </a:ln>
        </p:spPr>
      </p:pic>
      <p:sp>
        <p:nvSpPr>
          <p:cNvPr id="14" name="Title Text"/>
          <p:cNvSpPr txBox="1"/>
          <p:nvPr>
            <p:ph type="title"/>
          </p:nvPr>
        </p:nvSpPr>
        <p:spPr>
          <a:xfrm>
            <a:off x="1371600" y="1803405"/>
            <a:ext cx="9448800" cy="1825097"/>
          </a:xfrm>
          <a:prstGeom prst="rect">
            <a:avLst/>
          </a:prstGeom>
        </p:spPr>
        <p:txBody>
          <a:bodyPr anchor="b"/>
          <a:lstStyle>
            <a:lvl1pPr algn="l">
              <a:defRPr sz="6000"/>
            </a:lvl1pPr>
          </a:lstStyle>
          <a:p>
            <a:pPr/>
            <a:r>
              <a:t>Title Text</a:t>
            </a:r>
          </a:p>
        </p:txBody>
      </p:sp>
      <p:sp>
        <p:nvSpPr>
          <p:cNvPr id="15" name="Body Level One…"/>
          <p:cNvSpPr txBox="1"/>
          <p:nvPr>
            <p:ph type="body" sz="quarter" idx="1"/>
          </p:nvPr>
        </p:nvSpPr>
        <p:spPr>
          <a:xfrm>
            <a:off x="1371600" y="3632201"/>
            <a:ext cx="9448800" cy="685801"/>
          </a:xfrm>
          <a:prstGeom prst="rect">
            <a:avLst/>
          </a:prstGeom>
        </p:spPr>
        <p:txBody>
          <a:bodyPr/>
          <a:lstStyle>
            <a:lvl1pPr marL="368300" indent="-279400">
              <a:buClrTx/>
              <a:buSzTx/>
              <a:buFontTx/>
              <a:buNone/>
              <a:defRPr sz="2000"/>
            </a:lvl1pPr>
            <a:lvl2pPr marL="368300" indent="190500">
              <a:buClrTx/>
              <a:buSzTx/>
              <a:buFontTx/>
              <a:buNone/>
              <a:defRPr sz="2000"/>
            </a:lvl2pPr>
            <a:lvl3pPr marL="368300" indent="660400">
              <a:buClrTx/>
              <a:buSzTx/>
              <a:buFontTx/>
              <a:buNone/>
              <a:defRPr sz="2000"/>
            </a:lvl3pPr>
            <a:lvl4pPr marL="368300" indent="1130300">
              <a:buClrTx/>
              <a:buSzTx/>
              <a:buFontTx/>
              <a:buNone/>
              <a:defRPr sz="2000"/>
            </a:lvl4pPr>
            <a:lvl5pPr marL="368300" indent="1587500">
              <a:buClrTx/>
              <a:buSzTx/>
              <a:buFontTx/>
              <a:buNone/>
              <a:defRPr sz="2000"/>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xfrm>
            <a:off x="10575533" y="1491528"/>
            <a:ext cx="244868" cy="2438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anoramic Picture with Caption">
    <p:spTree>
      <p:nvGrpSpPr>
        <p:cNvPr id="1" name=""/>
        <p:cNvGrpSpPr/>
        <p:nvPr/>
      </p:nvGrpSpPr>
      <p:grpSpPr>
        <a:xfrm>
          <a:off x="0" y="0"/>
          <a:ext cx="0" cy="0"/>
          <a:chOff x="0" y="0"/>
          <a:chExt cx="0" cy="0"/>
        </a:xfrm>
      </p:grpSpPr>
      <p:sp>
        <p:nvSpPr>
          <p:cNvPr id="100" name="Title Text"/>
          <p:cNvSpPr txBox="1"/>
          <p:nvPr>
            <p:ph type="title"/>
          </p:nvPr>
        </p:nvSpPr>
        <p:spPr>
          <a:xfrm>
            <a:off x="685776" y="4697360"/>
            <a:ext cx="10822035" cy="819356"/>
          </a:xfrm>
          <a:prstGeom prst="rect">
            <a:avLst/>
          </a:prstGeom>
        </p:spPr>
        <p:txBody>
          <a:bodyPr anchor="b"/>
          <a:lstStyle>
            <a:lvl1pPr algn="l">
              <a:defRPr sz="3200"/>
            </a:lvl1pPr>
          </a:lstStyle>
          <a:p>
            <a:pPr/>
            <a:r>
              <a:t>Title Text</a:t>
            </a:r>
          </a:p>
        </p:txBody>
      </p:sp>
      <p:sp>
        <p:nvSpPr>
          <p:cNvPr id="101" name="Google Shape;73;p25"/>
          <p:cNvSpPr/>
          <p:nvPr>
            <p:ph type="pic" idx="21"/>
          </p:nvPr>
        </p:nvSpPr>
        <p:spPr>
          <a:xfrm>
            <a:off x="681726" y="941439"/>
            <a:ext cx="10821842" cy="3478161"/>
          </a:xfrm>
          <a:prstGeom prst="rect">
            <a:avLst/>
          </a:prstGeom>
        </p:spPr>
        <p:txBody>
          <a:bodyPr lIns="91439" tIns="45719" rIns="91439" bIns="45719">
            <a:noAutofit/>
          </a:bodyPr>
          <a:lstStyle/>
          <a:p>
            <a:pPr/>
          </a:p>
        </p:txBody>
      </p:sp>
      <p:sp>
        <p:nvSpPr>
          <p:cNvPr id="102" name="Body Level One…"/>
          <p:cNvSpPr txBox="1"/>
          <p:nvPr>
            <p:ph type="body" sz="quarter" idx="1"/>
          </p:nvPr>
        </p:nvSpPr>
        <p:spPr>
          <a:xfrm>
            <a:off x="685800" y="5516714"/>
            <a:ext cx="10820400" cy="701970"/>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and Caption">
    <p:spTree>
      <p:nvGrpSpPr>
        <p:cNvPr id="1" name=""/>
        <p:cNvGrpSpPr/>
        <p:nvPr/>
      </p:nvGrpSpPr>
      <p:grpSpPr>
        <a:xfrm>
          <a:off x="0" y="0"/>
          <a:ext cx="0" cy="0"/>
          <a:chOff x="0" y="0"/>
          <a:chExt cx="0" cy="0"/>
        </a:xfrm>
      </p:grpSpPr>
      <p:pic>
        <p:nvPicPr>
          <p:cNvPr id="110" name="Google Shape;79;p26" descr="Google Shape;79;p26"/>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11" name="Title Text"/>
          <p:cNvSpPr txBox="1"/>
          <p:nvPr>
            <p:ph type="title"/>
          </p:nvPr>
        </p:nvSpPr>
        <p:spPr>
          <a:xfrm>
            <a:off x="685800" y="753532"/>
            <a:ext cx="10820400" cy="2802467"/>
          </a:xfrm>
          <a:prstGeom prst="rect">
            <a:avLst/>
          </a:prstGeom>
        </p:spPr>
        <p:txBody>
          <a:bodyPr/>
          <a:lstStyle>
            <a:lvl1pPr algn="l">
              <a:defRPr sz="3200"/>
            </a:lvl1pPr>
          </a:lstStyle>
          <a:p>
            <a:pPr/>
            <a:r>
              <a:t>Title Text</a:t>
            </a:r>
          </a:p>
        </p:txBody>
      </p:sp>
      <p:sp>
        <p:nvSpPr>
          <p:cNvPr id="112" name="Body Level One…"/>
          <p:cNvSpPr txBox="1"/>
          <p:nvPr>
            <p:ph type="body" sz="quarter" idx="1"/>
          </p:nvPr>
        </p:nvSpPr>
        <p:spPr>
          <a:xfrm>
            <a:off x="1024467" y="3649133"/>
            <a:ext cx="10130516" cy="999068"/>
          </a:xfrm>
          <a:prstGeom prst="rect">
            <a:avLst/>
          </a:prstGeom>
        </p:spPr>
        <p:txBody>
          <a:bodyPr anchor="ct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Quote with Caption">
    <p:spTree>
      <p:nvGrpSpPr>
        <p:cNvPr id="1" name=""/>
        <p:cNvGrpSpPr/>
        <p:nvPr/>
      </p:nvGrpSpPr>
      <p:grpSpPr>
        <a:xfrm>
          <a:off x="0" y="0"/>
          <a:ext cx="0" cy="0"/>
          <a:chOff x="0" y="0"/>
          <a:chExt cx="0" cy="0"/>
        </a:xfrm>
      </p:grpSpPr>
      <p:pic>
        <p:nvPicPr>
          <p:cNvPr id="120" name="Google Shape;86;p27" descr="Google Shape;86;p27"/>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21" name="Title Text"/>
          <p:cNvSpPr txBox="1"/>
          <p:nvPr>
            <p:ph type="title"/>
          </p:nvPr>
        </p:nvSpPr>
        <p:spPr>
          <a:xfrm>
            <a:off x="1024467" y="753532"/>
            <a:ext cx="10151534" cy="2604497"/>
          </a:xfrm>
          <a:prstGeom prst="rect">
            <a:avLst/>
          </a:prstGeom>
        </p:spPr>
        <p:txBody>
          <a:bodyPr/>
          <a:lstStyle>
            <a:lvl1pPr algn="l">
              <a:defRPr sz="3200"/>
            </a:lvl1pPr>
          </a:lstStyle>
          <a:p>
            <a:pPr/>
            <a:r>
              <a:t>Title Text</a:t>
            </a:r>
          </a:p>
        </p:txBody>
      </p:sp>
      <p:sp>
        <p:nvSpPr>
          <p:cNvPr id="122" name="Body Level One…"/>
          <p:cNvSpPr txBox="1"/>
          <p:nvPr>
            <p:ph type="body" sz="quarter" idx="1"/>
          </p:nvPr>
        </p:nvSpPr>
        <p:spPr>
          <a:xfrm>
            <a:off x="1303864" y="3365555"/>
            <a:ext cx="9592738" cy="444444"/>
          </a:xfrm>
          <a:prstGeom prst="rect">
            <a:avLst/>
          </a:prstGeom>
        </p:spPr>
        <p:txBody>
          <a:bodyPr/>
          <a:lstStyle>
            <a:lvl1pPr marL="228600" indent="0">
              <a:buClrTx/>
              <a:buSzTx/>
              <a:buFontTx/>
              <a:buNone/>
              <a:defRPr sz="1400"/>
            </a:lvl1pPr>
            <a:lvl2pPr marL="228600" indent="457200">
              <a:buClrTx/>
              <a:buSzTx/>
              <a:buFontTx/>
              <a:buNone/>
              <a:defRPr sz="1400"/>
            </a:lvl2pPr>
            <a:lvl3pPr marL="228600" indent="914400">
              <a:buClrTx/>
              <a:buSzTx/>
              <a:buFontTx/>
              <a:buNone/>
              <a:defRPr sz="1400"/>
            </a:lvl3pPr>
            <a:lvl4pPr marL="228600" indent="1371600">
              <a:buClrTx/>
              <a:buSzTx/>
              <a:buFontTx/>
              <a:buNone/>
              <a:defRPr sz="1400"/>
            </a:lvl4pPr>
            <a:lvl5pPr marL="228600" indent="1828800">
              <a:buClrTx/>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123" name="Google Shape;89;p27"/>
          <p:cNvSpPr txBox="1"/>
          <p:nvPr>
            <p:ph type="body" sz="quarter" idx="21"/>
          </p:nvPr>
        </p:nvSpPr>
        <p:spPr>
          <a:xfrm>
            <a:off x="1024467" y="3959862"/>
            <a:ext cx="10151534" cy="679872"/>
          </a:xfrm>
          <a:prstGeom prst="rect">
            <a:avLst/>
          </a:prstGeom>
        </p:spPr>
        <p:txBody>
          <a:bodyPr anchor="ctr"/>
          <a:lstStyle/>
          <a:p>
            <a:pPr marL="228600" indent="0">
              <a:buClrTx/>
              <a:buSzTx/>
              <a:buFontTx/>
              <a:buNone/>
              <a:defRPr sz="1600"/>
            </a:pPr>
          </a:p>
        </p:txBody>
      </p:sp>
      <p:sp>
        <p:nvSpPr>
          <p:cNvPr id="124" name="Google Shape;93;p27"/>
          <p:cNvSpPr txBox="1"/>
          <p:nvPr/>
        </p:nvSpPr>
        <p:spPr>
          <a:xfrm>
            <a:off x="521975" y="557837"/>
            <a:ext cx="518151" cy="1336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defRPr sz="8000">
                <a:solidFill>
                  <a:srgbClr val="FFFFFF"/>
                </a:solidFill>
                <a:latin typeface="Century Gothic"/>
                <a:ea typeface="Century Gothic"/>
                <a:cs typeface="Century Gothic"/>
                <a:sym typeface="Century Gothic"/>
              </a:defRPr>
            </a:lvl1pPr>
          </a:lstStyle>
          <a:p>
            <a:pPr/>
            <a:r>
              <a:t>“</a:t>
            </a:r>
          </a:p>
        </p:txBody>
      </p:sp>
      <p:sp>
        <p:nvSpPr>
          <p:cNvPr id="125" name="Google Shape;94;p27"/>
          <p:cNvSpPr txBox="1"/>
          <p:nvPr/>
        </p:nvSpPr>
        <p:spPr>
          <a:xfrm>
            <a:off x="11029955" y="2325677"/>
            <a:ext cx="518151" cy="1336001"/>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spAutoFit/>
          </a:bodyPr>
          <a:lstStyle>
            <a:lvl1pPr algn="r">
              <a:defRPr sz="8000">
                <a:solidFill>
                  <a:srgbClr val="FFFFFF"/>
                </a:solidFill>
                <a:latin typeface="Century Gothic"/>
                <a:ea typeface="Century Gothic"/>
                <a:cs typeface="Century Gothic"/>
                <a:sym typeface="Century Gothic"/>
              </a:defRPr>
            </a:lvl1pPr>
          </a:lstStyle>
          <a:p>
            <a:pPr/>
            <a:r>
              <a:t>”</a:t>
            </a:r>
          </a:p>
        </p:txBody>
      </p:sp>
      <p:sp>
        <p:nvSpPr>
          <p:cNvPr id="1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Name Card">
    <p:spTree>
      <p:nvGrpSpPr>
        <p:cNvPr id="1" name=""/>
        <p:cNvGrpSpPr/>
        <p:nvPr/>
      </p:nvGrpSpPr>
      <p:grpSpPr>
        <a:xfrm>
          <a:off x="0" y="0"/>
          <a:ext cx="0" cy="0"/>
          <a:chOff x="0" y="0"/>
          <a:chExt cx="0" cy="0"/>
        </a:xfrm>
      </p:grpSpPr>
      <p:pic>
        <p:nvPicPr>
          <p:cNvPr id="133" name="Google Shape;96;p28" descr="Google Shape;96;p28"/>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34" name="Title Text"/>
          <p:cNvSpPr txBox="1"/>
          <p:nvPr>
            <p:ph type="title"/>
          </p:nvPr>
        </p:nvSpPr>
        <p:spPr>
          <a:xfrm>
            <a:off x="1024495" y="1124701"/>
            <a:ext cx="10146187" cy="2511836"/>
          </a:xfrm>
          <a:prstGeom prst="rect">
            <a:avLst/>
          </a:prstGeom>
        </p:spPr>
        <p:txBody>
          <a:bodyPr anchor="b"/>
          <a:lstStyle>
            <a:lvl1pPr algn="l">
              <a:defRPr sz="3200"/>
            </a:lvl1pPr>
          </a:lstStyle>
          <a:p>
            <a:pPr/>
            <a:r>
              <a:t>Title Text</a:t>
            </a:r>
          </a:p>
        </p:txBody>
      </p:sp>
      <p:sp>
        <p:nvSpPr>
          <p:cNvPr id="135" name="Body Level One…"/>
          <p:cNvSpPr txBox="1"/>
          <p:nvPr>
            <p:ph type="body" sz="quarter" idx="1"/>
          </p:nvPr>
        </p:nvSpPr>
        <p:spPr>
          <a:xfrm>
            <a:off x="1024467" y="3648314"/>
            <a:ext cx="10144654" cy="999886"/>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Column">
    <p:spTree>
      <p:nvGrpSpPr>
        <p:cNvPr id="1" name=""/>
        <p:cNvGrpSpPr/>
        <p:nvPr/>
      </p:nvGrpSpPr>
      <p:grpSpPr>
        <a:xfrm>
          <a:off x="0" y="0"/>
          <a:ext cx="0" cy="0"/>
          <a:chOff x="0" y="0"/>
          <a:chExt cx="0" cy="0"/>
        </a:xfrm>
      </p:grpSpPr>
      <p:sp>
        <p:nvSpPr>
          <p:cNvPr id="143" name="Title Text"/>
          <p:cNvSpPr txBox="1"/>
          <p:nvPr>
            <p:ph type="title"/>
          </p:nvPr>
        </p:nvSpPr>
        <p:spPr>
          <a:xfrm>
            <a:off x="2895600" y="761998"/>
            <a:ext cx="8610600" cy="1303869"/>
          </a:xfrm>
          <a:prstGeom prst="rect">
            <a:avLst/>
          </a:prstGeom>
        </p:spPr>
        <p:txBody>
          <a:bodyPr/>
          <a:lstStyle/>
          <a:p>
            <a:pPr/>
            <a:r>
              <a:t>Title Text</a:t>
            </a:r>
          </a:p>
        </p:txBody>
      </p:sp>
      <p:sp>
        <p:nvSpPr>
          <p:cNvPr id="144" name="Body Level One…"/>
          <p:cNvSpPr txBox="1"/>
          <p:nvPr>
            <p:ph type="body" sz="quarter" idx="1"/>
          </p:nvPr>
        </p:nvSpPr>
        <p:spPr>
          <a:xfrm>
            <a:off x="685800" y="2202079"/>
            <a:ext cx="3456433" cy="617321"/>
          </a:xfrm>
          <a:prstGeom prst="rect">
            <a:avLst/>
          </a:prstGeom>
        </p:spPr>
        <p:txBody>
          <a:bodyPr anchor="b"/>
          <a:lstStyle>
            <a:lvl1pPr marL="228600" indent="0">
              <a:buClrTx/>
              <a:buSzTx/>
              <a:buFontTx/>
              <a:buNone/>
              <a:defRPr sz="2400"/>
            </a:lvl1pPr>
            <a:lvl2pPr marL="228600" indent="457200">
              <a:buClrTx/>
              <a:buSzTx/>
              <a:buFontTx/>
              <a:buNone/>
              <a:defRPr sz="2400"/>
            </a:lvl2pPr>
            <a:lvl3pPr marL="228600" indent="914400">
              <a:buClrTx/>
              <a:buSzTx/>
              <a:buFontTx/>
              <a:buNone/>
              <a:defRPr sz="2400"/>
            </a:lvl3pPr>
            <a:lvl4pPr marL="228600" indent="1371600">
              <a:buClrTx/>
              <a:buSzTx/>
              <a:buFontTx/>
              <a:buNone/>
              <a:defRPr sz="2400"/>
            </a:lvl4pPr>
            <a:lvl5pPr marL="228600" indent="182880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45" name="Google Shape;105;p29"/>
          <p:cNvSpPr txBox="1"/>
          <p:nvPr>
            <p:ph type="body" sz="quarter" idx="21"/>
          </p:nvPr>
        </p:nvSpPr>
        <p:spPr>
          <a:xfrm>
            <a:off x="685798" y="2904564"/>
            <a:ext cx="3456434" cy="3314132"/>
          </a:xfrm>
          <a:prstGeom prst="rect">
            <a:avLst/>
          </a:prstGeom>
        </p:spPr>
        <p:txBody>
          <a:bodyPr/>
          <a:lstStyle/>
          <a:p>
            <a:pPr marL="228600" indent="0">
              <a:buClrTx/>
              <a:buSzTx/>
              <a:buFontTx/>
              <a:buNone/>
              <a:defRPr sz="1400"/>
            </a:pPr>
          </a:p>
        </p:txBody>
      </p:sp>
      <p:sp>
        <p:nvSpPr>
          <p:cNvPr id="146" name="Google Shape;106;p29"/>
          <p:cNvSpPr txBox="1"/>
          <p:nvPr>
            <p:ph type="body" sz="quarter" idx="22"/>
          </p:nvPr>
        </p:nvSpPr>
        <p:spPr>
          <a:xfrm>
            <a:off x="4368800" y="2201333"/>
            <a:ext cx="3456433" cy="626535"/>
          </a:xfrm>
          <a:prstGeom prst="rect">
            <a:avLst/>
          </a:prstGeom>
        </p:spPr>
        <p:txBody>
          <a:bodyPr anchor="b"/>
          <a:lstStyle/>
          <a:p>
            <a:pPr marL="228600" indent="0">
              <a:buClrTx/>
              <a:buSzTx/>
              <a:buFontTx/>
              <a:buNone/>
              <a:defRPr sz="2400"/>
            </a:pPr>
          </a:p>
        </p:txBody>
      </p:sp>
      <p:sp>
        <p:nvSpPr>
          <p:cNvPr id="147" name="Google Shape;107;p29"/>
          <p:cNvSpPr txBox="1"/>
          <p:nvPr>
            <p:ph type="body" sz="quarter" idx="23"/>
          </p:nvPr>
        </p:nvSpPr>
        <p:spPr>
          <a:xfrm>
            <a:off x="4366857" y="2904066"/>
            <a:ext cx="3456433" cy="3314618"/>
          </a:xfrm>
          <a:prstGeom prst="rect">
            <a:avLst/>
          </a:prstGeom>
        </p:spPr>
        <p:txBody>
          <a:bodyPr/>
          <a:lstStyle/>
          <a:p>
            <a:pPr marL="228600" indent="0">
              <a:buClrTx/>
              <a:buSzTx/>
              <a:buFontTx/>
              <a:buNone/>
              <a:defRPr sz="1400"/>
            </a:pPr>
          </a:p>
        </p:txBody>
      </p:sp>
      <p:sp>
        <p:nvSpPr>
          <p:cNvPr id="148" name="Google Shape;108;p29"/>
          <p:cNvSpPr txBox="1"/>
          <p:nvPr>
            <p:ph type="body" sz="quarter" idx="24"/>
          </p:nvPr>
        </p:nvSpPr>
        <p:spPr>
          <a:xfrm>
            <a:off x="8051800" y="2192865"/>
            <a:ext cx="3456433" cy="626535"/>
          </a:xfrm>
          <a:prstGeom prst="rect">
            <a:avLst/>
          </a:prstGeom>
        </p:spPr>
        <p:txBody>
          <a:bodyPr anchor="b"/>
          <a:lstStyle/>
          <a:p>
            <a:pPr marL="228600" indent="0">
              <a:buClrTx/>
              <a:buSzTx/>
              <a:buFontTx/>
              <a:buNone/>
              <a:defRPr sz="2400"/>
            </a:pPr>
          </a:p>
        </p:txBody>
      </p:sp>
      <p:sp>
        <p:nvSpPr>
          <p:cNvPr id="149" name="Google Shape;109;p29"/>
          <p:cNvSpPr txBox="1"/>
          <p:nvPr>
            <p:ph type="body" sz="quarter" idx="25"/>
          </p:nvPr>
        </p:nvSpPr>
        <p:spPr>
          <a:xfrm>
            <a:off x="8051800" y="2904564"/>
            <a:ext cx="3456433" cy="3314132"/>
          </a:xfrm>
          <a:prstGeom prst="rect">
            <a:avLst/>
          </a:prstGeom>
        </p:spPr>
        <p:txBody>
          <a:bodyPr/>
          <a:lstStyle/>
          <a:p>
            <a:pPr marL="228600" indent="0">
              <a:buClrTx/>
              <a:buSzTx/>
              <a:buFontTx/>
              <a:buNone/>
              <a:defRPr sz="1400"/>
            </a:pPr>
          </a:p>
        </p:txBody>
      </p:sp>
      <p:sp>
        <p:nvSpPr>
          <p:cNvPr id="1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Picture Column">
    <p:spTree>
      <p:nvGrpSpPr>
        <p:cNvPr id="1" name=""/>
        <p:cNvGrpSpPr/>
        <p:nvPr/>
      </p:nvGrpSpPr>
      <p:grpSpPr>
        <a:xfrm>
          <a:off x="0" y="0"/>
          <a:ext cx="0" cy="0"/>
          <a:chOff x="0" y="0"/>
          <a:chExt cx="0" cy="0"/>
        </a:xfrm>
      </p:grpSpPr>
      <p:sp>
        <p:nvSpPr>
          <p:cNvPr id="157" name="Title Text"/>
          <p:cNvSpPr txBox="1"/>
          <p:nvPr>
            <p:ph type="title"/>
          </p:nvPr>
        </p:nvSpPr>
        <p:spPr>
          <a:xfrm>
            <a:off x="2895600" y="762000"/>
            <a:ext cx="8610600" cy="1295400"/>
          </a:xfrm>
          <a:prstGeom prst="rect">
            <a:avLst/>
          </a:prstGeom>
        </p:spPr>
        <p:txBody>
          <a:bodyPr/>
          <a:lstStyle/>
          <a:p>
            <a:pPr/>
            <a:r>
              <a:t>Title Text</a:t>
            </a:r>
          </a:p>
        </p:txBody>
      </p:sp>
      <p:sp>
        <p:nvSpPr>
          <p:cNvPr id="158" name="Body Level One…"/>
          <p:cNvSpPr txBox="1"/>
          <p:nvPr>
            <p:ph type="body" sz="quarter" idx="1"/>
          </p:nvPr>
        </p:nvSpPr>
        <p:spPr>
          <a:xfrm>
            <a:off x="688617" y="4191000"/>
            <a:ext cx="3451583" cy="682766"/>
          </a:xfrm>
          <a:prstGeom prst="rect">
            <a:avLst/>
          </a:prstGeom>
        </p:spPr>
        <p:txBody>
          <a:bodyPr anchor="b"/>
          <a:lstStyle>
            <a:lvl1pPr marL="228600" indent="0">
              <a:buClrTx/>
              <a:buSzTx/>
              <a:buFontTx/>
              <a:buNone/>
              <a:defRPr sz="2400"/>
            </a:lvl1pPr>
            <a:lvl2pPr marL="228600" indent="457200">
              <a:buClrTx/>
              <a:buSzTx/>
              <a:buFontTx/>
              <a:buNone/>
              <a:defRPr sz="2400"/>
            </a:lvl2pPr>
            <a:lvl3pPr marL="228600" indent="914400">
              <a:buClrTx/>
              <a:buSzTx/>
              <a:buFontTx/>
              <a:buNone/>
              <a:defRPr sz="2400"/>
            </a:lvl3pPr>
            <a:lvl4pPr marL="228600" indent="1371600">
              <a:buClrTx/>
              <a:buSzTx/>
              <a:buFontTx/>
              <a:buNone/>
              <a:defRPr sz="2400"/>
            </a:lvl4pPr>
            <a:lvl5pPr marL="228600" indent="1828800">
              <a:buClrTx/>
              <a:buSzTx/>
              <a:buFontTx/>
              <a:buNone/>
              <a:defRPr sz="2400"/>
            </a:lvl5pPr>
          </a:lstStyle>
          <a:p>
            <a:pPr/>
            <a:r>
              <a:t>Body Level One</a:t>
            </a:r>
          </a:p>
          <a:p>
            <a:pPr lvl="1"/>
            <a:r>
              <a:t>Body Level Two</a:t>
            </a:r>
          </a:p>
          <a:p>
            <a:pPr lvl="2"/>
            <a:r>
              <a:t>Body Level Three</a:t>
            </a:r>
          </a:p>
          <a:p>
            <a:pPr lvl="3"/>
            <a:r>
              <a:t>Body Level Four</a:t>
            </a:r>
          </a:p>
          <a:p>
            <a:pPr lvl="4"/>
            <a:r>
              <a:t>Body Level Five</a:t>
            </a:r>
          </a:p>
        </p:txBody>
      </p:sp>
      <p:sp>
        <p:nvSpPr>
          <p:cNvPr id="159" name="Google Shape;116;p30"/>
          <p:cNvSpPr/>
          <p:nvPr>
            <p:ph type="pic" sz="quarter" idx="21"/>
          </p:nvPr>
        </p:nvSpPr>
        <p:spPr>
          <a:xfrm>
            <a:off x="688617" y="2362200"/>
            <a:ext cx="3451583" cy="1524000"/>
          </a:xfrm>
          <a:prstGeom prst="rect">
            <a:avLst/>
          </a:prstGeom>
          <a:effectLst>
            <a:outerShdw sx="100000" sy="100000" kx="0" ky="0" algn="b" rotWithShape="0" blurRad="50800" dist="50800" dir="5400000">
              <a:srgbClr val="000000">
                <a:alpha val="41960"/>
              </a:srgbClr>
            </a:outerShdw>
          </a:effectLst>
        </p:spPr>
        <p:txBody>
          <a:bodyPr lIns="91439" tIns="45719" rIns="91439" bIns="45719">
            <a:noAutofit/>
          </a:bodyPr>
          <a:lstStyle/>
          <a:p>
            <a:pPr/>
          </a:p>
        </p:txBody>
      </p:sp>
      <p:sp>
        <p:nvSpPr>
          <p:cNvPr id="160" name="Google Shape;117;p30"/>
          <p:cNvSpPr txBox="1"/>
          <p:nvPr>
            <p:ph type="body" sz="quarter" idx="22"/>
          </p:nvPr>
        </p:nvSpPr>
        <p:spPr>
          <a:xfrm>
            <a:off x="688617" y="4873764"/>
            <a:ext cx="3451583" cy="1344922"/>
          </a:xfrm>
          <a:prstGeom prst="rect">
            <a:avLst/>
          </a:prstGeom>
        </p:spPr>
        <p:txBody>
          <a:bodyPr/>
          <a:lstStyle/>
          <a:p>
            <a:pPr marL="228600" indent="0">
              <a:buClrTx/>
              <a:buSzTx/>
              <a:buFontTx/>
              <a:buNone/>
              <a:defRPr sz="1400"/>
            </a:pPr>
          </a:p>
        </p:txBody>
      </p:sp>
      <p:sp>
        <p:nvSpPr>
          <p:cNvPr id="161" name="Google Shape;118;p30"/>
          <p:cNvSpPr txBox="1"/>
          <p:nvPr>
            <p:ph type="body" sz="quarter" idx="23"/>
          </p:nvPr>
        </p:nvSpPr>
        <p:spPr>
          <a:xfrm>
            <a:off x="4374262" y="4191000"/>
            <a:ext cx="3448935" cy="682766"/>
          </a:xfrm>
          <a:prstGeom prst="rect">
            <a:avLst/>
          </a:prstGeom>
        </p:spPr>
        <p:txBody>
          <a:bodyPr anchor="b"/>
          <a:lstStyle/>
          <a:p>
            <a:pPr marL="228600" indent="0">
              <a:buClrTx/>
              <a:buSzTx/>
              <a:buFontTx/>
              <a:buNone/>
              <a:defRPr sz="2400"/>
            </a:pPr>
          </a:p>
        </p:txBody>
      </p:sp>
      <p:sp>
        <p:nvSpPr>
          <p:cNvPr id="162" name="Google Shape;119;p30"/>
          <p:cNvSpPr/>
          <p:nvPr>
            <p:ph type="pic" sz="quarter" idx="24"/>
          </p:nvPr>
        </p:nvSpPr>
        <p:spPr>
          <a:xfrm>
            <a:off x="4374262" y="2362200"/>
            <a:ext cx="3448937" cy="1524000"/>
          </a:xfrm>
          <a:prstGeom prst="rect">
            <a:avLst/>
          </a:prstGeom>
          <a:effectLst>
            <a:outerShdw sx="100000" sy="100000" kx="0" ky="0" algn="b" rotWithShape="0" blurRad="50800" dist="50800" dir="5400000">
              <a:srgbClr val="000000">
                <a:alpha val="41960"/>
              </a:srgbClr>
            </a:outerShdw>
          </a:effectLst>
        </p:spPr>
        <p:txBody>
          <a:bodyPr lIns="91439" tIns="45719" rIns="91439" bIns="45719">
            <a:noAutofit/>
          </a:bodyPr>
          <a:lstStyle/>
          <a:p>
            <a:pPr/>
          </a:p>
        </p:txBody>
      </p:sp>
      <p:sp>
        <p:nvSpPr>
          <p:cNvPr id="163" name="Google Shape;120;p30"/>
          <p:cNvSpPr txBox="1"/>
          <p:nvPr>
            <p:ph type="body" sz="quarter" idx="25"/>
          </p:nvPr>
        </p:nvSpPr>
        <p:spPr>
          <a:xfrm>
            <a:off x="4374264" y="4873762"/>
            <a:ext cx="3448935" cy="1344922"/>
          </a:xfrm>
          <a:prstGeom prst="rect">
            <a:avLst/>
          </a:prstGeom>
        </p:spPr>
        <p:txBody>
          <a:bodyPr/>
          <a:lstStyle/>
          <a:p>
            <a:pPr marL="228600" indent="0">
              <a:buClrTx/>
              <a:buSzTx/>
              <a:buFontTx/>
              <a:buNone/>
              <a:defRPr sz="1400"/>
            </a:pPr>
          </a:p>
        </p:txBody>
      </p:sp>
      <p:sp>
        <p:nvSpPr>
          <p:cNvPr id="164" name="Google Shape;121;p30"/>
          <p:cNvSpPr txBox="1"/>
          <p:nvPr>
            <p:ph type="body" sz="quarter" idx="26"/>
          </p:nvPr>
        </p:nvSpPr>
        <p:spPr>
          <a:xfrm>
            <a:off x="8049731" y="4191000"/>
            <a:ext cx="3456469" cy="682766"/>
          </a:xfrm>
          <a:prstGeom prst="rect">
            <a:avLst/>
          </a:prstGeom>
        </p:spPr>
        <p:txBody>
          <a:bodyPr anchor="b"/>
          <a:lstStyle/>
          <a:p>
            <a:pPr marL="228600" indent="0">
              <a:buClrTx/>
              <a:buSzTx/>
              <a:buFontTx/>
              <a:buNone/>
              <a:defRPr sz="2400"/>
            </a:pPr>
          </a:p>
        </p:txBody>
      </p:sp>
      <p:sp>
        <p:nvSpPr>
          <p:cNvPr id="165" name="Google Shape;122;p30"/>
          <p:cNvSpPr/>
          <p:nvPr>
            <p:ph type="pic" sz="quarter" idx="27"/>
          </p:nvPr>
        </p:nvSpPr>
        <p:spPr>
          <a:xfrm>
            <a:off x="8049855" y="2362200"/>
            <a:ext cx="3447879" cy="1524000"/>
          </a:xfrm>
          <a:prstGeom prst="rect">
            <a:avLst/>
          </a:prstGeom>
          <a:effectLst>
            <a:outerShdw sx="100000" sy="100000" kx="0" ky="0" algn="b" rotWithShape="0" blurRad="50800" dist="50800" dir="5400000">
              <a:srgbClr val="000000">
                <a:alpha val="41960"/>
              </a:srgbClr>
            </a:outerShdw>
          </a:effectLst>
        </p:spPr>
        <p:txBody>
          <a:bodyPr lIns="91439" tIns="45719" rIns="91439" bIns="45719">
            <a:noAutofit/>
          </a:bodyPr>
          <a:lstStyle/>
          <a:p>
            <a:pPr/>
          </a:p>
        </p:txBody>
      </p:sp>
      <p:sp>
        <p:nvSpPr>
          <p:cNvPr id="166" name="Google Shape;123;p30"/>
          <p:cNvSpPr txBox="1"/>
          <p:nvPr>
            <p:ph type="body" sz="quarter" idx="28"/>
          </p:nvPr>
        </p:nvSpPr>
        <p:spPr>
          <a:xfrm>
            <a:off x="8049731" y="4873761"/>
            <a:ext cx="3452446" cy="1344922"/>
          </a:xfrm>
          <a:prstGeom prst="rect">
            <a:avLst/>
          </a:prstGeom>
        </p:spPr>
        <p:txBody>
          <a:bodyPr/>
          <a:lstStyle/>
          <a:p>
            <a:pPr marL="228600" indent="0">
              <a:buClrTx/>
              <a:buSzTx/>
              <a:buFontTx/>
              <a:buNone/>
              <a:defRPr sz="1400"/>
            </a:pPr>
          </a:p>
        </p:txBody>
      </p:sp>
      <p:sp>
        <p:nvSpPr>
          <p:cNvPr id="1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4" name="Title Text"/>
          <p:cNvSpPr txBox="1"/>
          <p:nvPr>
            <p:ph type="title"/>
          </p:nvPr>
        </p:nvSpPr>
        <p:spPr>
          <a:xfrm>
            <a:off x="2895600" y="764373"/>
            <a:ext cx="8610600" cy="1293028"/>
          </a:xfrm>
          <a:prstGeom prst="rect">
            <a:avLst/>
          </a:prstGeom>
        </p:spPr>
        <p:txBody>
          <a:bodyPr/>
          <a:lstStyle/>
          <a:p>
            <a:pPr/>
            <a:r>
              <a:t>Title Text</a:t>
            </a:r>
          </a:p>
        </p:txBody>
      </p:sp>
      <p:sp>
        <p:nvSpPr>
          <p:cNvPr id="175" name="Body Level One…"/>
          <p:cNvSpPr txBox="1"/>
          <p:nvPr>
            <p:ph type="body" idx="1"/>
          </p:nvPr>
        </p:nvSpPr>
        <p:spPr>
          <a:xfrm rot="5400000">
            <a:off x="4083937" y="-1203579"/>
            <a:ext cx="4024126" cy="10820401"/>
          </a:xfrm>
          <a:prstGeom prst="rect">
            <a:avLst/>
          </a:prstGeom>
        </p:spPr>
        <p:txBody>
          <a:bodyPr/>
          <a:lstStyle>
            <a:lvl1pPr indent="-342900"/>
            <a:lvl2pPr marL="948689" indent="-377189"/>
            <a:lvl4pPr marL="1957387" indent="-471487"/>
            <a:lvl5pPr marL="2414587" indent="-471487"/>
          </a:lstStyle>
          <a:p>
            <a:pPr/>
            <a:r>
              <a:t>Body Level One</a:t>
            </a:r>
          </a:p>
          <a:p>
            <a:pPr lvl="1"/>
            <a:r>
              <a:t>Body Level Two</a:t>
            </a:r>
          </a:p>
          <a:p>
            <a:pPr lvl="2"/>
            <a:r>
              <a:t>Body Level Three</a:t>
            </a:r>
          </a:p>
          <a:p>
            <a:pPr lvl="3"/>
            <a:r>
              <a:t>Body Level Four</a:t>
            </a:r>
          </a:p>
          <a:p>
            <a:pPr lvl="4"/>
            <a:r>
              <a:t>Body Level Five</a:t>
            </a:r>
          </a:p>
        </p:txBody>
      </p:sp>
      <p:sp>
        <p:nvSpPr>
          <p:cNvPr id="1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VERTICAL_TITLE_AND_VERTICAL_TEXT">
    <p:spTree>
      <p:nvGrpSpPr>
        <p:cNvPr id="1" name=""/>
        <p:cNvGrpSpPr/>
        <p:nvPr/>
      </p:nvGrpSpPr>
      <p:grpSpPr>
        <a:xfrm>
          <a:off x="0" y="0"/>
          <a:ext cx="0" cy="0"/>
          <a:chOff x="0" y="0"/>
          <a:chExt cx="0" cy="0"/>
        </a:xfrm>
      </p:grpSpPr>
      <p:pic>
        <p:nvPicPr>
          <p:cNvPr id="183" name="Google Shape;134;p32" descr="Google Shape;134;p32"/>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184" name="Title Text"/>
          <p:cNvSpPr txBox="1"/>
          <p:nvPr>
            <p:ph type="title"/>
          </p:nvPr>
        </p:nvSpPr>
        <p:spPr>
          <a:xfrm rot="5400000">
            <a:off x="8525933" y="1667933"/>
            <a:ext cx="3903134" cy="2057401"/>
          </a:xfrm>
          <a:prstGeom prst="rect">
            <a:avLst/>
          </a:prstGeom>
        </p:spPr>
        <p:txBody>
          <a:bodyPr/>
          <a:lstStyle>
            <a:lvl1pPr algn="l"/>
          </a:lstStyle>
          <a:p>
            <a:pPr/>
            <a:r>
              <a:t>Title Text</a:t>
            </a:r>
          </a:p>
        </p:txBody>
      </p:sp>
      <p:sp>
        <p:nvSpPr>
          <p:cNvPr id="185" name="Body Level One…"/>
          <p:cNvSpPr txBox="1"/>
          <p:nvPr>
            <p:ph type="body" sz="half" idx="1"/>
          </p:nvPr>
        </p:nvSpPr>
        <p:spPr>
          <a:xfrm rot="5400000">
            <a:off x="3175000" y="-1405468"/>
            <a:ext cx="3903134" cy="8204202"/>
          </a:xfrm>
          <a:prstGeom prst="rect">
            <a:avLst/>
          </a:prstGeom>
        </p:spPr>
        <p:txBody>
          <a:bodyPr/>
          <a:lstStyle>
            <a:lvl1pPr indent="-342900"/>
            <a:lvl2pPr marL="948689" indent="-377189"/>
            <a:lvl4pPr marL="1957387" indent="-471487"/>
            <a:lvl5pPr marL="2414587" indent="-471487"/>
          </a:lstStyle>
          <a:p>
            <a:pPr/>
            <a:r>
              <a:t>Body Level One</a:t>
            </a:r>
          </a:p>
          <a:p>
            <a:pPr lvl="1"/>
            <a:r>
              <a:t>Body Level Two</a:t>
            </a:r>
          </a:p>
          <a:p>
            <a:pPr lvl="2"/>
            <a:r>
              <a:t>Body Level Three</a:t>
            </a:r>
          </a:p>
          <a:p>
            <a:pPr lvl="3"/>
            <a:r>
              <a:t>Body Level Four</a:t>
            </a:r>
          </a:p>
          <a:p>
            <a:pPr lvl="4"/>
            <a:r>
              <a:t>Body Level Five</a:t>
            </a:r>
          </a:p>
        </p:txBody>
      </p:sp>
      <p:sp>
        <p:nvSpPr>
          <p:cNvPr id="1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BJECT">
    <p:spTree>
      <p:nvGrpSpPr>
        <p:cNvPr id="1" name=""/>
        <p:cNvGrpSpPr/>
        <p:nvPr/>
      </p:nvGrpSpPr>
      <p:grpSpPr>
        <a:xfrm>
          <a:off x="0" y="0"/>
          <a:ext cx="0" cy="0"/>
          <a:chOff x="0" y="0"/>
          <a:chExt cx="0" cy="0"/>
        </a:xfrm>
      </p:grpSpPr>
      <p:pic>
        <p:nvPicPr>
          <p:cNvPr id="23" name="Google Shape;6;p15" descr="Google Shape;6;p15"/>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24" name="Title Text"/>
          <p:cNvSpPr txBox="1"/>
          <p:nvPr>
            <p:ph type="title"/>
          </p:nvPr>
        </p:nvSpPr>
        <p:spPr>
          <a:xfrm>
            <a:off x="2895600" y="764373"/>
            <a:ext cx="8610600" cy="1293028"/>
          </a:xfrm>
          <a:prstGeom prst="rect">
            <a:avLst/>
          </a:prstGeom>
        </p:spPr>
        <p:txBody>
          <a:bodyPr/>
          <a:lstStyle/>
          <a:p>
            <a:pPr/>
            <a:r>
              <a:t>Title Text</a:t>
            </a:r>
          </a:p>
        </p:txBody>
      </p:sp>
      <p:sp>
        <p:nvSpPr>
          <p:cNvPr id="25" name="Body Level One…"/>
          <p:cNvSpPr txBox="1"/>
          <p:nvPr>
            <p:ph type="body" idx="1"/>
          </p:nvPr>
        </p:nvSpPr>
        <p:spPr>
          <a:xfrm>
            <a:off x="685800" y="2194560"/>
            <a:ext cx="10820400" cy="4024125"/>
          </a:xfrm>
          <a:prstGeom prst="rect">
            <a:avLst/>
          </a:prstGeom>
        </p:spPr>
        <p:txBody>
          <a:bodyPr/>
          <a:lstStyle>
            <a:lvl1pPr indent="-342900"/>
            <a:lvl2pPr marL="948689" indent="-377189"/>
            <a:lvl4pPr marL="1957387" indent="-471487"/>
            <a:lvl5pPr marL="2414587" indent="-471487"/>
          </a:lstStyle>
          <a:p>
            <a:pPr/>
            <a:r>
              <a:t>Body Level One</a:t>
            </a:r>
          </a:p>
          <a:p>
            <a:pPr lvl="1"/>
            <a:r>
              <a:t>Body Level Two</a:t>
            </a:r>
          </a:p>
          <a:p>
            <a:pPr lvl="2"/>
            <a:r>
              <a:t>Body Level Three</a:t>
            </a:r>
          </a:p>
          <a:p>
            <a:pPr lvl="3"/>
            <a:r>
              <a:t>Body Level Four</a:t>
            </a:r>
          </a:p>
          <a:p>
            <a:pPr lvl="4"/>
            <a:r>
              <a:t>Body Level Five</a:t>
            </a:r>
          </a:p>
        </p:txBody>
      </p:sp>
      <p:sp>
        <p:nvSpPr>
          <p:cNvPr id="2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spTree>
      <p:nvGrpSpPr>
        <p:cNvPr id="1" name=""/>
        <p:cNvGrpSpPr/>
        <p:nvPr/>
      </p:nvGrpSpPr>
      <p:grpSpPr>
        <a:xfrm>
          <a:off x="0" y="0"/>
          <a:ext cx="0" cy="0"/>
          <a:chOff x="0" y="0"/>
          <a:chExt cx="0" cy="0"/>
        </a:xfrm>
      </p:grpSpPr>
      <p:pic>
        <p:nvPicPr>
          <p:cNvPr id="33" name="Google Shape;26;p18" descr="Google Shape;26;p18"/>
          <p:cNvPicPr>
            <a:picLocks noChangeAspect="1"/>
          </p:cNvPicPr>
          <p:nvPr/>
        </p:nvPicPr>
        <p:blipFill>
          <a:blip r:embed="rId2">
            <a:extLst/>
          </a:blip>
          <a:stretch>
            <a:fillRect/>
          </a:stretch>
        </p:blipFill>
        <p:spPr>
          <a:xfrm>
            <a:off x="0" y="4375150"/>
            <a:ext cx="12192000" cy="2482850"/>
          </a:xfrm>
          <a:prstGeom prst="rect">
            <a:avLst/>
          </a:prstGeom>
          <a:ln w="12700">
            <a:miter lim="400000"/>
          </a:ln>
        </p:spPr>
      </p:pic>
      <p:sp>
        <p:nvSpPr>
          <p:cNvPr id="34" name="Title Text"/>
          <p:cNvSpPr txBox="1"/>
          <p:nvPr>
            <p:ph type="title"/>
          </p:nvPr>
        </p:nvSpPr>
        <p:spPr>
          <a:xfrm>
            <a:off x="685800" y="753532"/>
            <a:ext cx="10820400" cy="2801936"/>
          </a:xfrm>
          <a:prstGeom prst="rect">
            <a:avLst/>
          </a:prstGeom>
        </p:spPr>
        <p:txBody>
          <a:bodyPr anchor="b"/>
          <a:lstStyle/>
          <a:p>
            <a:pPr/>
            <a:r>
              <a:t>Title Text</a:t>
            </a:r>
          </a:p>
        </p:txBody>
      </p:sp>
      <p:sp>
        <p:nvSpPr>
          <p:cNvPr id="35" name="Body Level One…"/>
          <p:cNvSpPr txBox="1"/>
          <p:nvPr>
            <p:ph type="body" sz="quarter" idx="1"/>
          </p:nvPr>
        </p:nvSpPr>
        <p:spPr>
          <a:xfrm>
            <a:off x="1024467" y="3641725"/>
            <a:ext cx="10490201" cy="955675"/>
          </a:xfrm>
          <a:prstGeom prst="rect">
            <a:avLst/>
          </a:prstGeom>
        </p:spPr>
        <p:txBody>
          <a:bodyPr/>
          <a:lstStyle>
            <a:lvl1pPr marL="228600" indent="0" algn="r">
              <a:buClrTx/>
              <a:buSzTx/>
              <a:buFontTx/>
              <a:buNone/>
            </a:lvl1pPr>
            <a:lvl2pPr marL="228600" indent="457200" algn="r">
              <a:buClrTx/>
              <a:buSzTx/>
              <a:buFontTx/>
              <a:buNone/>
            </a:lvl2pPr>
            <a:lvl3pPr marL="228600" indent="914400" algn="r">
              <a:buClrTx/>
              <a:buSzTx/>
              <a:buFontTx/>
              <a:buNone/>
            </a:lvl3pPr>
            <a:lvl4pPr marL="228600" indent="1371600" algn="r">
              <a:buClrTx/>
              <a:buSzTx/>
              <a:buFontTx/>
              <a:buNone/>
            </a:lvl4pPr>
            <a:lvl5pPr marL="228600" indent="1828800" algn="r">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43" name="Title Text"/>
          <p:cNvSpPr txBox="1"/>
          <p:nvPr>
            <p:ph type="title"/>
          </p:nvPr>
        </p:nvSpPr>
        <p:spPr>
          <a:xfrm>
            <a:off x="2895600" y="764373"/>
            <a:ext cx="8610600" cy="1293028"/>
          </a:xfrm>
          <a:prstGeom prst="rect">
            <a:avLst/>
          </a:prstGeom>
        </p:spPr>
        <p:txBody>
          <a:bodyPr/>
          <a:lstStyle/>
          <a:p>
            <a:pPr/>
            <a:r>
              <a:t>Title Text</a:t>
            </a:r>
          </a:p>
        </p:txBody>
      </p:sp>
      <p:sp>
        <p:nvSpPr>
          <p:cNvPr id="44" name="Body Level One…"/>
          <p:cNvSpPr txBox="1"/>
          <p:nvPr>
            <p:ph type="body" sz="half" idx="1"/>
          </p:nvPr>
        </p:nvSpPr>
        <p:spPr>
          <a:xfrm>
            <a:off x="685800" y="2194559"/>
            <a:ext cx="5334000" cy="4024125"/>
          </a:xfrm>
          <a:prstGeom prst="rect">
            <a:avLst/>
          </a:prstGeom>
        </p:spPr>
        <p:txBody>
          <a:bodyPr/>
          <a:lstStyle>
            <a:lvl1pPr indent="-342900"/>
            <a:lvl2pPr marL="948689" indent="-377189"/>
            <a:lvl4pPr marL="1957387" indent="-471487"/>
            <a:lvl5pPr marL="2414587" indent="-471487"/>
          </a:lstStyle>
          <a:p>
            <a:pPr/>
            <a:r>
              <a:t>Body Level One</a:t>
            </a:r>
          </a:p>
          <a:p>
            <a:pPr lvl="1"/>
            <a:r>
              <a:t>Body Level Two</a:t>
            </a:r>
          </a:p>
          <a:p>
            <a:pPr lvl="2"/>
            <a:r>
              <a:t>Body Level Three</a:t>
            </a:r>
          </a:p>
          <a:p>
            <a:pPr lvl="3"/>
            <a:r>
              <a:t>Body Level Four</a:t>
            </a:r>
          </a:p>
          <a:p>
            <a:pPr lvl="4"/>
            <a:r>
              <a:t>Body Level Five</a:t>
            </a:r>
          </a:p>
        </p:txBody>
      </p:sp>
      <p:sp>
        <p:nvSpPr>
          <p:cNvPr id="45" name="Google Shape;35;p19"/>
          <p:cNvSpPr txBox="1"/>
          <p:nvPr>
            <p:ph type="body" sz="half" idx="21"/>
          </p:nvPr>
        </p:nvSpPr>
        <p:spPr>
          <a:xfrm>
            <a:off x="6172200" y="2194559"/>
            <a:ext cx="5334000" cy="4024125"/>
          </a:xfrm>
          <a:prstGeom prst="rect">
            <a:avLst/>
          </a:prstGeom>
        </p:spPr>
        <p:txBody>
          <a:bodyPr/>
          <a:lstStyle/>
          <a:p>
            <a:pPr indent="-342900"/>
          </a:p>
        </p:txBody>
      </p:sp>
      <p:sp>
        <p:nvSpPr>
          <p:cNvPr id="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53" name="Title Text"/>
          <p:cNvSpPr txBox="1"/>
          <p:nvPr>
            <p:ph type="title"/>
          </p:nvPr>
        </p:nvSpPr>
        <p:spPr>
          <a:xfrm>
            <a:off x="2895600" y="762000"/>
            <a:ext cx="8610600" cy="1295400"/>
          </a:xfrm>
          <a:prstGeom prst="rect">
            <a:avLst/>
          </a:prstGeom>
        </p:spPr>
        <p:txBody>
          <a:bodyPr/>
          <a:lstStyle/>
          <a:p>
            <a:pPr/>
            <a:r>
              <a:t>Title Text</a:t>
            </a:r>
          </a:p>
        </p:txBody>
      </p:sp>
      <p:sp>
        <p:nvSpPr>
          <p:cNvPr id="54" name="Body Level One…"/>
          <p:cNvSpPr txBox="1"/>
          <p:nvPr>
            <p:ph type="body" sz="quarter" idx="1"/>
          </p:nvPr>
        </p:nvSpPr>
        <p:spPr>
          <a:xfrm>
            <a:off x="914409" y="2183801"/>
            <a:ext cx="5079992" cy="823913"/>
          </a:xfrm>
          <a:prstGeom prst="rect">
            <a:avLst/>
          </a:prstGeom>
        </p:spPr>
        <p:txBody>
          <a:bodyPr anchor="b"/>
          <a:lstStyle>
            <a:lvl1pPr marL="228600" indent="0">
              <a:buClrTx/>
              <a:buSzTx/>
              <a:buFontTx/>
              <a:buNone/>
              <a:defRPr sz="2800"/>
            </a:lvl1pPr>
            <a:lvl2pPr marL="228600" indent="457200">
              <a:buClrTx/>
              <a:buSzTx/>
              <a:buFontTx/>
              <a:buNone/>
              <a:defRPr sz="2800"/>
            </a:lvl2pPr>
            <a:lvl3pPr marL="228600" indent="914400">
              <a:buClrTx/>
              <a:buSzTx/>
              <a:buFontTx/>
              <a:buNone/>
              <a:defRPr sz="2800"/>
            </a:lvl3pPr>
            <a:lvl4pPr marL="228600" indent="1371600">
              <a:buClrTx/>
              <a:buSzTx/>
              <a:buFontTx/>
              <a:buNone/>
              <a:defRPr sz="2800"/>
            </a:lvl4pPr>
            <a:lvl5pPr marL="228600" indent="1828800">
              <a:buClrTx/>
              <a:buSzTx/>
              <a:buFontTx/>
              <a:buNone/>
              <a:defRPr sz="2800"/>
            </a:lvl5pPr>
          </a:lstStyle>
          <a:p>
            <a:pPr/>
            <a:r>
              <a:t>Body Level One</a:t>
            </a:r>
          </a:p>
          <a:p>
            <a:pPr lvl="1"/>
            <a:r>
              <a:t>Body Level Two</a:t>
            </a:r>
          </a:p>
          <a:p>
            <a:pPr lvl="2"/>
            <a:r>
              <a:t>Body Level Three</a:t>
            </a:r>
          </a:p>
          <a:p>
            <a:pPr lvl="3"/>
            <a:r>
              <a:t>Body Level Four</a:t>
            </a:r>
          </a:p>
          <a:p>
            <a:pPr lvl="4"/>
            <a:r>
              <a:t>Body Level Five</a:t>
            </a:r>
          </a:p>
        </p:txBody>
      </p:sp>
      <p:sp>
        <p:nvSpPr>
          <p:cNvPr id="55" name="Google Shape;42;p20"/>
          <p:cNvSpPr txBox="1"/>
          <p:nvPr>
            <p:ph type="body" sz="quarter" idx="21"/>
          </p:nvPr>
        </p:nvSpPr>
        <p:spPr>
          <a:xfrm>
            <a:off x="685800" y="3132665"/>
            <a:ext cx="5311775" cy="3086020"/>
          </a:xfrm>
          <a:prstGeom prst="rect">
            <a:avLst/>
          </a:prstGeom>
        </p:spPr>
        <p:txBody>
          <a:bodyPr/>
          <a:lstStyle/>
          <a:p>
            <a:pPr indent="-342900"/>
          </a:p>
        </p:txBody>
      </p:sp>
      <p:sp>
        <p:nvSpPr>
          <p:cNvPr id="56" name="Google Shape;43;p20"/>
          <p:cNvSpPr txBox="1"/>
          <p:nvPr>
            <p:ph type="body" sz="quarter" idx="22"/>
          </p:nvPr>
        </p:nvSpPr>
        <p:spPr>
          <a:xfrm>
            <a:off x="6400800" y="2183801"/>
            <a:ext cx="5105400" cy="823913"/>
          </a:xfrm>
          <a:prstGeom prst="rect">
            <a:avLst/>
          </a:prstGeom>
        </p:spPr>
        <p:txBody>
          <a:bodyPr anchor="b"/>
          <a:lstStyle/>
          <a:p>
            <a:pPr marL="228600" indent="0">
              <a:buClrTx/>
              <a:buSzTx/>
              <a:buFontTx/>
              <a:buNone/>
              <a:defRPr sz="2800"/>
            </a:pPr>
          </a:p>
        </p:txBody>
      </p:sp>
      <p:sp>
        <p:nvSpPr>
          <p:cNvPr id="57" name="Google Shape;44;p20"/>
          <p:cNvSpPr txBox="1"/>
          <p:nvPr>
            <p:ph type="body" sz="quarter" idx="23"/>
          </p:nvPr>
        </p:nvSpPr>
        <p:spPr>
          <a:xfrm>
            <a:off x="6172200" y="3132665"/>
            <a:ext cx="5334000" cy="3086020"/>
          </a:xfrm>
          <a:prstGeom prst="rect">
            <a:avLst/>
          </a:prstGeom>
        </p:spPr>
        <p:txBody>
          <a:bodyPr/>
          <a:lstStyle/>
          <a:p>
            <a:pPr indent="-342900"/>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65" name="Title Text"/>
          <p:cNvSpPr txBox="1"/>
          <p:nvPr>
            <p:ph type="title"/>
          </p:nvPr>
        </p:nvSpPr>
        <p:spPr>
          <a:xfrm>
            <a:off x="2895600" y="764373"/>
            <a:ext cx="8610600" cy="1293028"/>
          </a:xfrm>
          <a:prstGeom prst="rect">
            <a:avLst/>
          </a:prstGeom>
        </p:spPr>
        <p:txBody>
          <a:bodyPr/>
          <a:lstStyle/>
          <a:p>
            <a:pPr/>
            <a:r>
              <a:t>Title Text</a:t>
            </a:r>
          </a:p>
        </p:txBody>
      </p:sp>
      <p:sp>
        <p:nvSpPr>
          <p:cNvPr id="6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7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80" name="Title Text"/>
          <p:cNvSpPr txBox="1"/>
          <p:nvPr>
            <p:ph type="title"/>
          </p:nvPr>
        </p:nvSpPr>
        <p:spPr>
          <a:xfrm>
            <a:off x="685800" y="1524000"/>
            <a:ext cx="4114800" cy="1600200"/>
          </a:xfrm>
          <a:prstGeom prst="rect">
            <a:avLst/>
          </a:prstGeom>
        </p:spPr>
        <p:txBody>
          <a:bodyPr anchor="b"/>
          <a:lstStyle>
            <a:lvl1pPr algn="l">
              <a:defRPr sz="3200"/>
            </a:lvl1pPr>
          </a:lstStyle>
          <a:p>
            <a:pPr/>
            <a:r>
              <a:t>Title Text</a:t>
            </a:r>
          </a:p>
        </p:txBody>
      </p:sp>
      <p:sp>
        <p:nvSpPr>
          <p:cNvPr id="81" name="Body Level One…"/>
          <p:cNvSpPr txBox="1"/>
          <p:nvPr>
            <p:ph type="body" idx="1"/>
          </p:nvPr>
        </p:nvSpPr>
        <p:spPr>
          <a:xfrm>
            <a:off x="4995581" y="746759"/>
            <a:ext cx="6510619" cy="5471925"/>
          </a:xfrm>
          <a:prstGeom prst="rect">
            <a:avLst/>
          </a:prstGeom>
        </p:spPr>
        <p:txBody>
          <a:bodyPr anchor="ctr"/>
          <a:lstStyle>
            <a:lvl1pPr indent="-342900"/>
            <a:lvl2pPr marL="948689" indent="-377189"/>
            <a:lvl4pPr marL="1957387" indent="-471487"/>
            <a:lvl5pPr marL="2414587" indent="-471487"/>
          </a:lstStyle>
          <a:p>
            <a:pPr/>
            <a:r>
              <a:t>Body Level One</a:t>
            </a:r>
          </a:p>
          <a:p>
            <a:pPr lvl="1"/>
            <a:r>
              <a:t>Body Level Two</a:t>
            </a:r>
          </a:p>
          <a:p>
            <a:pPr lvl="2"/>
            <a:r>
              <a:t>Body Level Three</a:t>
            </a:r>
          </a:p>
          <a:p>
            <a:pPr lvl="3"/>
            <a:r>
              <a:t>Body Level Four</a:t>
            </a:r>
          </a:p>
          <a:p>
            <a:pPr lvl="4"/>
            <a:r>
              <a:t>Body Level Five</a:t>
            </a:r>
          </a:p>
        </p:txBody>
      </p:sp>
      <p:sp>
        <p:nvSpPr>
          <p:cNvPr id="82" name="Google Shape;60;p23"/>
          <p:cNvSpPr txBox="1"/>
          <p:nvPr>
            <p:ph type="body" sz="quarter" idx="21"/>
          </p:nvPr>
        </p:nvSpPr>
        <p:spPr>
          <a:xfrm>
            <a:off x="685800" y="3124199"/>
            <a:ext cx="4114800" cy="3094485"/>
          </a:xfrm>
          <a:prstGeom prst="rect">
            <a:avLst/>
          </a:prstGeom>
        </p:spPr>
        <p:txBody>
          <a:bodyPr/>
          <a:lstStyle/>
          <a:p>
            <a:pPr marL="228600" indent="0">
              <a:buClrTx/>
              <a:buSzTx/>
              <a:buFontTx/>
              <a:buNone/>
              <a:defRPr sz="1600"/>
            </a:pPr>
          </a:p>
        </p:txBody>
      </p:sp>
      <p:sp>
        <p:nvSpPr>
          <p:cNvPr id="8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90" name="Title Text"/>
          <p:cNvSpPr txBox="1"/>
          <p:nvPr>
            <p:ph type="title"/>
          </p:nvPr>
        </p:nvSpPr>
        <p:spPr>
          <a:xfrm>
            <a:off x="685800" y="1524000"/>
            <a:ext cx="6873241" cy="1600200"/>
          </a:xfrm>
          <a:prstGeom prst="rect">
            <a:avLst/>
          </a:prstGeom>
        </p:spPr>
        <p:txBody>
          <a:bodyPr anchor="b"/>
          <a:lstStyle>
            <a:lvl1pPr algn="l">
              <a:defRPr sz="3200"/>
            </a:lvl1pPr>
          </a:lstStyle>
          <a:p>
            <a:pPr/>
            <a:r>
              <a:t>Title Text</a:t>
            </a:r>
          </a:p>
        </p:txBody>
      </p:sp>
      <p:sp>
        <p:nvSpPr>
          <p:cNvPr id="91" name="Google Shape;66;p24"/>
          <p:cNvSpPr/>
          <p:nvPr>
            <p:ph type="pic" sz="half" idx="21"/>
          </p:nvPr>
        </p:nvSpPr>
        <p:spPr>
          <a:xfrm>
            <a:off x="7861237" y="751241"/>
            <a:ext cx="3644963" cy="5467444"/>
          </a:xfrm>
          <a:prstGeom prst="rect">
            <a:avLst/>
          </a:prstGeom>
        </p:spPr>
        <p:txBody>
          <a:bodyPr lIns="91439" tIns="45719" rIns="91439" bIns="45719">
            <a:noAutofit/>
          </a:bodyPr>
          <a:lstStyle/>
          <a:p>
            <a:pPr/>
          </a:p>
        </p:txBody>
      </p:sp>
      <p:sp>
        <p:nvSpPr>
          <p:cNvPr id="92" name="Body Level One…"/>
          <p:cNvSpPr txBox="1"/>
          <p:nvPr>
            <p:ph type="body" sz="half" idx="1"/>
          </p:nvPr>
        </p:nvSpPr>
        <p:spPr>
          <a:xfrm>
            <a:off x="685800" y="3124199"/>
            <a:ext cx="6873241" cy="3094485"/>
          </a:xfrm>
          <a:prstGeom prst="rect">
            <a:avLst/>
          </a:prstGeom>
        </p:spPr>
        <p:txBody>
          <a:bodyPr/>
          <a:lstStyle>
            <a:lvl1pPr marL="228600" indent="0">
              <a:buClrTx/>
              <a:buSzTx/>
              <a:buFontTx/>
              <a:buNone/>
              <a:defRPr sz="1600"/>
            </a:lvl1pPr>
            <a:lvl2pPr marL="228600" indent="457200">
              <a:buClrTx/>
              <a:buSzTx/>
              <a:buFontTx/>
              <a:buNone/>
              <a:defRPr sz="1600"/>
            </a:lvl2pPr>
            <a:lvl3pPr marL="228600" indent="914400">
              <a:buClrTx/>
              <a:buSzTx/>
              <a:buFontTx/>
              <a:buNone/>
              <a:defRPr sz="1600"/>
            </a:lvl3pPr>
            <a:lvl4pPr marL="228600" indent="1371600">
              <a:buClrTx/>
              <a:buSzTx/>
              <a:buFontTx/>
              <a:buNone/>
              <a:defRPr sz="1600"/>
            </a:lvl4pPr>
            <a:lvl5pPr marL="228600" indent="1828800">
              <a:buClrTx/>
              <a:buSzTx/>
              <a:buFontTx/>
              <a:buNone/>
              <a:defRPr sz="1600"/>
            </a:lvl5pP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pic>
        <p:nvPicPr>
          <p:cNvPr id="2" name="Google Shape;6;p15" descr="Google Shape;6;p15"/>
          <p:cNvPicPr>
            <a:picLocks noChangeAspect="1"/>
          </p:cNvPicPr>
          <p:nvPr/>
        </p:nvPicPr>
        <p:blipFill>
          <a:blip r:embed="rId2">
            <a:extLst/>
          </a:blip>
          <a:stretch>
            <a:fillRect/>
          </a:stretch>
        </p:blipFill>
        <p:spPr>
          <a:xfrm>
            <a:off x="0" y="0"/>
            <a:ext cx="12192000" cy="1441450"/>
          </a:xfrm>
          <a:prstGeom prst="rect">
            <a:avLst/>
          </a:prstGeom>
          <a:ln w="12700">
            <a:miter lim="400000"/>
          </a:ln>
        </p:spPr>
      </p:pic>
      <p:sp>
        <p:nvSpPr>
          <p:cNvPr id="3" name="Title Text"/>
          <p:cNvSpPr txBox="1"/>
          <p:nvPr>
            <p:ph type="title"/>
          </p:nvPr>
        </p:nvSpPr>
        <p:spPr>
          <a:xfrm>
            <a:off x="609600" y="92074"/>
            <a:ext cx="10972800" cy="1508126"/>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chor="ctr">
            <a:normAutofit fontScale="100000" lnSpcReduction="0"/>
          </a:bodyPr>
          <a:lstStyle/>
          <a:p>
            <a:pPr/>
            <a:r>
              <a:t>Title Text</a:t>
            </a:r>
          </a:p>
        </p:txBody>
      </p:sp>
      <p:sp>
        <p:nvSpPr>
          <p:cNvPr id="4" name="Body Level One…"/>
          <p:cNvSpPr txBox="1"/>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11261333" y="441662"/>
            <a:ext cx="244868" cy="243801"/>
          </a:xfrm>
          <a:prstGeom prst="rect">
            <a:avLst/>
          </a:prstGeom>
          <a:ln w="12700">
            <a:miter lim="400000"/>
          </a:ln>
        </p:spPr>
        <p:txBody>
          <a:bodyPr wrap="none" lIns="45699" tIns="45699" rIns="45699" bIns="45699" anchor="ctr">
            <a:spAutoFit/>
          </a:bodyPr>
          <a:lstStyle>
            <a:lvl1pPr algn="r">
              <a:defRPr sz="1000">
                <a:solidFill>
                  <a:srgbClr val="FFFFFF"/>
                </a:solidFill>
                <a:latin typeface="Century Gothic"/>
                <a:ea typeface="Century Gothic"/>
                <a:cs typeface="Century Gothic"/>
                <a:sym typeface="Century Gothic"/>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1pPr>
      <a:lvl2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2pPr>
      <a:lvl3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3pPr>
      <a:lvl4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4pPr>
      <a:lvl5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5pPr>
      <a:lvl6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6pPr>
      <a:lvl7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7pPr>
      <a:lvl8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8pPr>
      <a:lvl9pPr marL="0" marR="0" indent="0" algn="r" defTabSz="914400" rtl="0" latinLnBrk="0">
        <a:lnSpc>
          <a:spcPct val="90000"/>
        </a:lnSpc>
        <a:spcBef>
          <a:spcPts val="0"/>
        </a:spcBef>
        <a:spcAft>
          <a:spcPts val="0"/>
        </a:spcAft>
        <a:buClrTx/>
        <a:buSzTx/>
        <a:buFontTx/>
        <a:buNone/>
        <a:tabLst/>
        <a:defRPr b="0" baseline="0" cap="none" i="0" spc="0" strike="noStrike" sz="4000" u="none">
          <a:solidFill>
            <a:srgbClr val="FFFFFF"/>
          </a:solidFill>
          <a:uFillTx/>
          <a:latin typeface="Century Gothic"/>
          <a:ea typeface="Century Gothic"/>
          <a:cs typeface="Century Gothic"/>
          <a:sym typeface="Century Gothic"/>
        </a:defRPr>
      </a:lvl9pPr>
    </p:titleStyle>
    <p:bodyStyle>
      <a:lvl1pPr marL="457200" marR="0" indent="-368300"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1pPr>
      <a:lvl2pPr marL="949960" marR="0" indent="-391160"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2pPr>
      <a:lvl3pPr marL="1447800" marR="0" indent="-419100"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3pPr>
      <a:lvl4pPr marL="1952625" marR="0" indent="-454025"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4pPr>
      <a:lvl5pPr marL="2409825" marR="0" indent="-454025"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5pPr>
      <a:lvl6pPr marL="2867025" marR="0" indent="-454025"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6pPr>
      <a:lvl7pPr marL="3324225" marR="0" indent="-454025"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7pPr>
      <a:lvl8pPr marL="3781425" marR="0" indent="-454025"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8pPr>
      <a:lvl9pPr marL="4238625" marR="0" indent="-454025" algn="l" defTabSz="914400" rtl="0" latinLnBrk="0">
        <a:lnSpc>
          <a:spcPct val="90000"/>
        </a:lnSpc>
        <a:spcBef>
          <a:spcPts val="1000"/>
        </a:spcBef>
        <a:spcAft>
          <a:spcPts val="0"/>
        </a:spcAft>
        <a:buClr>
          <a:srgbClr val="FFFFFF"/>
        </a:buClr>
        <a:buSzPts val="2200"/>
        <a:buFont typeface="Arial"/>
        <a:buChar char="•"/>
        <a:tabLst/>
        <a:defRPr b="0" baseline="0" cap="none" i="0" spc="0" strike="noStrike" sz="2200" u="none">
          <a:solidFill>
            <a:srgbClr val="FFFFFF"/>
          </a:solidFill>
          <a:uFillTx/>
          <a:latin typeface="Century Gothic"/>
          <a:ea typeface="Century Gothic"/>
          <a:cs typeface="Century Gothic"/>
          <a:sym typeface="Century Gothic"/>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entury Gothic"/>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cppcheck.sourceforge.io/" TargetMode="External"/><Relationship Id="rId4" Type="http://schemas.openxmlformats.org/officeDocument/2006/relationships/hyperlink" Target="https://www.intruder.io/" TargetMode="External"/><Relationship Id="rId5" Type="http://schemas.openxmlformats.org/officeDocument/2006/relationships/hyperlink" Target="https://wiki.sei.cmu.edu/confluence/pages/viewpage.action?pageId=88046682" TargetMode="External"/><Relationship Id="rId6" Type="http://schemas.openxmlformats.org/officeDocument/2006/relationships/image" Target="../media/image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Google Shape;144;p1"/>
          <p:cNvSpPr txBox="1"/>
          <p:nvPr>
            <p:ph type="ctrTitle"/>
          </p:nvPr>
        </p:nvSpPr>
        <p:spPr>
          <a:xfrm>
            <a:off x="1371600" y="1790152"/>
            <a:ext cx="9448800" cy="1825097"/>
          </a:xfrm>
          <a:prstGeom prst="rect">
            <a:avLst/>
          </a:prstGeom>
        </p:spPr>
        <p:txBody>
          <a:bodyPr/>
          <a:lstStyle/>
          <a:p>
            <a:pPr/>
            <a:r>
              <a:t>Green Pace</a:t>
            </a:r>
          </a:p>
        </p:txBody>
      </p:sp>
      <p:sp>
        <p:nvSpPr>
          <p:cNvPr id="196" name="Google Shape;145;p1"/>
          <p:cNvSpPr txBox="1"/>
          <p:nvPr>
            <p:ph type="subTitle" sz="quarter" idx="1"/>
          </p:nvPr>
        </p:nvSpPr>
        <p:spPr>
          <a:xfrm>
            <a:off x="1371600" y="3632200"/>
            <a:ext cx="9448800" cy="1561592"/>
          </a:xfrm>
          <a:prstGeom prst="rect">
            <a:avLst/>
          </a:prstGeom>
        </p:spPr>
        <p:txBody>
          <a:bodyPr/>
          <a:lstStyle/>
          <a:p>
            <a:pPr marL="0" indent="0">
              <a:lnSpc>
                <a:spcPct val="70000"/>
              </a:lnSpc>
              <a:spcBef>
                <a:spcPts val="0"/>
              </a:spcBef>
              <a:defRPr sz="1800"/>
            </a:pPr>
            <a:r>
              <a:t>Security Policy Presentation</a:t>
            </a:r>
          </a:p>
          <a:p>
            <a:pPr marL="0" indent="0">
              <a:lnSpc>
                <a:spcPct val="70000"/>
              </a:lnSpc>
              <a:defRPr sz="1800"/>
            </a:pPr>
            <a:r>
              <a:t>Developer: </a:t>
            </a:r>
            <a:r>
              <a:rPr i="1"/>
              <a:t>Connor Bailey</a:t>
            </a:r>
            <a:endParaRPr i="1"/>
          </a:p>
          <a:p>
            <a:pPr marL="0" indent="0">
              <a:lnSpc>
                <a:spcPct val="70000"/>
              </a:lnSpc>
              <a:defRPr i="1" sz="1800"/>
            </a:pPr>
          </a:p>
        </p:txBody>
      </p:sp>
      <p:pic>
        <p:nvPicPr>
          <p:cNvPr id="197" name="Google Shape;146;p1" descr="Google Shape;146;p1"/>
          <p:cNvPicPr>
            <a:picLocks noChangeAspect="1"/>
          </p:cNvPicPr>
          <p:nvPr/>
        </p:nvPicPr>
        <p:blipFill>
          <a:blip r:embed="rId3">
            <a:extLst/>
          </a:blip>
          <a:stretch>
            <a:fillRect/>
          </a:stretch>
        </p:blipFill>
        <p:spPr>
          <a:xfrm>
            <a:off x="7440773" y="659854"/>
            <a:ext cx="2921425" cy="3786772"/>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Google Shape;216;p11"/>
          <p:cNvSpPr txBox="1"/>
          <p:nvPr>
            <p:ph type="title"/>
          </p:nvPr>
        </p:nvSpPr>
        <p:spPr>
          <a:xfrm>
            <a:off x="2895600" y="764373"/>
            <a:ext cx="8610600" cy="1293028"/>
          </a:xfrm>
          <a:prstGeom prst="rect">
            <a:avLst/>
          </a:prstGeom>
        </p:spPr>
        <p:txBody>
          <a:bodyPr/>
          <a:lstStyle/>
          <a:p>
            <a:pPr/>
            <a:r>
              <a:t>RISKS AND BENEFITS</a:t>
            </a:r>
          </a:p>
        </p:txBody>
      </p:sp>
      <p:sp>
        <p:nvSpPr>
          <p:cNvPr id="251" name="Google Shape;217;p11"/>
          <p:cNvSpPr txBox="1"/>
          <p:nvPr>
            <p:ph type="body" idx="1"/>
          </p:nvPr>
        </p:nvSpPr>
        <p:spPr>
          <a:prstGeom prst="rect">
            <a:avLst/>
          </a:prstGeom>
        </p:spPr>
        <p:txBody>
          <a:bodyPr/>
          <a:lstStyle/>
          <a:p>
            <a:pPr marL="228600" indent="-228600">
              <a:spcBef>
                <a:spcPts val="0"/>
              </a:spcBef>
              <a:buSzPts val="2000"/>
              <a:defRPr sz="2000"/>
            </a:pPr>
            <a:r>
              <a:t>Provides strong protection against vulnerabilities that could lead to </a:t>
            </a:r>
          </a:p>
          <a:p>
            <a:pPr lvl="1" marL="800100" indent="-228600">
              <a:spcBef>
                <a:spcPts val="0"/>
              </a:spcBef>
              <a:buSzPts val="2000"/>
              <a:defRPr sz="2000"/>
            </a:pPr>
            <a:r>
              <a:t>Security breaches</a:t>
            </a:r>
          </a:p>
          <a:p>
            <a:pPr lvl="1" marL="800100" indent="-228600">
              <a:spcBef>
                <a:spcPts val="0"/>
              </a:spcBef>
              <a:buSzPts val="2000"/>
              <a:defRPr sz="2000"/>
            </a:pPr>
            <a:r>
              <a:t>Downtime</a:t>
            </a:r>
          </a:p>
          <a:p>
            <a:pPr lvl="1" marL="800100" indent="-228600">
              <a:spcBef>
                <a:spcPts val="0"/>
              </a:spcBef>
              <a:buSzPts val="2000"/>
              <a:defRPr sz="2000"/>
            </a:pPr>
            <a:r>
              <a:t>Reputation damage</a:t>
            </a:r>
          </a:p>
          <a:p>
            <a:pPr marL="228600" indent="-228600">
              <a:spcBef>
                <a:spcPts val="0"/>
              </a:spcBef>
              <a:buSzPts val="2000"/>
              <a:defRPr sz="2000"/>
            </a:pPr>
            <a:r>
              <a:t>Waiting to resolve these issues exposes the company to more risk</a:t>
            </a:r>
          </a:p>
          <a:p>
            <a:pPr marL="228600" indent="-228600">
              <a:spcBef>
                <a:spcPts val="0"/>
              </a:spcBef>
              <a:buSzPts val="2000"/>
              <a:defRPr sz="2000"/>
            </a:pPr>
            <a:r>
              <a:t>Rushing deployment of these fixes without proper integration can result in</a:t>
            </a:r>
          </a:p>
          <a:p>
            <a:pPr lvl="1" marL="800100" indent="-228600">
              <a:spcBef>
                <a:spcPts val="0"/>
              </a:spcBef>
              <a:buSzPts val="2000"/>
              <a:defRPr sz="2000"/>
            </a:pPr>
            <a:r>
              <a:t>Workflow disruptions</a:t>
            </a:r>
          </a:p>
          <a:p>
            <a:pPr lvl="1" marL="800100" indent="-228600">
              <a:spcBef>
                <a:spcPts val="0"/>
              </a:spcBef>
              <a:buSzPts val="2000"/>
              <a:defRPr sz="2000"/>
            </a:pPr>
            <a:r>
              <a:t>Downtime</a:t>
            </a:r>
          </a:p>
          <a:p>
            <a:pPr marL="228600" indent="-228600">
              <a:spcBef>
                <a:spcPts val="0"/>
              </a:spcBef>
              <a:buSzPts val="2000"/>
              <a:defRPr sz="2000"/>
            </a:pPr>
            <a:r>
              <a:t>Implementing these fixes can</a:t>
            </a:r>
          </a:p>
          <a:p>
            <a:pPr lvl="1" marL="800100" indent="-228600">
              <a:spcBef>
                <a:spcPts val="0"/>
              </a:spcBef>
              <a:buSzPts val="2000"/>
              <a:defRPr sz="2000"/>
            </a:pPr>
            <a:r>
              <a:t>Improve code quality</a:t>
            </a:r>
          </a:p>
          <a:p>
            <a:pPr lvl="1" marL="800100" indent="-228600">
              <a:spcBef>
                <a:spcPts val="0"/>
              </a:spcBef>
              <a:buSzPts val="2000"/>
              <a:defRPr sz="2000"/>
            </a:pPr>
            <a:r>
              <a:t>Provide early threat detection</a:t>
            </a:r>
          </a:p>
        </p:txBody>
      </p:sp>
      <p:pic>
        <p:nvPicPr>
          <p:cNvPr id="252" name="Google Shape;218;p11" descr="Google Shape;218;p11"/>
          <p:cNvPicPr>
            <a:picLocks noChangeAspect="1"/>
          </p:cNvPicPr>
          <p:nvPr/>
        </p:nvPicPr>
        <p:blipFill>
          <a:blip r:embed="rId3">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6" name="Google Shape;223;p12"/>
          <p:cNvSpPr txBox="1"/>
          <p:nvPr>
            <p:ph type="title"/>
          </p:nvPr>
        </p:nvSpPr>
        <p:spPr>
          <a:xfrm>
            <a:off x="2895600" y="764373"/>
            <a:ext cx="8610600" cy="1293028"/>
          </a:xfrm>
          <a:prstGeom prst="rect">
            <a:avLst/>
          </a:prstGeom>
        </p:spPr>
        <p:txBody>
          <a:bodyPr/>
          <a:lstStyle/>
          <a:p>
            <a:pPr/>
            <a:r>
              <a:t>RECOMMENDATIONS</a:t>
            </a:r>
          </a:p>
        </p:txBody>
      </p:sp>
      <p:sp>
        <p:nvSpPr>
          <p:cNvPr id="257" name="Google Shape;224;p12"/>
          <p:cNvSpPr txBox="1"/>
          <p:nvPr>
            <p:ph type="body" idx="1"/>
          </p:nvPr>
        </p:nvSpPr>
        <p:spPr>
          <a:prstGeom prst="rect">
            <a:avLst/>
          </a:prstGeom>
        </p:spPr>
        <p:txBody>
          <a:bodyPr/>
          <a:lstStyle/>
          <a:p>
            <a:pPr lvl="2" marL="1143000" indent="-228600">
              <a:lnSpc>
                <a:spcPct val="120000"/>
              </a:lnSpc>
              <a:spcBef>
                <a:spcPts val="0"/>
              </a:spcBef>
            </a:pPr>
            <a:r>
              <a:t>Implement continuous vulnerability scanning in production</a:t>
            </a:r>
          </a:p>
          <a:p>
            <a:pPr lvl="2" marL="1143000" indent="-228600">
              <a:lnSpc>
                <a:spcPct val="120000"/>
              </a:lnSpc>
              <a:spcBef>
                <a:spcPts val="0"/>
              </a:spcBef>
            </a:pPr>
            <a:r>
              <a:t>Enhance incident response documentation</a:t>
            </a:r>
          </a:p>
          <a:p>
            <a:pPr lvl="2" marL="1143000" indent="-228600">
              <a:lnSpc>
                <a:spcPct val="120000"/>
              </a:lnSpc>
              <a:spcBef>
                <a:spcPts val="0"/>
              </a:spcBef>
            </a:pPr>
            <a:r>
              <a:t>Detailed developer security training</a:t>
            </a:r>
          </a:p>
          <a:p>
            <a:pPr lvl="3" marL="1714500" indent="-228600">
              <a:lnSpc>
                <a:spcPct val="120000"/>
              </a:lnSpc>
              <a:spcBef>
                <a:spcPts val="0"/>
              </a:spcBef>
            </a:pPr>
            <a:r>
              <a:t>Fix </a:t>
            </a:r>
            <a:r>
              <a:rPr i="1"/>
              <a:t>Unlikely </a:t>
            </a:r>
            <a:r>
              <a:t>vulnerabilities through education</a:t>
            </a:r>
          </a:p>
          <a:p>
            <a:pPr lvl="3" marL="1714500" indent="-228600">
              <a:lnSpc>
                <a:spcPct val="120000"/>
              </a:lnSpc>
              <a:spcBef>
                <a:spcPts val="0"/>
              </a:spcBef>
            </a:pPr>
            <a:r>
              <a:t>Reduce human error</a:t>
            </a:r>
          </a:p>
          <a:p>
            <a:pPr lvl="3" marL="1714500" indent="-228600">
              <a:lnSpc>
                <a:spcPct val="120000"/>
              </a:lnSpc>
              <a:spcBef>
                <a:spcPts val="0"/>
              </a:spcBef>
            </a:pPr>
            <a:r>
              <a:t>Reduce the likelihood of social engineering</a:t>
            </a:r>
          </a:p>
        </p:txBody>
      </p:sp>
      <p:pic>
        <p:nvPicPr>
          <p:cNvPr id="258" name="Google Shape;225;p12" descr="Google Shape;225;p12"/>
          <p:cNvPicPr>
            <a:picLocks noChangeAspect="1"/>
          </p:cNvPicPr>
          <p:nvPr/>
        </p:nvPicPr>
        <p:blipFill>
          <a:blip r:embed="rId3">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2" name="Google Shape;230;p13"/>
          <p:cNvSpPr txBox="1"/>
          <p:nvPr>
            <p:ph type="title"/>
          </p:nvPr>
        </p:nvSpPr>
        <p:spPr>
          <a:xfrm>
            <a:off x="2895600" y="764373"/>
            <a:ext cx="8610600" cy="1293028"/>
          </a:xfrm>
          <a:prstGeom prst="rect">
            <a:avLst/>
          </a:prstGeom>
        </p:spPr>
        <p:txBody>
          <a:bodyPr/>
          <a:lstStyle/>
          <a:p>
            <a:pPr/>
            <a:r>
              <a:t>CONCLUSIONS</a:t>
            </a:r>
          </a:p>
        </p:txBody>
      </p:sp>
      <p:sp>
        <p:nvSpPr>
          <p:cNvPr id="263" name="Google Shape;231;p13"/>
          <p:cNvSpPr txBox="1"/>
          <p:nvPr>
            <p:ph type="body" idx="1"/>
          </p:nvPr>
        </p:nvSpPr>
        <p:spPr>
          <a:prstGeom prst="rect">
            <a:avLst/>
          </a:prstGeom>
        </p:spPr>
        <p:txBody>
          <a:bodyPr/>
          <a:lstStyle/>
          <a:p>
            <a:pPr marL="228600" indent="-228600">
              <a:spcBef>
                <a:spcPts val="0"/>
              </a:spcBef>
            </a:pPr>
            <a:r>
              <a:t>Green Pace Security Policy creates a scalable model for secure software</a:t>
            </a:r>
          </a:p>
          <a:p>
            <a:pPr lvl="1" marL="800100" indent="-228600">
              <a:spcBef>
                <a:spcPts val="0"/>
              </a:spcBef>
            </a:pPr>
            <a:r>
              <a:t>Defense-in-depth</a:t>
            </a:r>
          </a:p>
          <a:p>
            <a:pPr lvl="1" marL="800100" indent="-228600">
              <a:spcBef>
                <a:spcPts val="0"/>
              </a:spcBef>
            </a:pPr>
            <a:r>
              <a:t>DevSecOps automation</a:t>
            </a:r>
          </a:p>
          <a:p>
            <a:pPr lvl="1" marL="800100" indent="-228600">
              <a:spcBef>
                <a:spcPts val="0"/>
              </a:spcBef>
            </a:pPr>
          </a:p>
          <a:p>
            <a:pPr marL="228600" indent="-228600">
              <a:spcBef>
                <a:spcPts val="0"/>
              </a:spcBef>
            </a:pPr>
            <a:r>
              <a:t>Address current gaps in security training</a:t>
            </a:r>
          </a:p>
          <a:p>
            <a:pPr marL="228600" indent="-228600">
              <a:spcBef>
                <a:spcPts val="0"/>
              </a:spcBef>
            </a:pPr>
          </a:p>
          <a:p>
            <a:pPr marL="228600" indent="-228600">
              <a:spcBef>
                <a:spcPts val="0"/>
              </a:spcBef>
            </a:pPr>
            <a:r>
              <a:t>Real-world example like the 2017 Equifax breach demonstrate the cost of delaying patches for security vulnerabilities</a:t>
            </a:r>
          </a:p>
        </p:txBody>
      </p:sp>
      <p:pic>
        <p:nvPicPr>
          <p:cNvPr id="264" name="Google Shape;232;p13" descr="Google Shape;232;p13"/>
          <p:cNvPicPr>
            <a:picLocks noChangeAspect="1"/>
          </p:cNvPicPr>
          <p:nvPr/>
        </p:nvPicPr>
        <p:blipFill>
          <a:blip r:embed="rId3">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Google Shape;237;p14"/>
          <p:cNvSpPr txBox="1"/>
          <p:nvPr>
            <p:ph type="title"/>
          </p:nvPr>
        </p:nvSpPr>
        <p:spPr>
          <a:xfrm>
            <a:off x="2895600" y="764373"/>
            <a:ext cx="8610600" cy="1293028"/>
          </a:xfrm>
          <a:prstGeom prst="rect">
            <a:avLst/>
          </a:prstGeom>
        </p:spPr>
        <p:txBody>
          <a:bodyPr/>
          <a:lstStyle/>
          <a:p>
            <a:pPr/>
            <a:r>
              <a:t>REFERENCES</a:t>
            </a:r>
          </a:p>
        </p:txBody>
      </p:sp>
      <p:sp>
        <p:nvSpPr>
          <p:cNvPr id="269" name="Google Shape;238;p14"/>
          <p:cNvSpPr txBox="1"/>
          <p:nvPr>
            <p:ph type="body" idx="1"/>
          </p:nvPr>
        </p:nvSpPr>
        <p:spPr>
          <a:prstGeom prst="rect">
            <a:avLst/>
          </a:prstGeom>
        </p:spPr>
        <p:txBody>
          <a:bodyPr/>
          <a:lstStyle/>
          <a:p>
            <a:pPr marL="228600" indent="-228600">
              <a:spcBef>
                <a:spcPts val="0"/>
              </a:spcBef>
            </a:pPr>
            <a:r>
              <a:t>Cppcheck. (n.d.). </a:t>
            </a:r>
            <a:r>
              <a:rPr i="1"/>
              <a:t>Cppcheck: A tool for static C/C++ code analysis.</a:t>
            </a:r>
            <a:r>
              <a:t> SourceForge. </a:t>
            </a:r>
            <a:r>
              <a:rPr u="sng">
                <a:solidFill>
                  <a:srgbClr val="F0532B"/>
                </a:solidFill>
                <a:uFill>
                  <a:solidFill>
                    <a:srgbClr val="F0532B"/>
                  </a:solidFill>
                </a:uFill>
                <a:hlinkClick r:id="rId3" invalidUrl="" action="" tgtFrame="" tooltip="" history="1" highlightClick="0" endSnd="0"/>
              </a:rPr>
              <a:t>https://cppcheck.sourceforge.io/</a:t>
            </a:r>
          </a:p>
          <a:p>
            <a:pPr marL="228600" indent="-228600">
              <a:spcBef>
                <a:spcPts val="0"/>
              </a:spcBef>
            </a:pPr>
          </a:p>
          <a:p>
            <a:pPr marL="228600" indent="-228600">
              <a:spcBef>
                <a:spcPts val="0"/>
              </a:spcBef>
            </a:pPr>
            <a:r>
              <a:t>Intruder. (n.d.). </a:t>
            </a:r>
            <a:r>
              <a:rPr i="1"/>
              <a:t>OWASP Top 10 Vulnerability Scanner</a:t>
            </a:r>
            <a:r>
              <a:t>. </a:t>
            </a:r>
            <a:r>
              <a:rPr u="sng">
                <a:solidFill>
                  <a:srgbClr val="F0532B"/>
                </a:solidFill>
                <a:uFill>
                  <a:solidFill>
                    <a:srgbClr val="F0532B"/>
                  </a:solidFill>
                </a:uFill>
                <a:hlinkClick r:id="rId4" invalidUrl="" action="" tgtFrame="" tooltip="" history="1" highlightClick="0" endSnd="0"/>
              </a:rPr>
              <a:t>https://www.intruder.io/</a:t>
            </a:r>
          </a:p>
          <a:p>
            <a:pPr marL="228600" indent="-228600">
              <a:spcBef>
                <a:spcPts val="0"/>
              </a:spcBef>
            </a:pPr>
          </a:p>
          <a:p>
            <a:pPr marL="228600" indent="-228600">
              <a:spcBef>
                <a:spcPts val="0"/>
              </a:spcBef>
            </a:pPr>
            <a:r>
              <a:t>Software Engineering Institute. (14 Feb, 2024). </a:t>
            </a:r>
            <a:r>
              <a:rPr i="1"/>
              <a:t>SEI CERT C++ Coding Standard.</a:t>
            </a:r>
            <a:r>
              <a:t> Carnegie Mellon University. </a:t>
            </a:r>
            <a:r>
              <a:rPr u="sng">
                <a:solidFill>
                  <a:srgbClr val="F0532B"/>
                </a:solidFill>
                <a:uFill>
                  <a:solidFill>
                    <a:srgbClr val="F0532B"/>
                  </a:solidFill>
                </a:uFill>
                <a:hlinkClick r:id="rId5" invalidUrl="" action="" tgtFrame="" tooltip="" history="1" highlightClick="0" endSnd="0"/>
              </a:rPr>
              <a:t>https://wiki.sei.cmu.edu/confluence/pages/viewpage.action?pageId=88046682</a:t>
            </a:r>
          </a:p>
        </p:txBody>
      </p:sp>
      <p:pic>
        <p:nvPicPr>
          <p:cNvPr id="270" name="Google Shape;239;p14" descr="Google Shape;239;p14"/>
          <p:cNvPicPr>
            <a:picLocks noChangeAspect="1"/>
          </p:cNvPicPr>
          <p:nvPr/>
        </p:nvPicPr>
        <p:blipFill>
          <a:blip r:embed="rId6">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Google Shape;151;p3"/>
          <p:cNvSpPr txBox="1"/>
          <p:nvPr>
            <p:ph type="title"/>
          </p:nvPr>
        </p:nvSpPr>
        <p:spPr>
          <a:xfrm>
            <a:off x="2895600" y="764373"/>
            <a:ext cx="8610600" cy="1293028"/>
          </a:xfrm>
          <a:prstGeom prst="rect">
            <a:avLst/>
          </a:prstGeom>
        </p:spPr>
        <p:txBody>
          <a:bodyPr/>
          <a:lstStyle/>
          <a:p>
            <a:pPr/>
            <a:r>
              <a:t>OVERVIEW: DEFENSE IN DEPTH</a:t>
            </a:r>
          </a:p>
        </p:txBody>
      </p:sp>
      <p:sp>
        <p:nvSpPr>
          <p:cNvPr id="202" name="Google Shape;152;p3"/>
          <p:cNvSpPr txBox="1"/>
          <p:nvPr>
            <p:ph type="body" sz="half" idx="1"/>
          </p:nvPr>
        </p:nvSpPr>
        <p:spPr>
          <a:xfrm>
            <a:off x="-355728" y="2165481"/>
            <a:ext cx="5354145" cy="3797197"/>
          </a:xfrm>
          <a:prstGeom prst="rect">
            <a:avLst/>
          </a:prstGeom>
        </p:spPr>
        <p:txBody>
          <a:bodyPr/>
          <a:lstStyle/>
          <a:p>
            <a:pPr marL="0" indent="685800">
              <a:spcBef>
                <a:spcPts val="0"/>
              </a:spcBef>
              <a:buSzTx/>
              <a:buNone/>
              <a:defRPr sz="1800"/>
            </a:pPr>
            <a:r>
              <a:t>The Green Pace Security Policy establishes standardized coding and architectural practices to protect applications against common vulnerabilities. </a:t>
            </a:r>
          </a:p>
          <a:p>
            <a:pPr marL="0" indent="685800">
              <a:spcBef>
                <a:spcPts val="0"/>
              </a:spcBef>
              <a:buSzTx/>
              <a:buNone/>
              <a:defRPr sz="1800"/>
            </a:pPr>
          </a:p>
          <a:p>
            <a:pPr marL="0" indent="685800">
              <a:spcBef>
                <a:spcPts val="0"/>
              </a:spcBef>
              <a:buSzTx/>
              <a:buNone/>
              <a:defRPr sz="1800"/>
            </a:pPr>
            <a:r>
              <a:t>By clearly defining standards, encryption policies, and the Triple-A framework, this policy helps reduce the organization’s attack surface and improve threat detection.</a:t>
            </a:r>
          </a:p>
        </p:txBody>
      </p:sp>
      <p:pic>
        <p:nvPicPr>
          <p:cNvPr id="203" name="Google Shape;153;p3" descr="Google Shape;153;p3"/>
          <p:cNvPicPr>
            <a:picLocks noChangeAspect="1"/>
          </p:cNvPicPr>
          <p:nvPr/>
        </p:nvPicPr>
        <p:blipFill>
          <a:blip r:embed="rId3">
            <a:extLst/>
          </a:blip>
          <a:stretch>
            <a:fillRect/>
          </a:stretch>
        </p:blipFill>
        <p:spPr>
          <a:xfrm>
            <a:off x="5264120" y="2165481"/>
            <a:ext cx="6453258" cy="3797197"/>
          </a:xfrm>
          <a:prstGeom prst="rect">
            <a:avLst/>
          </a:prstGeom>
          <a:ln w="12700">
            <a:miter lim="400000"/>
          </a:ln>
        </p:spPr>
      </p:pic>
      <p:pic>
        <p:nvPicPr>
          <p:cNvPr id="204" name="Google Shape;154;p3" descr="Google Shape;154;p3"/>
          <p:cNvPicPr>
            <a:picLocks noChangeAspect="1"/>
          </p:cNvPicPr>
          <p:nvPr/>
        </p:nvPicPr>
        <p:blipFill>
          <a:blip r:embed="rId4">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Google Shape;159;p4"/>
          <p:cNvSpPr txBox="1"/>
          <p:nvPr>
            <p:ph type="title"/>
          </p:nvPr>
        </p:nvSpPr>
        <p:spPr>
          <a:xfrm>
            <a:off x="2895600" y="764373"/>
            <a:ext cx="8610600" cy="1293028"/>
          </a:xfrm>
          <a:prstGeom prst="rect">
            <a:avLst/>
          </a:prstGeom>
        </p:spPr>
        <p:txBody>
          <a:bodyPr/>
          <a:lstStyle/>
          <a:p>
            <a:pPr/>
            <a:r>
              <a:t>THREATS MATRIX</a:t>
            </a:r>
          </a:p>
        </p:txBody>
      </p:sp>
      <p:graphicFrame>
        <p:nvGraphicFramePr>
          <p:cNvPr id="209" name="Google Shape;161;p4"/>
          <p:cNvGraphicFramePr/>
          <p:nvPr/>
        </p:nvGraphicFramePr>
        <p:xfrm>
          <a:off x="827168" y="1882914"/>
          <a:ext cx="10199455" cy="4271504"/>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5231881"/>
                <a:gridCol w="4938998"/>
              </a:tblGrid>
              <a:tr h="2121464">
                <a:tc>
                  <a:txBody>
                    <a:bodyPr/>
                    <a:lstStyle/>
                    <a:p>
                      <a:pPr algn="ctr">
                        <a:defRPr b="1" sz="3600">
                          <a:solidFill>
                            <a:srgbClr val="FFD966"/>
                          </a:solidFill>
                          <a:sym typeface="Arial"/>
                        </a:defRPr>
                      </a:pPr>
                      <a:r>
                        <a:t>Likely</a:t>
                      </a:r>
                    </a:p>
                    <a:p>
                      <a:pPr marL="120315" indent="-120315" algn="l">
                        <a:buSzPct val="100000"/>
                        <a:buChar char="•"/>
                        <a:defRPr sz="1200">
                          <a:sym typeface="Arial"/>
                        </a:defRPr>
                      </a:pPr>
                      <a:r>
                        <a:t>STD-001-C++</a:t>
                      </a:r>
                    </a:p>
                    <a:p>
                      <a:pPr marL="120315" indent="-120315" algn="l">
                        <a:buSzPct val="100000"/>
                        <a:buChar char="•"/>
                        <a:defRPr sz="1200">
                          <a:sym typeface="Arial"/>
                        </a:defRPr>
                      </a:pPr>
                      <a:r>
                        <a:t>STD-003-C++</a:t>
                      </a:r>
                    </a:p>
                    <a:p>
                      <a:pPr marL="120315" indent="-120315" algn="l">
                        <a:buSzPct val="100000"/>
                        <a:buChar char="•"/>
                        <a:defRPr sz="1200">
                          <a:sym typeface="Arial"/>
                        </a:defRPr>
                      </a:pPr>
                      <a:r>
                        <a:t>STD-005-C++</a:t>
                      </a:r>
                    </a:p>
                    <a:p>
                      <a:pPr algn="l">
                        <a:defRPr sz="1200">
                          <a:sym typeface="Arial"/>
                        </a:defRPr>
                      </a:pPr>
                    </a:p>
                    <a:p>
                      <a:pPr algn="l">
                        <a:defRPr sz="1200">
                          <a:sym typeface="Arial"/>
                        </a:defRPr>
                      </a:pPr>
                    </a:p>
                    <a:p>
                      <a:pPr algn="l">
                        <a:defRPr sz="1200">
                          <a:sym typeface="Arial"/>
                        </a:defRPr>
                      </a:pPr>
                      <a:r>
                        <a:t>Likely vulnerabilities are easy to miss early in the development process and can propagate as bigger issues as a software project grows in complexity and size. These vulnerabilities can be common, but typically can easily be fixed without major refactoring. </a:t>
                      </a:r>
                    </a:p>
                  </a:txBody>
                  <a:tcPr marL="91425" marR="91425" marT="91425" marB="91425" anchor="t" anchorCtr="0" horzOverflow="overflow">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algn="ctr">
                        <a:defRPr b="1" sz="3600">
                          <a:solidFill>
                            <a:srgbClr val="FFD966"/>
                          </a:solidFill>
                          <a:sym typeface="Arial"/>
                        </a:defRPr>
                      </a:pPr>
                      <a:r>
                        <a:t>Priority</a:t>
                      </a:r>
                    </a:p>
                    <a:p>
                      <a:pPr marL="120315" indent="-120315" algn="l">
                        <a:buSzPct val="100000"/>
                        <a:buChar char="•"/>
                        <a:defRPr sz="1200">
                          <a:sym typeface="Arial"/>
                        </a:defRPr>
                      </a:pPr>
                      <a:r>
                        <a:t>STD-002-C++</a:t>
                      </a:r>
                    </a:p>
                    <a:p>
                      <a:pPr marL="120315" indent="-120315" algn="l">
                        <a:buSzPct val="100000"/>
                        <a:buChar char="•"/>
                        <a:defRPr sz="1200">
                          <a:sym typeface="Arial"/>
                        </a:defRPr>
                      </a:pPr>
                      <a:r>
                        <a:t>STD-004-C++</a:t>
                      </a:r>
                    </a:p>
                    <a:p>
                      <a:pPr marL="120315" indent="-120315" algn="l">
                        <a:buSzPct val="100000"/>
                        <a:buChar char="•"/>
                        <a:defRPr sz="1200">
                          <a:sym typeface="Arial"/>
                        </a:defRPr>
                      </a:pPr>
                      <a:r>
                        <a:t>STD-008-C++</a:t>
                      </a:r>
                    </a:p>
                    <a:p>
                      <a:pPr marL="120315" indent="-120315" algn="l">
                        <a:buSzPct val="100000"/>
                        <a:buChar char="•"/>
                        <a:defRPr sz="1200">
                          <a:sym typeface="Arial"/>
                        </a:defRPr>
                      </a:pPr>
                      <a:r>
                        <a:t>STD-010-C++</a:t>
                      </a:r>
                    </a:p>
                    <a:p>
                      <a:pPr algn="l">
                        <a:defRPr sz="1200">
                          <a:sym typeface="Arial"/>
                        </a:defRPr>
                      </a:pPr>
                    </a:p>
                    <a:p>
                      <a:pPr algn="l">
                        <a:defRPr sz="1200">
                          <a:sym typeface="Arial"/>
                        </a:defRPr>
                      </a:pPr>
                      <a:r>
                        <a:t>Priority vulnerabilities are serious issues in the code that should be resolved immediately. These issues can directly cause vulnerabilities in a software project that risk data security. The complexity of these issues can vary depending on the specific issue.</a:t>
                      </a:r>
                    </a:p>
                  </a:txBody>
                  <a:tcPr marL="91425" marR="91425" marT="91425" marB="91425" anchor="t" anchorCtr="0" horzOverflow="overflow">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r>
              <a:tr h="2121464">
                <a:tc>
                  <a:txBody>
                    <a:bodyPr/>
                    <a:lstStyle/>
                    <a:p>
                      <a:pPr algn="ctr">
                        <a:defRPr b="1" sz="3600">
                          <a:solidFill>
                            <a:srgbClr val="FFD966"/>
                          </a:solidFill>
                          <a:sym typeface="Arial"/>
                        </a:defRPr>
                      </a:pPr>
                      <a:r>
                        <a:t>Low priority</a:t>
                      </a:r>
                    </a:p>
                    <a:p>
                      <a:pPr marL="120315" indent="-120315" algn="l">
                        <a:buSzPct val="100000"/>
                        <a:buChar char="•"/>
                        <a:defRPr sz="1200">
                          <a:sym typeface="Arial"/>
                        </a:defRPr>
                      </a:pPr>
                      <a:r>
                        <a:t>STD-007-C++</a:t>
                      </a:r>
                    </a:p>
                    <a:p>
                      <a:pPr marL="120315" indent="-120315" algn="l">
                        <a:buSzPct val="100000"/>
                        <a:buChar char="•"/>
                        <a:defRPr sz="1200">
                          <a:sym typeface="Arial"/>
                        </a:defRPr>
                      </a:pPr>
                      <a:r>
                        <a:t>STD-009-C++</a:t>
                      </a:r>
                    </a:p>
                    <a:p>
                      <a:pPr algn="l">
                        <a:defRPr sz="1200">
                          <a:sym typeface="Arial"/>
                        </a:defRPr>
                      </a:pPr>
                    </a:p>
                    <a:p>
                      <a:pPr algn="l">
                        <a:defRPr sz="1200">
                          <a:sym typeface="Arial"/>
                        </a:defRPr>
                      </a:pPr>
                    </a:p>
                    <a:p>
                      <a:pPr algn="l">
                        <a:defRPr sz="1200">
                          <a:sym typeface="Arial"/>
                        </a:defRPr>
                      </a:pPr>
                      <a:r>
                        <a:t>Low priority vulnerabilities are issues that themselves do not provide a direct security issue, but can propagate other issues into the software project. These issues can leak business logic and technical information about the project which can be used by a malicious attacker to better understand the attack surface. These issues are typically easy to resolve.</a:t>
                      </a:r>
                    </a:p>
                  </a:txBody>
                  <a:tcPr marL="91425" marR="91425" marT="91425" marB="91425" anchor="t" anchorCtr="0" horzOverflow="overflow">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c>
                  <a:txBody>
                    <a:bodyPr/>
                    <a:lstStyle/>
                    <a:p>
                      <a:pPr algn="ctr">
                        <a:defRPr b="1" sz="3600">
                          <a:solidFill>
                            <a:srgbClr val="FFD966"/>
                          </a:solidFill>
                          <a:sym typeface="Arial"/>
                        </a:defRPr>
                      </a:pPr>
                      <a:r>
                        <a:t>Unlikely</a:t>
                      </a:r>
                    </a:p>
                    <a:p>
                      <a:pPr marL="120315" indent="-120315" algn="l">
                        <a:buSzPct val="100000"/>
                        <a:buChar char="•"/>
                        <a:defRPr sz="1200">
                          <a:sym typeface="Arial"/>
                        </a:defRPr>
                      </a:pPr>
                      <a:r>
                        <a:t>STD-006-C++</a:t>
                      </a:r>
                    </a:p>
                    <a:p>
                      <a:pPr algn="l">
                        <a:defRPr sz="1200">
                          <a:sym typeface="Arial"/>
                        </a:defRPr>
                      </a:pPr>
                    </a:p>
                    <a:p>
                      <a:pPr algn="l">
                        <a:defRPr sz="1200">
                          <a:sym typeface="Arial"/>
                        </a:defRPr>
                      </a:pPr>
                    </a:p>
                    <a:p>
                      <a:pPr algn="l">
                        <a:defRPr sz="1200">
                          <a:sym typeface="Arial"/>
                        </a:defRPr>
                      </a:pPr>
                    </a:p>
                    <a:p>
                      <a:pPr algn="l">
                        <a:defRPr sz="1200">
                          <a:sym typeface="Arial"/>
                        </a:defRPr>
                      </a:pPr>
                      <a:r>
                        <a:t>Unlikely vulnerabilities are issues that stem from developers not following best practices in their code. These issues can stem from the misuse of core language functions and libraries. Security audits should still check for these issues, but typically with software best practices these issues are not present.</a:t>
                      </a:r>
                    </a:p>
                  </a:txBody>
                  <a:tcPr marL="91425" marR="91425" marT="91425" marB="91425" anchor="t" anchorCtr="0" horzOverflow="overflow">
                    <a:lnL w="28575">
                      <a:solidFill>
                        <a:srgbClr val="9E9E9E"/>
                      </a:solidFill>
                    </a:lnL>
                    <a:lnR w="28575">
                      <a:solidFill>
                        <a:srgbClr val="9E9E9E"/>
                      </a:solidFill>
                    </a:lnR>
                    <a:lnT w="28575">
                      <a:solidFill>
                        <a:srgbClr val="9E9E9E"/>
                      </a:solidFill>
                    </a:lnT>
                    <a:lnB w="28575">
                      <a:solidFill>
                        <a:srgbClr val="9E9E9E"/>
                      </a:solidFill>
                    </a:lnB>
                    <a:solidFill>
                      <a:srgbClr val="FFF2CC"/>
                    </a:solidFill>
                  </a:tcPr>
                </a:tc>
              </a:tr>
            </a:tbl>
          </a:graphicData>
        </a:graphic>
      </p:graphicFrame>
      <p:pic>
        <p:nvPicPr>
          <p:cNvPr id="210" name="Google Shape;162;p4" descr="Google Shape;162;p4"/>
          <p:cNvPicPr>
            <a:picLocks noChangeAspect="1"/>
          </p:cNvPicPr>
          <p:nvPr/>
        </p:nvPicPr>
        <p:blipFill>
          <a:blip r:embed="rId3">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Google Shape;167;p5"/>
          <p:cNvSpPr txBox="1"/>
          <p:nvPr>
            <p:ph type="title"/>
          </p:nvPr>
        </p:nvSpPr>
        <p:spPr>
          <a:xfrm>
            <a:off x="2895600" y="764373"/>
            <a:ext cx="8610600" cy="1293028"/>
          </a:xfrm>
          <a:prstGeom prst="rect">
            <a:avLst/>
          </a:prstGeom>
        </p:spPr>
        <p:txBody>
          <a:bodyPr/>
          <a:lstStyle/>
          <a:p>
            <a:pPr/>
            <a:r>
              <a:t>10 PRINCIPLES</a:t>
            </a:r>
          </a:p>
        </p:txBody>
      </p:sp>
      <p:sp>
        <p:nvSpPr>
          <p:cNvPr id="215" name="Google Shape;168;p5"/>
          <p:cNvSpPr txBox="1"/>
          <p:nvPr>
            <p:ph type="body" sz="half" idx="1"/>
          </p:nvPr>
        </p:nvSpPr>
        <p:spPr>
          <a:xfrm>
            <a:off x="685799" y="2194560"/>
            <a:ext cx="5205569" cy="4024125"/>
          </a:xfrm>
          <a:prstGeom prst="rect">
            <a:avLst/>
          </a:prstGeom>
        </p:spPr>
        <p:txBody>
          <a:bodyPr/>
          <a:lstStyle/>
          <a:p>
            <a:pPr marL="217637" indent="-217637" defTabSz="676655">
              <a:lnSpc>
                <a:spcPct val="120000"/>
              </a:lnSpc>
              <a:spcBef>
                <a:spcPts val="0"/>
              </a:spcBef>
              <a:buClrTx/>
              <a:buSzPct val="100000"/>
              <a:buFontTx/>
              <a:buAutoNum type="arabicPeriod" startAt="1"/>
              <a:defRPr sz="1628"/>
            </a:pPr>
            <a:r>
              <a:t>Validate Input Data </a:t>
            </a:r>
          </a:p>
          <a:p>
            <a:pPr lvl="1" marL="593557" indent="-217637" defTabSz="676655">
              <a:lnSpc>
                <a:spcPct val="120000"/>
              </a:lnSpc>
              <a:spcBef>
                <a:spcPts val="0"/>
              </a:spcBef>
              <a:buClrTx/>
              <a:buSzPct val="100000"/>
              <a:buFontTx/>
              <a:buAutoNum type="alphaUcPeriod" startAt="1"/>
              <a:defRPr sz="1628"/>
            </a:pPr>
            <a:r>
              <a:t>STD-002-C++</a:t>
            </a:r>
          </a:p>
          <a:p>
            <a:pPr lvl="1" marL="593557" indent="-217637" defTabSz="676655">
              <a:lnSpc>
                <a:spcPct val="120000"/>
              </a:lnSpc>
              <a:spcBef>
                <a:spcPts val="0"/>
              </a:spcBef>
              <a:buClrTx/>
              <a:buSzPct val="100000"/>
              <a:buFontTx/>
              <a:buAutoNum type="alphaUcPeriod" startAt="1"/>
              <a:defRPr sz="1628"/>
            </a:pPr>
            <a:r>
              <a:t>STD-003-C++</a:t>
            </a:r>
          </a:p>
          <a:p>
            <a:pPr lvl="1" marL="593557" indent="-217637" defTabSz="676655">
              <a:lnSpc>
                <a:spcPct val="120000"/>
              </a:lnSpc>
              <a:spcBef>
                <a:spcPts val="0"/>
              </a:spcBef>
              <a:buClrTx/>
              <a:buSzPct val="100000"/>
              <a:buFontTx/>
              <a:buAutoNum type="alphaUcPeriod" startAt="1"/>
              <a:defRPr sz="1628"/>
            </a:pPr>
            <a:r>
              <a:t>STD-004-C++</a:t>
            </a:r>
          </a:p>
          <a:p>
            <a:pPr marL="217637" indent="-217637" defTabSz="676655">
              <a:lnSpc>
                <a:spcPct val="120000"/>
              </a:lnSpc>
              <a:spcBef>
                <a:spcPts val="0"/>
              </a:spcBef>
              <a:buClrTx/>
              <a:buSzPct val="100000"/>
              <a:buFontTx/>
              <a:buAutoNum type="arabicPeriod" startAt="1"/>
              <a:defRPr sz="1628"/>
            </a:pPr>
            <a:r>
              <a:t>Heed Compiler Warnings </a:t>
            </a:r>
          </a:p>
          <a:p>
            <a:pPr lvl="1" marL="593557" indent="-217637" defTabSz="676655">
              <a:lnSpc>
                <a:spcPct val="120000"/>
              </a:lnSpc>
              <a:spcBef>
                <a:spcPts val="0"/>
              </a:spcBef>
              <a:buClrTx/>
              <a:buSzPct val="100000"/>
              <a:buFontTx/>
              <a:buAutoNum type="alphaUcPeriod" startAt="1"/>
              <a:defRPr sz="1628"/>
            </a:pPr>
            <a:r>
              <a:t>STD-001-C++</a:t>
            </a:r>
          </a:p>
          <a:p>
            <a:pPr marL="217637" indent="-217637" defTabSz="676655">
              <a:lnSpc>
                <a:spcPct val="120000"/>
              </a:lnSpc>
              <a:spcBef>
                <a:spcPts val="0"/>
              </a:spcBef>
              <a:buClrTx/>
              <a:buSzPct val="100000"/>
              <a:buFontTx/>
              <a:buAutoNum type="arabicPeriod" startAt="1"/>
              <a:defRPr sz="1628"/>
            </a:pPr>
            <a:r>
              <a:t>Architect and Design for Security Policies</a:t>
            </a:r>
          </a:p>
          <a:p>
            <a:pPr lvl="1" marL="593557" indent="-217637" defTabSz="676655">
              <a:lnSpc>
                <a:spcPct val="120000"/>
              </a:lnSpc>
              <a:spcBef>
                <a:spcPts val="0"/>
              </a:spcBef>
              <a:buClrTx/>
              <a:buSzPct val="100000"/>
              <a:buFontTx/>
              <a:buAutoNum type="alphaUcPeriod" startAt="1"/>
              <a:defRPr sz="1628"/>
            </a:pPr>
            <a:r>
              <a:t>STD-006-C++</a:t>
            </a:r>
          </a:p>
          <a:p>
            <a:pPr lvl="1" marL="593557" indent="-217637" defTabSz="676655">
              <a:lnSpc>
                <a:spcPct val="120000"/>
              </a:lnSpc>
              <a:spcBef>
                <a:spcPts val="0"/>
              </a:spcBef>
              <a:buClrTx/>
              <a:buSzPct val="100000"/>
              <a:buFontTx/>
              <a:buAutoNum type="alphaUcPeriod" startAt="1"/>
              <a:defRPr sz="1628"/>
            </a:pPr>
            <a:r>
              <a:t>STD-008-C++</a:t>
            </a:r>
          </a:p>
          <a:p>
            <a:pPr lvl="1" marL="593557" indent="-217637" defTabSz="676655">
              <a:lnSpc>
                <a:spcPct val="120000"/>
              </a:lnSpc>
              <a:spcBef>
                <a:spcPts val="0"/>
              </a:spcBef>
              <a:buClrTx/>
              <a:buSzPct val="100000"/>
              <a:buFontTx/>
              <a:buAutoNum type="alphaUcPeriod" startAt="1"/>
              <a:defRPr sz="1628"/>
            </a:pPr>
            <a:r>
              <a:t>STD-009-C++</a:t>
            </a:r>
          </a:p>
          <a:p>
            <a:pPr marL="217637" indent="-217637" defTabSz="676655">
              <a:lnSpc>
                <a:spcPct val="120000"/>
              </a:lnSpc>
              <a:spcBef>
                <a:spcPts val="0"/>
              </a:spcBef>
              <a:buClrTx/>
              <a:buSzPct val="100000"/>
              <a:buFontTx/>
              <a:buAutoNum type="arabicPeriod" startAt="1"/>
              <a:defRPr sz="1628"/>
            </a:pPr>
            <a:r>
              <a:t>Keep it Simple</a:t>
            </a:r>
          </a:p>
          <a:p>
            <a:pPr lvl="1" marL="593557" indent="-217637" defTabSz="676655">
              <a:lnSpc>
                <a:spcPct val="120000"/>
              </a:lnSpc>
              <a:spcBef>
                <a:spcPts val="0"/>
              </a:spcBef>
              <a:buClrTx/>
              <a:buSzPct val="100000"/>
              <a:buFontTx/>
              <a:buAutoNum type="alphaUcPeriod" startAt="1"/>
              <a:defRPr sz="1628"/>
            </a:pPr>
            <a:r>
              <a:t>STD-005-C++</a:t>
            </a:r>
          </a:p>
          <a:p>
            <a:pPr marL="217637" indent="-217637" defTabSz="676655">
              <a:lnSpc>
                <a:spcPct val="120000"/>
              </a:lnSpc>
              <a:spcBef>
                <a:spcPts val="0"/>
              </a:spcBef>
              <a:buClrTx/>
              <a:buSzPct val="100000"/>
              <a:buFontTx/>
              <a:buAutoNum type="arabicPeriod" startAt="1"/>
              <a:defRPr sz="1628"/>
            </a:pPr>
            <a:r>
              <a:t>Default Deny</a:t>
            </a:r>
          </a:p>
        </p:txBody>
      </p:sp>
      <p:pic>
        <p:nvPicPr>
          <p:cNvPr id="216" name="Google Shape;169;p5" descr="Google Shape;169;p5"/>
          <p:cNvPicPr>
            <a:picLocks noChangeAspect="1"/>
          </p:cNvPicPr>
          <p:nvPr/>
        </p:nvPicPr>
        <p:blipFill>
          <a:blip r:embed="rId3">
            <a:extLst/>
          </a:blip>
          <a:stretch>
            <a:fillRect/>
          </a:stretch>
        </p:blipFill>
        <p:spPr>
          <a:xfrm>
            <a:off x="11084073" y="5440526"/>
            <a:ext cx="886602" cy="1149226"/>
          </a:xfrm>
          <a:prstGeom prst="rect">
            <a:avLst/>
          </a:prstGeom>
          <a:ln w="12700">
            <a:miter lim="400000"/>
          </a:ln>
        </p:spPr>
      </p:pic>
      <p:sp>
        <p:nvSpPr>
          <p:cNvPr id="217" name="Adhere to the Principle of Least Privilege…"/>
          <p:cNvSpPr txBox="1"/>
          <p:nvPr/>
        </p:nvSpPr>
        <p:spPr>
          <a:xfrm>
            <a:off x="5467826" y="2191090"/>
            <a:ext cx="5406872" cy="332232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94105" indent="-294105">
              <a:lnSpc>
                <a:spcPct val="120000"/>
              </a:lnSpc>
              <a:buSzPct val="100000"/>
              <a:buAutoNum type="arabicPeriod" startAt="6"/>
              <a:defRPr sz="1700">
                <a:solidFill>
                  <a:srgbClr val="FFFFFF"/>
                </a:solidFill>
                <a:latin typeface="Century Gothic"/>
                <a:ea typeface="Century Gothic"/>
                <a:cs typeface="Century Gothic"/>
                <a:sym typeface="Century Gothic"/>
              </a:defRPr>
            </a:pPr>
            <a:r>
              <a:t>Adhere to the Principle of Least Privilege</a:t>
            </a:r>
          </a:p>
          <a:p>
            <a:pPr lvl="1" marL="802105" indent="-294105">
              <a:lnSpc>
                <a:spcPct val="120000"/>
              </a:lnSpc>
              <a:buSzPct val="100000"/>
              <a:buAutoNum type="alphaUcPeriod" startAt="1"/>
              <a:defRPr sz="1700">
                <a:solidFill>
                  <a:srgbClr val="FFFFFF"/>
                </a:solidFill>
                <a:latin typeface="Century Gothic"/>
                <a:ea typeface="Century Gothic"/>
                <a:cs typeface="Century Gothic"/>
                <a:sym typeface="Century Gothic"/>
              </a:defRPr>
            </a:pPr>
            <a:r>
              <a:t>STD-010-C++</a:t>
            </a:r>
          </a:p>
          <a:p>
            <a:pPr marL="294105" indent="-294105">
              <a:lnSpc>
                <a:spcPct val="120000"/>
              </a:lnSpc>
              <a:buSzPct val="100000"/>
              <a:buAutoNum type="arabicPeriod" startAt="6"/>
              <a:defRPr sz="1700">
                <a:solidFill>
                  <a:srgbClr val="FFFFFF"/>
                </a:solidFill>
                <a:latin typeface="Century Gothic"/>
                <a:ea typeface="Century Gothic"/>
                <a:cs typeface="Century Gothic"/>
                <a:sym typeface="Century Gothic"/>
              </a:defRPr>
            </a:pPr>
            <a:r>
              <a:t>Sanitize Data Sent to Other Systems</a:t>
            </a:r>
          </a:p>
          <a:p>
            <a:pPr lvl="1" marL="802105" indent="-294105">
              <a:lnSpc>
                <a:spcPct val="120000"/>
              </a:lnSpc>
              <a:buSzPct val="100000"/>
              <a:buAutoNum type="alphaUcPeriod" startAt="1"/>
              <a:defRPr sz="1700">
                <a:solidFill>
                  <a:srgbClr val="FFFFFF"/>
                </a:solidFill>
                <a:latin typeface="Century Gothic"/>
                <a:ea typeface="Century Gothic"/>
                <a:cs typeface="Century Gothic"/>
                <a:sym typeface="Century Gothic"/>
              </a:defRPr>
            </a:pPr>
            <a:r>
              <a:t>STD-004-C++</a:t>
            </a:r>
          </a:p>
          <a:p>
            <a:pPr marL="294105" indent="-294105">
              <a:lnSpc>
                <a:spcPct val="120000"/>
              </a:lnSpc>
              <a:buSzPct val="100000"/>
              <a:buAutoNum type="arabicPeriod" startAt="6"/>
              <a:defRPr sz="1700">
                <a:solidFill>
                  <a:srgbClr val="FFFFFF"/>
                </a:solidFill>
                <a:latin typeface="Century Gothic"/>
                <a:ea typeface="Century Gothic"/>
                <a:cs typeface="Century Gothic"/>
                <a:sym typeface="Century Gothic"/>
              </a:defRPr>
            </a:pPr>
            <a:r>
              <a:t>Practice Defense In Depth</a:t>
            </a:r>
          </a:p>
          <a:p>
            <a:pPr marL="294105" indent="-294105">
              <a:lnSpc>
                <a:spcPct val="120000"/>
              </a:lnSpc>
              <a:buSzPct val="100000"/>
              <a:buAutoNum type="arabicPeriod" startAt="6"/>
              <a:defRPr sz="1700">
                <a:solidFill>
                  <a:srgbClr val="FFFFFF"/>
                </a:solidFill>
                <a:latin typeface="Century Gothic"/>
                <a:ea typeface="Century Gothic"/>
                <a:cs typeface="Century Gothic"/>
                <a:sym typeface="Century Gothic"/>
              </a:defRPr>
            </a:pPr>
            <a:r>
              <a:t>Use Effective Quality Assurance Techniques</a:t>
            </a:r>
          </a:p>
          <a:p>
            <a:pPr lvl="1" marL="802105" indent="-294105">
              <a:lnSpc>
                <a:spcPct val="120000"/>
              </a:lnSpc>
              <a:buSzPct val="100000"/>
              <a:buAutoNum type="alphaUcPeriod" startAt="1"/>
              <a:defRPr sz="1700">
                <a:solidFill>
                  <a:srgbClr val="FFFFFF"/>
                </a:solidFill>
                <a:latin typeface="Century Gothic"/>
                <a:ea typeface="Century Gothic"/>
                <a:cs typeface="Century Gothic"/>
                <a:sym typeface="Century Gothic"/>
              </a:defRPr>
            </a:pPr>
            <a:r>
              <a:t>STD-007-C++</a:t>
            </a:r>
          </a:p>
          <a:p>
            <a:pPr marL="294105" indent="-294105">
              <a:lnSpc>
                <a:spcPct val="120000"/>
              </a:lnSpc>
              <a:buSzPct val="100000"/>
              <a:buAutoNum type="arabicPeriod" startAt="6"/>
              <a:defRPr sz="1700">
                <a:solidFill>
                  <a:srgbClr val="FFFFFF"/>
                </a:solidFill>
                <a:latin typeface="Century Gothic"/>
                <a:ea typeface="Century Gothic"/>
                <a:cs typeface="Century Gothic"/>
                <a:sym typeface="Century Gothic"/>
              </a:defRPr>
            </a:pPr>
            <a:r>
              <a:t> Adopt a Secure Coding Standard</a:t>
            </a:r>
          </a:p>
          <a:p>
            <a:pPr>
              <a:lnSpc>
                <a:spcPct val="120000"/>
              </a:lnSpc>
              <a:defRPr sz="2000">
                <a:solidFill>
                  <a:srgbClr val="FFFFFF"/>
                </a:solidFill>
                <a:latin typeface="Century Gothic"/>
                <a:ea typeface="Century Gothic"/>
                <a:cs typeface="Century Gothic"/>
                <a:sym typeface="Century Gothic"/>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Google Shape;174;p6"/>
          <p:cNvSpPr txBox="1"/>
          <p:nvPr>
            <p:ph type="title"/>
          </p:nvPr>
        </p:nvSpPr>
        <p:spPr>
          <a:xfrm>
            <a:off x="2895600" y="764373"/>
            <a:ext cx="8610600" cy="1293028"/>
          </a:xfrm>
          <a:prstGeom prst="rect">
            <a:avLst/>
          </a:prstGeom>
        </p:spPr>
        <p:txBody>
          <a:bodyPr/>
          <a:lstStyle/>
          <a:p>
            <a:pPr/>
            <a:r>
              <a:t>CODING STANDARDS</a:t>
            </a:r>
          </a:p>
        </p:txBody>
      </p:sp>
      <p:sp>
        <p:nvSpPr>
          <p:cNvPr id="222" name="Google Shape;175;p6"/>
          <p:cNvSpPr txBox="1"/>
          <p:nvPr>
            <p:ph type="body" idx="1"/>
          </p:nvPr>
        </p:nvSpPr>
        <p:spPr>
          <a:xfrm>
            <a:off x="685800" y="2194560"/>
            <a:ext cx="10820400" cy="4438930"/>
          </a:xfrm>
          <a:prstGeom prst="rect">
            <a:avLst/>
          </a:prstGeom>
        </p:spPr>
        <p:txBody>
          <a:bodyPr/>
          <a:lstStyle/>
          <a:p>
            <a:pPr marL="259347" indent="-259347" defTabSz="886968">
              <a:spcBef>
                <a:spcPts val="0"/>
              </a:spcBef>
              <a:buClrTx/>
              <a:buSzPct val="100000"/>
              <a:buFontTx/>
              <a:buAutoNum type="arabicPeriod" startAt="1"/>
              <a:defRPr b="1" sz="1940"/>
            </a:pPr>
            <a:r>
              <a:t>Data Type</a:t>
            </a:r>
          </a:p>
          <a:p>
            <a:pPr lvl="1" marL="940134" indent="-324184" defTabSz="886968">
              <a:spcBef>
                <a:spcPts val="0"/>
              </a:spcBef>
              <a:buClrTx/>
              <a:buSzPct val="100000"/>
              <a:buFontTx/>
              <a:buAutoNum type="alphaUcPeriod" startAt="1"/>
              <a:defRPr sz="1940"/>
            </a:pPr>
            <a:r>
              <a:t>STD-001-C++</a:t>
            </a:r>
          </a:p>
          <a:p>
            <a:pPr lvl="1" marL="940134" indent="-324184" defTabSz="886968">
              <a:spcBef>
                <a:spcPts val="0"/>
              </a:spcBef>
              <a:buClrTx/>
              <a:buSzPct val="100000"/>
              <a:buFontTx/>
              <a:buAutoNum type="alphaUcPeriod" startAt="1"/>
              <a:defRPr sz="1940"/>
            </a:pPr>
            <a:r>
              <a:t>INT31-C: Ensure that integer conversions do not result in lost or misinterpreted data </a:t>
            </a:r>
          </a:p>
          <a:p>
            <a:pPr marL="259347" indent="-259347" defTabSz="886968">
              <a:spcBef>
                <a:spcPts val="0"/>
              </a:spcBef>
              <a:buClrTx/>
              <a:buSzPct val="100000"/>
              <a:buFontTx/>
              <a:buAutoNum type="arabicPeriod" startAt="1"/>
              <a:defRPr b="1" sz="1940"/>
            </a:pPr>
            <a:r>
              <a:t>Data Value</a:t>
            </a:r>
          </a:p>
          <a:p>
            <a:pPr lvl="1" marL="940134" indent="-324184" defTabSz="886968">
              <a:spcBef>
                <a:spcPts val="0"/>
              </a:spcBef>
              <a:buClrTx/>
              <a:buSzPct val="100000"/>
              <a:buFontTx/>
              <a:buAutoNum type="alphaUcPeriod" startAt="1"/>
              <a:defRPr sz="1940"/>
            </a:pPr>
            <a:r>
              <a:t>STD-002-C++</a:t>
            </a:r>
          </a:p>
          <a:p>
            <a:pPr lvl="1" marL="940134" indent="-324184" defTabSz="886968">
              <a:spcBef>
                <a:spcPts val="0"/>
              </a:spcBef>
              <a:buClrTx/>
              <a:buSzPct val="100000"/>
              <a:buFontTx/>
              <a:buAutoNum type="alphaUcPeriod" startAt="1"/>
              <a:defRPr sz="1940"/>
            </a:pPr>
            <a:r>
              <a:t>Validate and Sanitize Data Values</a:t>
            </a:r>
          </a:p>
          <a:p>
            <a:pPr marL="259347" indent="-259347" defTabSz="886968">
              <a:spcBef>
                <a:spcPts val="0"/>
              </a:spcBef>
              <a:buClrTx/>
              <a:buSzPct val="100000"/>
              <a:buFontTx/>
              <a:buAutoNum type="arabicPeriod" startAt="1"/>
              <a:defRPr b="1" sz="1940"/>
            </a:pPr>
            <a:r>
              <a:t>String Correctness</a:t>
            </a:r>
          </a:p>
          <a:p>
            <a:pPr lvl="1" marL="752107" indent="-259347" defTabSz="886968">
              <a:spcBef>
                <a:spcPts val="0"/>
              </a:spcBef>
              <a:buClrTx/>
              <a:buSzPct val="100000"/>
              <a:buFontTx/>
              <a:buAutoNum type="alphaUcPeriod" startAt="1"/>
              <a:defRPr sz="1940"/>
            </a:pPr>
            <a:r>
              <a:t> STD-003-C++</a:t>
            </a:r>
          </a:p>
          <a:p>
            <a:pPr lvl="1" marL="752107" indent="-259347" defTabSz="886968">
              <a:spcBef>
                <a:spcPts val="0"/>
              </a:spcBef>
              <a:buClrTx/>
              <a:buSzPct val="100000"/>
              <a:buFontTx/>
              <a:buAutoNum type="alphaUcPeriod" startAt="1"/>
              <a:defRPr sz="1940"/>
            </a:pPr>
            <a:r>
              <a:t>STR51-C++: Do not attempt to create a std::string from a null pointer </a:t>
            </a:r>
          </a:p>
          <a:p>
            <a:pPr marL="259347" indent="-259347" defTabSz="886968">
              <a:spcBef>
                <a:spcPts val="0"/>
              </a:spcBef>
              <a:buClrTx/>
              <a:buSzPct val="100000"/>
              <a:buFontTx/>
              <a:buAutoNum type="arabicPeriod" startAt="1"/>
              <a:defRPr b="1" sz="1940"/>
            </a:pPr>
            <a:r>
              <a:t> SQL Injection</a:t>
            </a:r>
          </a:p>
          <a:p>
            <a:pPr lvl="1" marL="752107" indent="-259347" defTabSz="886968">
              <a:spcBef>
                <a:spcPts val="0"/>
              </a:spcBef>
              <a:buClrTx/>
              <a:buSzPct val="100000"/>
              <a:buFontTx/>
              <a:buAutoNum type="alphaUcPeriod" startAt="1"/>
              <a:defRPr sz="1940"/>
            </a:pPr>
            <a:r>
              <a:t> STD-004-C++</a:t>
            </a:r>
          </a:p>
          <a:p>
            <a:pPr lvl="1" marL="752107" indent="-259347" defTabSz="886968">
              <a:spcBef>
                <a:spcPts val="0"/>
              </a:spcBef>
              <a:buClrTx/>
              <a:buSzPct val="100000"/>
              <a:buFontTx/>
              <a:buAutoNum type="alphaUcPeriod" startAt="1"/>
              <a:defRPr sz="1940"/>
            </a:pPr>
            <a:r>
              <a:t>IDS00-J: Prevent SQL injection</a:t>
            </a:r>
          </a:p>
          <a:p>
            <a:pPr marL="259347" indent="-259347" defTabSz="886968">
              <a:spcBef>
                <a:spcPts val="0"/>
              </a:spcBef>
              <a:buClrTx/>
              <a:buSzPct val="100000"/>
              <a:buFontTx/>
              <a:buAutoNum type="arabicPeriod" startAt="1"/>
              <a:defRPr b="1" sz="1940"/>
            </a:pPr>
            <a:r>
              <a:t>Memory Protection</a:t>
            </a:r>
          </a:p>
          <a:p>
            <a:pPr lvl="1" marL="752107" indent="-259347" defTabSz="886968">
              <a:spcBef>
                <a:spcPts val="0"/>
              </a:spcBef>
              <a:buClrTx/>
              <a:buSzPct val="100000"/>
              <a:buFontTx/>
              <a:buAutoNum type="alphaUcPeriod" startAt="1"/>
              <a:defRPr sz="1940"/>
            </a:pPr>
            <a:r>
              <a:t> STD-005-C++</a:t>
            </a:r>
          </a:p>
          <a:p>
            <a:pPr lvl="1" marL="752107" indent="-259347" defTabSz="886968">
              <a:spcBef>
                <a:spcPts val="0"/>
              </a:spcBef>
              <a:buClrTx/>
              <a:buSzPct val="100000"/>
              <a:buFontTx/>
              <a:buAutoNum type="alphaUcPeriod" startAt="1"/>
              <a:defRPr sz="1940"/>
            </a:pPr>
            <a:r>
              <a:t>MEM50-CPP: Do not access freed memory</a:t>
            </a:r>
          </a:p>
        </p:txBody>
      </p:sp>
      <p:pic>
        <p:nvPicPr>
          <p:cNvPr id="223" name="Google Shape;176;p6" descr="Google Shape;176;p6"/>
          <p:cNvPicPr>
            <a:picLocks noChangeAspect="1"/>
          </p:cNvPicPr>
          <p:nvPr/>
        </p:nvPicPr>
        <p:blipFill>
          <a:blip r:embed="rId3">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CODING STANDARDS CONT."/>
          <p:cNvSpPr txBox="1"/>
          <p:nvPr>
            <p:ph type="title"/>
          </p:nvPr>
        </p:nvSpPr>
        <p:spPr>
          <a:prstGeom prst="rect">
            <a:avLst/>
          </a:prstGeom>
        </p:spPr>
        <p:txBody>
          <a:bodyPr/>
          <a:lstStyle/>
          <a:p>
            <a:pPr/>
            <a:r>
              <a:t>CODING STANDARDS CONT.</a:t>
            </a:r>
          </a:p>
        </p:txBody>
      </p:sp>
      <p:sp>
        <p:nvSpPr>
          <p:cNvPr id="228" name="Assertions…"/>
          <p:cNvSpPr txBox="1"/>
          <p:nvPr>
            <p:ph type="body" idx="1"/>
          </p:nvPr>
        </p:nvSpPr>
        <p:spPr>
          <a:xfrm>
            <a:off x="685800" y="2194560"/>
            <a:ext cx="10820400" cy="4433890"/>
          </a:xfrm>
          <a:prstGeom prst="rect">
            <a:avLst/>
          </a:prstGeom>
        </p:spPr>
        <p:txBody>
          <a:bodyPr/>
          <a:lstStyle/>
          <a:p>
            <a:pPr marL="202932" indent="-202932" defTabSz="630936">
              <a:spcBef>
                <a:spcPts val="600"/>
              </a:spcBef>
              <a:buClrTx/>
              <a:buSzPct val="100000"/>
              <a:buFontTx/>
              <a:buAutoNum type="arabicPeriod" startAt="6"/>
              <a:defRPr b="1" sz="1518"/>
            </a:pPr>
            <a:r>
              <a:t>Assertions</a:t>
            </a:r>
          </a:p>
          <a:p>
            <a:pPr lvl="1" marL="553452" indent="-202932" defTabSz="630936">
              <a:spcBef>
                <a:spcPts val="600"/>
              </a:spcBef>
              <a:buClrTx/>
              <a:buSzPct val="100000"/>
              <a:buFontTx/>
              <a:buAutoNum type="alphaUcPeriod" startAt="1"/>
              <a:defRPr sz="1518"/>
            </a:pPr>
            <a:r>
              <a:t> STD-006-C++</a:t>
            </a:r>
          </a:p>
          <a:p>
            <a:pPr lvl="1" marL="553452" indent="-202932" defTabSz="630936">
              <a:spcBef>
                <a:spcPts val="600"/>
              </a:spcBef>
              <a:buClrTx/>
              <a:buSzPct val="100000"/>
              <a:buFontTx/>
              <a:buAutoNum type="alphaUcPeriod" startAt="1"/>
              <a:defRPr sz="1518"/>
            </a:pPr>
            <a:r>
              <a:t>MSC11-C: Incorporate diagnostic tests using assertions </a:t>
            </a:r>
          </a:p>
          <a:p>
            <a:pPr marL="202932" indent="-202932" defTabSz="630936">
              <a:spcBef>
                <a:spcPts val="600"/>
              </a:spcBef>
              <a:buClrTx/>
              <a:buSzPct val="100000"/>
              <a:buFontTx/>
              <a:buAutoNum type="arabicPeriod" startAt="6"/>
              <a:defRPr b="1" sz="1518"/>
            </a:pPr>
            <a:r>
              <a:t>Exceptions</a:t>
            </a:r>
          </a:p>
          <a:p>
            <a:pPr lvl="1" marL="553452" indent="-202932" defTabSz="630936">
              <a:spcBef>
                <a:spcPts val="600"/>
              </a:spcBef>
              <a:buClrTx/>
              <a:buSzPct val="100000"/>
              <a:buFontTx/>
              <a:buAutoNum type="alphaUcPeriod" startAt="1"/>
              <a:defRPr sz="1518"/>
            </a:pPr>
            <a:r>
              <a:t> STD-007-C++</a:t>
            </a:r>
          </a:p>
          <a:p>
            <a:pPr lvl="1" marL="553452" indent="-202932" defTabSz="630936">
              <a:spcBef>
                <a:spcPts val="600"/>
              </a:spcBef>
              <a:buClrTx/>
              <a:buSzPct val="100000"/>
              <a:buFontTx/>
              <a:buAutoNum type="alphaUcPeriod" startAt="1"/>
              <a:defRPr sz="1518"/>
            </a:pPr>
            <a:r>
              <a:t>ERR56-CPP: Guarantee Exception Safety </a:t>
            </a:r>
          </a:p>
          <a:p>
            <a:pPr marL="202932" indent="-202932" defTabSz="630936">
              <a:spcBef>
                <a:spcPts val="600"/>
              </a:spcBef>
              <a:buClrTx/>
              <a:buSzPct val="100000"/>
              <a:buFontTx/>
              <a:buAutoNum type="arabicPeriod" startAt="6"/>
              <a:defRPr b="1" sz="1518"/>
            </a:pPr>
            <a:r>
              <a:t>Concurrency &amp; Thread Safety</a:t>
            </a:r>
          </a:p>
          <a:p>
            <a:pPr lvl="1" marL="553452" indent="-202932" defTabSz="630936">
              <a:spcBef>
                <a:spcPts val="600"/>
              </a:spcBef>
              <a:buClrTx/>
              <a:buSzPct val="100000"/>
              <a:buFontTx/>
              <a:buAutoNum type="alphaUcPeriod" startAt="1"/>
              <a:defRPr sz="1518"/>
            </a:pPr>
            <a:r>
              <a:t> STD-008-C++</a:t>
            </a:r>
          </a:p>
          <a:p>
            <a:pPr lvl="1" marL="553452" indent="-202932" defTabSz="630936">
              <a:spcBef>
                <a:spcPts val="600"/>
              </a:spcBef>
              <a:buClrTx/>
              <a:buSzPct val="100000"/>
              <a:buFontTx/>
              <a:buAutoNum type="alphaUcPeriod" startAt="1"/>
              <a:defRPr sz="1518"/>
            </a:pPr>
            <a:r>
              <a:t>CON52-CPP: Prevent data races when accessing bit-fields from multiple threads </a:t>
            </a:r>
          </a:p>
          <a:p>
            <a:pPr marL="202932" indent="-202932" defTabSz="630936">
              <a:spcBef>
                <a:spcPts val="600"/>
              </a:spcBef>
              <a:buClrTx/>
              <a:buSzPct val="100000"/>
              <a:buFontTx/>
              <a:buAutoNum type="arabicPeriod" startAt="6"/>
              <a:defRPr b="1" sz="1518"/>
            </a:pPr>
            <a:r>
              <a:t>Secure Randomness</a:t>
            </a:r>
          </a:p>
          <a:p>
            <a:pPr lvl="1" marL="553452" indent="-202932" defTabSz="630936">
              <a:spcBef>
                <a:spcPts val="600"/>
              </a:spcBef>
              <a:buClrTx/>
              <a:buSzPct val="100000"/>
              <a:buFontTx/>
              <a:buAutoNum type="alphaUcPeriod" startAt="1"/>
              <a:defRPr sz="1518"/>
            </a:pPr>
            <a:r>
              <a:t> STD-009-C++</a:t>
            </a:r>
          </a:p>
          <a:p>
            <a:pPr lvl="1" marL="553452" indent="-202932" defTabSz="630936">
              <a:spcBef>
                <a:spcPts val="600"/>
              </a:spcBef>
              <a:buClrTx/>
              <a:buSzPct val="100000"/>
              <a:buFontTx/>
              <a:buAutoNum type="alphaUcPeriod" startAt="1"/>
              <a:defRPr sz="1518"/>
            </a:pPr>
            <a:r>
              <a:t>MSC51-CPP: Ensure your random number generator is properly seeded </a:t>
            </a:r>
          </a:p>
          <a:p>
            <a:pPr marL="202932" indent="-202932" defTabSz="630936">
              <a:spcBef>
                <a:spcPts val="600"/>
              </a:spcBef>
              <a:buClrTx/>
              <a:buSzPct val="100000"/>
              <a:buFontTx/>
              <a:buAutoNum type="arabicPeriod" startAt="6"/>
              <a:defRPr b="1" sz="1518"/>
            </a:pPr>
            <a:r>
              <a:t> Secrets Management</a:t>
            </a:r>
          </a:p>
          <a:p>
            <a:pPr lvl="1" marL="553452" indent="-202932" defTabSz="630936">
              <a:spcBef>
                <a:spcPts val="600"/>
              </a:spcBef>
              <a:buClrTx/>
              <a:buSzPct val="100000"/>
              <a:buFontTx/>
              <a:buAutoNum type="alphaUcPeriod" startAt="1"/>
              <a:defRPr sz="1518"/>
            </a:pPr>
            <a:r>
              <a:t> STD-010-C++</a:t>
            </a:r>
          </a:p>
          <a:p>
            <a:pPr lvl="1" marL="553452" indent="-202932" defTabSz="630936">
              <a:spcBef>
                <a:spcPts val="600"/>
              </a:spcBef>
              <a:buClrTx/>
              <a:buSzPct val="100000"/>
              <a:buFontTx/>
              <a:buAutoNum type="alphaUcPeriod" startAt="1"/>
              <a:defRPr sz="1518"/>
            </a:pPr>
            <a:r>
              <a:t>MSC41-C: Never hard code sensitive information </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Google Shape;181;p7"/>
          <p:cNvSpPr txBox="1"/>
          <p:nvPr>
            <p:ph type="title"/>
          </p:nvPr>
        </p:nvSpPr>
        <p:spPr>
          <a:xfrm>
            <a:off x="2895600" y="764373"/>
            <a:ext cx="8610600" cy="1293028"/>
          </a:xfrm>
          <a:prstGeom prst="rect">
            <a:avLst/>
          </a:prstGeom>
        </p:spPr>
        <p:txBody>
          <a:bodyPr/>
          <a:lstStyle/>
          <a:p>
            <a:pPr/>
            <a:r>
              <a:t>ENCRYPTION POLICIES</a:t>
            </a:r>
          </a:p>
        </p:txBody>
      </p:sp>
      <p:sp>
        <p:nvSpPr>
          <p:cNvPr id="233" name="Google Shape;182;p7"/>
          <p:cNvSpPr txBox="1"/>
          <p:nvPr>
            <p:ph type="body" idx="1"/>
          </p:nvPr>
        </p:nvSpPr>
        <p:spPr>
          <a:prstGeom prst="rect">
            <a:avLst/>
          </a:prstGeom>
        </p:spPr>
        <p:txBody>
          <a:bodyPr/>
          <a:lstStyle/>
          <a:p>
            <a:pPr marL="228600" indent="-228600">
              <a:lnSpc>
                <a:spcPct val="120000"/>
              </a:lnSpc>
              <a:spcBef>
                <a:spcPts val="0"/>
              </a:spcBef>
              <a:buSzPts val="2000"/>
              <a:defRPr sz="2000"/>
            </a:pPr>
            <a:r>
              <a:t>Encryption at Rest</a:t>
            </a:r>
          </a:p>
          <a:p>
            <a:pPr lvl="1" marL="800100" indent="-228600">
              <a:lnSpc>
                <a:spcPct val="120000"/>
              </a:lnSpc>
              <a:spcBef>
                <a:spcPts val="0"/>
              </a:spcBef>
              <a:buSzPts val="2000"/>
              <a:defRPr sz="2000"/>
            </a:pPr>
            <a:r>
              <a:t>Protects data stored on physical storage media like hard drives, SSDs, USB drives, etc. </a:t>
            </a:r>
          </a:p>
          <a:p>
            <a:pPr marL="228600" indent="-228600">
              <a:lnSpc>
                <a:spcPct val="120000"/>
              </a:lnSpc>
              <a:spcBef>
                <a:spcPts val="0"/>
              </a:spcBef>
              <a:buSzPts val="2000"/>
              <a:defRPr sz="2000"/>
            </a:pPr>
            <a:r>
              <a:t>Encryption in Flight</a:t>
            </a:r>
          </a:p>
          <a:p>
            <a:pPr lvl="1" marL="800100" indent="-228600">
              <a:lnSpc>
                <a:spcPct val="120000"/>
              </a:lnSpc>
              <a:spcBef>
                <a:spcPts val="0"/>
              </a:spcBef>
              <a:buSzPts val="2000"/>
              <a:defRPr sz="2000"/>
            </a:pPr>
            <a:r>
              <a:t>Protects data as it travels across networks. </a:t>
            </a:r>
          </a:p>
          <a:p>
            <a:pPr marL="228600" indent="-228600">
              <a:lnSpc>
                <a:spcPct val="120000"/>
              </a:lnSpc>
              <a:spcBef>
                <a:spcPts val="0"/>
              </a:spcBef>
              <a:buSzPts val="2000"/>
              <a:defRPr sz="2000"/>
            </a:pPr>
            <a:r>
              <a:t>Encryption in Use</a:t>
            </a:r>
          </a:p>
          <a:p>
            <a:pPr lvl="1" marL="800100" indent="-228600">
              <a:lnSpc>
                <a:spcPct val="120000"/>
              </a:lnSpc>
              <a:spcBef>
                <a:spcPts val="0"/>
              </a:spcBef>
              <a:buSzPts val="2000"/>
              <a:defRPr sz="2000"/>
            </a:pPr>
            <a:r>
              <a:t>Safeguards data that is actively processed in the memory stack of an application.</a:t>
            </a:r>
          </a:p>
        </p:txBody>
      </p:sp>
      <p:pic>
        <p:nvPicPr>
          <p:cNvPr id="234" name="Google Shape;183;p7" descr="Google Shape;183;p7"/>
          <p:cNvPicPr>
            <a:picLocks noChangeAspect="1"/>
          </p:cNvPicPr>
          <p:nvPr/>
        </p:nvPicPr>
        <p:blipFill>
          <a:blip r:embed="rId3">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Google Shape;188;p8"/>
          <p:cNvSpPr txBox="1"/>
          <p:nvPr>
            <p:ph type="title"/>
          </p:nvPr>
        </p:nvSpPr>
        <p:spPr>
          <a:xfrm>
            <a:off x="2895600" y="764373"/>
            <a:ext cx="8610600" cy="1293028"/>
          </a:xfrm>
          <a:prstGeom prst="rect">
            <a:avLst/>
          </a:prstGeom>
        </p:spPr>
        <p:txBody>
          <a:bodyPr/>
          <a:lstStyle/>
          <a:p>
            <a:pPr/>
            <a:r>
              <a:t>TRIPLE-A POLICIES</a:t>
            </a:r>
          </a:p>
        </p:txBody>
      </p:sp>
      <p:sp>
        <p:nvSpPr>
          <p:cNvPr id="239" name="Google Shape;189;p8"/>
          <p:cNvSpPr txBox="1"/>
          <p:nvPr>
            <p:ph type="body" idx="1"/>
          </p:nvPr>
        </p:nvSpPr>
        <p:spPr>
          <a:prstGeom prst="rect">
            <a:avLst/>
          </a:prstGeom>
        </p:spPr>
        <p:txBody>
          <a:bodyPr/>
          <a:lstStyle/>
          <a:p>
            <a:pPr marL="173736" indent="-173736" defTabSz="694944">
              <a:spcBef>
                <a:spcPts val="0"/>
              </a:spcBef>
              <a:buSzPts val="1800"/>
              <a:defRPr sz="1824"/>
            </a:pPr>
            <a:r>
              <a:t>Authentication</a:t>
            </a:r>
          </a:p>
          <a:p>
            <a:pPr lvl="1" marL="608076" indent="-173736" defTabSz="694944">
              <a:spcBef>
                <a:spcPts val="0"/>
              </a:spcBef>
              <a:buSzPts val="1800"/>
              <a:defRPr sz="1824"/>
            </a:pPr>
            <a:r>
              <a:t>Verifies the identify of users accessing Green Pace’s resources, services, and APIs. All user logins must require multi-factor authentication to ensure only authorized users gain access to these systems. </a:t>
            </a:r>
          </a:p>
          <a:p>
            <a:pPr marL="173736" indent="-173736" defTabSz="694944">
              <a:spcBef>
                <a:spcPts val="0"/>
              </a:spcBef>
              <a:buSzPts val="1800"/>
              <a:defRPr sz="1824"/>
            </a:pPr>
            <a:r>
              <a:t>Authorization</a:t>
            </a:r>
          </a:p>
          <a:p>
            <a:pPr lvl="1" marL="608076" indent="-173736" defTabSz="694944">
              <a:spcBef>
                <a:spcPts val="0"/>
              </a:spcBef>
              <a:buSzPts val="1800"/>
              <a:defRPr sz="1824"/>
            </a:pPr>
            <a:r>
              <a:t>Governs which authenticated users are permitted to do what once access has been granted. RBAC (Role-based access control) is required to restrict permissions based on employee type. This ensures users can only modify data relevant to their responsibilities. Changes to user roles and access levels must be regularly reviewed and modified as required. </a:t>
            </a:r>
          </a:p>
          <a:p>
            <a:pPr marL="173736" indent="-173736" defTabSz="694944">
              <a:spcBef>
                <a:spcPts val="0"/>
              </a:spcBef>
              <a:buSzPts val="1800"/>
              <a:defRPr sz="1824"/>
            </a:pPr>
            <a:r>
              <a:t>Accounting</a:t>
            </a:r>
          </a:p>
          <a:p>
            <a:pPr lvl="1" marL="608076" indent="-173736" defTabSz="694944">
              <a:spcBef>
                <a:spcPts val="0"/>
              </a:spcBef>
              <a:buSzPts val="1800"/>
              <a:defRPr sz="1824"/>
            </a:pPr>
            <a:r>
              <a:t>Ensures that all user actions are logged, monitored, and available to be audited. This includes tracking logins, file access, config changes, and database changes. Audit logs should be time-stamped, secured, and regularly reviewed by developers to detect policy violations. </a:t>
            </a:r>
          </a:p>
        </p:txBody>
      </p:sp>
      <p:pic>
        <p:nvPicPr>
          <p:cNvPr id="240" name="Google Shape;190;p8" descr="Google Shape;190;p8"/>
          <p:cNvPicPr>
            <a:picLocks noChangeAspect="1"/>
          </p:cNvPicPr>
          <p:nvPr/>
        </p:nvPicPr>
        <p:blipFill>
          <a:blip r:embed="rId3">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Google Shape;202;p9"/>
          <p:cNvSpPr txBox="1"/>
          <p:nvPr>
            <p:ph type="title"/>
          </p:nvPr>
        </p:nvSpPr>
        <p:spPr>
          <a:xfrm>
            <a:off x="2895600" y="764373"/>
            <a:ext cx="8610600" cy="1293028"/>
          </a:xfrm>
          <a:prstGeom prst="rect">
            <a:avLst/>
          </a:prstGeom>
        </p:spPr>
        <p:txBody>
          <a:bodyPr/>
          <a:lstStyle/>
          <a:p>
            <a:pPr/>
            <a:r>
              <a:t>AUTOMATION SUMMARY</a:t>
            </a:r>
          </a:p>
        </p:txBody>
      </p:sp>
      <p:pic>
        <p:nvPicPr>
          <p:cNvPr id="245" name="Google Shape;203;p9" descr="Google Shape;203;p9"/>
          <p:cNvPicPr>
            <a:picLocks noChangeAspect="1"/>
          </p:cNvPicPr>
          <p:nvPr/>
        </p:nvPicPr>
        <p:blipFill>
          <a:blip r:embed="rId3">
            <a:extLst/>
          </a:blip>
          <a:stretch>
            <a:fillRect/>
          </a:stretch>
        </p:blipFill>
        <p:spPr>
          <a:xfrm>
            <a:off x="2127250" y="2199481"/>
            <a:ext cx="7937500" cy="4013201"/>
          </a:xfrm>
          <a:prstGeom prst="rect">
            <a:avLst/>
          </a:prstGeom>
          <a:ln w="12700">
            <a:miter lim="400000"/>
          </a:ln>
        </p:spPr>
      </p:pic>
      <p:pic>
        <p:nvPicPr>
          <p:cNvPr id="246" name="Google Shape;204;p9" descr="Google Shape;204;p9"/>
          <p:cNvPicPr>
            <a:picLocks noChangeAspect="1"/>
          </p:cNvPicPr>
          <p:nvPr/>
        </p:nvPicPr>
        <p:blipFill>
          <a:blip r:embed="rId4">
            <a:extLst/>
          </a:blip>
          <a:stretch>
            <a:fillRect/>
          </a:stretch>
        </p:blipFill>
        <p:spPr>
          <a:xfrm>
            <a:off x="11084073" y="5440526"/>
            <a:ext cx="886602" cy="114922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Vapor Trail">
  <a:themeElements>
    <a:clrScheme name="Vapor Trail">
      <a:dk1>
        <a:srgbClr val="000000"/>
      </a:dk1>
      <a:lt1>
        <a:srgbClr val="000000"/>
      </a:lt1>
      <a:dk2>
        <a:srgbClr val="A7A7A7"/>
      </a:dk2>
      <a:lt2>
        <a:srgbClr val="535353"/>
      </a:lt2>
      <a:accent1>
        <a:srgbClr val="DF2E28"/>
      </a:accent1>
      <a:accent2>
        <a:srgbClr val="FE801A"/>
      </a:accent2>
      <a:accent3>
        <a:srgbClr val="E9BF35"/>
      </a:accent3>
      <a:accent4>
        <a:srgbClr val="81BB42"/>
      </a:accent4>
      <a:accent5>
        <a:srgbClr val="32C7A9"/>
      </a:accent5>
      <a:accent6>
        <a:srgbClr val="4A9BDC"/>
      </a:accent6>
      <a:hlink>
        <a:srgbClr val="0000FF"/>
      </a:hlink>
      <a:folHlink>
        <a:srgbClr val="FF00FF"/>
      </a:folHlink>
    </a:clrScheme>
    <a:fontScheme name="Vapor Trail">
      <a:majorFont>
        <a:latin typeface="Helvetica"/>
        <a:ea typeface="Helvetica"/>
        <a:cs typeface="Helvetica"/>
      </a:majorFont>
      <a:minorFont>
        <a:latin typeface="Arial"/>
        <a:ea typeface="Arial"/>
        <a:cs typeface="Arial"/>
      </a:minorFont>
    </a:fontScheme>
    <a:fmtScheme name="Vapor Trai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Vapor Trail">
  <a:themeElements>
    <a:clrScheme name="Vapor Trail">
      <a:dk1>
        <a:srgbClr val="000000"/>
      </a:dk1>
      <a:lt1>
        <a:srgbClr val="FFFFFF"/>
      </a:lt1>
      <a:dk2>
        <a:srgbClr val="A7A7A7"/>
      </a:dk2>
      <a:lt2>
        <a:srgbClr val="535353"/>
      </a:lt2>
      <a:accent1>
        <a:srgbClr val="DF2E28"/>
      </a:accent1>
      <a:accent2>
        <a:srgbClr val="FE801A"/>
      </a:accent2>
      <a:accent3>
        <a:srgbClr val="E9BF35"/>
      </a:accent3>
      <a:accent4>
        <a:srgbClr val="81BB42"/>
      </a:accent4>
      <a:accent5>
        <a:srgbClr val="32C7A9"/>
      </a:accent5>
      <a:accent6>
        <a:srgbClr val="4A9BDC"/>
      </a:accent6>
      <a:hlink>
        <a:srgbClr val="0000FF"/>
      </a:hlink>
      <a:folHlink>
        <a:srgbClr val="FF00FF"/>
      </a:folHlink>
    </a:clrScheme>
    <a:fontScheme name="Vapor Trail">
      <a:majorFont>
        <a:latin typeface="Helvetica"/>
        <a:ea typeface="Helvetica"/>
        <a:cs typeface="Helvetica"/>
      </a:majorFont>
      <a:minorFont>
        <a:latin typeface="Arial"/>
        <a:ea typeface="Arial"/>
        <a:cs typeface="Arial"/>
      </a:minorFont>
    </a:fontScheme>
    <a:fmtScheme name="Vapor Trai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