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4" r:id="rId6"/>
    <p:sldId id="262" r:id="rId7"/>
    <p:sldId id="263" r:id="rId8"/>
    <p:sldId id="261" r:id="rId9"/>
    <p:sldId id="260" r:id="rId10"/>
    <p:sldId id="265" r:id="rId11"/>
    <p:sldId id="269" r:id="rId12"/>
    <p:sldId id="267" r:id="rId13"/>
    <p:sldId id="27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21"/>
    <a:srgbClr val="FFDC47"/>
    <a:srgbClr val="FF8001"/>
    <a:srgbClr val="5EEC3C"/>
    <a:srgbClr val="FFABC9"/>
    <a:srgbClr val="FF9900"/>
    <a:srgbClr val="9900CC"/>
    <a:srgbClr val="D99B01"/>
    <a:srgbClr val="FF66CC"/>
    <a:srgbClr val="FF6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9B8F21-F2A3-498B-A7D1-10DC7D12A28D}" type="datetimeFigureOut">
              <a:rPr lang="en-US" smtClean="0"/>
              <a:t>10/19/21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CAC3F-EAEB-4A73-B4BF-E080E6A64254}" type="slidenum">
              <a:rPr lang="en-US" smtClean="0"/>
              <a:t>‹#›</a:t>
            </a:fld>
            <a:endParaRPr lang="en-US"/>
          </a:p>
        </p:txBody>
      </p:sp>
    </p:spTree>
    <p:extLst>
      <p:ext uri="{BB962C8B-B14F-4D97-AF65-F5344CB8AC3E}">
        <p14:creationId xmlns:p14="http://schemas.microsoft.com/office/powerpoint/2010/main" val="2580395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12490" y="2724455"/>
            <a:ext cx="7482545" cy="1527050"/>
          </a:xfrm>
          <a:noFill/>
          <a:effectLst>
            <a:outerShdw blurRad="50800" dist="38100" dir="2700000" algn="tl" rotWithShape="0">
              <a:prstClr val="black">
                <a:alpha val="40000"/>
              </a:prstClr>
            </a:outerShdw>
          </a:effectLst>
        </p:spPr>
        <p:txBody>
          <a:bodyPr>
            <a:normAutofit/>
          </a:bodyPr>
          <a:lstStyle>
            <a:lvl1pPr algn="l">
              <a:defRPr sz="3600">
                <a:solidFill>
                  <a:srgbClr val="FFFF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12490" y="4251505"/>
            <a:ext cx="7482545" cy="763525"/>
          </a:xfrm>
          <a:noFill/>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10/19/21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8" name="Picture 7"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655770" y="3832068"/>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739290"/>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6" y="1502815"/>
            <a:ext cx="8246070" cy="320680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29" y="433880"/>
            <a:ext cx="6260905" cy="572644"/>
          </a:xfrm>
        </p:spPr>
        <p:txBody>
          <a:bodyPr>
            <a:normAutofit/>
          </a:bodyPr>
          <a:lstStyle>
            <a:lvl1pPr algn="l">
              <a:defRPr sz="3600">
                <a:solidFill>
                  <a:srgbClr val="FFFF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2434129" y="1198559"/>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10/19/21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891995"/>
            <a:ext cx="8246071" cy="763525"/>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8348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266339"/>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8348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266339"/>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10/19/21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10/19/21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70418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1885950"/>
            <a:ext cx="7482545" cy="2212850"/>
          </a:xfrm>
        </p:spPr>
        <p:txBody>
          <a:bodyPr>
            <a:normAutofit/>
          </a:bodyPr>
          <a:lstStyle/>
          <a:p>
            <a:r>
              <a:rPr lang="en-US" dirty="0"/>
              <a:t>Biodiversity in National Parks</a:t>
            </a:r>
          </a:p>
        </p:txBody>
      </p:sp>
      <p:sp>
        <p:nvSpPr>
          <p:cNvPr id="4" name="TextBox 3">
            <a:extLst>
              <a:ext uri="{FF2B5EF4-FFF2-40B4-BE49-F238E27FC236}">
                <a16:creationId xmlns:a16="http://schemas.microsoft.com/office/drawing/2014/main" id="{09CC542A-57F7-2249-9D6E-A885A899AAC6}"/>
              </a:ext>
            </a:extLst>
          </p:cNvPr>
          <p:cNvSpPr txBox="1"/>
          <p:nvPr/>
        </p:nvSpPr>
        <p:spPr>
          <a:xfrm>
            <a:off x="1905000" y="3409950"/>
            <a:ext cx="4648200" cy="430887"/>
          </a:xfrm>
          <a:prstGeom prst="rect">
            <a:avLst/>
          </a:prstGeom>
          <a:noFill/>
        </p:spPr>
        <p:txBody>
          <a:bodyPr wrap="square" rtlCol="0">
            <a:spAutoFit/>
          </a:bodyPr>
          <a:lstStyle/>
          <a:p>
            <a:r>
              <a:rPr lang="en-US" sz="2200" dirty="0">
                <a:solidFill>
                  <a:schemeClr val="bg1"/>
                </a:solidFill>
              </a:rPr>
              <a:t>Cyn Armistead</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C02D-C40A-5946-AA74-8EA500259BBD}"/>
              </a:ext>
            </a:extLst>
          </p:cNvPr>
          <p:cNvSpPr>
            <a:spLocks noGrp="1"/>
          </p:cNvSpPr>
          <p:nvPr>
            <p:ph type="title"/>
          </p:nvPr>
        </p:nvSpPr>
        <p:spPr/>
        <p:txBody>
          <a:bodyPr>
            <a:normAutofit fontScale="90000"/>
          </a:bodyPr>
          <a:lstStyle/>
          <a:p>
            <a:r>
              <a:rPr lang="en-US" dirty="0"/>
              <a:t>Significance of Differences</a:t>
            </a:r>
          </a:p>
        </p:txBody>
      </p:sp>
      <p:sp>
        <p:nvSpPr>
          <p:cNvPr id="3" name="Content Placeholder 2">
            <a:extLst>
              <a:ext uri="{FF2B5EF4-FFF2-40B4-BE49-F238E27FC236}">
                <a16:creationId xmlns:a16="http://schemas.microsoft.com/office/drawing/2014/main" id="{27087472-E1BD-B44A-9EDA-27FBCF4C7063}"/>
              </a:ext>
            </a:extLst>
          </p:cNvPr>
          <p:cNvSpPr>
            <a:spLocks noGrp="1"/>
          </p:cNvSpPr>
          <p:nvPr>
            <p:ph idx="1"/>
          </p:nvPr>
        </p:nvSpPr>
        <p:spPr/>
        <p:txBody>
          <a:bodyPr/>
          <a:lstStyle/>
          <a:p>
            <a:pPr marL="0" indent="0">
              <a:buNone/>
            </a:pPr>
            <a:r>
              <a:rPr lang="en-US" dirty="0"/>
              <a:t>We used a Chi-Square contingency test to determine whether the differences in the animals’ conservation statuses were significant. For both the full set of data and the subset without the Least Concern items, there was a strong suggestion of significance.</a:t>
            </a:r>
          </a:p>
        </p:txBody>
      </p:sp>
    </p:spTree>
    <p:extLst>
      <p:ext uri="{BB962C8B-B14F-4D97-AF65-F5344CB8AC3E}">
        <p14:creationId xmlns:p14="http://schemas.microsoft.com/office/powerpoint/2010/main" val="377066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009AF4F-5B75-46FE-BF0A-C9260DA26D80}"/>
              </a:ext>
            </a:extLst>
          </p:cNvPr>
          <p:cNvSpPr>
            <a:spLocks noGrp="1"/>
          </p:cNvSpPr>
          <p:nvPr>
            <p:ph type="title"/>
          </p:nvPr>
        </p:nvSpPr>
        <p:spPr>
          <a:xfrm>
            <a:off x="1792288" y="3600450"/>
            <a:ext cx="5486400" cy="425054"/>
          </a:xfrm>
        </p:spPr>
        <p:txBody>
          <a:bodyPr>
            <a:noAutofit/>
          </a:bodyPr>
          <a:lstStyle/>
          <a:p>
            <a:r>
              <a:rPr lang="en-US" sz="2400" dirty="0">
                <a:solidFill>
                  <a:srgbClr val="FFFF00"/>
                </a:solidFill>
              </a:rPr>
              <a:t>Conservation Status by Species Category</a:t>
            </a:r>
          </a:p>
        </p:txBody>
      </p:sp>
      <p:sp>
        <p:nvSpPr>
          <p:cNvPr id="10" name="Text Placeholder 3">
            <a:extLst>
              <a:ext uri="{FF2B5EF4-FFF2-40B4-BE49-F238E27FC236}">
                <a16:creationId xmlns:a16="http://schemas.microsoft.com/office/drawing/2014/main" id="{575AC827-FF9C-4322-9D09-B7145FAC49AD}"/>
              </a:ext>
            </a:extLst>
          </p:cNvPr>
          <p:cNvSpPr>
            <a:spLocks noGrp="1"/>
          </p:cNvSpPr>
          <p:nvPr>
            <p:ph type="body" sz="half" idx="2"/>
          </p:nvPr>
        </p:nvSpPr>
        <p:spPr>
          <a:xfrm>
            <a:off x="1792288" y="4025503"/>
            <a:ext cx="5486400" cy="908447"/>
          </a:xfrm>
        </p:spPr>
        <p:txBody>
          <a:bodyPr>
            <a:normAutofit/>
          </a:bodyPr>
          <a:lstStyle/>
          <a:p>
            <a:r>
              <a:rPr lang="en-US" sz="2000" dirty="0">
                <a:solidFill>
                  <a:schemeClr val="bg1"/>
                </a:solidFill>
              </a:rPr>
              <a:t>There are more birds considered Species of Concern than any other category. </a:t>
            </a:r>
          </a:p>
        </p:txBody>
      </p:sp>
      <p:pic>
        <p:nvPicPr>
          <p:cNvPr id="4" name="Picture 3" descr="Table&#10;&#10;Description automatically generated">
            <a:extLst>
              <a:ext uri="{FF2B5EF4-FFF2-40B4-BE49-F238E27FC236}">
                <a16:creationId xmlns:a16="http://schemas.microsoft.com/office/drawing/2014/main" id="{7E8D0509-4D05-E243-BE8E-1B1E58685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1047750"/>
            <a:ext cx="8115300" cy="2425700"/>
          </a:xfrm>
          <a:prstGeom prst="rect">
            <a:avLst/>
          </a:prstGeom>
        </p:spPr>
      </p:pic>
    </p:spTree>
    <p:extLst>
      <p:ext uri="{BB962C8B-B14F-4D97-AF65-F5344CB8AC3E}">
        <p14:creationId xmlns:p14="http://schemas.microsoft.com/office/powerpoint/2010/main" val="92981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4" y="438151"/>
            <a:ext cx="8246071" cy="609599"/>
          </a:xfrm>
        </p:spPr>
        <p:txBody>
          <a:bodyPr>
            <a:normAutofit fontScale="90000"/>
          </a:bodyPr>
          <a:lstStyle/>
          <a:p>
            <a:r>
              <a:rPr lang="en-US" dirty="0"/>
              <a:t>Most Common Species</a:t>
            </a:r>
          </a:p>
        </p:txBody>
      </p:sp>
      <p:sp>
        <p:nvSpPr>
          <p:cNvPr id="6" name="Content Placeholder 5"/>
          <p:cNvSpPr>
            <a:spLocks noGrp="1"/>
          </p:cNvSpPr>
          <p:nvPr>
            <p:ph sz="half" idx="2"/>
          </p:nvPr>
        </p:nvSpPr>
        <p:spPr>
          <a:xfrm>
            <a:off x="448964" y="971550"/>
            <a:ext cx="7018635" cy="762000"/>
          </a:xfrm>
        </p:spPr>
        <p:txBody>
          <a:bodyPr>
            <a:normAutofit fontScale="70000" lnSpcReduction="20000"/>
          </a:bodyPr>
          <a:lstStyle/>
          <a:p>
            <a:pPr marL="0" indent="0" algn="l">
              <a:buNone/>
            </a:pPr>
            <a:r>
              <a:rPr lang="en-US" dirty="0"/>
              <a:t>The most commonly-observed species was the </a:t>
            </a:r>
            <a:r>
              <a:rPr lang="en-US" dirty="0" err="1"/>
              <a:t>Streptopelia</a:t>
            </a:r>
            <a:r>
              <a:rPr lang="en-US" dirty="0"/>
              <a:t> </a:t>
            </a:r>
            <a:r>
              <a:rPr lang="en-US" dirty="0" err="1"/>
              <a:t>decaocto</a:t>
            </a:r>
            <a:r>
              <a:rPr lang="en-US" dirty="0"/>
              <a:t>, or Eurasian collared dove. The majority of them (43%) were in Yellowstone. As it is an invasive species, one wonders what it has displaced.</a:t>
            </a:r>
          </a:p>
          <a:p>
            <a:pPr marL="0" indent="0" algn="l">
              <a:buNone/>
            </a:pPr>
            <a:endParaRPr lang="en-US" dirty="0"/>
          </a:p>
        </p:txBody>
      </p:sp>
      <p:pic>
        <p:nvPicPr>
          <p:cNvPr id="8" name="Picture 7" descr="Chart, pie chart&#10;&#10;Description automatically generated">
            <a:extLst>
              <a:ext uri="{FF2B5EF4-FFF2-40B4-BE49-F238E27FC236}">
                <a16:creationId xmlns:a16="http://schemas.microsoft.com/office/drawing/2014/main" id="{CDB810E6-DFF1-F247-98BC-78B52FF7A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733550"/>
            <a:ext cx="6311900" cy="3149600"/>
          </a:xfrm>
          <a:prstGeom prst="rect">
            <a:avLst/>
          </a:prstGeom>
        </p:spPr>
      </p:pic>
      <p:pic>
        <p:nvPicPr>
          <p:cNvPr id="10" name="Picture 9" descr="A bird flying in the air&#10;&#10;Description automatically generated with medium confidence">
            <a:extLst>
              <a:ext uri="{FF2B5EF4-FFF2-40B4-BE49-F238E27FC236}">
                <a16:creationId xmlns:a16="http://schemas.microsoft.com/office/drawing/2014/main" id="{823B79D5-717A-FD4E-B0E1-45680213D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952750"/>
            <a:ext cx="2486025" cy="1657350"/>
          </a:xfrm>
          <a:prstGeom prst="rect">
            <a:avLst/>
          </a:prstGeom>
        </p:spPr>
      </p:pic>
    </p:spTree>
    <p:extLst>
      <p:ext uri="{BB962C8B-B14F-4D97-AF65-F5344CB8AC3E}">
        <p14:creationId xmlns:p14="http://schemas.microsoft.com/office/powerpoint/2010/main" val="236664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7F6B-EB3C-5541-B3D2-215A633B1277}"/>
              </a:ext>
            </a:extLst>
          </p:cNvPr>
          <p:cNvSpPr>
            <a:spLocks noGrp="1"/>
          </p:cNvSpPr>
          <p:nvPr>
            <p:ph type="title"/>
          </p:nvPr>
        </p:nvSpPr>
        <p:spPr>
          <a:xfrm>
            <a:off x="448965" y="739290"/>
            <a:ext cx="8246070" cy="739290"/>
          </a:xfrm>
        </p:spPr>
        <p:txBody>
          <a:bodyPr anchor="ctr">
            <a:normAutofit/>
          </a:bodyPr>
          <a:lstStyle/>
          <a:p>
            <a:r>
              <a:rPr lang="en-US" dirty="0"/>
              <a:t>Conclusions</a:t>
            </a:r>
          </a:p>
        </p:txBody>
      </p:sp>
      <p:sp>
        <p:nvSpPr>
          <p:cNvPr id="11" name="Content Placeholder 2">
            <a:extLst>
              <a:ext uri="{FF2B5EF4-FFF2-40B4-BE49-F238E27FC236}">
                <a16:creationId xmlns:a16="http://schemas.microsoft.com/office/drawing/2014/main" id="{5A7FD1E0-D023-41DB-982D-3A71F100710D}"/>
              </a:ext>
            </a:extLst>
          </p:cNvPr>
          <p:cNvSpPr>
            <a:spLocks noGrp="1"/>
          </p:cNvSpPr>
          <p:nvPr>
            <p:ph idx="1"/>
          </p:nvPr>
        </p:nvSpPr>
        <p:spPr>
          <a:xfrm>
            <a:off x="448966" y="1502815"/>
            <a:ext cx="8246070" cy="3206801"/>
          </a:xfrm>
        </p:spPr>
        <p:txBody>
          <a:bodyPr>
            <a:normAutofit fontScale="77500" lnSpcReduction="20000"/>
          </a:bodyPr>
          <a:lstStyle/>
          <a:p>
            <a:r>
              <a:rPr lang="en-US" dirty="0"/>
              <a:t>Endangered species were least likely to be observed, which makes sense.</a:t>
            </a:r>
          </a:p>
          <a:p>
            <a:r>
              <a:rPr lang="en-US" dirty="0"/>
              <a:t>Birds, vascular plants, and mammals were most likely to be Endangered or Threatened.</a:t>
            </a:r>
          </a:p>
          <a:p>
            <a:r>
              <a:rPr lang="en-US" dirty="0"/>
              <a:t>Yellowstone National Park showed the greatest biodiversity and Great  Smokey Mountain National Park </a:t>
            </a:r>
            <a:r>
              <a:rPr lang="en-US"/>
              <a:t>the least</a:t>
            </a:r>
            <a:r>
              <a:rPr lang="en-US" dirty="0"/>
              <a:t>. That should be considered when allocating funding.</a:t>
            </a:r>
          </a:p>
          <a:p>
            <a:r>
              <a:rPr lang="en-US" dirty="0"/>
              <a:t>Special attention should be given to methodology when gathering information in the future, as the lack of detail prevented the researchers drawing firmer conclusions.</a:t>
            </a:r>
          </a:p>
        </p:txBody>
      </p:sp>
    </p:spTree>
    <p:extLst>
      <p:ext uri="{BB962C8B-B14F-4D97-AF65-F5344CB8AC3E}">
        <p14:creationId xmlns:p14="http://schemas.microsoft.com/office/powerpoint/2010/main" val="426434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a:xfrm>
            <a:off x="448966" y="1657350"/>
            <a:ext cx="8246070" cy="3052266"/>
          </a:xfrm>
        </p:spPr>
        <p:txBody>
          <a:bodyPr/>
          <a:lstStyle/>
          <a:p>
            <a:pPr marL="0" indent="0">
              <a:buNone/>
            </a:pPr>
            <a:r>
              <a:rPr lang="en-US" dirty="0"/>
              <a:t>We were tasked to examine observational data on various species collected from four national parks in order to assess the biodiversity present in those parks. We chose to focus on five questions while studying that data.</a:t>
            </a:r>
          </a:p>
          <a:p>
            <a:pPr marL="0" indent="0">
              <a:buNone/>
            </a:pP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Research Questions</a:t>
            </a:r>
          </a:p>
        </p:txBody>
      </p:sp>
      <p:sp>
        <p:nvSpPr>
          <p:cNvPr id="5" name="Content Placeholder 4"/>
          <p:cNvSpPr>
            <a:spLocks noGrp="1"/>
          </p:cNvSpPr>
          <p:nvPr>
            <p:ph idx="1"/>
          </p:nvPr>
        </p:nvSpPr>
        <p:spPr/>
        <p:txBody>
          <a:bodyPr>
            <a:normAutofit fontScale="92500" lnSpcReduction="10000"/>
          </a:bodyPr>
          <a:lstStyle/>
          <a:p>
            <a:r>
              <a:rPr lang="en-US" sz="2400" dirty="0"/>
              <a:t>Which species have been observed in which parks?</a:t>
            </a:r>
          </a:p>
          <a:p>
            <a:r>
              <a:rPr lang="en-US" sz="2400" dirty="0"/>
              <a:t>What is the distribution of conservation statuses for those species?</a:t>
            </a:r>
          </a:p>
          <a:p>
            <a:r>
              <a:rPr lang="en-US" sz="2400" dirty="0"/>
              <a:t>Are certain categories of species more likely to be endangered?</a:t>
            </a:r>
          </a:p>
          <a:p>
            <a:r>
              <a:rPr lang="en-US" sz="2400" dirty="0"/>
              <a:t>Are the differences between species and their statuses significant?</a:t>
            </a:r>
          </a:p>
          <a:p>
            <a:r>
              <a:rPr lang="en-US" sz="2400" dirty="0"/>
              <a:t>What species are most prevalent and what is their distribution amongst these parks?</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a:t>
            </a:r>
          </a:p>
        </p:txBody>
      </p:sp>
      <p:sp>
        <p:nvSpPr>
          <p:cNvPr id="6" name="Content Placeholder 5"/>
          <p:cNvSpPr>
            <a:spLocks noGrp="1"/>
          </p:cNvSpPr>
          <p:nvPr>
            <p:ph sz="half" idx="2"/>
          </p:nvPr>
        </p:nvSpPr>
        <p:spPr>
          <a:xfrm>
            <a:off x="536878" y="1504950"/>
            <a:ext cx="7616521" cy="2899260"/>
          </a:xfrm>
        </p:spPr>
        <p:txBody>
          <a:bodyPr>
            <a:normAutofit fontScale="92500"/>
          </a:bodyPr>
          <a:lstStyle/>
          <a:p>
            <a:pPr marL="0" indent="0" algn="l">
              <a:buNone/>
            </a:pPr>
            <a:r>
              <a:rPr lang="en-US" dirty="0"/>
              <a:t>We were presented with two files of data. The first, </a:t>
            </a:r>
            <a:r>
              <a:rPr lang="en-US" dirty="0" err="1"/>
              <a:t>species_info.csv</a:t>
            </a:r>
            <a:r>
              <a:rPr lang="en-US" dirty="0"/>
              <a:t>, contained category, scientific names, common names, and conservation statuses for various species. The second, </a:t>
            </a:r>
            <a:r>
              <a:rPr lang="en-US" dirty="0" err="1"/>
              <a:t>observatons.csv</a:t>
            </a:r>
            <a:r>
              <a:rPr lang="en-US" dirty="0"/>
              <a:t>, contained counts of various species as observed at four national parks. There were 5,541 distinct species noted from seven categories. These were assigned one of five conservation statuses.</a:t>
            </a:r>
          </a:p>
          <a:p>
            <a:pPr marL="0" indent="0" algn="l">
              <a:buNone/>
            </a:pPr>
            <a:r>
              <a:rPr lang="en-US" dirty="0"/>
              <a:t>The data was cleaned by removing duplicate species entries.</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F196DD9-EAB1-4B1F-8DD1-8949DF1D3C93}"/>
              </a:ext>
            </a:extLst>
          </p:cNvPr>
          <p:cNvSpPr>
            <a:spLocks noGrp="1"/>
          </p:cNvSpPr>
          <p:nvPr>
            <p:ph type="title"/>
          </p:nvPr>
        </p:nvSpPr>
        <p:spPr>
          <a:xfrm>
            <a:off x="457201" y="204787"/>
            <a:ext cx="3008313" cy="871538"/>
          </a:xfrm>
        </p:spPr>
        <p:txBody>
          <a:bodyPr>
            <a:normAutofit/>
          </a:bodyPr>
          <a:lstStyle/>
          <a:p>
            <a:r>
              <a:rPr lang="en-US" sz="2400" dirty="0">
                <a:solidFill>
                  <a:srgbClr val="FFFF21"/>
                </a:solidFill>
              </a:rPr>
              <a:t>Distribution of </a:t>
            </a:r>
            <a:br>
              <a:rPr lang="en-US" sz="2400" dirty="0">
                <a:solidFill>
                  <a:srgbClr val="FFFF21"/>
                </a:solidFill>
              </a:rPr>
            </a:br>
            <a:r>
              <a:rPr lang="en-US" sz="2400" dirty="0">
                <a:solidFill>
                  <a:srgbClr val="FFFF21"/>
                </a:solidFill>
              </a:rPr>
              <a:t>Species by Park</a:t>
            </a:r>
          </a:p>
        </p:txBody>
      </p:sp>
      <p:pic>
        <p:nvPicPr>
          <p:cNvPr id="15" name="Picture 14" descr="Table&#10;&#10;Description automatically generated">
            <a:extLst>
              <a:ext uri="{FF2B5EF4-FFF2-40B4-BE49-F238E27FC236}">
                <a16:creationId xmlns:a16="http://schemas.microsoft.com/office/drawing/2014/main" id="{E92BB3D7-E8B5-754C-A2CF-2EE6A7782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611" y="204788"/>
            <a:ext cx="4758628" cy="4389835"/>
          </a:xfrm>
          <a:prstGeom prst="rect">
            <a:avLst/>
          </a:prstGeom>
          <a:noFill/>
        </p:spPr>
      </p:pic>
      <p:sp>
        <p:nvSpPr>
          <p:cNvPr id="22" name="Text Placeholder 3">
            <a:extLst>
              <a:ext uri="{FF2B5EF4-FFF2-40B4-BE49-F238E27FC236}">
                <a16:creationId xmlns:a16="http://schemas.microsoft.com/office/drawing/2014/main" id="{8B2D7578-EA9F-469E-83B3-2CEED66E1444}"/>
              </a:ext>
            </a:extLst>
          </p:cNvPr>
          <p:cNvSpPr>
            <a:spLocks noGrp="1"/>
          </p:cNvSpPr>
          <p:nvPr>
            <p:ph type="body" sz="half" idx="2"/>
          </p:nvPr>
        </p:nvSpPr>
        <p:spPr>
          <a:xfrm>
            <a:off x="457201" y="1076326"/>
            <a:ext cx="3008313" cy="3518297"/>
          </a:xfrm>
        </p:spPr>
        <p:txBody>
          <a:bodyPr/>
          <a:lstStyle/>
          <a:p>
            <a:r>
              <a:rPr lang="en-US" sz="2000" dirty="0">
                <a:solidFill>
                  <a:schemeClr val="bg1"/>
                </a:solidFill>
              </a:rPr>
              <a:t>There were far more observations in Yellowstone National Park than in the other parks (43%). We don’t know if that reflects greater biodiversity there or if there is some other factor in play. </a:t>
            </a:r>
          </a:p>
          <a:p>
            <a:endParaRPr lang="en-US" dirty="0"/>
          </a:p>
        </p:txBody>
      </p:sp>
    </p:spTree>
    <p:extLst>
      <p:ext uri="{BB962C8B-B14F-4D97-AF65-F5344CB8AC3E}">
        <p14:creationId xmlns:p14="http://schemas.microsoft.com/office/powerpoint/2010/main" val="402053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95350"/>
            <a:ext cx="3008313" cy="871538"/>
          </a:xfrm>
        </p:spPr>
        <p:txBody>
          <a:bodyPr anchor="b">
            <a:normAutofit/>
          </a:bodyPr>
          <a:lstStyle/>
          <a:p>
            <a:r>
              <a:rPr lang="en-US" sz="2400" dirty="0">
                <a:solidFill>
                  <a:srgbClr val="FFFF21"/>
                </a:solidFill>
              </a:rPr>
              <a:t>Conservation Statuses by Species and Park</a:t>
            </a:r>
          </a:p>
        </p:txBody>
      </p:sp>
      <p:pic>
        <p:nvPicPr>
          <p:cNvPr id="3" name="Content Placeholder 2" descr="Chart, scatter chart&#10;&#10;Description automatically generated">
            <a:extLst>
              <a:ext uri="{FF2B5EF4-FFF2-40B4-BE49-F238E27FC236}">
                <a16:creationId xmlns:a16="http://schemas.microsoft.com/office/drawing/2014/main" id="{0C4B26EF-F534-394D-B4F6-CBB3017AA3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668100"/>
            <a:ext cx="5111750" cy="3463210"/>
          </a:xfrm>
          <a:noFill/>
        </p:spPr>
      </p:pic>
      <p:sp>
        <p:nvSpPr>
          <p:cNvPr id="9" name="Text Placeholder 3">
            <a:extLst>
              <a:ext uri="{FF2B5EF4-FFF2-40B4-BE49-F238E27FC236}">
                <a16:creationId xmlns:a16="http://schemas.microsoft.com/office/drawing/2014/main" id="{85112CE1-2F61-4093-9F06-81CA7DD2B879}"/>
              </a:ext>
            </a:extLst>
          </p:cNvPr>
          <p:cNvSpPr>
            <a:spLocks noGrp="1"/>
          </p:cNvSpPr>
          <p:nvPr>
            <p:ph type="body" sz="half" idx="2"/>
          </p:nvPr>
        </p:nvSpPr>
        <p:spPr>
          <a:xfrm>
            <a:off x="457201" y="1809750"/>
            <a:ext cx="3008313" cy="2784873"/>
          </a:xfrm>
        </p:spPr>
        <p:txBody>
          <a:bodyPr>
            <a:normAutofit/>
          </a:bodyPr>
          <a:lstStyle/>
          <a:p>
            <a:r>
              <a:rPr lang="en-US" sz="2400" dirty="0">
                <a:solidFill>
                  <a:schemeClr val="bg1"/>
                </a:solidFill>
              </a:rPr>
              <a:t>The vast majority of species (97%) are considered to be in Least Concern conservation status.</a:t>
            </a:r>
          </a:p>
        </p:txBody>
      </p:sp>
    </p:spTree>
    <p:extLst>
      <p:ext uri="{BB962C8B-B14F-4D97-AF65-F5344CB8AC3E}">
        <p14:creationId xmlns:p14="http://schemas.microsoft.com/office/powerpoint/2010/main" val="231786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70FC-D061-2042-B37F-F9E908F29E07}"/>
              </a:ext>
            </a:extLst>
          </p:cNvPr>
          <p:cNvSpPr>
            <a:spLocks noGrp="1"/>
          </p:cNvSpPr>
          <p:nvPr>
            <p:ph type="title"/>
          </p:nvPr>
        </p:nvSpPr>
        <p:spPr>
          <a:xfrm>
            <a:off x="6248400" y="438150"/>
            <a:ext cx="2666999" cy="572644"/>
          </a:xfrm>
        </p:spPr>
        <p:txBody>
          <a:bodyPr>
            <a:normAutofit fontScale="90000"/>
          </a:bodyPr>
          <a:lstStyle/>
          <a:p>
            <a:r>
              <a:rPr lang="en-US" dirty="0"/>
              <a:t>Species in Each Park</a:t>
            </a:r>
          </a:p>
        </p:txBody>
      </p:sp>
      <p:sp>
        <p:nvSpPr>
          <p:cNvPr id="3" name="Content Placeholder 2">
            <a:extLst>
              <a:ext uri="{FF2B5EF4-FFF2-40B4-BE49-F238E27FC236}">
                <a16:creationId xmlns:a16="http://schemas.microsoft.com/office/drawing/2014/main" id="{16D690C6-6AE1-CE47-8E2F-0B111EB5AAFE}"/>
              </a:ext>
            </a:extLst>
          </p:cNvPr>
          <p:cNvSpPr>
            <a:spLocks noGrp="1"/>
          </p:cNvSpPr>
          <p:nvPr>
            <p:ph idx="1"/>
          </p:nvPr>
        </p:nvSpPr>
        <p:spPr>
          <a:xfrm>
            <a:off x="6257544" y="1428750"/>
            <a:ext cx="2514601" cy="3357070"/>
          </a:xfrm>
        </p:spPr>
        <p:txBody>
          <a:bodyPr>
            <a:normAutofit fontScale="85000" lnSpcReduction="20000"/>
          </a:bodyPr>
          <a:lstStyle/>
          <a:p>
            <a:pPr marL="0" indent="0">
              <a:buNone/>
            </a:pPr>
            <a:r>
              <a:rPr lang="en-US" dirty="0"/>
              <a:t>The vast majority of species (97%) are considered to be in Least Concern conservation status. Removing those from the graph makes it a little easier to see the other 3%.</a:t>
            </a:r>
          </a:p>
        </p:txBody>
      </p:sp>
      <p:pic>
        <p:nvPicPr>
          <p:cNvPr id="5" name="Picture 4" descr="Chart, bar chart&#10;&#10;Description automatically generated">
            <a:extLst>
              <a:ext uri="{FF2B5EF4-FFF2-40B4-BE49-F238E27FC236}">
                <a16:creationId xmlns:a16="http://schemas.microsoft.com/office/drawing/2014/main" id="{A484012F-A659-A04C-A2A4-BDADD2A6A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186788"/>
            <a:ext cx="5858933" cy="3061362"/>
          </a:xfrm>
          <a:prstGeom prst="rect">
            <a:avLst/>
          </a:prstGeom>
        </p:spPr>
      </p:pic>
    </p:spTree>
    <p:extLst>
      <p:ext uri="{BB962C8B-B14F-4D97-AF65-F5344CB8AC3E}">
        <p14:creationId xmlns:p14="http://schemas.microsoft.com/office/powerpoint/2010/main" val="11658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009AF4F-5B75-46FE-BF0A-C9260DA26D80}"/>
              </a:ext>
            </a:extLst>
          </p:cNvPr>
          <p:cNvSpPr>
            <a:spLocks noGrp="1"/>
          </p:cNvSpPr>
          <p:nvPr>
            <p:ph type="title"/>
          </p:nvPr>
        </p:nvSpPr>
        <p:spPr>
          <a:xfrm>
            <a:off x="1792288" y="3600450"/>
            <a:ext cx="5486400" cy="425054"/>
          </a:xfrm>
        </p:spPr>
        <p:txBody>
          <a:bodyPr>
            <a:noAutofit/>
          </a:bodyPr>
          <a:lstStyle/>
          <a:p>
            <a:r>
              <a:rPr lang="en-US" sz="2400" dirty="0">
                <a:solidFill>
                  <a:srgbClr val="FFFF00"/>
                </a:solidFill>
              </a:rPr>
              <a:t>Observations by Conservation Status</a:t>
            </a:r>
          </a:p>
        </p:txBody>
      </p:sp>
      <p:pic>
        <p:nvPicPr>
          <p:cNvPr id="3" name="Picture 2" descr="A screenshot of a computer&#10;&#10;Description automatically generated with low confidence">
            <a:extLst>
              <a:ext uri="{FF2B5EF4-FFF2-40B4-BE49-F238E27FC236}">
                <a16:creationId xmlns:a16="http://schemas.microsoft.com/office/drawing/2014/main" id="{5371DBB5-FD44-BF49-AD11-B59658AB7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83276"/>
            <a:ext cx="4227534" cy="3086100"/>
          </a:xfrm>
          <a:prstGeom prst="rect">
            <a:avLst/>
          </a:prstGeom>
          <a:noFill/>
        </p:spPr>
      </p:pic>
      <p:sp>
        <p:nvSpPr>
          <p:cNvPr id="10" name="Text Placeholder 3">
            <a:extLst>
              <a:ext uri="{FF2B5EF4-FFF2-40B4-BE49-F238E27FC236}">
                <a16:creationId xmlns:a16="http://schemas.microsoft.com/office/drawing/2014/main" id="{575AC827-FF9C-4322-9D09-B7145FAC49AD}"/>
              </a:ext>
            </a:extLst>
          </p:cNvPr>
          <p:cNvSpPr>
            <a:spLocks noGrp="1"/>
          </p:cNvSpPr>
          <p:nvPr>
            <p:ph type="body" sz="half" idx="2"/>
          </p:nvPr>
        </p:nvSpPr>
        <p:spPr>
          <a:xfrm>
            <a:off x="1792288" y="4025503"/>
            <a:ext cx="5486400" cy="908447"/>
          </a:xfrm>
        </p:spPr>
        <p:txBody>
          <a:bodyPr>
            <a:normAutofit lnSpcReduction="10000"/>
          </a:bodyPr>
          <a:lstStyle/>
          <a:p>
            <a:r>
              <a:rPr lang="en-US" dirty="0">
                <a:solidFill>
                  <a:schemeClr val="bg1"/>
                </a:solidFill>
              </a:rPr>
              <a:t>Vascular plants, followed by nonvascular plants, then birds, are those most likely to be Species of Concern. Fish lead the Threatened category. The In Recovery status has only one category, birds. Endangered is led by fish.</a:t>
            </a:r>
          </a:p>
        </p:txBody>
      </p:sp>
    </p:spTree>
    <p:extLst>
      <p:ext uri="{BB962C8B-B14F-4D97-AF65-F5344CB8AC3E}">
        <p14:creationId xmlns:p14="http://schemas.microsoft.com/office/powerpoint/2010/main" val="258808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E416645-8A46-435D-B03F-6C1FEB69FFC9}"/>
              </a:ext>
            </a:extLst>
          </p:cNvPr>
          <p:cNvSpPr>
            <a:spLocks noGrp="1"/>
          </p:cNvSpPr>
          <p:nvPr>
            <p:ph type="title"/>
          </p:nvPr>
        </p:nvSpPr>
        <p:spPr>
          <a:xfrm>
            <a:off x="2434129" y="433880"/>
            <a:ext cx="6260905" cy="572644"/>
          </a:xfrm>
        </p:spPr>
        <p:txBody>
          <a:bodyPr>
            <a:normAutofit fontScale="90000"/>
          </a:bodyPr>
          <a:lstStyle/>
          <a:p>
            <a:r>
              <a:rPr lang="en-US" dirty="0"/>
              <a:t>Conservation Status by Species</a:t>
            </a:r>
          </a:p>
        </p:txBody>
      </p:sp>
      <p:pic>
        <p:nvPicPr>
          <p:cNvPr id="4" name="Picture 3" descr="Table&#10;&#10;Description automatically generated">
            <a:extLst>
              <a:ext uri="{FF2B5EF4-FFF2-40B4-BE49-F238E27FC236}">
                <a16:creationId xmlns:a16="http://schemas.microsoft.com/office/drawing/2014/main" id="{83A3FD78-26E4-2E40-A5D6-91B7AB022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2038350"/>
            <a:ext cx="6260905" cy="1893923"/>
          </a:xfrm>
          <a:prstGeom prst="rect">
            <a:avLst/>
          </a:prstGeom>
          <a:noFill/>
        </p:spPr>
      </p:pic>
      <p:sp>
        <p:nvSpPr>
          <p:cNvPr id="5" name="TextBox 4">
            <a:extLst>
              <a:ext uri="{FF2B5EF4-FFF2-40B4-BE49-F238E27FC236}">
                <a16:creationId xmlns:a16="http://schemas.microsoft.com/office/drawing/2014/main" id="{B1B75D84-B5B2-E44D-BF04-B95D8B6E8113}"/>
              </a:ext>
            </a:extLst>
          </p:cNvPr>
          <p:cNvSpPr txBox="1"/>
          <p:nvPr/>
        </p:nvSpPr>
        <p:spPr>
          <a:xfrm>
            <a:off x="2590800" y="1006524"/>
            <a:ext cx="5029200" cy="830997"/>
          </a:xfrm>
          <a:prstGeom prst="rect">
            <a:avLst/>
          </a:prstGeom>
          <a:noFill/>
        </p:spPr>
        <p:txBody>
          <a:bodyPr wrap="square" rtlCol="0">
            <a:spAutoFit/>
          </a:bodyPr>
          <a:lstStyle/>
          <a:p>
            <a:r>
              <a:rPr lang="en-US" sz="1600" dirty="0">
                <a:solidFill>
                  <a:schemeClr val="bg1"/>
                </a:solidFill>
              </a:rPr>
              <a:t>There are more mammals considered Endangered than any other category, but does that mean they’re more likely to be threatened or they’re easier to count?</a:t>
            </a:r>
          </a:p>
        </p:txBody>
      </p:sp>
    </p:spTree>
    <p:extLst>
      <p:ext uri="{BB962C8B-B14F-4D97-AF65-F5344CB8AC3E}">
        <p14:creationId xmlns:p14="http://schemas.microsoft.com/office/powerpoint/2010/main" val="181187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0406-leaf-template-16x9" id="{46BA24E5-58E4-094D-AEC5-FADE029CCF85}" vid="{F74E05AF-212F-9941-97B1-539B02A74B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230</TotalTime>
  <Words>556</Words>
  <Application>Microsoft Macintosh PowerPoint</Application>
  <PresentationFormat>On-screen Show (16:9)</PresentationFormat>
  <Paragraphs>35</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Biodiversity in National Parks</vt:lpstr>
      <vt:lpstr>Purpose</vt:lpstr>
      <vt:lpstr>Research Questions</vt:lpstr>
      <vt:lpstr>Data</vt:lpstr>
      <vt:lpstr>Distribution of  Species by Park</vt:lpstr>
      <vt:lpstr>Conservation Statuses by Species and Park</vt:lpstr>
      <vt:lpstr>Species in Each Park</vt:lpstr>
      <vt:lpstr>Observations by Conservation Status</vt:lpstr>
      <vt:lpstr>Conservation Status by Species</vt:lpstr>
      <vt:lpstr>Significance of Differences</vt:lpstr>
      <vt:lpstr>Conservation Status by Species Category</vt:lpstr>
      <vt:lpstr>Most Common Species</vt:lpstr>
      <vt:lpstr>Conclusions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in National Parks</dc:title>
  <dc:subject/>
  <dc:creator>Cyn Armistead</dc:creator>
  <cp:keywords/>
  <dc:description>A Codecademy Data Analysis Portfolio Project</dc:description>
  <cp:lastModifiedBy>Cyn Armistead</cp:lastModifiedBy>
  <cp:revision>23</cp:revision>
  <dcterms:created xsi:type="dcterms:W3CDTF">2021-10-17T21:47:59Z</dcterms:created>
  <dcterms:modified xsi:type="dcterms:W3CDTF">2021-10-19T22:17:27Z</dcterms:modified>
  <cp:category/>
</cp:coreProperties>
</file>