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56" r:id="rId2"/>
    <p:sldId id="258" r:id="rId3"/>
    <p:sldId id="265" r:id="rId4"/>
    <p:sldId id="259" r:id="rId5"/>
    <p:sldId id="260" r:id="rId6"/>
    <p:sldId id="261" r:id="rId7"/>
    <p:sldId id="262" r:id="rId8"/>
    <p:sldId id="263" r:id="rId9"/>
    <p:sldId id="257"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116" d="100"/>
          <a:sy n="116" d="100"/>
        </p:scale>
        <p:origin x="10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9940D0-EC2B-4053-B5E4-754DEF66C121}" type="datetimeFigureOut">
              <a:rPr lang="en-US" smtClean="0"/>
              <a:t>4/20/2016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551ADC-45F6-415D-A6B4-2A9B539A7C39}" type="slidenum">
              <a:rPr lang="en-US" smtClean="0"/>
              <a:t>‹#›</a:t>
            </a:fld>
            <a:endParaRPr lang="en-US"/>
          </a:p>
        </p:txBody>
      </p:sp>
    </p:spTree>
    <p:extLst>
      <p:ext uri="{BB962C8B-B14F-4D97-AF65-F5344CB8AC3E}">
        <p14:creationId xmlns:p14="http://schemas.microsoft.com/office/powerpoint/2010/main" val="3071855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551ADC-45F6-415D-A6B4-2A9B539A7C39}" type="slidenum">
              <a:rPr lang="en-US" smtClean="0"/>
              <a:t>1</a:t>
            </a:fld>
            <a:endParaRPr lang="en-US"/>
          </a:p>
        </p:txBody>
      </p:sp>
    </p:spTree>
    <p:extLst>
      <p:ext uri="{BB962C8B-B14F-4D97-AF65-F5344CB8AC3E}">
        <p14:creationId xmlns:p14="http://schemas.microsoft.com/office/powerpoint/2010/main" val="990873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21AEFB-273A-4946-AD02-04CDAFE6362B}" type="datetime1">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038ECF-EC01-4D6E-9FD9-D72C9EF13AB3}" type="slidenum">
              <a:rPr lang="en-US" smtClean="0"/>
              <a:t>‹#›</a:t>
            </a:fld>
            <a:endParaRPr lang="en-US"/>
          </a:p>
        </p:txBody>
      </p:sp>
    </p:spTree>
    <p:extLst>
      <p:ext uri="{BB962C8B-B14F-4D97-AF65-F5344CB8AC3E}">
        <p14:creationId xmlns:p14="http://schemas.microsoft.com/office/powerpoint/2010/main" val="1790349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148376-B16A-4E2B-AA36-863A08DE76DA}" type="datetime1">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038ECF-EC01-4D6E-9FD9-D72C9EF13AB3}" type="slidenum">
              <a:rPr lang="en-US" smtClean="0"/>
              <a:t>‹#›</a:t>
            </a:fld>
            <a:endParaRPr lang="en-US"/>
          </a:p>
        </p:txBody>
      </p:sp>
    </p:spTree>
    <p:extLst>
      <p:ext uri="{BB962C8B-B14F-4D97-AF65-F5344CB8AC3E}">
        <p14:creationId xmlns:p14="http://schemas.microsoft.com/office/powerpoint/2010/main" val="3213808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214B8F-CB98-401A-8A27-E7D369663526}" type="datetime1">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038ECF-EC01-4D6E-9FD9-D72C9EF13AB3}" type="slidenum">
              <a:rPr lang="en-US" smtClean="0"/>
              <a:t>‹#›</a:t>
            </a:fld>
            <a:endParaRPr lang="en-US"/>
          </a:p>
        </p:txBody>
      </p:sp>
    </p:spTree>
    <p:extLst>
      <p:ext uri="{BB962C8B-B14F-4D97-AF65-F5344CB8AC3E}">
        <p14:creationId xmlns:p14="http://schemas.microsoft.com/office/powerpoint/2010/main" val="1323370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A302B0-5F0F-4FF6-ABDE-A758C3863B26}" type="datetime1">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038ECF-EC01-4D6E-9FD9-D72C9EF13AB3}" type="slidenum">
              <a:rPr lang="en-US" smtClean="0"/>
              <a:t>‹#›</a:t>
            </a:fld>
            <a:endParaRPr lang="en-US"/>
          </a:p>
        </p:txBody>
      </p:sp>
    </p:spTree>
    <p:extLst>
      <p:ext uri="{BB962C8B-B14F-4D97-AF65-F5344CB8AC3E}">
        <p14:creationId xmlns:p14="http://schemas.microsoft.com/office/powerpoint/2010/main" val="2828688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F64697-A840-4E48-B134-AB7384221407}" type="datetime1">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038ECF-EC01-4D6E-9FD9-D72C9EF13AB3}" type="slidenum">
              <a:rPr lang="en-US" smtClean="0"/>
              <a:t>‹#›</a:t>
            </a:fld>
            <a:endParaRPr lang="en-US"/>
          </a:p>
        </p:txBody>
      </p:sp>
    </p:spTree>
    <p:extLst>
      <p:ext uri="{BB962C8B-B14F-4D97-AF65-F5344CB8AC3E}">
        <p14:creationId xmlns:p14="http://schemas.microsoft.com/office/powerpoint/2010/main" val="462087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42359A-E6DB-4F70-8D8E-B7EE7DC18259}" type="datetime1">
              <a:rPr lang="en-US" smtClean="0"/>
              <a:t>4/20/2016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038ECF-EC01-4D6E-9FD9-D72C9EF13AB3}" type="slidenum">
              <a:rPr lang="en-US" smtClean="0"/>
              <a:t>‹#›</a:t>
            </a:fld>
            <a:endParaRPr lang="en-US"/>
          </a:p>
        </p:txBody>
      </p:sp>
    </p:spTree>
    <p:extLst>
      <p:ext uri="{BB962C8B-B14F-4D97-AF65-F5344CB8AC3E}">
        <p14:creationId xmlns:p14="http://schemas.microsoft.com/office/powerpoint/2010/main" val="557571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E3F469-0BE8-49B9-BCEF-7D75FFCF0EF1}" type="datetime1">
              <a:rPr lang="en-US" smtClean="0"/>
              <a:t>4/20/2016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038ECF-EC01-4D6E-9FD9-D72C9EF13AB3}" type="slidenum">
              <a:rPr lang="en-US" smtClean="0"/>
              <a:t>‹#›</a:t>
            </a:fld>
            <a:endParaRPr lang="en-US"/>
          </a:p>
        </p:txBody>
      </p:sp>
    </p:spTree>
    <p:extLst>
      <p:ext uri="{BB962C8B-B14F-4D97-AF65-F5344CB8AC3E}">
        <p14:creationId xmlns:p14="http://schemas.microsoft.com/office/powerpoint/2010/main" val="1259241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BC1736-CBF3-46E7-B1DF-252336A2FFDC}" type="datetime1">
              <a:rPr lang="en-US" smtClean="0"/>
              <a:t>4/20/2016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038ECF-EC01-4D6E-9FD9-D72C9EF13AB3}" type="slidenum">
              <a:rPr lang="en-US" smtClean="0"/>
              <a:t>‹#›</a:t>
            </a:fld>
            <a:endParaRPr lang="en-US"/>
          </a:p>
        </p:txBody>
      </p:sp>
    </p:spTree>
    <p:extLst>
      <p:ext uri="{BB962C8B-B14F-4D97-AF65-F5344CB8AC3E}">
        <p14:creationId xmlns:p14="http://schemas.microsoft.com/office/powerpoint/2010/main" val="989155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19D82C-1047-488F-853E-3B85270BD868}" type="datetime1">
              <a:rPr lang="en-US" smtClean="0"/>
              <a:t>4/20/2016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038ECF-EC01-4D6E-9FD9-D72C9EF13AB3}" type="slidenum">
              <a:rPr lang="en-US" smtClean="0"/>
              <a:t>‹#›</a:t>
            </a:fld>
            <a:endParaRPr lang="en-US"/>
          </a:p>
        </p:txBody>
      </p:sp>
    </p:spTree>
    <p:extLst>
      <p:ext uri="{BB962C8B-B14F-4D97-AF65-F5344CB8AC3E}">
        <p14:creationId xmlns:p14="http://schemas.microsoft.com/office/powerpoint/2010/main" val="969168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41071D-3EC1-4D3E-A5EE-8B9B8D1A418B}" type="datetime1">
              <a:rPr lang="en-US" smtClean="0"/>
              <a:t>4/20/2016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038ECF-EC01-4D6E-9FD9-D72C9EF13AB3}" type="slidenum">
              <a:rPr lang="en-US" smtClean="0"/>
              <a:t>‹#›</a:t>
            </a:fld>
            <a:endParaRPr lang="en-US"/>
          </a:p>
        </p:txBody>
      </p:sp>
    </p:spTree>
    <p:extLst>
      <p:ext uri="{BB962C8B-B14F-4D97-AF65-F5344CB8AC3E}">
        <p14:creationId xmlns:p14="http://schemas.microsoft.com/office/powerpoint/2010/main" val="4234165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5BE695-5806-4C28-9F61-7ECB0725F5D6}" type="datetime1">
              <a:rPr lang="en-US" smtClean="0"/>
              <a:t>4/20/2016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038ECF-EC01-4D6E-9FD9-D72C9EF13AB3}" type="slidenum">
              <a:rPr lang="en-US" smtClean="0"/>
              <a:t>‹#›</a:t>
            </a:fld>
            <a:endParaRPr lang="en-US"/>
          </a:p>
        </p:txBody>
      </p:sp>
    </p:spTree>
    <p:extLst>
      <p:ext uri="{BB962C8B-B14F-4D97-AF65-F5344CB8AC3E}">
        <p14:creationId xmlns:p14="http://schemas.microsoft.com/office/powerpoint/2010/main" val="428358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D434CA-9093-43F5-804F-1862EE6E54A5}" type="datetime1">
              <a:rPr lang="en-US" smtClean="0"/>
              <a:t>4/20/2016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038ECF-EC01-4D6E-9FD9-D72C9EF13AB3}" type="slidenum">
              <a:rPr lang="en-US" smtClean="0"/>
              <a:t>‹#›</a:t>
            </a:fld>
            <a:endParaRPr lang="en-US"/>
          </a:p>
        </p:txBody>
      </p:sp>
    </p:spTree>
    <p:extLst>
      <p:ext uri="{BB962C8B-B14F-4D97-AF65-F5344CB8AC3E}">
        <p14:creationId xmlns:p14="http://schemas.microsoft.com/office/powerpoint/2010/main" val="3778503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27.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5.png"/><Relationship Id="rId5" Type="http://schemas.openxmlformats.org/officeDocument/2006/relationships/image" Target="../media/image20.png"/><Relationship Id="rId10" Type="http://schemas.openxmlformats.org/officeDocument/2006/relationships/image" Target="../media/image24.png"/><Relationship Id="rId4" Type="http://schemas.openxmlformats.org/officeDocument/2006/relationships/image" Target="../media/image19.png"/><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WFM v9_1 Derivations</a:t>
            </a:r>
            <a:endParaRPr lang="en-US" dirty="0"/>
          </a:p>
        </p:txBody>
      </p:sp>
      <p:sp>
        <p:nvSpPr>
          <p:cNvPr id="3" name="Subtitle 2"/>
          <p:cNvSpPr>
            <a:spLocks noGrp="1"/>
          </p:cNvSpPr>
          <p:nvPr>
            <p:ph type="subTitle" idx="1"/>
          </p:nvPr>
        </p:nvSpPr>
        <p:spPr/>
        <p:txBody>
          <a:bodyPr/>
          <a:lstStyle/>
          <a:p>
            <a:r>
              <a:rPr lang="en-US" dirty="0" smtClean="0"/>
              <a:t>Jeremy Petak</a:t>
            </a:r>
          </a:p>
          <a:p>
            <a:r>
              <a:rPr lang="en-US" dirty="0" smtClean="0"/>
              <a:t>April 12, 2016</a:t>
            </a:r>
            <a:endParaRPr lang="en-US" dirty="0"/>
          </a:p>
        </p:txBody>
      </p:sp>
    </p:spTree>
    <p:extLst>
      <p:ext uri="{BB962C8B-B14F-4D97-AF65-F5344CB8AC3E}">
        <p14:creationId xmlns:p14="http://schemas.microsoft.com/office/powerpoint/2010/main" val="218889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038ECF-EC01-4D6E-9FD9-D72C9EF13AB3}" type="slidenum">
              <a:rPr lang="en-US" smtClean="0"/>
              <a:t>10</a:t>
            </a:fld>
            <a:endParaRPr lang="en-US"/>
          </a:p>
        </p:txBody>
      </p:sp>
      <p:grpSp>
        <p:nvGrpSpPr>
          <p:cNvPr id="32" name="Group 31"/>
          <p:cNvGrpSpPr/>
          <p:nvPr/>
        </p:nvGrpSpPr>
        <p:grpSpPr>
          <a:xfrm>
            <a:off x="1206564" y="2848446"/>
            <a:ext cx="4876245" cy="1649336"/>
            <a:chOff x="1206564" y="2848446"/>
            <a:chExt cx="4876245" cy="1649336"/>
          </a:xfrm>
        </p:grpSpPr>
        <p:grpSp>
          <p:nvGrpSpPr>
            <p:cNvPr id="16" name="Group 15"/>
            <p:cNvGrpSpPr/>
            <p:nvPr/>
          </p:nvGrpSpPr>
          <p:grpSpPr>
            <a:xfrm>
              <a:off x="1206564" y="2848446"/>
              <a:ext cx="4876245" cy="1258589"/>
              <a:chOff x="1206564" y="2848446"/>
              <a:chExt cx="4876245" cy="1258589"/>
            </a:xfrm>
          </p:grpSpPr>
          <p:grpSp>
            <p:nvGrpSpPr>
              <p:cNvPr id="7" name="Group 6"/>
              <p:cNvGrpSpPr/>
              <p:nvPr/>
            </p:nvGrpSpPr>
            <p:grpSpPr>
              <a:xfrm>
                <a:off x="1206564" y="3087343"/>
                <a:ext cx="4876245" cy="1019692"/>
                <a:chOff x="1206564" y="3087343"/>
                <a:chExt cx="4876245" cy="1019692"/>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272010"/>
                  <a:ext cx="1712913"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mc:AlternateContent xmlns:mc="http://schemas.openxmlformats.org/markup-compatibility/2006" xmlns:a14="http://schemas.microsoft.com/office/drawing/2010/main">
              <mc:Choice Requires="a14">
                <p:sp>
                  <p:nvSpPr>
                    <p:cNvPr id="5" name="TextBox 4"/>
                    <p:cNvSpPr txBox="1"/>
                    <p:nvPr/>
                  </p:nvSpPr>
                  <p:spPr>
                    <a:xfrm>
                      <a:off x="1288942" y="3087343"/>
                      <a:ext cx="17711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𝑐𝑒</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𝑐𝑒</m:t>
                                </m:r>
                              </m:sub>
                            </m:sSub>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𝑐𝑒</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288942" y="3087343"/>
                      <a:ext cx="1771135" cy="36933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206564" y="3737702"/>
                      <a:ext cx="17711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𝑡𝑠</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𝑡𝑠</m:t>
                                </m:r>
                              </m:sub>
                            </m:sSub>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𝑡𝑠</m:t>
                                </m:r>
                              </m:sub>
                            </m:sSub>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1206564" y="3737702"/>
                      <a:ext cx="1771135"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443479" y="3456675"/>
                      <a:ext cx="1639330" cy="4104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𝑠𝑠</m:t>
                                </m:r>
                              </m:sub>
                            </m:sSub>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𝑚</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𝑝</m:t>
                                    </m:r>
                                  </m:sub>
                                </m:sSub>
                              </m:e>
                            </m:d>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4443479" y="3456675"/>
                      <a:ext cx="1639330" cy="410497"/>
                    </a:xfrm>
                    <a:prstGeom prst="rect">
                      <a:avLst/>
                    </a:prstGeom>
                    <a:blipFill rotWithShape="0">
                      <a:blip r:embed="rId5"/>
                      <a:stretch>
                        <a:fillRect b="-4478"/>
                      </a:stretch>
                    </a:blipFill>
                  </p:spPr>
                  <p:txBody>
                    <a:bodyPr/>
                    <a:lstStyle/>
                    <a:p>
                      <a:r>
                        <a:rPr lang="en-US">
                          <a:noFill/>
                        </a:rPr>
                        <a:t> </a:t>
                      </a:r>
                    </a:p>
                  </p:txBody>
                </p:sp>
              </mc:Fallback>
            </mc:AlternateContent>
          </p:grpSp>
          <p:cxnSp>
            <p:nvCxnSpPr>
              <p:cNvPr id="12" name="Straight Arrow Connector 11"/>
              <p:cNvCxnSpPr/>
              <p:nvPr/>
            </p:nvCxnSpPr>
            <p:spPr>
              <a:xfrm>
                <a:off x="3583181" y="3087343"/>
                <a:ext cx="55221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3583181" y="2848446"/>
                <a:ext cx="0" cy="426521"/>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a:off x="4234249" y="2848446"/>
                    <a:ext cx="436605"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𝑝</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𝑝</m:t>
                              </m:r>
                            </m:sub>
                          </m:sSub>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4234249" y="2848446"/>
                    <a:ext cx="436605" cy="390748"/>
                  </a:xfrm>
                  <a:prstGeom prst="rect">
                    <a:avLst/>
                  </a:prstGeom>
                  <a:blipFill rotWithShape="0">
                    <a:blip r:embed="rId6"/>
                    <a:stretch>
                      <a:fillRect r="-63380" b="-4688"/>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1" name="TextBox 30"/>
                <p:cNvSpPr txBox="1"/>
                <p:nvPr/>
              </p:nvSpPr>
              <p:spPr>
                <a:xfrm>
                  <a:off x="3583181" y="4107034"/>
                  <a:ext cx="651068"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𝑝</m:t>
                            </m:r>
                          </m:sub>
                        </m:sSub>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3583181" y="4107034"/>
                  <a:ext cx="651068" cy="390748"/>
                </a:xfrm>
                <a:prstGeom prst="rect">
                  <a:avLst/>
                </a:prstGeom>
                <a:blipFill rotWithShape="0">
                  <a:blip r:embed="rId7"/>
                  <a:stretch>
                    <a:fillRect b="-3125"/>
                  </a:stretch>
                </a:blipFill>
              </p:spPr>
              <p:txBody>
                <a:bodyPr/>
                <a:lstStyle/>
                <a:p>
                  <a:r>
                    <a:rPr lang="en-US">
                      <a:noFill/>
                    </a:rPr>
                    <a:t> </a:t>
                  </a:r>
                </a:p>
              </p:txBody>
            </p:sp>
          </mc:Fallback>
        </mc:AlternateContent>
      </p:grpSp>
      <p:grpSp>
        <p:nvGrpSpPr>
          <p:cNvPr id="36" name="Group 35"/>
          <p:cNvGrpSpPr/>
          <p:nvPr/>
        </p:nvGrpSpPr>
        <p:grpSpPr>
          <a:xfrm>
            <a:off x="4456114" y="4949094"/>
            <a:ext cx="3753922" cy="1299738"/>
            <a:chOff x="4456114" y="4949094"/>
            <a:chExt cx="3753922" cy="1299738"/>
          </a:xfrm>
        </p:grpSpPr>
        <p:grpSp>
          <p:nvGrpSpPr>
            <p:cNvPr id="33" name="Group 32"/>
            <p:cNvGrpSpPr/>
            <p:nvPr/>
          </p:nvGrpSpPr>
          <p:grpSpPr>
            <a:xfrm>
              <a:off x="4456114" y="4949094"/>
              <a:ext cx="3753922" cy="1299738"/>
              <a:chOff x="4456114" y="4949094"/>
              <a:chExt cx="3753922" cy="1299738"/>
            </a:xfrm>
          </p:grpSpPr>
          <p:grpSp>
            <p:nvGrpSpPr>
              <p:cNvPr id="30" name="Group 29"/>
              <p:cNvGrpSpPr/>
              <p:nvPr/>
            </p:nvGrpSpPr>
            <p:grpSpPr>
              <a:xfrm>
                <a:off x="4456114" y="4949094"/>
                <a:ext cx="3753922" cy="1052430"/>
                <a:chOff x="4456114" y="4949094"/>
                <a:chExt cx="3753922" cy="1052430"/>
              </a:xfrm>
            </p:grpSpPr>
            <p:grpSp>
              <p:nvGrpSpPr>
                <p:cNvPr id="25" name="Group 24"/>
                <p:cNvGrpSpPr/>
                <p:nvPr/>
              </p:nvGrpSpPr>
              <p:grpSpPr>
                <a:xfrm>
                  <a:off x="4456114" y="4949094"/>
                  <a:ext cx="3753922" cy="1052430"/>
                  <a:chOff x="4456114" y="4949094"/>
                  <a:chExt cx="3753922" cy="1052430"/>
                </a:xfrm>
              </p:grpSpPr>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92562" y="5133760"/>
                    <a:ext cx="1171575"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mc:AlternateContent xmlns:mc="http://schemas.openxmlformats.org/markup-compatibility/2006" xmlns:a14="http://schemas.microsoft.com/office/drawing/2010/main">
                <mc:Choice Requires="a14">
                  <p:sp>
                    <p:nvSpPr>
                      <p:cNvPr id="19" name="TextBox 18"/>
                      <p:cNvSpPr txBox="1"/>
                      <p:nvPr/>
                    </p:nvSpPr>
                    <p:spPr>
                      <a:xfrm>
                        <a:off x="4621427" y="4949094"/>
                        <a:ext cx="17711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𝑅𝐹</m:t>
                                  </m:r>
                                </m:e>
                                <m:sub>
                                  <m:r>
                                    <a:rPr lang="en-US" b="0" i="1" smtClean="0">
                                      <a:latin typeface="Cambria Math" panose="02040503050406030204" pitchFamily="18" charset="0"/>
                                    </a:rPr>
                                    <m:t>𝑐𝑒</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𝑅𝑐</m:t>
                                  </m:r>
                                </m:e>
                                <m:sub>
                                  <m:r>
                                    <a:rPr lang="en-US" b="0" i="1" smtClean="0">
                                      <a:latin typeface="Cambria Math" panose="02040503050406030204" pitchFamily="18" charset="0"/>
                                    </a:rPr>
                                    <m:t>𝑐𝑒</m:t>
                                  </m:r>
                                </m:sub>
                              </m:sSub>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𝑐𝑒</m:t>
                                  </m:r>
                                </m:sub>
                              </m:sSub>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4621427" y="4949094"/>
                        <a:ext cx="1771135" cy="36933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4456114" y="5632192"/>
                        <a:ext cx="19339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𝑅𝑘</m:t>
                                  </m:r>
                                </m:e>
                                <m:sub>
                                  <m:r>
                                    <a:rPr lang="en-US" b="0" i="1" smtClean="0">
                                      <a:latin typeface="Cambria Math" panose="02040503050406030204" pitchFamily="18" charset="0"/>
                                    </a:rPr>
                                    <m:t>𝑡𝑠</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𝑅𝑐</m:t>
                                  </m:r>
                                </m:e>
                                <m:sub>
                                  <m:r>
                                    <a:rPr lang="en-US" b="0" i="1" smtClean="0">
                                      <a:latin typeface="Cambria Math" panose="02040503050406030204" pitchFamily="18" charset="0"/>
                                    </a:rPr>
                                    <m:t>𝑡𝑠</m:t>
                                  </m:r>
                                </m:sub>
                              </m:sSub>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𝑡𝑠</m:t>
                                  </m:r>
                                </m:sub>
                              </m:sSub>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4456114" y="5632192"/>
                        <a:ext cx="1933972" cy="369332"/>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7603139" y="5380637"/>
                        <a:ext cx="606897" cy="3175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𝑝</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𝜃</m:t>
                                      </m:r>
                                    </m:e>
                                  </m:acc>
                                </m:e>
                                <m:sub>
                                  <m:r>
                                    <a:rPr lang="en-US" b="0" i="1" smtClean="0">
                                      <a:latin typeface="Cambria Math" panose="02040503050406030204" pitchFamily="18" charset="0"/>
                                    </a:rPr>
                                    <m:t>𝑝</m:t>
                                  </m:r>
                                </m:sub>
                              </m:sSub>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7603139" y="5380637"/>
                        <a:ext cx="606897" cy="317587"/>
                      </a:xfrm>
                      <a:prstGeom prst="rect">
                        <a:avLst/>
                      </a:prstGeom>
                      <a:blipFill rotWithShape="0">
                        <a:blip r:embed="rId11"/>
                        <a:stretch>
                          <a:fillRect l="-8000" t="-9615" r="-4000" b="-19231"/>
                        </a:stretch>
                      </a:blipFill>
                    </p:spPr>
                    <p:txBody>
                      <a:bodyPr/>
                      <a:lstStyle/>
                      <a:p>
                        <a:r>
                          <a:rPr lang="en-US">
                            <a:noFill/>
                          </a:rPr>
                          <a:t> </a:t>
                        </a:r>
                      </a:p>
                    </p:txBody>
                  </p:sp>
                </mc:Fallback>
              </mc:AlternateContent>
            </p:grpSp>
            <p:cxnSp>
              <p:nvCxnSpPr>
                <p:cNvPr id="27" name="Straight Arrow Connector 26"/>
                <p:cNvCxnSpPr/>
                <p:nvPr/>
              </p:nvCxnSpPr>
              <p:spPr>
                <a:xfrm flipH="1" flipV="1">
                  <a:off x="6949517" y="5380637"/>
                  <a:ext cx="266830" cy="1716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6854912" y="5405351"/>
                      <a:ext cx="26683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6854912" y="5405351"/>
                      <a:ext cx="266830" cy="369332"/>
                    </a:xfrm>
                    <a:prstGeom prst="rect">
                      <a:avLst/>
                    </a:prstGeom>
                    <a:blipFill rotWithShape="0">
                      <a:blip r:embed="rId12"/>
                      <a:stretch>
                        <a:fillRect r="-2045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4" name="TextBox 33"/>
                  <p:cNvSpPr txBox="1"/>
                  <p:nvPr/>
                </p:nvSpPr>
                <p:spPr>
                  <a:xfrm>
                    <a:off x="7258104" y="5858084"/>
                    <a:ext cx="651068"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𝑝</m:t>
                              </m:r>
                            </m:sub>
                          </m:sSub>
                        </m:oMath>
                      </m:oMathPara>
                    </a14:m>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7258104" y="5858084"/>
                    <a:ext cx="651068" cy="390748"/>
                  </a:xfrm>
                  <a:prstGeom prst="rect">
                    <a:avLst/>
                  </a:prstGeom>
                  <a:blipFill rotWithShape="0">
                    <a:blip r:embed="rId13"/>
                    <a:stretch>
                      <a:fillRect b="-4688"/>
                    </a:stretch>
                  </a:blipFill>
                </p:spPr>
                <p:txBody>
                  <a:bodyPr/>
                  <a:lstStyle/>
                  <a:p>
                    <a:r>
                      <a:rPr lang="en-US">
                        <a:noFill/>
                      </a:rPr>
                      <a:t> </a:t>
                    </a:r>
                  </a:p>
                </p:txBody>
              </p:sp>
            </mc:Fallback>
          </mc:AlternateContent>
        </p:grpSp>
        <p:sp>
          <p:nvSpPr>
            <p:cNvPr id="35" name="Circular Arrow 34"/>
            <p:cNvSpPr/>
            <p:nvPr/>
          </p:nvSpPr>
          <p:spPr>
            <a:xfrm rot="5400000">
              <a:off x="7082932" y="5353564"/>
              <a:ext cx="395416" cy="395416"/>
            </a:xfrm>
            <a:prstGeom prst="circular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17225999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WFMv9</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9517" y="1825625"/>
            <a:ext cx="9532966" cy="4351338"/>
          </a:xfrm>
        </p:spPr>
      </p:pic>
      <p:sp>
        <p:nvSpPr>
          <p:cNvPr id="3" name="Slide Number Placeholder 2"/>
          <p:cNvSpPr>
            <a:spLocks noGrp="1"/>
          </p:cNvSpPr>
          <p:nvPr>
            <p:ph type="sldNum" sz="quarter" idx="12"/>
          </p:nvPr>
        </p:nvSpPr>
        <p:spPr/>
        <p:txBody>
          <a:bodyPr/>
          <a:lstStyle/>
          <a:p>
            <a:fld id="{7E038ECF-EC01-4D6E-9FD9-D72C9EF13AB3}" type="slidenum">
              <a:rPr lang="en-US" smtClean="0"/>
              <a:t>2</a:t>
            </a:fld>
            <a:endParaRPr lang="en-US"/>
          </a:p>
        </p:txBody>
      </p:sp>
    </p:spTree>
    <p:extLst>
      <p:ext uri="{BB962C8B-B14F-4D97-AF65-F5344CB8AC3E}">
        <p14:creationId xmlns:p14="http://schemas.microsoft.com/office/powerpoint/2010/main" val="27281986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Force of the Contractile Element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r>
                  <a:rPr lang="en-US" dirty="0" smtClean="0"/>
                  <a:t>Force Length Relationship</a:t>
                </a:r>
              </a:p>
              <a:p>
                <a:pPr lvl="1"/>
                <a:r>
                  <a:rPr lang="en-US" dirty="0" smtClean="0"/>
                  <a:t>Based off of Isometric Contraction Forces across length range</a:t>
                </a:r>
              </a:p>
              <a:p>
                <a:pPr lvl="2"/>
                <a:r>
                  <a:rPr lang="en-US" dirty="0" smtClean="0"/>
                  <a:t>Total Force,  </a:t>
                </a:r>
                <a14:m>
                  <m:oMath xmlns:m="http://schemas.openxmlformats.org/officeDocument/2006/math">
                    <m:sSubSup>
                      <m:sSubSupPr>
                        <m:ctrlPr>
                          <a:rPr lang="en-US" i="1" smtClean="0">
                            <a:latin typeface="Cambria Math" panose="02040503050406030204" pitchFamily="18" charset="0"/>
                          </a:rPr>
                        </m:ctrlPr>
                      </m:sSubSupPr>
                      <m:e>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𝑎𝑥</m:t>
                        </m:r>
                      </m:e>
                      <m:sub>
                        <m:r>
                          <a:rPr lang="en-US" b="0" i="1" smtClean="0">
                            <a:latin typeface="Cambria Math" panose="02040503050406030204" pitchFamily="18" charset="0"/>
                          </a:rPr>
                          <m:t>𝑚</m:t>
                        </m:r>
                      </m:sub>
                      <m:sup>
                        <m:r>
                          <a:rPr lang="en-US" b="0" i="1" smtClean="0">
                            <a:latin typeface="Cambria Math" panose="02040503050406030204" pitchFamily="18" charset="0"/>
                          </a:rPr>
                          <m:t>3</m:t>
                        </m:r>
                      </m:sup>
                    </m:sSubSup>
                    <m:r>
                      <a:rPr lang="en-US" b="0" i="1" smtClean="0">
                        <a:latin typeface="Cambria Math" panose="02040503050406030204" pitchFamily="18" charset="0"/>
                      </a:rPr>
                      <m:t>+</m:t>
                    </m:r>
                    <m:r>
                      <a:rPr lang="en-US" b="0" i="1" smtClean="0">
                        <a:latin typeface="Cambria Math" panose="02040503050406030204" pitchFamily="18" charset="0"/>
                      </a:rPr>
                      <m:t>𝑏</m:t>
                    </m:r>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𝑚</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𝑚</m:t>
                        </m:r>
                      </m:sub>
                    </m:sSub>
                    <m:r>
                      <a:rPr lang="en-US" b="0" i="1" smtClean="0">
                        <a:latin typeface="Cambria Math" panose="02040503050406030204" pitchFamily="18" charset="0"/>
                      </a:rPr>
                      <m:t>+</m:t>
                    </m:r>
                    <m:r>
                      <a:rPr lang="en-US" b="0" i="1" smtClean="0">
                        <a:latin typeface="Cambria Math" panose="02040503050406030204" pitchFamily="18" charset="0"/>
                      </a:rPr>
                      <m:t>𝑑</m:t>
                    </m:r>
                  </m:oMath>
                </a14:m>
                <a:endParaRPr lang="en-US" dirty="0" smtClean="0"/>
              </a:p>
              <a:p>
                <a:pPr lvl="2"/>
                <a:r>
                  <a:rPr lang="en-US" dirty="0" smtClean="0"/>
                  <a:t>Active Force,  </a:t>
                </a:r>
                <a14:m>
                  <m:oMath xmlns:m="http://schemas.openxmlformats.org/officeDocument/2006/math">
                    <m:sSubSup>
                      <m:sSubSupPr>
                        <m:ctrlPr>
                          <a:rPr lang="en-US" i="1" smtClean="0">
                            <a:latin typeface="Cambria Math" panose="02040503050406030204" pitchFamily="18" charset="0"/>
                          </a:rPr>
                        </m:ctrlPr>
                      </m:sSubSupPr>
                      <m:e>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𝑎</m:t>
                            </m:r>
                          </m:sub>
                        </m:sSub>
                        <m:r>
                          <a:rPr lang="en-US" b="0" i="1" smtClean="0">
                            <a:latin typeface="Cambria Math" panose="02040503050406030204" pitchFamily="18" charset="0"/>
                          </a:rPr>
                          <m:t>=</m:t>
                        </m:r>
                        <m:r>
                          <a:rPr lang="en-US" b="0" i="1" smtClean="0">
                            <a:latin typeface="Cambria Math" panose="02040503050406030204" pitchFamily="18" charset="0"/>
                          </a:rPr>
                          <m:t>𝑒𝑥</m:t>
                        </m:r>
                      </m:e>
                      <m:sub>
                        <m:r>
                          <a:rPr lang="en-US" b="0" i="1" smtClean="0">
                            <a:latin typeface="Cambria Math" panose="02040503050406030204" pitchFamily="18" charset="0"/>
                          </a:rPr>
                          <m:t>𝑚</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𝑓</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𝑚</m:t>
                        </m:r>
                      </m:sub>
                    </m:sSub>
                    <m:r>
                      <a:rPr lang="en-US" b="0" i="1" smtClean="0">
                        <a:latin typeface="Cambria Math" panose="02040503050406030204" pitchFamily="18" charset="0"/>
                      </a:rPr>
                      <m:t>+</m:t>
                    </m:r>
                    <m:r>
                      <a:rPr lang="en-US" b="0" i="1" smtClean="0">
                        <a:latin typeface="Cambria Math" panose="02040503050406030204" pitchFamily="18" charset="0"/>
                      </a:rPr>
                      <m:t>𝑔</m:t>
                    </m:r>
                  </m:oMath>
                </a14:m>
                <a:endParaRPr lang="en-US" dirty="0" smtClean="0"/>
              </a:p>
              <a:p>
                <a:pPr lvl="2"/>
                <a:r>
                  <a:rPr lang="en-US" dirty="0" smtClean="0"/>
                  <a:t>Passive Force,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𝑝</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𝑎</m:t>
                        </m:r>
                      </m:sub>
                    </m:sSub>
                  </m:oMath>
                </a14:m>
                <a:endParaRPr lang="en-US" dirty="0" smtClean="0"/>
              </a:p>
              <a:p>
                <a:pPr lvl="3"/>
                <a:r>
                  <a:rPr lang="en-US" dirty="0" smtClean="0"/>
                  <a:t>The Passive force is a nonlinear spring that is not affected by activation, providing the force necessary to keep the muscle from lengthening without force indefinitely</a:t>
                </a:r>
              </a:p>
              <a:p>
                <a:r>
                  <a:rPr lang="en-US" dirty="0" smtClean="0"/>
                  <a:t>Force Velocity Relationship</a:t>
                </a:r>
              </a:p>
              <a:p>
                <a:pPr lvl="1"/>
                <a:r>
                  <a:rPr lang="en-US" dirty="0" smtClean="0"/>
                  <a:t>Based off of…..</a:t>
                </a:r>
              </a:p>
              <a:p>
                <a:pPr lvl="2"/>
                <a14:m>
                  <m:oMath xmlns:m="http://schemas.openxmlformats.org/officeDocument/2006/math">
                    <m:r>
                      <m:rPr>
                        <m:sty m:val="p"/>
                      </m:rPr>
                      <a:rPr lang="en-US" b="0" i="0" smtClean="0">
                        <a:latin typeface="Cambria Math" panose="02040503050406030204" pitchFamily="18" charset="0"/>
                      </a:rPr>
                      <m:t>F</m:t>
                    </m:r>
                    <m:r>
                      <a:rPr lang="en-US" b="0" i="1" smtClean="0">
                        <a:latin typeface="Cambria Math" panose="02040503050406030204" pitchFamily="18" charset="0"/>
                      </a:rPr>
                      <m:t>𝑉</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𝑐𝑒</m:t>
                            </m:r>
                          </m:sub>
                        </m:sSub>
                      </m:e>
                    </m:d>
                    <m:r>
                      <a:rPr lang="en-US" b="0" i="1" smtClean="0">
                        <a:latin typeface="Cambria Math" panose="02040503050406030204" pitchFamily="18" charset="0"/>
                      </a:rPr>
                      <m:t>=</m:t>
                    </m:r>
                    <m:r>
                      <a:rPr lang="en-US" b="0" i="1" smtClean="0">
                        <a:latin typeface="Cambria Math" panose="02040503050406030204" pitchFamily="18" charset="0"/>
                      </a:rPr>
                      <m:t>𝑎</m:t>
                    </m:r>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tan</m:t>
                            </m:r>
                          </m:e>
                          <m:sup>
                            <m:r>
                              <a:rPr lang="en-US" b="0" i="1" smtClean="0">
                                <a:latin typeface="Cambria Math" panose="02040503050406030204" pitchFamily="18" charset="0"/>
                              </a:rPr>
                              <m:t>−1</m:t>
                            </m:r>
                          </m:sup>
                        </m:sSup>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𝑐𝑒</m:t>
                                            </m:r>
                                          </m:sub>
                                        </m:sSub>
                                      </m:num>
                                      <m:den>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sSub>
                                              <m:sSubPr>
                                                <m:ctrlPr>
                                                  <a:rPr lang="en-US" i="1">
                                                    <a:latin typeface="Cambria Math" panose="02040503050406030204" pitchFamily="18" charset="0"/>
                                                  </a:rPr>
                                                </m:ctrlPr>
                                              </m:sSubPr>
                                              <m:e>
                                                <m:r>
                                                  <a:rPr lang="en-US" i="1">
                                                    <a:latin typeface="Cambria Math" panose="02040503050406030204" pitchFamily="18" charset="0"/>
                                                  </a:rPr>
                                                  <m:t>𝑐𝑒</m:t>
                                                </m:r>
                                              </m:e>
                                              <m:sub>
                                                <m:r>
                                                  <a:rPr lang="en-US" i="1">
                                                    <a:latin typeface="Cambria Math" panose="02040503050406030204" pitchFamily="18" charset="0"/>
                                                  </a:rPr>
                                                  <m:t>𝑚𝑎𝑥</m:t>
                                                </m:r>
                                              </m:sub>
                                            </m:sSub>
                                          </m:sub>
                                        </m:sSub>
                                      </m:den>
                                    </m:f>
                                  </m:e>
                                </m:d>
                              </m:num>
                              <m:den>
                                <m:r>
                                  <a:rPr lang="en-US" b="0" i="1" smtClean="0">
                                    <a:latin typeface="Cambria Math" panose="02040503050406030204" pitchFamily="18" charset="0"/>
                                  </a:rPr>
                                  <m:t>𝑏</m:t>
                                </m:r>
                              </m:den>
                            </m:f>
                            <m:r>
                              <a:rPr lang="en-US" b="0" i="1" smtClean="0">
                                <a:latin typeface="Cambria Math" panose="02040503050406030204" pitchFamily="18" charset="0"/>
                              </a:rPr>
                              <m:t>+</m:t>
                            </m:r>
                            <m:r>
                              <a:rPr lang="en-US" b="0" i="1" smtClean="0">
                                <a:latin typeface="Cambria Math" panose="02040503050406030204" pitchFamily="18" charset="0"/>
                              </a:rPr>
                              <m:t>𝑐</m:t>
                            </m:r>
                          </m:e>
                        </m:d>
                      </m:e>
                    </m:func>
                    <m:r>
                      <a:rPr lang="en-US" b="0" i="1" smtClean="0">
                        <a:latin typeface="Cambria Math" panose="02040503050406030204" pitchFamily="18" charset="0"/>
                      </a:rPr>
                      <m:t>+</m:t>
                    </m:r>
                    <m:r>
                      <a:rPr lang="en-US" b="0" i="1" smtClean="0">
                        <a:latin typeface="Cambria Math" panose="02040503050406030204" pitchFamily="18" charset="0"/>
                      </a:rPr>
                      <m:t>𝑑</m:t>
                    </m:r>
                  </m:oMath>
                </a14:m>
                <a:endParaRPr lang="en-US" dirty="0" smtClean="0"/>
              </a:p>
              <a:p>
                <a:r>
                  <a:rPr lang="en-US" dirty="0" smtClean="0"/>
                  <a:t>Force of the Contractile Element</a:t>
                </a:r>
              </a:p>
              <a:p>
                <a:pPr lvl="1"/>
                <a:r>
                  <a:rPr lang="en-US" dirty="0" smtClean="0"/>
                  <a:t>A function of Peak Isometric Force, Activation, Force Length and Force Velocity</a:t>
                </a:r>
              </a:p>
              <a:p>
                <a:pPr lvl="2"/>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𝑐𝑒</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𝑜</m:t>
                        </m:r>
                      </m:sub>
                    </m:sSub>
                    <m:r>
                      <a:rPr lang="en-US" b="0" i="1" smtClean="0">
                        <a:latin typeface="Cambria Math" panose="02040503050406030204" pitchFamily="18" charset="0"/>
                      </a:rPr>
                      <m:t>𝐴𝑐𝑡</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𝑎</m:t>
                        </m:r>
                      </m:sub>
                    </m:sSub>
                    <m:r>
                      <a:rPr lang="en-US" b="0" i="1" smtClean="0">
                        <a:latin typeface="Cambria Math" panose="02040503050406030204" pitchFamily="18" charset="0"/>
                      </a:rPr>
                      <m:t>𝐹𝑉</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𝑜</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𝑝</m:t>
                        </m:r>
                      </m:sub>
                    </m:sSub>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28" t="-3501" b="-42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7E038ECF-EC01-4D6E-9FD9-D72C9EF13AB3}" type="slidenum">
              <a:rPr lang="en-US" smtClean="0"/>
              <a:t>3</a:t>
            </a:fld>
            <a:endParaRPr lang="en-US"/>
          </a:p>
        </p:txBody>
      </p:sp>
    </p:spTree>
    <p:extLst>
      <p:ext uri="{BB962C8B-B14F-4D97-AF65-F5344CB8AC3E}">
        <p14:creationId xmlns:p14="http://schemas.microsoft.com/office/powerpoint/2010/main" val="2524398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Derivations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Rotational Acceleration of pulley from FBD</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𝑝</m:t>
                        </m:r>
                      </m:sub>
                    </m:sSub>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𝜃</m:t>
                            </m:r>
                          </m:e>
                        </m:acc>
                      </m:e>
                      <m:sub>
                        <m:r>
                          <a:rPr lang="en-US" b="0" i="1" smtClean="0">
                            <a:latin typeface="Cambria Math" panose="02040503050406030204" pitchFamily="18" charset="0"/>
                          </a:rPr>
                          <m:t>𝑝</m:t>
                        </m:r>
                      </m:sub>
                    </m:sSub>
                    <m:r>
                      <a:rPr lang="en-US" b="0" i="1" smtClean="0">
                        <a:latin typeface="Cambria Math" panose="02040503050406030204" pitchFamily="18" charset="0"/>
                      </a:rPr>
                      <m:t>=</m:t>
                    </m:r>
                    <m:r>
                      <a:rPr lang="en-US" i="1">
                        <a:latin typeface="Cambria Math" panose="02040503050406030204" pitchFamily="18" charset="0"/>
                      </a:rPr>
                      <m:t>𝑅</m:t>
                    </m:r>
                    <m:sSub>
                      <m:sSubPr>
                        <m:ctrlPr>
                          <a:rPr lang="en-US" i="1">
                            <a:latin typeface="Cambria Math" panose="02040503050406030204" pitchFamily="18" charset="0"/>
                          </a:rPr>
                        </m:ctrlPr>
                      </m:sSubPr>
                      <m:e>
                        <m:r>
                          <a:rPr lang="en-US" i="1">
                            <a:latin typeface="Cambria Math" panose="02040503050406030204" pitchFamily="18" charset="0"/>
                          </a:rPr>
                          <m:t>𝐹</m:t>
                        </m:r>
                      </m:e>
                      <m:sub>
                        <m:sSub>
                          <m:sSubPr>
                            <m:ctrlPr>
                              <a:rPr lang="en-US" i="1">
                                <a:latin typeface="Cambria Math" panose="02040503050406030204" pitchFamily="18" charset="0"/>
                              </a:rPr>
                            </m:ctrlPr>
                          </m:sSubPr>
                          <m:e>
                            <m:r>
                              <a:rPr lang="en-US" i="1">
                                <a:latin typeface="Cambria Math" panose="02040503050406030204" pitchFamily="18" charset="0"/>
                              </a:rPr>
                              <m:t>𝑐𝑒</m:t>
                            </m:r>
                          </m:e>
                          <m:sub>
                            <m:r>
                              <a:rPr lang="en-US" i="1">
                                <a:latin typeface="Cambria Math" panose="02040503050406030204" pitchFamily="18" charset="0"/>
                              </a:rPr>
                              <m:t>1</m:t>
                            </m:r>
                          </m:sub>
                        </m:sSub>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𝑅𝑐</m:t>
                        </m:r>
                      </m:e>
                      <m:sub>
                        <m:r>
                          <a:rPr lang="en-US" i="1">
                            <a:latin typeface="Cambria Math" panose="02040503050406030204" pitchFamily="18" charset="0"/>
                          </a:rPr>
                          <m:t>𝑐𝑒</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sSub>
                          <m:sSubPr>
                            <m:ctrlPr>
                              <a:rPr lang="en-US" i="1">
                                <a:latin typeface="Cambria Math" panose="02040503050406030204" pitchFamily="18" charset="0"/>
                              </a:rPr>
                            </m:ctrlPr>
                          </m:sSubPr>
                          <m:e>
                            <m:r>
                              <a:rPr lang="en-US" i="1">
                                <a:latin typeface="Cambria Math" panose="02040503050406030204" pitchFamily="18" charset="0"/>
                              </a:rPr>
                              <m:t>𝑐𝑒</m:t>
                            </m:r>
                          </m:e>
                          <m:sub>
                            <m:r>
                              <a:rPr lang="en-US" i="1">
                                <a:latin typeface="Cambria Math" panose="02040503050406030204" pitchFamily="18" charset="0"/>
                              </a:rPr>
                              <m:t>1</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𝑅𝑘</m:t>
                        </m:r>
                      </m:e>
                      <m:sub>
                        <m:r>
                          <a:rPr lang="en-US" i="1">
                            <a:latin typeface="Cambria Math" panose="02040503050406030204" pitchFamily="18" charset="0"/>
                          </a:rPr>
                          <m:t>𝑡𝑠</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sSub>
                          <m:sSubPr>
                            <m:ctrlPr>
                              <a:rPr lang="en-US" i="1">
                                <a:latin typeface="Cambria Math" panose="02040503050406030204" pitchFamily="18" charset="0"/>
                              </a:rPr>
                            </m:ctrlPr>
                          </m:sSubPr>
                          <m:e>
                            <m:r>
                              <a:rPr lang="en-US" i="1">
                                <a:latin typeface="Cambria Math" panose="02040503050406030204" pitchFamily="18" charset="0"/>
                              </a:rPr>
                              <m:t>𝑡𝑠</m:t>
                            </m:r>
                          </m:e>
                          <m:sub>
                            <m:r>
                              <a:rPr lang="en-US" i="1">
                                <a:latin typeface="Cambria Math" panose="02040503050406030204" pitchFamily="18" charset="0"/>
                              </a:rPr>
                              <m:t>1</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𝑅𝑐</m:t>
                        </m:r>
                      </m:e>
                      <m:sub>
                        <m:r>
                          <a:rPr lang="en-US" i="1">
                            <a:latin typeface="Cambria Math" panose="02040503050406030204" pitchFamily="18" charset="0"/>
                          </a:rPr>
                          <m:t>𝑡𝑠</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sSub>
                          <m:sSubPr>
                            <m:ctrlPr>
                              <a:rPr lang="en-US" i="1">
                                <a:latin typeface="Cambria Math" panose="02040503050406030204" pitchFamily="18" charset="0"/>
                              </a:rPr>
                            </m:ctrlPr>
                          </m:sSubPr>
                          <m:e>
                            <m:r>
                              <a:rPr lang="en-US" i="1">
                                <a:latin typeface="Cambria Math" panose="02040503050406030204" pitchFamily="18" charset="0"/>
                              </a:rPr>
                              <m:t>𝑡𝑠</m:t>
                            </m:r>
                          </m:e>
                          <m:sub>
                            <m:r>
                              <a:rPr lang="en-US" i="1">
                                <a:latin typeface="Cambria Math" panose="02040503050406030204" pitchFamily="18" charset="0"/>
                              </a:rPr>
                              <m:t>1</m:t>
                            </m:r>
                          </m:sub>
                        </m:sSub>
                      </m:sub>
                    </m:sSub>
                  </m:oMath>
                </a14:m>
                <a:endParaRPr lang="en-US" dirty="0" smtClean="0"/>
              </a:p>
              <a:p>
                <a:r>
                  <a:rPr lang="en-US" dirty="0" smtClean="0"/>
                  <a:t>Linear Acceleration of pulley from FBD</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𝑝</m:t>
                        </m:r>
                      </m:sub>
                    </m:sSub>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𝑝</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𝑠𝑠</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𝐹</m:t>
                            </m:r>
                          </m:e>
                          <m:sub>
                            <m:sSub>
                              <m:sSubPr>
                                <m:ctrlPr>
                                  <a:rPr lang="en-US" i="1">
                                    <a:latin typeface="Cambria Math" panose="02040503050406030204" pitchFamily="18" charset="0"/>
                                  </a:rPr>
                                </m:ctrlPr>
                              </m:sSubPr>
                              <m:e>
                                <m:r>
                                  <a:rPr lang="en-US" i="1">
                                    <a:latin typeface="Cambria Math" panose="02040503050406030204" pitchFamily="18" charset="0"/>
                                  </a:rPr>
                                  <m:t>𝑐𝑒</m:t>
                                </m:r>
                              </m:e>
                              <m:sub>
                                <m:r>
                                  <a:rPr lang="en-US" i="1">
                                    <a:latin typeface="Cambria Math" panose="02040503050406030204" pitchFamily="18" charset="0"/>
                                  </a:rPr>
                                  <m:t>1</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𝑐𝑒</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sSub>
                              <m:sSubPr>
                                <m:ctrlPr>
                                  <a:rPr lang="en-US" i="1">
                                    <a:latin typeface="Cambria Math" panose="02040503050406030204" pitchFamily="18" charset="0"/>
                                  </a:rPr>
                                </m:ctrlPr>
                              </m:sSubPr>
                              <m:e>
                                <m:r>
                                  <a:rPr lang="en-US" i="1">
                                    <a:latin typeface="Cambria Math" panose="02040503050406030204" pitchFamily="18" charset="0"/>
                                  </a:rPr>
                                  <m:t>𝑐𝑒</m:t>
                                </m:r>
                              </m:e>
                              <m:sub>
                                <m:r>
                                  <a:rPr lang="en-US" i="1">
                                    <a:latin typeface="Cambria Math" panose="02040503050406030204" pitchFamily="18" charset="0"/>
                                  </a:rPr>
                                  <m:t>1</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𝑡𝑠</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sSub>
                              <m:sSubPr>
                                <m:ctrlPr>
                                  <a:rPr lang="en-US" i="1">
                                    <a:latin typeface="Cambria Math" panose="02040503050406030204" pitchFamily="18" charset="0"/>
                                  </a:rPr>
                                </m:ctrlPr>
                              </m:sSubPr>
                              <m:e>
                                <m:r>
                                  <a:rPr lang="en-US" i="1">
                                    <a:latin typeface="Cambria Math" panose="02040503050406030204" pitchFamily="18" charset="0"/>
                                  </a:rPr>
                                  <m:t>𝑡𝑠</m:t>
                                </m:r>
                              </m:e>
                              <m:sub>
                                <m:r>
                                  <a:rPr lang="en-US" i="1">
                                    <a:latin typeface="Cambria Math" panose="02040503050406030204" pitchFamily="18" charset="0"/>
                                  </a:rPr>
                                  <m:t>1</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𝑡𝑠</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sSub>
                              <m:sSubPr>
                                <m:ctrlPr>
                                  <a:rPr lang="en-US" i="1">
                                    <a:latin typeface="Cambria Math" panose="02040503050406030204" pitchFamily="18" charset="0"/>
                                  </a:rPr>
                                </m:ctrlPr>
                              </m:sSubPr>
                              <m:e>
                                <m:r>
                                  <a:rPr lang="en-US" i="1">
                                    <a:latin typeface="Cambria Math" panose="02040503050406030204" pitchFamily="18" charset="0"/>
                                  </a:rPr>
                                  <m:t>𝑡𝑠</m:t>
                                </m:r>
                              </m:e>
                              <m:sub>
                                <m:r>
                                  <a:rPr lang="en-US" i="1">
                                    <a:latin typeface="Cambria Math" panose="02040503050406030204" pitchFamily="18" charset="0"/>
                                  </a:rPr>
                                  <m:t>1</m:t>
                                </m:r>
                              </m:sub>
                            </m:sSub>
                          </m:sub>
                        </m:sSub>
                      </m:e>
                    </m:d>
                  </m:oMath>
                </a14:m>
                <a:endParaRPr lang="en-US" dirty="0" smtClean="0"/>
              </a:p>
              <a:p>
                <a:r>
                  <a:rPr lang="en-US" dirty="0" smtClean="0"/>
                  <a:t>How do we go from acceleration to position?</a:t>
                </a:r>
              </a:p>
              <a:p>
                <a:pPr lvl="1"/>
                <a:r>
                  <a:rPr lang="en-US" dirty="0" smtClean="0"/>
                  <a:t>Integration!</a:t>
                </a:r>
              </a:p>
              <a:p>
                <a:pPr lvl="1"/>
                <a:r>
                  <a:rPr lang="en-US" dirty="0" smtClean="0"/>
                  <a:t>Initial Conditions!</a:t>
                </a:r>
              </a:p>
              <a:p>
                <a:pPr lvl="1"/>
                <a:r>
                  <a:rPr lang="en-US" dirty="0" smtClean="0"/>
                  <a:t>Numerical Approximation!</a:t>
                </a:r>
              </a:p>
              <a:p>
                <a:pPr lvl="2"/>
                <a:r>
                  <a:rPr lang="en-US" dirty="0" smtClean="0"/>
                  <a:t>Euler Method now</a:t>
                </a:r>
              </a:p>
              <a:p>
                <a:pPr lvl="2"/>
                <a:r>
                  <a:rPr lang="en-US" dirty="0" err="1" smtClean="0"/>
                  <a:t>Runge-Kutta</a:t>
                </a:r>
                <a:r>
                  <a:rPr lang="en-US" dirty="0" smtClean="0"/>
                  <a:t> in the future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7E038ECF-EC01-4D6E-9FD9-D72C9EF13AB3}" type="slidenum">
              <a:rPr lang="en-US" smtClean="0"/>
              <a:t>4</a:t>
            </a:fld>
            <a:endParaRPr lang="en-US" dirty="0"/>
          </a:p>
        </p:txBody>
      </p:sp>
    </p:spTree>
    <p:extLst>
      <p:ext uri="{BB962C8B-B14F-4D97-AF65-F5344CB8AC3E}">
        <p14:creationId xmlns:p14="http://schemas.microsoft.com/office/powerpoint/2010/main" val="30236605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Velocity and Position of Pulley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First Integral of Acceleration gives Velocity</a:t>
                </a:r>
              </a:p>
              <a:p>
                <a:pPr lvl="1"/>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e>
                      <m:sub>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𝑠𝑠</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sub>
                                </m:sSub>
                              </m:e>
                            </m:d>
                            <m:r>
                              <a:rPr lang="en-US" i="1">
                                <a:latin typeface="Cambria Math" panose="02040503050406030204" pitchFamily="18" charset="0"/>
                              </a:rPr>
                              <m:t>−</m:t>
                            </m:r>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𝐹</m:t>
                                    </m:r>
                                  </m:e>
                                  <m:sub>
                                    <m:sSub>
                                      <m:sSubPr>
                                        <m:ctrlPr>
                                          <a:rPr lang="en-US" i="1">
                                            <a:latin typeface="Cambria Math" panose="02040503050406030204" pitchFamily="18" charset="0"/>
                                          </a:rPr>
                                        </m:ctrlPr>
                                      </m:sSubPr>
                                      <m:e>
                                        <m:r>
                                          <a:rPr lang="en-US" i="1">
                                            <a:latin typeface="Cambria Math" panose="02040503050406030204" pitchFamily="18" charset="0"/>
                                          </a:rPr>
                                          <m:t>𝑐𝑒</m:t>
                                        </m:r>
                                      </m:e>
                                      <m:sub>
                                        <m:r>
                                          <a:rPr lang="en-US" i="1">
                                            <a:latin typeface="Cambria Math" panose="02040503050406030204" pitchFamily="18" charset="0"/>
                                          </a:rPr>
                                          <m:t>1</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𝑐𝑒</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sSub>
                                      <m:sSubPr>
                                        <m:ctrlPr>
                                          <a:rPr lang="en-US" i="1">
                                            <a:latin typeface="Cambria Math" panose="02040503050406030204" pitchFamily="18" charset="0"/>
                                          </a:rPr>
                                        </m:ctrlPr>
                                      </m:sSubPr>
                                      <m:e>
                                        <m:r>
                                          <a:rPr lang="en-US" i="1">
                                            <a:latin typeface="Cambria Math" panose="02040503050406030204" pitchFamily="18" charset="0"/>
                                          </a:rPr>
                                          <m:t>𝑐𝑒</m:t>
                                        </m:r>
                                      </m:e>
                                      <m:sub>
                                        <m:r>
                                          <a:rPr lang="en-US" i="1">
                                            <a:latin typeface="Cambria Math" panose="02040503050406030204" pitchFamily="18" charset="0"/>
                                          </a:rPr>
                                          <m:t>1</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𝑡𝑠</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sSub>
                                      <m:sSubPr>
                                        <m:ctrlPr>
                                          <a:rPr lang="en-US" i="1">
                                            <a:latin typeface="Cambria Math" panose="02040503050406030204" pitchFamily="18" charset="0"/>
                                          </a:rPr>
                                        </m:ctrlPr>
                                      </m:sSubPr>
                                      <m:e>
                                        <m:r>
                                          <a:rPr lang="en-US" i="1">
                                            <a:latin typeface="Cambria Math" panose="02040503050406030204" pitchFamily="18" charset="0"/>
                                          </a:rPr>
                                          <m:t>𝑡𝑠</m:t>
                                        </m:r>
                                      </m:e>
                                      <m:sub>
                                        <m:r>
                                          <a:rPr lang="en-US" i="1">
                                            <a:latin typeface="Cambria Math" panose="02040503050406030204" pitchFamily="18" charset="0"/>
                                          </a:rPr>
                                          <m:t>1</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𝑡𝑠</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sSub>
                                      <m:sSubPr>
                                        <m:ctrlPr>
                                          <a:rPr lang="en-US" i="1">
                                            <a:latin typeface="Cambria Math" panose="02040503050406030204" pitchFamily="18" charset="0"/>
                                          </a:rPr>
                                        </m:ctrlPr>
                                      </m:sSubPr>
                                      <m:e>
                                        <m:r>
                                          <a:rPr lang="en-US" i="1">
                                            <a:latin typeface="Cambria Math" panose="02040503050406030204" pitchFamily="18" charset="0"/>
                                          </a:rPr>
                                          <m:t>𝑡𝑠</m:t>
                                        </m:r>
                                      </m:e>
                                      <m:sub>
                                        <m:r>
                                          <a:rPr lang="en-US" i="1">
                                            <a:latin typeface="Cambria Math" panose="02040503050406030204" pitchFamily="18" charset="0"/>
                                          </a:rPr>
                                          <m:t>1</m:t>
                                        </m:r>
                                      </m:sub>
                                    </m:sSub>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𝑝</m:t>
                                </m:r>
                              </m:sub>
                            </m:sSub>
                          </m:den>
                        </m:f>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𝑥</m:t>
                            </m:r>
                          </m:e>
                        </m:acc>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1</m:t>
                            </m:r>
                          </m:sub>
                        </m:sSub>
                      </m:sub>
                    </m:sSub>
                  </m:oMath>
                </a14:m>
                <a:endParaRPr lang="en-US" dirty="0" smtClean="0"/>
              </a:p>
              <a:p>
                <a:r>
                  <a:rPr lang="en-US" dirty="0" smtClean="0"/>
                  <a:t>Second Integral of Acceleration gives Position</a:t>
                </a:r>
              </a:p>
              <a:p>
                <a:pPr lvl="1"/>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𝑥</m:t>
                        </m:r>
                      </m:e>
                      <m:sub>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2</m:t>
                            </m:r>
                          </m:sub>
                        </m:sSub>
                      </m:sub>
                    </m:sSub>
                    <m:r>
                      <a:rPr lang="en-US" i="1">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𝑠𝑠</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𝐹</m:t>
                                    </m:r>
                                  </m:e>
                                  <m:sub>
                                    <m:sSub>
                                      <m:sSubPr>
                                        <m:ctrlPr>
                                          <a:rPr lang="en-US" i="1">
                                            <a:latin typeface="Cambria Math" panose="02040503050406030204" pitchFamily="18" charset="0"/>
                                          </a:rPr>
                                        </m:ctrlPr>
                                      </m:sSubPr>
                                      <m:e>
                                        <m:r>
                                          <a:rPr lang="en-US" i="1">
                                            <a:latin typeface="Cambria Math" panose="02040503050406030204" pitchFamily="18" charset="0"/>
                                          </a:rPr>
                                          <m:t>𝑐𝑒</m:t>
                                        </m:r>
                                      </m:e>
                                      <m:sub>
                                        <m:r>
                                          <a:rPr lang="en-US" i="1">
                                            <a:latin typeface="Cambria Math" panose="02040503050406030204" pitchFamily="18" charset="0"/>
                                          </a:rPr>
                                          <m:t>1</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𝑐𝑒</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sSub>
                                      <m:sSubPr>
                                        <m:ctrlPr>
                                          <a:rPr lang="en-US" i="1">
                                            <a:latin typeface="Cambria Math" panose="02040503050406030204" pitchFamily="18" charset="0"/>
                                          </a:rPr>
                                        </m:ctrlPr>
                                      </m:sSubPr>
                                      <m:e>
                                        <m:r>
                                          <a:rPr lang="en-US" i="1">
                                            <a:latin typeface="Cambria Math" panose="02040503050406030204" pitchFamily="18" charset="0"/>
                                          </a:rPr>
                                          <m:t>𝑐𝑒</m:t>
                                        </m:r>
                                      </m:e>
                                      <m:sub>
                                        <m:r>
                                          <a:rPr lang="en-US" i="1">
                                            <a:latin typeface="Cambria Math" panose="02040503050406030204" pitchFamily="18" charset="0"/>
                                          </a:rPr>
                                          <m:t>1</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𝑡𝑠</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sSub>
                                      <m:sSubPr>
                                        <m:ctrlPr>
                                          <a:rPr lang="en-US" i="1">
                                            <a:latin typeface="Cambria Math" panose="02040503050406030204" pitchFamily="18" charset="0"/>
                                          </a:rPr>
                                        </m:ctrlPr>
                                      </m:sSubPr>
                                      <m:e>
                                        <m:r>
                                          <a:rPr lang="en-US" i="1">
                                            <a:latin typeface="Cambria Math" panose="02040503050406030204" pitchFamily="18" charset="0"/>
                                          </a:rPr>
                                          <m:t>𝑡𝑠</m:t>
                                        </m:r>
                                      </m:e>
                                      <m:sub>
                                        <m:r>
                                          <a:rPr lang="en-US" i="1">
                                            <a:latin typeface="Cambria Math" panose="02040503050406030204" pitchFamily="18" charset="0"/>
                                          </a:rPr>
                                          <m:t>1</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𝑡𝑠</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sSub>
                                      <m:sSubPr>
                                        <m:ctrlPr>
                                          <a:rPr lang="en-US" i="1">
                                            <a:latin typeface="Cambria Math" panose="02040503050406030204" pitchFamily="18" charset="0"/>
                                          </a:rPr>
                                        </m:ctrlPr>
                                      </m:sSubPr>
                                      <m:e>
                                        <m:r>
                                          <a:rPr lang="en-US" i="1">
                                            <a:latin typeface="Cambria Math" panose="02040503050406030204" pitchFamily="18" charset="0"/>
                                          </a:rPr>
                                          <m:t>𝑡𝑠</m:t>
                                        </m:r>
                                      </m:e>
                                      <m:sub>
                                        <m:r>
                                          <a:rPr lang="en-US" i="1">
                                            <a:latin typeface="Cambria Math" panose="02040503050406030204" pitchFamily="18" charset="0"/>
                                          </a:rPr>
                                          <m:t>1</m:t>
                                        </m:r>
                                      </m:sub>
                                    </m:sSub>
                                  </m:sub>
                                </m:sSub>
                              </m:e>
                            </m:d>
                          </m:num>
                          <m:den>
                            <m:r>
                              <a:rPr lang="en-US" b="0" i="1" smtClean="0">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𝑝</m:t>
                                </m:r>
                              </m:sub>
                            </m:sSub>
                          </m:den>
                        </m:f>
                      </m:e>
                    </m:d>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𝑡</m:t>
                        </m:r>
                      </m:e>
                      <m:sup>
                        <m:r>
                          <a:rPr lang="en-US" b="0" i="1" smtClean="0">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𝑥</m:t>
                            </m:r>
                          </m:e>
                        </m:acc>
                      </m:e>
                      <m: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1</m:t>
                            </m:r>
                          </m:sub>
                        </m:sSub>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1</m:t>
                            </m:r>
                          </m:sub>
                        </m:sSub>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7E038ECF-EC01-4D6E-9FD9-D72C9EF13AB3}" type="slidenum">
              <a:rPr lang="en-US" smtClean="0"/>
              <a:t>5</a:t>
            </a:fld>
            <a:endParaRPr lang="en-US" dirty="0"/>
          </a:p>
        </p:txBody>
      </p:sp>
      <p:grpSp>
        <p:nvGrpSpPr>
          <p:cNvPr id="14" name="Group 13"/>
          <p:cNvGrpSpPr/>
          <p:nvPr/>
        </p:nvGrpSpPr>
        <p:grpSpPr>
          <a:xfrm>
            <a:off x="2178629" y="4617321"/>
            <a:ext cx="4876245" cy="1649336"/>
            <a:chOff x="1206564" y="2848446"/>
            <a:chExt cx="4876245" cy="1649336"/>
          </a:xfrm>
        </p:grpSpPr>
        <p:grpSp>
          <p:nvGrpSpPr>
            <p:cNvPr id="15" name="Group 14"/>
            <p:cNvGrpSpPr/>
            <p:nvPr/>
          </p:nvGrpSpPr>
          <p:grpSpPr>
            <a:xfrm>
              <a:off x="1206564" y="2848446"/>
              <a:ext cx="4876245" cy="1258589"/>
              <a:chOff x="1206564" y="2848446"/>
              <a:chExt cx="4876245" cy="1258589"/>
            </a:xfrm>
          </p:grpSpPr>
          <p:grpSp>
            <p:nvGrpSpPr>
              <p:cNvPr id="17" name="Group 16"/>
              <p:cNvGrpSpPr/>
              <p:nvPr/>
            </p:nvGrpSpPr>
            <p:grpSpPr>
              <a:xfrm>
                <a:off x="1206564" y="3087343"/>
                <a:ext cx="4876245" cy="1019692"/>
                <a:chOff x="1206564" y="3087343"/>
                <a:chExt cx="4876245" cy="1019692"/>
              </a:xfrm>
            </p:grpSpPr>
            <p:pic>
              <p:nvPicPr>
                <p:cNvPr id="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272010"/>
                  <a:ext cx="1712913"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mc:AlternateContent xmlns:mc="http://schemas.openxmlformats.org/markup-compatibility/2006" xmlns:a14="http://schemas.microsoft.com/office/drawing/2010/main">
              <mc:Choice Requires="a14">
                <p:sp>
                  <p:nvSpPr>
                    <p:cNvPr id="22" name="TextBox 21"/>
                    <p:cNvSpPr txBox="1"/>
                    <p:nvPr/>
                  </p:nvSpPr>
                  <p:spPr>
                    <a:xfrm>
                      <a:off x="1288942" y="3087343"/>
                      <a:ext cx="17711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𝑐𝑒</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𝑐𝑒</m:t>
                                </m:r>
                              </m:sub>
                            </m:sSub>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𝑐𝑒</m:t>
                                </m:r>
                              </m:sub>
                            </m:sSub>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1288942" y="3087343"/>
                      <a:ext cx="1771135"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1206564" y="3737702"/>
                      <a:ext cx="17711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𝑡𝑠</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𝑡𝑠</m:t>
                                </m:r>
                              </m:sub>
                            </m:sSub>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𝑡𝑠</m:t>
                                </m:r>
                              </m:sub>
                            </m:sSub>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1206564" y="3737702"/>
                      <a:ext cx="1771135"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4443479" y="3456675"/>
                      <a:ext cx="1639330" cy="4104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𝑠𝑠</m:t>
                                </m:r>
                              </m:sub>
                            </m:sSub>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𝑚</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𝑝</m:t>
                                    </m:r>
                                  </m:sub>
                                </m:sSub>
                              </m:e>
                            </m:d>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4443479" y="3456675"/>
                      <a:ext cx="1639330" cy="410497"/>
                    </a:xfrm>
                    <a:prstGeom prst="rect">
                      <a:avLst/>
                    </a:prstGeom>
                    <a:blipFill rotWithShape="0">
                      <a:blip r:embed="rId6"/>
                      <a:stretch>
                        <a:fillRect b="-2941"/>
                      </a:stretch>
                    </a:blipFill>
                  </p:spPr>
                  <p:txBody>
                    <a:bodyPr/>
                    <a:lstStyle/>
                    <a:p>
                      <a:r>
                        <a:rPr lang="en-US">
                          <a:noFill/>
                        </a:rPr>
                        <a:t> </a:t>
                      </a:r>
                    </a:p>
                  </p:txBody>
                </p:sp>
              </mc:Fallback>
            </mc:AlternateContent>
          </p:grpSp>
          <p:cxnSp>
            <p:nvCxnSpPr>
              <p:cNvPr id="18" name="Straight Arrow Connector 17"/>
              <p:cNvCxnSpPr/>
              <p:nvPr/>
            </p:nvCxnSpPr>
            <p:spPr>
              <a:xfrm>
                <a:off x="3583181" y="3087343"/>
                <a:ext cx="55221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a:off x="3583181" y="2848446"/>
                <a:ext cx="0" cy="426521"/>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0" name="TextBox 19"/>
                  <p:cNvSpPr txBox="1"/>
                  <p:nvPr/>
                </p:nvSpPr>
                <p:spPr>
                  <a:xfrm>
                    <a:off x="4234249" y="2848446"/>
                    <a:ext cx="436605"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𝑝</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𝑝</m:t>
                              </m:r>
                            </m:sub>
                          </m:sSub>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4234249" y="2848446"/>
                    <a:ext cx="436605" cy="390748"/>
                  </a:xfrm>
                  <a:prstGeom prst="rect">
                    <a:avLst/>
                  </a:prstGeom>
                  <a:blipFill rotWithShape="0">
                    <a:blip r:embed="rId7"/>
                    <a:stretch>
                      <a:fillRect r="-61111" b="-307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6" name="TextBox 15"/>
                <p:cNvSpPr txBox="1"/>
                <p:nvPr/>
              </p:nvSpPr>
              <p:spPr>
                <a:xfrm>
                  <a:off x="3583181" y="4107034"/>
                  <a:ext cx="651068"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𝑝</m:t>
                            </m:r>
                          </m:sub>
                        </m:sSub>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3583181" y="4107034"/>
                  <a:ext cx="651068" cy="390748"/>
                </a:xfrm>
                <a:prstGeom prst="rect">
                  <a:avLst/>
                </a:prstGeom>
                <a:blipFill rotWithShape="0">
                  <a:blip r:embed="rId8"/>
                  <a:stretch>
                    <a:fillRect b="-3125"/>
                  </a:stretch>
                </a:blipFill>
              </p:spPr>
              <p:txBody>
                <a:bodyPr/>
                <a:lstStyle/>
                <a:p>
                  <a:r>
                    <a:rPr lang="en-US">
                      <a:noFill/>
                    </a:rPr>
                    <a:t> </a:t>
                  </a:r>
                </a:p>
              </p:txBody>
            </p:sp>
          </mc:Fallback>
        </mc:AlternateContent>
      </p:grpSp>
    </p:spTree>
    <p:extLst>
      <p:ext uri="{BB962C8B-B14F-4D97-AF65-F5344CB8AC3E}">
        <p14:creationId xmlns:p14="http://schemas.microsoft.com/office/powerpoint/2010/main" val="4185691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Rotational Velocity and Position of Pulley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First Integral of Acceleration gives Velocity</a:t>
                </a:r>
              </a:p>
              <a:p>
                <a:pPr lvl="1"/>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𝜃</m:t>
                            </m:r>
                          </m:e>
                        </m:acc>
                      </m:e>
                      <m:sub>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i="1">
                                <a:latin typeface="Cambria Math" panose="02040503050406030204" pitchFamily="18" charset="0"/>
                              </a:rPr>
                              <m:t>𝑅</m:t>
                            </m:r>
                            <m:sSub>
                              <m:sSubPr>
                                <m:ctrlPr>
                                  <a:rPr lang="en-US" i="1">
                                    <a:latin typeface="Cambria Math" panose="02040503050406030204" pitchFamily="18" charset="0"/>
                                  </a:rPr>
                                </m:ctrlPr>
                              </m:sSubPr>
                              <m:e>
                                <m:r>
                                  <a:rPr lang="en-US" i="1">
                                    <a:latin typeface="Cambria Math" panose="02040503050406030204" pitchFamily="18" charset="0"/>
                                  </a:rPr>
                                  <m:t>𝐹</m:t>
                                </m:r>
                              </m:e>
                              <m:sub>
                                <m:sSub>
                                  <m:sSubPr>
                                    <m:ctrlPr>
                                      <a:rPr lang="en-US" i="1">
                                        <a:latin typeface="Cambria Math" panose="02040503050406030204" pitchFamily="18" charset="0"/>
                                      </a:rPr>
                                    </m:ctrlPr>
                                  </m:sSubPr>
                                  <m:e>
                                    <m:r>
                                      <a:rPr lang="en-US" i="1">
                                        <a:latin typeface="Cambria Math" panose="02040503050406030204" pitchFamily="18" charset="0"/>
                                      </a:rPr>
                                      <m:t>𝑐𝑒</m:t>
                                    </m:r>
                                  </m:e>
                                  <m:sub>
                                    <m:r>
                                      <a:rPr lang="en-US" i="1">
                                        <a:latin typeface="Cambria Math" panose="02040503050406030204" pitchFamily="18" charset="0"/>
                                      </a:rPr>
                                      <m:t>1</m:t>
                                    </m:r>
                                  </m:sub>
                                </m:sSub>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𝑅𝑐</m:t>
                                </m:r>
                              </m:e>
                              <m:sub>
                                <m:r>
                                  <a:rPr lang="en-US" i="1">
                                    <a:latin typeface="Cambria Math" panose="02040503050406030204" pitchFamily="18" charset="0"/>
                                  </a:rPr>
                                  <m:t>𝑐𝑒</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sSub>
                                  <m:sSubPr>
                                    <m:ctrlPr>
                                      <a:rPr lang="en-US" i="1">
                                        <a:latin typeface="Cambria Math" panose="02040503050406030204" pitchFamily="18" charset="0"/>
                                      </a:rPr>
                                    </m:ctrlPr>
                                  </m:sSubPr>
                                  <m:e>
                                    <m:r>
                                      <a:rPr lang="en-US" i="1">
                                        <a:latin typeface="Cambria Math" panose="02040503050406030204" pitchFamily="18" charset="0"/>
                                      </a:rPr>
                                      <m:t>𝑐𝑒</m:t>
                                    </m:r>
                                  </m:e>
                                  <m:sub>
                                    <m:r>
                                      <a:rPr lang="en-US" i="1">
                                        <a:latin typeface="Cambria Math" panose="02040503050406030204" pitchFamily="18" charset="0"/>
                                      </a:rPr>
                                      <m:t>1</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𝑅𝑘</m:t>
                                </m:r>
                              </m:e>
                              <m:sub>
                                <m:r>
                                  <a:rPr lang="en-US" b="0" i="1" smtClean="0">
                                    <a:latin typeface="Cambria Math" panose="02040503050406030204" pitchFamily="18" charset="0"/>
                                  </a:rPr>
                                  <m:t>𝑡𝑠</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𝑡𝑠</m:t>
                                    </m:r>
                                  </m:e>
                                  <m:sub>
                                    <m:r>
                                      <a:rPr lang="en-US" b="0" i="1" smtClean="0">
                                        <a:latin typeface="Cambria Math" panose="02040503050406030204" pitchFamily="18" charset="0"/>
                                      </a:rPr>
                                      <m:t>1</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𝑅𝑐</m:t>
                                </m:r>
                              </m:e>
                              <m:sub>
                                <m:r>
                                  <a:rPr lang="en-US" b="0" i="1" smtClean="0">
                                    <a:latin typeface="Cambria Math" panose="02040503050406030204" pitchFamily="18" charset="0"/>
                                  </a:rPr>
                                  <m:t>𝑡𝑠</m:t>
                                </m:r>
                              </m:sub>
                            </m:sSub>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𝑡𝑠</m:t>
                                    </m:r>
                                  </m:e>
                                  <m:sub>
                                    <m:r>
                                      <a:rPr lang="en-US" b="0" i="1" smtClean="0">
                                        <a:latin typeface="Cambria Math" panose="02040503050406030204" pitchFamily="18" charset="0"/>
                                      </a:rPr>
                                      <m:t>1</m:t>
                                    </m:r>
                                  </m:sub>
                                </m:sSub>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𝑝</m:t>
                                </m:r>
                              </m:sub>
                            </m:sSub>
                          </m:den>
                        </m:f>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𝜃</m:t>
                            </m:r>
                          </m:e>
                        </m:acc>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1</m:t>
                            </m:r>
                          </m:sub>
                        </m:sSub>
                      </m:sub>
                    </m:sSub>
                  </m:oMath>
                </a14:m>
                <a:endParaRPr lang="en-US" dirty="0" smtClean="0"/>
              </a:p>
              <a:p>
                <a:r>
                  <a:rPr lang="en-US" dirty="0" smtClean="0"/>
                  <a:t>Second Integral of Acceleration gives Position</a:t>
                </a:r>
              </a:p>
              <a:p>
                <a:pPr lvl="1"/>
                <a14:m>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2</m:t>
                            </m:r>
                          </m:sub>
                        </m:sSub>
                      </m:sub>
                    </m:sSub>
                    <m:r>
                      <a:rPr lang="en-US" i="1">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𝑅</m:t>
                            </m:r>
                            <m:sSub>
                              <m:sSubPr>
                                <m:ctrlPr>
                                  <a:rPr lang="en-US" i="1">
                                    <a:latin typeface="Cambria Math" panose="02040503050406030204" pitchFamily="18" charset="0"/>
                                  </a:rPr>
                                </m:ctrlPr>
                              </m:sSubPr>
                              <m:e>
                                <m:r>
                                  <a:rPr lang="en-US" i="1">
                                    <a:latin typeface="Cambria Math" panose="02040503050406030204" pitchFamily="18" charset="0"/>
                                  </a:rPr>
                                  <m:t>𝐹</m:t>
                                </m:r>
                              </m:e>
                              <m:sub>
                                <m:sSub>
                                  <m:sSubPr>
                                    <m:ctrlPr>
                                      <a:rPr lang="en-US" i="1">
                                        <a:latin typeface="Cambria Math" panose="02040503050406030204" pitchFamily="18" charset="0"/>
                                      </a:rPr>
                                    </m:ctrlPr>
                                  </m:sSubPr>
                                  <m:e>
                                    <m:r>
                                      <a:rPr lang="en-US" i="1">
                                        <a:latin typeface="Cambria Math" panose="02040503050406030204" pitchFamily="18" charset="0"/>
                                      </a:rPr>
                                      <m:t>𝑐𝑒</m:t>
                                    </m:r>
                                  </m:e>
                                  <m:sub>
                                    <m:r>
                                      <a:rPr lang="en-US" i="1">
                                        <a:latin typeface="Cambria Math" panose="02040503050406030204" pitchFamily="18" charset="0"/>
                                      </a:rPr>
                                      <m:t>1</m:t>
                                    </m:r>
                                  </m:sub>
                                </m:sSub>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𝑅𝑐</m:t>
                                </m:r>
                              </m:e>
                              <m:sub>
                                <m:r>
                                  <a:rPr lang="en-US" i="1">
                                    <a:latin typeface="Cambria Math" panose="02040503050406030204" pitchFamily="18" charset="0"/>
                                  </a:rPr>
                                  <m:t>𝑐𝑒</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sSub>
                                  <m:sSubPr>
                                    <m:ctrlPr>
                                      <a:rPr lang="en-US" i="1">
                                        <a:latin typeface="Cambria Math" panose="02040503050406030204" pitchFamily="18" charset="0"/>
                                      </a:rPr>
                                    </m:ctrlPr>
                                  </m:sSubPr>
                                  <m:e>
                                    <m:r>
                                      <a:rPr lang="en-US" i="1">
                                        <a:latin typeface="Cambria Math" panose="02040503050406030204" pitchFamily="18" charset="0"/>
                                      </a:rPr>
                                      <m:t>𝑐𝑒</m:t>
                                    </m:r>
                                  </m:e>
                                  <m:sub>
                                    <m:r>
                                      <a:rPr lang="en-US" i="1">
                                        <a:latin typeface="Cambria Math" panose="02040503050406030204" pitchFamily="18" charset="0"/>
                                      </a:rPr>
                                      <m:t>1</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𝑅𝑘</m:t>
                                </m:r>
                              </m:e>
                              <m:sub>
                                <m:r>
                                  <a:rPr lang="en-US" i="1">
                                    <a:latin typeface="Cambria Math" panose="02040503050406030204" pitchFamily="18" charset="0"/>
                                  </a:rPr>
                                  <m:t>𝑡𝑠</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sSub>
                                  <m:sSubPr>
                                    <m:ctrlPr>
                                      <a:rPr lang="en-US" i="1">
                                        <a:latin typeface="Cambria Math" panose="02040503050406030204" pitchFamily="18" charset="0"/>
                                      </a:rPr>
                                    </m:ctrlPr>
                                  </m:sSubPr>
                                  <m:e>
                                    <m:r>
                                      <a:rPr lang="en-US" i="1">
                                        <a:latin typeface="Cambria Math" panose="02040503050406030204" pitchFamily="18" charset="0"/>
                                      </a:rPr>
                                      <m:t>𝑡𝑠</m:t>
                                    </m:r>
                                  </m:e>
                                  <m:sub>
                                    <m:r>
                                      <a:rPr lang="en-US" i="1">
                                        <a:latin typeface="Cambria Math" panose="02040503050406030204" pitchFamily="18" charset="0"/>
                                      </a:rPr>
                                      <m:t>1</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𝑅𝑐</m:t>
                                </m:r>
                              </m:e>
                              <m:sub>
                                <m:r>
                                  <a:rPr lang="en-US" i="1">
                                    <a:latin typeface="Cambria Math" panose="02040503050406030204" pitchFamily="18" charset="0"/>
                                  </a:rPr>
                                  <m:t>𝑡𝑠</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sSub>
                                  <m:sSubPr>
                                    <m:ctrlPr>
                                      <a:rPr lang="en-US" i="1">
                                        <a:latin typeface="Cambria Math" panose="02040503050406030204" pitchFamily="18" charset="0"/>
                                      </a:rPr>
                                    </m:ctrlPr>
                                  </m:sSubPr>
                                  <m:e>
                                    <m:r>
                                      <a:rPr lang="en-US" i="1">
                                        <a:latin typeface="Cambria Math" panose="02040503050406030204" pitchFamily="18" charset="0"/>
                                      </a:rPr>
                                      <m:t>𝑡𝑠</m:t>
                                    </m:r>
                                  </m:e>
                                  <m:sub>
                                    <m:r>
                                      <a:rPr lang="en-US" i="1">
                                        <a:latin typeface="Cambria Math" panose="02040503050406030204" pitchFamily="18" charset="0"/>
                                      </a:rPr>
                                      <m:t>1</m:t>
                                    </m:r>
                                  </m:sub>
                                </m:sSub>
                              </m:sub>
                            </m:sSub>
                          </m:num>
                          <m:den>
                            <m:sSub>
                              <m:sSubPr>
                                <m:ctrlPr>
                                  <a:rPr lang="en-US" i="1">
                                    <a:latin typeface="Cambria Math" panose="02040503050406030204" pitchFamily="18" charset="0"/>
                                  </a:rPr>
                                </m:ctrlPr>
                              </m:sSubPr>
                              <m:e>
                                <m:r>
                                  <a:rPr lang="en-US" b="0" i="1" smtClean="0">
                                    <a:latin typeface="Cambria Math" panose="02040503050406030204" pitchFamily="18" charset="0"/>
                                  </a:rPr>
                                  <m:t>2</m:t>
                                </m:r>
                                <m:r>
                                  <a:rPr lang="en-US" i="1">
                                    <a:latin typeface="Cambria Math" panose="02040503050406030204" pitchFamily="18" charset="0"/>
                                  </a:rPr>
                                  <m:t>𝐽</m:t>
                                </m:r>
                              </m:e>
                              <m:sub>
                                <m:r>
                                  <a:rPr lang="en-US" i="1">
                                    <a:latin typeface="Cambria Math" panose="02040503050406030204" pitchFamily="18" charset="0"/>
                                  </a:rPr>
                                  <m:t>𝑝</m:t>
                                </m:r>
                              </m:sub>
                            </m:sSub>
                          </m:den>
                        </m:f>
                      </m:e>
                    </m:d>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𝑡</m:t>
                        </m:r>
                      </m:e>
                      <m:sup>
                        <m:r>
                          <a:rPr lang="en-US" b="0" i="1" smtClean="0">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e>
                      <m: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1</m:t>
                            </m:r>
                          </m:sub>
                        </m:sSub>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1</m:t>
                            </m:r>
                          </m:sub>
                        </m:sSub>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7E038ECF-EC01-4D6E-9FD9-D72C9EF13AB3}" type="slidenum">
              <a:rPr lang="en-US" smtClean="0"/>
              <a:t>6</a:t>
            </a:fld>
            <a:endParaRPr lang="en-US"/>
          </a:p>
        </p:txBody>
      </p:sp>
      <p:grpSp>
        <p:nvGrpSpPr>
          <p:cNvPr id="31" name="Group 30"/>
          <p:cNvGrpSpPr/>
          <p:nvPr/>
        </p:nvGrpSpPr>
        <p:grpSpPr>
          <a:xfrm>
            <a:off x="3154536" y="5012162"/>
            <a:ext cx="3753922" cy="1299738"/>
            <a:chOff x="4456114" y="4949094"/>
            <a:chExt cx="3753922" cy="1299738"/>
          </a:xfrm>
        </p:grpSpPr>
        <p:grpSp>
          <p:nvGrpSpPr>
            <p:cNvPr id="32" name="Group 31"/>
            <p:cNvGrpSpPr/>
            <p:nvPr/>
          </p:nvGrpSpPr>
          <p:grpSpPr>
            <a:xfrm>
              <a:off x="4456114" y="4949094"/>
              <a:ext cx="3753922" cy="1299738"/>
              <a:chOff x="4456114" y="4949094"/>
              <a:chExt cx="3753922" cy="1299738"/>
            </a:xfrm>
          </p:grpSpPr>
          <p:grpSp>
            <p:nvGrpSpPr>
              <p:cNvPr id="34" name="Group 33"/>
              <p:cNvGrpSpPr/>
              <p:nvPr/>
            </p:nvGrpSpPr>
            <p:grpSpPr>
              <a:xfrm>
                <a:off x="4456114" y="4949094"/>
                <a:ext cx="3753922" cy="1052430"/>
                <a:chOff x="4456114" y="4949094"/>
                <a:chExt cx="3753922" cy="1052430"/>
              </a:xfrm>
            </p:grpSpPr>
            <p:grpSp>
              <p:nvGrpSpPr>
                <p:cNvPr id="36" name="Group 35"/>
                <p:cNvGrpSpPr/>
                <p:nvPr/>
              </p:nvGrpSpPr>
              <p:grpSpPr>
                <a:xfrm>
                  <a:off x="4456114" y="4949094"/>
                  <a:ext cx="3753922" cy="1052430"/>
                  <a:chOff x="4456114" y="4949094"/>
                  <a:chExt cx="3753922" cy="1052430"/>
                </a:xfrm>
              </p:grpSpPr>
              <p:pic>
                <p:nvPicPr>
                  <p:cNvPr id="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2562" y="5133760"/>
                    <a:ext cx="1171575"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mc:AlternateContent xmlns:mc="http://schemas.openxmlformats.org/markup-compatibility/2006" xmlns:a14="http://schemas.microsoft.com/office/drawing/2010/main">
                <mc:Choice Requires="a14">
                  <p:sp>
                    <p:nvSpPr>
                      <p:cNvPr id="40" name="TextBox 39"/>
                      <p:cNvSpPr txBox="1"/>
                      <p:nvPr/>
                    </p:nvSpPr>
                    <p:spPr>
                      <a:xfrm>
                        <a:off x="4621427" y="4949094"/>
                        <a:ext cx="17711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𝑅𝐹</m:t>
                                  </m:r>
                                </m:e>
                                <m:sub>
                                  <m:r>
                                    <a:rPr lang="en-US" b="0" i="1" smtClean="0">
                                      <a:latin typeface="Cambria Math" panose="02040503050406030204" pitchFamily="18" charset="0"/>
                                    </a:rPr>
                                    <m:t>𝑐𝑒</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𝑅𝑐</m:t>
                                  </m:r>
                                </m:e>
                                <m:sub>
                                  <m:r>
                                    <a:rPr lang="en-US" b="0" i="1" smtClean="0">
                                      <a:latin typeface="Cambria Math" panose="02040503050406030204" pitchFamily="18" charset="0"/>
                                    </a:rPr>
                                    <m:t>𝑐𝑒</m:t>
                                  </m:r>
                                </m:sub>
                              </m:sSub>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𝑐𝑒</m:t>
                                  </m:r>
                                </m:sub>
                              </m:sSub>
                            </m:oMath>
                          </m:oMathPara>
                        </a14:m>
                        <a:endParaRPr lang="en-US" dirty="0"/>
                      </a:p>
                    </p:txBody>
                  </p:sp>
                </mc:Choice>
                <mc:Fallback xmlns="">
                  <p:sp>
                    <p:nvSpPr>
                      <p:cNvPr id="40" name="TextBox 39"/>
                      <p:cNvSpPr txBox="1">
                        <a:spLocks noRot="1" noChangeAspect="1" noMove="1" noResize="1" noEditPoints="1" noAdjustHandles="1" noChangeArrowheads="1" noChangeShapeType="1" noTextEdit="1"/>
                      </p:cNvSpPr>
                      <p:nvPr/>
                    </p:nvSpPr>
                    <p:spPr>
                      <a:xfrm>
                        <a:off x="4621427" y="4949094"/>
                        <a:ext cx="1771135"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4456114" y="5632192"/>
                        <a:ext cx="19339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𝑅𝑘</m:t>
                                  </m:r>
                                </m:e>
                                <m:sub>
                                  <m:r>
                                    <a:rPr lang="en-US" b="0" i="1" smtClean="0">
                                      <a:latin typeface="Cambria Math" panose="02040503050406030204" pitchFamily="18" charset="0"/>
                                    </a:rPr>
                                    <m:t>𝑡𝑠</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𝑅𝑐</m:t>
                                  </m:r>
                                </m:e>
                                <m:sub>
                                  <m:r>
                                    <a:rPr lang="en-US" b="0" i="1" smtClean="0">
                                      <a:latin typeface="Cambria Math" panose="02040503050406030204" pitchFamily="18" charset="0"/>
                                    </a:rPr>
                                    <m:t>𝑡𝑠</m:t>
                                  </m:r>
                                </m:sub>
                              </m:sSub>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𝑡𝑠</m:t>
                                  </m:r>
                                </m:sub>
                              </m:sSub>
                            </m:oMath>
                          </m:oMathPara>
                        </a14:m>
                        <a:endParaRPr 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4456114" y="5632192"/>
                        <a:ext cx="1933972"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7603139" y="5380637"/>
                        <a:ext cx="606897" cy="3175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𝑝</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𝜃</m:t>
                                      </m:r>
                                    </m:e>
                                  </m:acc>
                                </m:e>
                                <m:sub>
                                  <m:r>
                                    <a:rPr lang="en-US" b="0" i="1" smtClean="0">
                                      <a:latin typeface="Cambria Math" panose="02040503050406030204" pitchFamily="18" charset="0"/>
                                    </a:rPr>
                                    <m:t>𝑝</m:t>
                                  </m:r>
                                </m:sub>
                              </m:sSub>
                            </m:oMath>
                          </m:oMathPara>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7603139" y="5380637"/>
                        <a:ext cx="606897" cy="317587"/>
                      </a:xfrm>
                      <a:prstGeom prst="rect">
                        <a:avLst/>
                      </a:prstGeom>
                      <a:blipFill rotWithShape="0">
                        <a:blip r:embed="rId6"/>
                        <a:stretch>
                          <a:fillRect l="-9091" t="-9615" r="-5051" b="-19231"/>
                        </a:stretch>
                      </a:blipFill>
                    </p:spPr>
                    <p:txBody>
                      <a:bodyPr/>
                      <a:lstStyle/>
                      <a:p>
                        <a:r>
                          <a:rPr lang="en-US">
                            <a:noFill/>
                          </a:rPr>
                          <a:t> </a:t>
                        </a:r>
                      </a:p>
                    </p:txBody>
                  </p:sp>
                </mc:Fallback>
              </mc:AlternateContent>
            </p:grpSp>
            <p:cxnSp>
              <p:nvCxnSpPr>
                <p:cNvPr id="37" name="Straight Arrow Connector 36"/>
                <p:cNvCxnSpPr/>
                <p:nvPr/>
              </p:nvCxnSpPr>
              <p:spPr>
                <a:xfrm flipH="1" flipV="1">
                  <a:off x="6949517" y="5380637"/>
                  <a:ext cx="266830" cy="1716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8" name="TextBox 37"/>
                    <p:cNvSpPr txBox="1"/>
                    <p:nvPr/>
                  </p:nvSpPr>
                  <p:spPr>
                    <a:xfrm>
                      <a:off x="6854912" y="5405351"/>
                      <a:ext cx="26683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oMath>
                        </m:oMathPara>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6854912" y="5405351"/>
                      <a:ext cx="266830" cy="369332"/>
                    </a:xfrm>
                    <a:prstGeom prst="rect">
                      <a:avLst/>
                    </a:prstGeom>
                    <a:blipFill rotWithShape="0">
                      <a:blip r:embed="rId7"/>
                      <a:stretch>
                        <a:fillRect r="-18182"/>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5" name="TextBox 34"/>
                  <p:cNvSpPr txBox="1"/>
                  <p:nvPr/>
                </p:nvSpPr>
                <p:spPr>
                  <a:xfrm>
                    <a:off x="7258104" y="5858084"/>
                    <a:ext cx="651068"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𝑝</m:t>
                              </m:r>
                            </m:sub>
                          </m:sSub>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7258104" y="5858084"/>
                    <a:ext cx="651068" cy="390748"/>
                  </a:xfrm>
                  <a:prstGeom prst="rect">
                    <a:avLst/>
                  </a:prstGeom>
                  <a:blipFill rotWithShape="0">
                    <a:blip r:embed="rId8"/>
                    <a:stretch>
                      <a:fillRect b="-6250"/>
                    </a:stretch>
                  </a:blipFill>
                </p:spPr>
                <p:txBody>
                  <a:bodyPr/>
                  <a:lstStyle/>
                  <a:p>
                    <a:r>
                      <a:rPr lang="en-US">
                        <a:noFill/>
                      </a:rPr>
                      <a:t> </a:t>
                    </a:r>
                  </a:p>
                </p:txBody>
              </p:sp>
            </mc:Fallback>
          </mc:AlternateContent>
        </p:grpSp>
        <p:sp>
          <p:nvSpPr>
            <p:cNvPr id="33" name="Circular Arrow 32"/>
            <p:cNvSpPr/>
            <p:nvPr/>
          </p:nvSpPr>
          <p:spPr>
            <a:xfrm rot="5400000">
              <a:off x="7082932" y="5353564"/>
              <a:ext cx="395416" cy="395416"/>
            </a:xfrm>
            <a:prstGeom prst="circular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1062946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 of Rotation and Translation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 Rotation and Translation terms of the pulley combine to give the positions of Xce and </a:t>
                </a:r>
                <a:r>
                  <a:rPr lang="en-US" dirty="0" err="1" smtClean="0"/>
                  <a:t>Xts</a:t>
                </a:r>
                <a:r>
                  <a:rPr lang="en-US" dirty="0" smtClean="0"/>
                  <a:t>.</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sSub>
                          <m:sSubPr>
                            <m:ctrlPr>
                              <a:rPr lang="en-US" i="1" smtClean="0">
                                <a:latin typeface="Cambria Math" panose="02040503050406030204" pitchFamily="18" charset="0"/>
                              </a:rPr>
                            </m:ctrlPr>
                          </m:sSubPr>
                          <m:e>
                            <m:r>
                              <a:rPr lang="en-US" b="0" i="1" smtClean="0">
                                <a:latin typeface="Cambria Math" panose="02040503050406030204" pitchFamily="18" charset="0"/>
                              </a:rPr>
                              <m:t>𝑡𝑠</m:t>
                            </m:r>
                          </m:e>
                          <m:sub>
                            <m:r>
                              <a:rPr lang="en-US" b="0" i="1" smtClean="0">
                                <a:latin typeface="Cambria Math" panose="02040503050406030204" pitchFamily="18" charset="0"/>
                              </a:rPr>
                              <m:t>2</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𝑝</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sub>
                    </m:sSub>
                  </m:oMath>
                </a14:m>
                <a:endParaRPr lang="en-US" dirty="0" smtClean="0"/>
              </a:p>
              <a:p>
                <a:pPr lvl="1"/>
                <a14:m>
                  <m:oMath xmlns:m="http://schemas.openxmlformats.org/officeDocument/2006/math">
                    <m:sSub>
                      <m:sSubPr>
                        <m:ctrlPr>
                          <a:rPr lang="en-US" i="1">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e>
                      <m:sub>
                        <m:sSub>
                          <m:sSubPr>
                            <m:ctrlPr>
                              <a:rPr lang="en-US" i="1">
                                <a:latin typeface="Cambria Math" panose="02040503050406030204" pitchFamily="18" charset="0"/>
                              </a:rPr>
                            </m:ctrlPr>
                          </m:sSubPr>
                          <m:e>
                            <m:r>
                              <a:rPr lang="en-US" i="1">
                                <a:latin typeface="Cambria Math" panose="02040503050406030204" pitchFamily="18" charset="0"/>
                              </a:rPr>
                              <m:t>𝑡𝑠</m:t>
                            </m:r>
                          </m:e>
                          <m:sub>
                            <m:r>
                              <a:rPr lang="en-US" i="1">
                                <a:latin typeface="Cambria Math" panose="02040503050406030204" pitchFamily="18" charset="0"/>
                              </a:rPr>
                              <m:t>2</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e>
                      <m:sub>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2</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𝑝</m:t>
                        </m:r>
                      </m:sub>
                    </m:sSub>
                    <m:sSub>
                      <m:sSubPr>
                        <m:ctrlPr>
                          <a:rPr lang="en-US" i="1">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𝜃</m:t>
                            </m:r>
                          </m:e>
                        </m:acc>
                      </m:e>
                      <m:sub>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2</m:t>
                            </m:r>
                          </m:sub>
                        </m:sSub>
                      </m:sub>
                    </m:sSub>
                  </m:oMath>
                </a14:m>
                <a:endParaRPr lang="en-US" dirty="0" smtClean="0"/>
              </a:p>
              <a:p>
                <a:pPr lvl="1"/>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𝑥</m:t>
                        </m:r>
                      </m:e>
                      <m:sub>
                        <m:sSub>
                          <m:sSubPr>
                            <m:ctrlPr>
                              <a:rPr lang="en-US" i="1">
                                <a:latin typeface="Cambria Math" panose="02040503050406030204" pitchFamily="18" charset="0"/>
                              </a:rPr>
                            </m:ctrlPr>
                          </m:sSubPr>
                          <m:e>
                            <m:r>
                              <a:rPr lang="en-US" b="0" i="1" smtClean="0">
                                <a:latin typeface="Cambria Math" panose="02040503050406030204" pitchFamily="18" charset="0"/>
                              </a:rPr>
                              <m:t>𝑐𝑒</m:t>
                            </m:r>
                          </m:e>
                          <m:sub>
                            <m:r>
                              <a:rPr lang="en-US" i="1">
                                <a:latin typeface="Cambria Math" panose="02040503050406030204" pitchFamily="18" charset="0"/>
                              </a:rPr>
                              <m:t>2</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2</m:t>
                            </m:r>
                          </m:sub>
                        </m:sSub>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𝑝</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2</m:t>
                            </m:r>
                          </m:sub>
                        </m:sSub>
                      </m:sub>
                    </m:sSub>
                  </m:oMath>
                </a14:m>
                <a:endParaRPr lang="en-US" dirty="0"/>
              </a:p>
              <a:p>
                <a:pPr lvl="1"/>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sSub>
                          <m:sSubPr>
                            <m:ctrlPr>
                              <a:rPr lang="en-US" i="1">
                                <a:latin typeface="Cambria Math" panose="02040503050406030204" pitchFamily="18" charset="0"/>
                              </a:rPr>
                            </m:ctrlPr>
                          </m:sSubPr>
                          <m:e>
                            <m:r>
                              <a:rPr lang="en-US" b="0" i="1" smtClean="0">
                                <a:latin typeface="Cambria Math" panose="02040503050406030204" pitchFamily="18" charset="0"/>
                              </a:rPr>
                              <m:t>𝑐𝑒</m:t>
                            </m:r>
                          </m:e>
                          <m:sub>
                            <m:r>
                              <a:rPr lang="en-US" i="1">
                                <a:latin typeface="Cambria Math" panose="02040503050406030204" pitchFamily="18" charset="0"/>
                              </a:rPr>
                              <m:t>2</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2</m:t>
                            </m:r>
                          </m:sub>
                        </m:sSub>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𝑝</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e>
                      <m:sub>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2</m:t>
                            </m:r>
                          </m:sub>
                        </m:sSub>
                      </m:sub>
                    </m:sSub>
                  </m:oMath>
                </a14:m>
                <a:endParaRPr lang="en-US" dirty="0" smtClean="0"/>
              </a:p>
              <a:p>
                <a:pPr lvl="1"/>
                <a:r>
                  <a:rPr lang="en-US" dirty="0" smtClean="0"/>
                  <a:t>This is opposite of our previous WFM versions which used </a:t>
                </a:r>
                <a:r>
                  <a:rPr lang="en-US" dirty="0" err="1" smtClean="0"/>
                  <a:t>X_dot_CE</a:t>
                </a:r>
                <a:r>
                  <a:rPr lang="en-US" dirty="0" smtClean="0"/>
                  <a:t> to determine the new position of the pulley, Xp.</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7E038ECF-EC01-4D6E-9FD9-D72C9EF13AB3}" type="slidenum">
              <a:rPr lang="en-US" smtClean="0"/>
              <a:t>7</a:t>
            </a:fld>
            <a:endParaRPr lang="en-US"/>
          </a:p>
        </p:txBody>
      </p:sp>
    </p:spTree>
    <p:extLst>
      <p:ext uri="{BB962C8B-B14F-4D97-AF65-F5344CB8AC3E}">
        <p14:creationId xmlns:p14="http://schemas.microsoft.com/office/powerpoint/2010/main" val="7898149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Intricacies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Direction matters!</a:t>
            </a:r>
          </a:p>
          <a:p>
            <a:pPr lvl="1"/>
            <a:r>
              <a:rPr lang="en-US" dirty="0" smtClean="0"/>
              <a:t>The forces applied to the system have a positive and negative direction. So, if you are applying new elements, or are looking at the terms in the code verses the derivation, remember that lengthening is positive and it should make more sense. </a:t>
            </a:r>
          </a:p>
          <a:p>
            <a:r>
              <a:rPr lang="en-US" dirty="0" smtClean="0"/>
              <a:t>Free undamped vibrations</a:t>
            </a:r>
          </a:p>
          <a:p>
            <a:pPr lvl="1"/>
            <a:r>
              <a:rPr lang="en-US" dirty="0" smtClean="0"/>
              <a:t>Explains addition of Titin Spring Damper and continuing to use Contractile Element Damper</a:t>
            </a:r>
          </a:p>
          <a:p>
            <a:pPr lvl="1"/>
            <a:r>
              <a:rPr lang="en-US" dirty="0" smtClean="0"/>
              <a:t>The relationship between the damping rate and the mass and moment of inertia of the pulley is important to defining the natural frequency of the system and the system’s performance</a:t>
            </a:r>
          </a:p>
          <a:p>
            <a:r>
              <a:rPr lang="en-US" dirty="0" smtClean="0"/>
              <a:t>Modular setup</a:t>
            </a:r>
          </a:p>
          <a:p>
            <a:pPr lvl="1"/>
            <a:r>
              <a:rPr lang="en-US" dirty="0" smtClean="0"/>
              <a:t>Due to the double integration method, we can add/remove/modify model elements at will without significantly changing the derivation’s approach</a:t>
            </a:r>
          </a:p>
          <a:p>
            <a:pPr lvl="2"/>
            <a:r>
              <a:rPr lang="en-US" dirty="0" smtClean="0"/>
              <a:t>Example: The CE damper has a lengthening and shortening damping rate that switches using an ‘if’ statement</a:t>
            </a:r>
          </a:p>
          <a:p>
            <a:r>
              <a:rPr lang="en-US" dirty="0" smtClean="0"/>
              <a:t>Contractile Element Force equation</a:t>
            </a:r>
          </a:p>
          <a:p>
            <a:pPr lvl="1"/>
            <a:r>
              <a:rPr lang="en-US" dirty="0" smtClean="0"/>
              <a:t>The Force of the CE can be defined by any equation, and the model used here has the </a:t>
            </a:r>
            <a:r>
              <a:rPr lang="en-US" dirty="0" err="1" smtClean="0"/>
              <a:t>Arctan</a:t>
            </a:r>
            <a:r>
              <a:rPr lang="en-US" dirty="0" smtClean="0"/>
              <a:t>() equation defining the Force Velocity relationship and is dependent on the velocity of the contractile element and not muscle velocity</a:t>
            </a:r>
          </a:p>
          <a:p>
            <a:r>
              <a:rPr lang="en-US" dirty="0" smtClean="0"/>
              <a:t>Clutch Model</a:t>
            </a:r>
          </a:p>
          <a:p>
            <a:pPr lvl="1"/>
            <a:r>
              <a:rPr lang="en-US" dirty="0" smtClean="0"/>
              <a:t>Currently, the model uses the simple switch statement between allowing the pulley to rotate and stopping it based on the force balance between the CE and TS sides and an activation level greater than zero. This model style can easily add a model for a force on the pulley’s axle to account for any type of clutching or ratcheting mechanism that we can think of.</a:t>
            </a:r>
          </a:p>
          <a:p>
            <a:pPr marL="457200" lvl="1" indent="0">
              <a:buNone/>
            </a:pPr>
            <a:endParaRPr lang="en-US" dirty="0"/>
          </a:p>
        </p:txBody>
      </p:sp>
      <p:sp>
        <p:nvSpPr>
          <p:cNvPr id="4" name="Slide Number Placeholder 3"/>
          <p:cNvSpPr>
            <a:spLocks noGrp="1"/>
          </p:cNvSpPr>
          <p:nvPr>
            <p:ph type="sldNum" sz="quarter" idx="12"/>
          </p:nvPr>
        </p:nvSpPr>
        <p:spPr/>
        <p:txBody>
          <a:bodyPr/>
          <a:lstStyle/>
          <a:p>
            <a:fld id="{7E038ECF-EC01-4D6E-9FD9-D72C9EF13AB3}" type="slidenum">
              <a:rPr lang="en-US" smtClean="0"/>
              <a:t>8</a:t>
            </a:fld>
            <a:endParaRPr lang="en-US"/>
          </a:p>
        </p:txBody>
      </p:sp>
    </p:spTree>
    <p:extLst>
      <p:ext uri="{BB962C8B-B14F-4D97-AF65-F5344CB8AC3E}">
        <p14:creationId xmlns:p14="http://schemas.microsoft.com/office/powerpoint/2010/main" val="904268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Raw WFMv9 diagram for  making into .</a:t>
            </a:r>
            <a:r>
              <a:rPr lang="en-US" dirty="0" err="1" smtClean="0"/>
              <a:t>jpg’s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0550" y="2064544"/>
            <a:ext cx="8470900" cy="3873500"/>
          </a:xfrm>
        </p:spPr>
      </p:pic>
      <p:sp>
        <p:nvSpPr>
          <p:cNvPr id="3" name="TextBox 2"/>
          <p:cNvSpPr txBox="1"/>
          <p:nvPr/>
        </p:nvSpPr>
        <p:spPr>
          <a:xfrm>
            <a:off x="3204518" y="2095844"/>
            <a:ext cx="741406" cy="369332"/>
          </a:xfrm>
          <a:prstGeom prst="rect">
            <a:avLst/>
          </a:prstGeom>
          <a:noFill/>
        </p:spPr>
        <p:txBody>
          <a:bodyPr wrap="square" rtlCol="0">
            <a:spAutoFit/>
          </a:bodyPr>
          <a:lstStyle/>
          <a:p>
            <a:r>
              <a:rPr lang="en-US" dirty="0" smtClean="0">
                <a:solidFill>
                  <a:srgbClr val="0000FF"/>
                </a:solidFill>
              </a:rPr>
              <a:t>Fce</a:t>
            </a:r>
            <a:endParaRPr lang="en-US" dirty="0">
              <a:solidFill>
                <a:srgbClr val="0000FF"/>
              </a:solidFill>
            </a:endParaRPr>
          </a:p>
        </p:txBody>
      </p:sp>
      <p:sp>
        <p:nvSpPr>
          <p:cNvPr id="5" name="TextBox 4"/>
          <p:cNvSpPr txBox="1"/>
          <p:nvPr/>
        </p:nvSpPr>
        <p:spPr>
          <a:xfrm>
            <a:off x="3216875" y="2851126"/>
            <a:ext cx="741406" cy="369332"/>
          </a:xfrm>
          <a:prstGeom prst="rect">
            <a:avLst/>
          </a:prstGeom>
          <a:noFill/>
        </p:spPr>
        <p:txBody>
          <a:bodyPr wrap="square" rtlCol="0">
            <a:spAutoFit/>
          </a:bodyPr>
          <a:lstStyle/>
          <a:p>
            <a:r>
              <a:rPr lang="en-US" dirty="0" smtClean="0">
                <a:solidFill>
                  <a:srgbClr val="FF0000"/>
                </a:solidFill>
              </a:rPr>
              <a:t>Cce</a:t>
            </a:r>
            <a:endParaRPr lang="en-US" dirty="0">
              <a:solidFill>
                <a:srgbClr val="FF0000"/>
              </a:solidFill>
            </a:endParaRPr>
          </a:p>
        </p:txBody>
      </p:sp>
      <p:sp>
        <p:nvSpPr>
          <p:cNvPr id="6" name="TextBox 5"/>
          <p:cNvSpPr txBox="1"/>
          <p:nvPr/>
        </p:nvSpPr>
        <p:spPr>
          <a:xfrm>
            <a:off x="3233350" y="3810280"/>
            <a:ext cx="741406" cy="369332"/>
          </a:xfrm>
          <a:prstGeom prst="rect">
            <a:avLst/>
          </a:prstGeom>
          <a:noFill/>
        </p:spPr>
        <p:txBody>
          <a:bodyPr wrap="square" rtlCol="0">
            <a:spAutoFit/>
          </a:bodyPr>
          <a:lstStyle/>
          <a:p>
            <a:r>
              <a:rPr lang="en-US" dirty="0" smtClean="0">
                <a:solidFill>
                  <a:srgbClr val="FF0000"/>
                </a:solidFill>
              </a:rPr>
              <a:t>Kts</a:t>
            </a:r>
            <a:endParaRPr lang="en-US" dirty="0">
              <a:solidFill>
                <a:srgbClr val="FF0000"/>
              </a:solidFill>
            </a:endParaRPr>
          </a:p>
        </p:txBody>
      </p:sp>
      <p:sp>
        <p:nvSpPr>
          <p:cNvPr id="7" name="TextBox 6"/>
          <p:cNvSpPr txBox="1"/>
          <p:nvPr/>
        </p:nvSpPr>
        <p:spPr>
          <a:xfrm>
            <a:off x="3233350" y="5695159"/>
            <a:ext cx="741406" cy="369332"/>
          </a:xfrm>
          <a:prstGeom prst="rect">
            <a:avLst/>
          </a:prstGeom>
          <a:noFill/>
        </p:spPr>
        <p:txBody>
          <a:bodyPr wrap="square" rtlCol="0">
            <a:spAutoFit/>
          </a:bodyPr>
          <a:lstStyle/>
          <a:p>
            <a:r>
              <a:rPr lang="en-US" dirty="0" smtClean="0">
                <a:solidFill>
                  <a:srgbClr val="FF0000"/>
                </a:solidFill>
              </a:rPr>
              <a:t>Cts</a:t>
            </a:r>
            <a:endParaRPr lang="en-US" dirty="0">
              <a:solidFill>
                <a:srgbClr val="FF0000"/>
              </a:solidFill>
            </a:endParaRPr>
          </a:p>
        </p:txBody>
      </p:sp>
      <p:sp>
        <p:nvSpPr>
          <p:cNvPr id="8" name="TextBox 7"/>
          <p:cNvSpPr txBox="1"/>
          <p:nvPr/>
        </p:nvSpPr>
        <p:spPr>
          <a:xfrm>
            <a:off x="7905405" y="3220458"/>
            <a:ext cx="741406" cy="369332"/>
          </a:xfrm>
          <a:prstGeom prst="rect">
            <a:avLst/>
          </a:prstGeom>
          <a:noFill/>
        </p:spPr>
        <p:txBody>
          <a:bodyPr wrap="square" rtlCol="0">
            <a:spAutoFit/>
          </a:bodyPr>
          <a:lstStyle/>
          <a:p>
            <a:r>
              <a:rPr lang="en-US" dirty="0" smtClean="0">
                <a:solidFill>
                  <a:srgbClr val="FF0000"/>
                </a:solidFill>
              </a:rPr>
              <a:t>Kss</a:t>
            </a:r>
            <a:endParaRPr lang="en-US" dirty="0">
              <a:solidFill>
                <a:srgbClr val="FF0000"/>
              </a:solidFill>
            </a:endParaRPr>
          </a:p>
        </p:txBody>
      </p:sp>
      <p:sp>
        <p:nvSpPr>
          <p:cNvPr id="9" name="TextBox 8"/>
          <p:cNvSpPr txBox="1"/>
          <p:nvPr/>
        </p:nvSpPr>
        <p:spPr>
          <a:xfrm>
            <a:off x="5636139" y="4405050"/>
            <a:ext cx="1225978" cy="369332"/>
          </a:xfrm>
          <a:prstGeom prst="rect">
            <a:avLst/>
          </a:prstGeom>
          <a:noFill/>
        </p:spPr>
        <p:txBody>
          <a:bodyPr wrap="square" rtlCol="0">
            <a:spAutoFit/>
          </a:bodyPr>
          <a:lstStyle/>
          <a:p>
            <a:r>
              <a:rPr lang="en-US" dirty="0" smtClean="0">
                <a:solidFill>
                  <a:srgbClr val="00FF00"/>
                </a:solidFill>
              </a:rPr>
              <a:t>Mp,Jp,Rp</a:t>
            </a:r>
            <a:endParaRPr lang="en-US" dirty="0">
              <a:solidFill>
                <a:srgbClr val="00FF00"/>
              </a:solidFill>
            </a:endParaRPr>
          </a:p>
        </p:txBody>
      </p:sp>
      <p:sp>
        <p:nvSpPr>
          <p:cNvPr id="10" name="TextBox 9"/>
          <p:cNvSpPr txBox="1"/>
          <p:nvPr/>
        </p:nvSpPr>
        <p:spPr>
          <a:xfrm>
            <a:off x="5947718" y="2481794"/>
            <a:ext cx="741406" cy="369332"/>
          </a:xfrm>
          <a:prstGeom prst="rect">
            <a:avLst/>
          </a:prstGeom>
          <a:noFill/>
        </p:spPr>
        <p:txBody>
          <a:bodyPr wrap="square" rtlCol="0">
            <a:spAutoFit/>
          </a:bodyPr>
          <a:lstStyle/>
          <a:p>
            <a:r>
              <a:rPr lang="en-US" dirty="0" smtClean="0"/>
              <a:t>Xp</a:t>
            </a:r>
            <a:endParaRPr lang="en-US" dirty="0"/>
          </a:p>
        </p:txBody>
      </p:sp>
      <p:sp>
        <p:nvSpPr>
          <p:cNvPr id="11" name="TextBox 10"/>
          <p:cNvSpPr txBox="1"/>
          <p:nvPr/>
        </p:nvSpPr>
        <p:spPr>
          <a:xfrm>
            <a:off x="4320744" y="2095844"/>
            <a:ext cx="741406" cy="369332"/>
          </a:xfrm>
          <a:prstGeom prst="rect">
            <a:avLst/>
          </a:prstGeom>
          <a:noFill/>
        </p:spPr>
        <p:txBody>
          <a:bodyPr wrap="square" rtlCol="0">
            <a:spAutoFit/>
          </a:bodyPr>
          <a:lstStyle/>
          <a:p>
            <a:r>
              <a:rPr lang="en-US" dirty="0" smtClean="0"/>
              <a:t>Xce</a:t>
            </a:r>
            <a:endParaRPr lang="en-US" dirty="0"/>
          </a:p>
        </p:txBody>
      </p:sp>
      <p:sp>
        <p:nvSpPr>
          <p:cNvPr id="12" name="TextBox 11"/>
          <p:cNvSpPr txBox="1"/>
          <p:nvPr/>
        </p:nvSpPr>
        <p:spPr>
          <a:xfrm>
            <a:off x="4320744" y="5510493"/>
            <a:ext cx="741406" cy="369332"/>
          </a:xfrm>
          <a:prstGeom prst="rect">
            <a:avLst/>
          </a:prstGeom>
          <a:noFill/>
        </p:spPr>
        <p:txBody>
          <a:bodyPr wrap="square" rtlCol="0">
            <a:spAutoFit/>
          </a:bodyPr>
          <a:lstStyle/>
          <a:p>
            <a:r>
              <a:rPr lang="en-US" dirty="0" smtClean="0"/>
              <a:t>Xts</a:t>
            </a:r>
            <a:endParaRPr lang="en-US" dirty="0"/>
          </a:p>
        </p:txBody>
      </p:sp>
      <p:sp>
        <p:nvSpPr>
          <p:cNvPr id="13" name="TextBox 12"/>
          <p:cNvSpPr txBox="1"/>
          <p:nvPr/>
        </p:nvSpPr>
        <p:spPr>
          <a:xfrm>
            <a:off x="10006054" y="3277176"/>
            <a:ext cx="741406" cy="369332"/>
          </a:xfrm>
          <a:prstGeom prst="rect">
            <a:avLst/>
          </a:prstGeom>
          <a:noFill/>
        </p:spPr>
        <p:txBody>
          <a:bodyPr wrap="square" rtlCol="0">
            <a:spAutoFit/>
          </a:bodyPr>
          <a:lstStyle/>
          <a:p>
            <a:r>
              <a:rPr lang="en-US" dirty="0" smtClean="0"/>
              <a:t>Xm</a:t>
            </a:r>
            <a:endParaRPr lang="en-US" dirty="0"/>
          </a:p>
        </p:txBody>
      </p:sp>
      <p:cxnSp>
        <p:nvCxnSpPr>
          <p:cNvPr id="15" name="Straight Arrow Connector 14"/>
          <p:cNvCxnSpPr/>
          <p:nvPr/>
        </p:nvCxnSpPr>
        <p:spPr>
          <a:xfrm>
            <a:off x="4637902" y="2490032"/>
            <a:ext cx="6837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a:off x="4637902" y="5510493"/>
            <a:ext cx="6837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a:off x="6178377" y="2851126"/>
            <a:ext cx="6837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10260226" y="3813778"/>
            <a:ext cx="6837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Circular Arrow 29"/>
          <p:cNvSpPr/>
          <p:nvPr/>
        </p:nvSpPr>
        <p:spPr>
          <a:xfrm rot="16200000">
            <a:off x="5765026" y="3583054"/>
            <a:ext cx="823784" cy="823784"/>
          </a:xfrm>
          <a:prstGeom prst="circular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solidFill>
                <a:schemeClr val="tx1"/>
              </a:solidFill>
            </a:endParaRPr>
          </a:p>
        </p:txBody>
      </p:sp>
      <p:sp>
        <p:nvSpPr>
          <p:cNvPr id="31" name="TextBox 30"/>
          <p:cNvSpPr txBox="1"/>
          <p:nvPr/>
        </p:nvSpPr>
        <p:spPr>
          <a:xfrm>
            <a:off x="6135728" y="3488457"/>
            <a:ext cx="741406" cy="369332"/>
          </a:xfrm>
          <a:prstGeom prst="rect">
            <a:avLst/>
          </a:prstGeom>
          <a:noFill/>
        </p:spPr>
        <p:txBody>
          <a:bodyPr wrap="square" rtlCol="0">
            <a:spAutoFit/>
          </a:bodyPr>
          <a:lstStyle/>
          <a:p>
            <a:r>
              <a:rPr lang="en-US" dirty="0"/>
              <a:t>θ</a:t>
            </a:r>
            <a:r>
              <a:rPr lang="en-US" dirty="0" smtClean="0"/>
              <a:t>p</a:t>
            </a:r>
            <a:endParaRPr lang="en-US" dirty="0"/>
          </a:p>
        </p:txBody>
      </p:sp>
      <p:sp>
        <p:nvSpPr>
          <p:cNvPr id="14" name="Slide Number Placeholder 13"/>
          <p:cNvSpPr>
            <a:spLocks noGrp="1"/>
          </p:cNvSpPr>
          <p:nvPr>
            <p:ph type="sldNum" sz="quarter" idx="12"/>
          </p:nvPr>
        </p:nvSpPr>
        <p:spPr/>
        <p:txBody>
          <a:bodyPr/>
          <a:lstStyle/>
          <a:p>
            <a:fld id="{7E038ECF-EC01-4D6E-9FD9-D72C9EF13AB3}" type="slidenum">
              <a:rPr lang="en-US" smtClean="0"/>
              <a:t>9</a:t>
            </a:fld>
            <a:endParaRPr lang="en-US"/>
          </a:p>
        </p:txBody>
      </p:sp>
    </p:spTree>
    <p:extLst>
      <p:ext uri="{BB962C8B-B14F-4D97-AF65-F5344CB8AC3E}">
        <p14:creationId xmlns:p14="http://schemas.microsoft.com/office/powerpoint/2010/main" val="3239774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777</TotalTime>
  <Words>370</Words>
  <Application>Microsoft Office PowerPoint</Application>
  <PresentationFormat>Widescreen</PresentationFormat>
  <Paragraphs>100</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 Math</vt:lpstr>
      <vt:lpstr>Office Theme</vt:lpstr>
      <vt:lpstr>WFM v9_1 Derivations</vt:lpstr>
      <vt:lpstr>WFMv9</vt:lpstr>
      <vt:lpstr>Force of the Contractile Element</vt:lpstr>
      <vt:lpstr>Derivations</vt:lpstr>
      <vt:lpstr>Translation Velocity and Position of Pulley</vt:lpstr>
      <vt:lpstr>Rotational Velocity and Position of Pulley</vt:lpstr>
      <vt:lpstr>Addition of Rotation and Translation</vt:lpstr>
      <vt:lpstr>Model Intricacies</vt:lpstr>
      <vt:lpstr>Raw WFMv9 diagram for  making into .jpg’s</vt:lpstr>
      <vt:lpstr>PowerPoint Presentation</vt:lpstr>
    </vt:vector>
  </TitlesOfParts>
  <Company>Northern Arizona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WFM v9_1 Derivations</dc:title>
  <dc:creator>Jeremy Lynn Petak</dc:creator>
  <cp:lastModifiedBy>Jeremy Lynn Petak</cp:lastModifiedBy>
  <cp:revision>50</cp:revision>
  <dcterms:created xsi:type="dcterms:W3CDTF">2016-04-04T20:48:01Z</dcterms:created>
  <dcterms:modified xsi:type="dcterms:W3CDTF">2016-04-20T22:12:00Z</dcterms:modified>
</cp:coreProperties>
</file>