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8" r:id="rId6"/>
    <p:sldId id="262" r:id="rId7"/>
    <p:sldId id="267" r:id="rId8"/>
    <p:sldId id="268" r:id="rId9"/>
    <p:sldId id="269" r:id="rId10"/>
    <p:sldId id="270" r:id="rId11"/>
    <p:sldId id="273" r:id="rId12"/>
    <p:sldId id="271" r:id="rId13"/>
    <p:sldId id="272" r:id="rId14"/>
    <p:sldId id="276" r:id="rId15"/>
    <p:sldId id="275" r:id="rId16"/>
    <p:sldId id="274" r:id="rId17"/>
    <p:sldId id="263" r:id="rId18"/>
    <p:sldId id="264" r:id="rId19"/>
    <p:sldId id="25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10.1.21.95:8080/" TargetMode="External"/><Relationship Id="rId1" Type="http://schemas.openxmlformats.org/officeDocument/2006/relationships/hyperlink" Target="http://git.2dfire-inc.com/mars/jstorm_mi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Jstorm</a:t>
            </a:r>
            <a:endParaRPr lang="en-US" altLang="zh-CN"/>
          </a:p>
        </p:txBody>
      </p:sp>
      <p:sp>
        <p:nvSpPr>
          <p:cNvPr id="3" name="副标题 2"/>
          <p:cNvSpPr>
            <a:spLocks noGrp="1"/>
          </p:cNvSpPr>
          <p:nvPr>
            <p:ph type="subTitle" idx="1"/>
          </p:nvPr>
        </p:nvSpPr>
        <p:spPr/>
        <p:txBody>
          <a:bodyPr/>
          <a:p>
            <a:r>
              <a:rPr lang="en-US" altLang="zh-CN"/>
              <a:t>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Nimbus &amp; Supervisors &amp; Worker &amp; Task</a:t>
            </a:r>
            <a:endParaRPr lang="en-US" altLang="zh-CN"/>
          </a:p>
        </p:txBody>
      </p:sp>
      <p:sp>
        <p:nvSpPr>
          <p:cNvPr id="3" name="内容占位符 2"/>
          <p:cNvSpPr>
            <a:spLocks noGrp="1"/>
          </p:cNvSpPr>
          <p:nvPr>
            <p:ph idx="1"/>
          </p:nvPr>
        </p:nvSpPr>
        <p:spPr/>
        <p:txBody>
          <a:bodyPr/>
          <a:p>
            <a:r>
              <a:rPr lang="en-US" altLang="zh-CN">
                <a:sym typeface="+mn-ea"/>
              </a:rPr>
              <a:t>Nimbus: </a:t>
            </a:r>
            <a:endParaRPr lang="en-US" altLang="zh-CN">
              <a:sym typeface="+mn-ea"/>
            </a:endParaRPr>
          </a:p>
          <a:p>
            <a:r>
              <a:rPr lang="en-US" altLang="zh-CN">
                <a:sym typeface="+mn-ea"/>
              </a:rPr>
              <a:t>Supervisors: </a:t>
            </a:r>
            <a:endParaRPr lang="en-US" altLang="zh-CN">
              <a:sym typeface="+mn-ea"/>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快速开发</a:t>
            </a:r>
            <a:endParaRPr lang="zh-CN" altLang="en-US"/>
          </a:p>
        </p:txBody>
      </p:sp>
      <p:sp>
        <p:nvSpPr>
          <p:cNvPr id="3" name="内容占位符 2"/>
          <p:cNvSpPr>
            <a:spLocks noGrp="1"/>
          </p:cNvSpPr>
          <p:nvPr>
            <p:ph idx="1"/>
          </p:nvPr>
        </p:nvSpPr>
        <p:spPr/>
        <p:txBody>
          <a:bodyPr/>
          <a:p>
            <a:r>
              <a:rPr lang="en-US" altLang="zh-CN"/>
              <a:t>1.  </a:t>
            </a:r>
            <a:r>
              <a:rPr lang="zh-CN" altLang="en-US"/>
              <a:t>继承BaseRichSpout</a:t>
            </a:r>
            <a:endParaRPr lang="zh-CN" altLang="en-US"/>
          </a:p>
          <a:p>
            <a:r>
              <a:rPr lang="en-US" altLang="zh-CN"/>
              <a:t>2.  </a:t>
            </a:r>
            <a:r>
              <a:rPr lang="zh-CN" altLang="en-US">
                <a:sym typeface="+mn-ea"/>
              </a:rPr>
              <a:t>继承</a:t>
            </a:r>
            <a:r>
              <a:rPr lang="en-US" altLang="zh-CN"/>
              <a:t>BaseRichBolt</a:t>
            </a:r>
            <a:endParaRPr lang="en-US" altLang="zh-CN"/>
          </a:p>
          <a:p>
            <a:r>
              <a:rPr lang="en-US" altLang="zh-CN"/>
              <a:t>3.  </a:t>
            </a:r>
            <a:r>
              <a:rPr lang="zh-CN" altLang="en-US"/>
              <a:t>本地测试LocalCluster</a:t>
            </a:r>
            <a:endParaRPr lang="zh-CN" altLang="en-US"/>
          </a:p>
          <a:p>
            <a:r>
              <a:rPr lang="en-US" altLang="zh-CN"/>
              <a:t>4.  </a:t>
            </a:r>
            <a:r>
              <a:rPr lang="zh-CN" altLang="en-US"/>
              <a:t>集群运行StormSubmitter</a:t>
            </a:r>
            <a:endParaRPr lang="zh-CN" altLang="en-US"/>
          </a:p>
          <a:p>
            <a:r>
              <a:rPr lang="en-US" altLang="zh-CN"/>
              <a:t>5.  </a:t>
            </a:r>
            <a:r>
              <a:rPr lang="en-US" altLang="zh-CN">
                <a:hlinkClick r:id="rId1"/>
              </a:rPr>
              <a:t>example</a:t>
            </a:r>
            <a:r>
              <a:rPr lang="zh-CN" altLang="en-US"/>
              <a:t>（分布式追踪系统的</a:t>
            </a:r>
            <a:r>
              <a:rPr lang="en-US" altLang="zh-CN"/>
              <a:t>Jstorm</a:t>
            </a:r>
            <a:r>
              <a:rPr lang="zh-CN" altLang="en-US"/>
              <a:t>模块）</a:t>
            </a:r>
            <a:endParaRPr lang="zh-CN" altLang="en-US"/>
          </a:p>
          <a:p>
            <a:r>
              <a:rPr lang="en-US" altLang="zh-CN"/>
              <a:t>6.  </a:t>
            </a:r>
            <a:r>
              <a:rPr lang="en-US" altLang="zh-CN">
                <a:hlinkClick r:id="rId2"/>
              </a:rPr>
              <a:t>Web</a:t>
            </a:r>
            <a:r>
              <a:rPr lang="zh-CN" altLang="zh-CN">
                <a:hlinkClick r:id="rId2"/>
              </a:rPr>
              <a:t> </a:t>
            </a:r>
            <a:r>
              <a:rPr lang="en-US" altLang="zh-CN">
                <a:hlinkClick r:id="rId2"/>
              </a:rPr>
              <a:t>UI</a:t>
            </a:r>
            <a:r>
              <a:rPr lang="zh-CN" altLang="en-US"/>
              <a:t>（日常</a:t>
            </a:r>
            <a:r>
              <a:rPr lang="en-US" altLang="zh-CN"/>
              <a:t>Jstorm</a:t>
            </a:r>
            <a:r>
              <a:rPr lang="zh-CN" altLang="en-US"/>
              <a:t>集群控制台）</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t>
            </a:r>
            <a:r>
              <a:rPr lang="zh-CN" altLang="en-US"/>
              <a:t>ubmitTopology</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Acker</a:t>
            </a:r>
            <a:endParaRPr lang="en-US" altLang="zh-CN"/>
          </a:p>
        </p:txBody>
      </p:sp>
      <p:pic>
        <p:nvPicPr>
          <p:cNvPr id="7" name="内容占位符 6"/>
          <p:cNvPicPr>
            <a:picLocks noChangeAspect="1"/>
          </p:cNvPicPr>
          <p:nvPr>
            <p:ph idx="1"/>
          </p:nvPr>
        </p:nvPicPr>
        <p:blipFill>
          <a:blip r:embed="rId1"/>
          <a:stretch>
            <a:fillRect/>
          </a:stretch>
        </p:blipFill>
        <p:spPr>
          <a:xfrm>
            <a:off x="838200" y="1445895"/>
            <a:ext cx="7353300" cy="1666875"/>
          </a:xfrm>
          <a:prstGeom prst="rect">
            <a:avLst/>
          </a:prstGeom>
        </p:spPr>
      </p:pic>
      <p:pic>
        <p:nvPicPr>
          <p:cNvPr id="8" name="图片 7"/>
          <p:cNvPicPr>
            <a:picLocks noChangeAspect="1"/>
          </p:cNvPicPr>
          <p:nvPr/>
        </p:nvPicPr>
        <p:blipFill>
          <a:blip r:embed="rId2"/>
          <a:stretch>
            <a:fillRect/>
          </a:stretch>
        </p:blipFill>
        <p:spPr>
          <a:xfrm>
            <a:off x="73660" y="3112770"/>
            <a:ext cx="7656830" cy="3515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Zookeeper Nodes</a:t>
            </a:r>
            <a:endParaRPr lang="en-US" altLang="zh-CN"/>
          </a:p>
        </p:txBody>
      </p:sp>
      <p:sp>
        <p:nvSpPr>
          <p:cNvPr id="3" name="内容占位符 2"/>
          <p:cNvSpPr>
            <a:spLocks noGrp="1"/>
          </p:cNvSpPr>
          <p:nvPr>
            <p:ph idx="1"/>
          </p:nvPr>
        </p:nvSpPr>
        <p:spPr/>
        <p:txBody>
          <a:bodyPr>
            <a:normAutofit/>
          </a:bodyPr>
          <a:p>
            <a:r>
              <a:rPr lang="zh-CN" altLang="en-US"/>
              <a:t>nimbus_master,  assignments, blobstoremaxkeysequencenumber,</a:t>
            </a:r>
            <a:endParaRPr lang="zh-CN" altLang="en-US"/>
          </a:p>
          <a:p>
            <a:r>
              <a:rPr lang="zh-CN" altLang="en-US"/>
              <a:t>topology</a:t>
            </a:r>
            <a:endParaRPr lang="zh-CN" altLang="en-US"/>
          </a:p>
          <a:p>
            <a:r>
              <a:rPr lang="zh-CN" altLang="en-US"/>
              <a:t>blobstore, taskbeats, nimbus_slave</a:t>
            </a:r>
            <a:endParaRPr lang="zh-CN" altLang="en-US"/>
          </a:p>
          <a:p>
            <a:r>
              <a:rPr lang="zh-CN" altLang="en-US"/>
              <a:t>assignments_bak, metrics</a:t>
            </a:r>
            <a:endParaRPr lang="zh-CN" altLang="en-US"/>
          </a:p>
          <a:p>
            <a:r>
              <a:rPr lang="zh-CN" altLang="en-US"/>
              <a:t>taskerrors, nimbus_slave_detail, tasks, supervisors</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Internal Message Buffers</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595995" cy="4602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命令</a:t>
            </a:r>
            <a:endParaRPr lang="zh-CN" altLang="en-US"/>
          </a:p>
        </p:txBody>
      </p:sp>
      <p:sp>
        <p:nvSpPr>
          <p:cNvPr id="3" name="内容占位符 2"/>
          <p:cNvSpPr>
            <a:spLocks noGrp="1"/>
          </p:cNvSpPr>
          <p:nvPr>
            <p:ph idx="1"/>
          </p:nvPr>
        </p:nvSpPr>
        <p:spPr/>
        <p:txBody>
          <a:bodyPr>
            <a:normAutofit fontScale="60000"/>
          </a:bodyPr>
          <a:p>
            <a:r>
              <a:rPr lang="zh-CN" altLang="en-US"/>
              <a:t>jstorm nimbus &amp;               </a:t>
            </a:r>
            <a:endParaRPr lang="zh-CN" altLang="en-US"/>
          </a:p>
          <a:p>
            <a:r>
              <a:rPr lang="zh-CN" altLang="en-US"/>
              <a:t>jstorm supervisor &amp;       </a:t>
            </a:r>
            <a:endParaRPr lang="zh-CN" altLang="en-US"/>
          </a:p>
          <a:p>
            <a:r>
              <a:rPr lang="zh-CN" altLang="en-US"/>
              <a:t>jstorm jar topology-jar-path classPath param </a:t>
            </a:r>
            <a:endParaRPr lang="zh-CN" altLang="en-US"/>
          </a:p>
          <a:p>
            <a:r>
              <a:rPr lang="zh-CN" altLang="en-US"/>
              <a:t>update_topology，</a:t>
            </a:r>
            <a:r>
              <a:rPr lang="zh-CN" altLang="en-US">
                <a:sym typeface="+mn-ea"/>
              </a:rPr>
              <a:t>动态修改topology的配置文件</a:t>
            </a:r>
            <a:endParaRPr lang="zh-CN" altLang="en-US"/>
          </a:p>
          <a:p>
            <a:pPr marL="0" indent="0">
              <a:buNone/>
            </a:pPr>
            <a:r>
              <a:rPr lang="zh-CN" altLang="en-US"/>
              <a:t>      jstorm update_topology topology-name -jar [jarpath] -conf [confpath]</a:t>
            </a:r>
            <a:endParaRPr lang="zh-CN" altLang="en-US"/>
          </a:p>
          <a:p>
            <a:r>
              <a:rPr lang="zh-CN" altLang="en-US"/>
              <a:t>kill命令，kill 指定的 topology, jstorm集群会先禁用相关的spouts，并待所有处理中的进程执行完毕后关闭works并清理他们的状态，可以指定等待的超时时间</a:t>
            </a:r>
            <a:endParaRPr lang="zh-CN" altLang="en-US"/>
          </a:p>
          <a:p>
            <a:pPr marL="0" indent="0">
              <a:buNone/>
            </a:pPr>
            <a:r>
              <a:rPr lang="zh-CN" altLang="en-US"/>
              <a:t>      jstorm kill topology-name [wait-time-secs]</a:t>
            </a:r>
            <a:endParaRPr lang="zh-CN" altLang="en-US"/>
          </a:p>
          <a:p>
            <a:r>
              <a:rPr lang="zh-CN" altLang="en-US">
                <a:sym typeface="+mn-ea"/>
              </a:rPr>
              <a:t>activate，激活指定topology的spouts</a:t>
            </a:r>
            <a:endParaRPr lang="zh-CN" altLang="en-US">
              <a:sym typeface="+mn-ea"/>
            </a:endParaRPr>
          </a:p>
          <a:p>
            <a:pPr marL="0" indent="0">
              <a:buNone/>
            </a:pPr>
            <a:r>
              <a:rPr lang="zh-CN" altLang="en-US">
                <a:sym typeface="+mn-ea"/>
              </a:rPr>
              <a:t>      jstorm activate topology-nam</a:t>
            </a:r>
            <a:r>
              <a:rPr lang="en-US" altLang="zh-CN">
                <a:sym typeface="+mn-ea"/>
              </a:rPr>
              <a:t>e</a:t>
            </a:r>
            <a:endParaRPr lang="en-US" altLang="zh-CN">
              <a:sym typeface="+mn-ea"/>
            </a:endParaRPr>
          </a:p>
          <a:p>
            <a:r>
              <a:rPr lang="zh-CN" altLang="en-US">
                <a:sym typeface="+mn-ea"/>
              </a:rPr>
              <a:t>deactivate，禁用指定topology的spouts</a:t>
            </a:r>
            <a:endParaRPr lang="zh-CN" altLang="en-US">
              <a:sym typeface="+mn-ea"/>
            </a:endParaRPr>
          </a:p>
          <a:p>
            <a:pPr marL="0" indent="0">
              <a:buNone/>
            </a:pPr>
            <a:r>
              <a:rPr lang="zh-CN" altLang="en-US"/>
              <a:t>      jstorm deactivate topology-name</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Jstorm</a:t>
            </a:r>
            <a:r>
              <a:rPr lang="zh-CN" altLang="en-US">
                <a:sym typeface="+mn-ea"/>
              </a:rPr>
              <a:t>命令</a:t>
            </a:r>
            <a:endParaRPr lang="zh-CN" altLang="en-US"/>
          </a:p>
        </p:txBody>
      </p:sp>
      <p:sp>
        <p:nvSpPr>
          <p:cNvPr id="3" name="内容占位符 2"/>
          <p:cNvSpPr>
            <a:spLocks noGrp="1"/>
          </p:cNvSpPr>
          <p:nvPr>
            <p:ph idx="1"/>
          </p:nvPr>
        </p:nvSpPr>
        <p:spPr/>
        <p:txBody>
          <a:bodyPr>
            <a:normAutofit fontScale="80000"/>
          </a:bodyPr>
          <a:p>
            <a:r>
              <a:rPr lang="zh-CN" altLang="en-US"/>
              <a:t>blacklist, 将某个hostname加入或移除黑名单，黑名单中的hostname将不会被Nimbus调度</a:t>
            </a:r>
            <a:endParaRPr lang="zh-CN" altLang="en-US"/>
          </a:p>
          <a:p>
            <a:pPr marL="0" indent="0">
              <a:buNone/>
            </a:pPr>
            <a:r>
              <a:rPr lang="zh-CN" altLang="en-US"/>
              <a:t>      jstorm blacklist add|remove hostname</a:t>
            </a:r>
            <a:endParaRPr lang="zh-CN" altLang="en-US"/>
          </a:p>
          <a:p>
            <a:r>
              <a:rPr lang="zh-CN" altLang="en-US"/>
              <a:t>list, 列出JStorm集群的信息</a:t>
            </a:r>
            <a:endParaRPr lang="zh-CN" altLang="en-US"/>
          </a:p>
          <a:p>
            <a:pPr marL="0" indent="0">
              <a:buNone/>
            </a:pPr>
            <a:r>
              <a:rPr lang="zh-CN" altLang="en-US"/>
              <a:t>      jstorm list</a:t>
            </a:r>
            <a:endParaRPr lang="zh-CN" altLang="en-US"/>
          </a:p>
          <a:p>
            <a:r>
              <a:rPr lang="zh-CN" altLang="en-US"/>
              <a:t>rebalance, 对集群任务重新进行负载均衡，一般在新增服务器后执行，该命令会先禁用所有正在执行的topology，等再分配完成后恢复，可以指定超时时间</a:t>
            </a:r>
            <a:endParaRPr lang="zh-CN" altLang="en-US"/>
          </a:p>
          <a:p>
            <a:pPr marL="0" indent="0">
              <a:buNone/>
            </a:pPr>
            <a:r>
              <a:rPr lang="zh-CN" altLang="en-US"/>
              <a:t>      jstorm rebalance topology-name [-w wait-time-secs]</a:t>
            </a:r>
            <a:endParaRPr lang="zh-CN" altLang="en-US"/>
          </a:p>
          <a:p>
            <a:r>
              <a:rPr lang="zh-CN" altLang="en-US"/>
              <a:t>metricsMonitor, 开启或关闭topology的指标监控</a:t>
            </a:r>
            <a:endParaRPr lang="zh-CN" altLang="en-US"/>
          </a:p>
          <a:p>
            <a:pPr marL="0" indent="0">
              <a:buNone/>
            </a:pPr>
            <a:r>
              <a:rPr lang="zh-CN" altLang="en-US"/>
              <a:t>    jstorm metricsMonitor topologyname bool</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References</a:t>
            </a:r>
            <a:endParaRPr lang="en-US" altLang="zh-CN"/>
          </a:p>
        </p:txBody>
      </p:sp>
      <p:sp>
        <p:nvSpPr>
          <p:cNvPr id="3" name="内容占位符 2"/>
          <p:cNvSpPr>
            <a:spLocks noGrp="1"/>
          </p:cNvSpPr>
          <p:nvPr>
            <p:ph idx="1"/>
          </p:nvPr>
        </p:nvSpPr>
        <p:spPr/>
        <p:txBody>
          <a:bodyPr/>
          <a:p>
            <a:r>
              <a:rPr lang="zh-CN" altLang="en-US">
                <a:sym typeface="+mn-ea"/>
              </a:rPr>
              <a:t>http://www.michael-noll.com/blog/2012/10/16/understanding-the-parallelism-of-a-storm-topology/</a:t>
            </a:r>
            <a:endParaRPr lang="zh-CN" altLang="en-US"/>
          </a:p>
          <a:p>
            <a:r>
              <a:rPr lang="zh-CN" altLang="en-US"/>
              <a:t>http://www.michael-noll.com/blog/2013/06/21/understanding-storm-internal-message-buffers/</a:t>
            </a:r>
            <a:endParaRPr lang="zh-CN" altLang="en-US"/>
          </a:p>
          <a:p>
            <a:r>
              <a:rPr lang="zh-CN" altLang="en-US"/>
              <a:t>https://www.tutorialspoint.com/apache_storm/apache_storm_tutorial.pdf</a:t>
            </a:r>
            <a:endParaRPr lang="zh-CN" altLang="en-US"/>
          </a:p>
          <a:p>
            <a:r>
              <a:rPr lang="zh-CN" altLang="en-US"/>
              <a:t>http://ifeve.com/wp-content/uploads/2014/03/Getting-Started-With-Storm-Jonathan-Leibiusky-Gabriel-E_1276.pdf</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简介</a:t>
            </a:r>
            <a:endParaRPr lang="zh-CN" altLang="zh-CN"/>
          </a:p>
        </p:txBody>
      </p:sp>
      <p:sp>
        <p:nvSpPr>
          <p:cNvPr id="3" name="内容占位符 2"/>
          <p:cNvSpPr>
            <a:spLocks noGrp="1"/>
          </p:cNvSpPr>
          <p:nvPr>
            <p:ph idx="1"/>
          </p:nvPr>
        </p:nvSpPr>
        <p:spPr/>
        <p:txBody>
          <a:bodyPr/>
          <a:p>
            <a:r>
              <a:rPr lang="zh-CN" altLang="en-US"/>
              <a:t>JStorm 是一个类似Hadoop MapReduce的系统， 用户按照指定的接口实现一个任务，然后将这个任务递交给JStorm系统，JStorm将这个任务跑起来，并且按7 * 24小时运行起来，一旦中间一个Worker 发生意外故障， 调度器立即分配一个新的Worker替换这个失效的Worker。</a:t>
            </a:r>
            <a:endParaRPr lang="zh-CN" altLang="en-US"/>
          </a:p>
          <a:p>
            <a:endParaRPr lang="zh-CN" altLang="en-US"/>
          </a:p>
          <a:p>
            <a:r>
              <a:rPr lang="zh-CN" altLang="en-US"/>
              <a:t>从应用的角度，JStorm应用是一种遵守某种编程规范的分布式应用。从系统角度， JStorm是一套类似MapReduce的调度系统。 从数据的角度，JStorm是一套基于流水线的消息处理机制。</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应用场景</a:t>
            </a:r>
            <a:endParaRPr lang="zh-CN" altLang="en-US"/>
          </a:p>
        </p:txBody>
      </p:sp>
      <p:sp>
        <p:nvSpPr>
          <p:cNvPr id="3" name="内容占位符 2"/>
          <p:cNvSpPr>
            <a:spLocks noGrp="1"/>
          </p:cNvSpPr>
          <p:nvPr>
            <p:ph idx="1"/>
          </p:nvPr>
        </p:nvSpPr>
        <p:spPr/>
        <p:txBody>
          <a:bodyPr>
            <a:normAutofit lnSpcReduction="20000"/>
          </a:bodyPr>
          <a:p>
            <a:r>
              <a:rPr lang="zh-CN" altLang="en-US"/>
              <a:t>日志分析，从日志中分析出特定的数据，并将分析的结果存入外部存储器如数据库。目前，主流日志分析技术就使用JStorm或Storm</a:t>
            </a:r>
            <a:endParaRPr lang="zh-CN" altLang="en-US"/>
          </a:p>
          <a:p>
            <a:r>
              <a:rPr lang="zh-CN" altLang="en-US"/>
              <a:t>管道系统， 将一个数据从一个系统传输到另外一个系统， 比如将数据库同步到Hadoop</a:t>
            </a:r>
            <a:endParaRPr lang="zh-CN" altLang="en-US"/>
          </a:p>
          <a:p>
            <a:r>
              <a:rPr lang="zh-CN" altLang="en-US"/>
              <a:t>消息转化器， 将接受到的消息按照某种格式进行转化，存储到另外一个系统如消息中间件</a:t>
            </a:r>
            <a:endParaRPr lang="zh-CN" altLang="en-US"/>
          </a:p>
          <a:p>
            <a:r>
              <a:rPr lang="zh-CN" altLang="en-US"/>
              <a:t>统计分析器， 从日志或消息中，提炼出某个字段，然后做count或sum计算，最后将统计值存入外部存储器。中间处理过程可能更复杂。</a:t>
            </a:r>
            <a:endParaRPr lang="zh-CN" altLang="en-US"/>
          </a:p>
          <a:p>
            <a:r>
              <a:rPr lang="zh-CN" altLang="en-US"/>
              <a:t>实时推荐系统， 将推荐算法运行在jstorm中，达到秒级的推荐效果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启动</a:t>
            </a:r>
            <a:endParaRPr lang="zh-CN" altLang="en-US"/>
          </a:p>
        </p:txBody>
      </p:sp>
      <p:sp>
        <p:nvSpPr>
          <p:cNvPr id="3" name="内容占位符 2"/>
          <p:cNvSpPr>
            <a:spLocks noGrp="1"/>
          </p:cNvSpPr>
          <p:nvPr>
            <p:ph idx="1"/>
          </p:nvPr>
        </p:nvSpPr>
        <p:spPr/>
        <p:txBody>
          <a:bodyPr>
            <a:normAutofit lnSpcReduction="20000"/>
          </a:bodyPr>
          <a:p>
            <a:r>
              <a:rPr lang="zh-CN" altLang="zh-CN"/>
              <a:t>storm.yaml参数修改</a:t>
            </a:r>
            <a:endParaRPr lang="zh-CN" altLang="zh-CN"/>
          </a:p>
          <a:p>
            <a:r>
              <a:rPr lang="zh-CN" altLang="en-US"/>
              <a:t>nohup jstorm nimbus &amp;</a:t>
            </a:r>
            <a:endParaRPr lang="zh-CN" altLang="en-US"/>
          </a:p>
          <a:p>
            <a:r>
              <a:rPr lang="zh-CN" altLang="en-US">
                <a:sym typeface="+mn-ea"/>
              </a:rPr>
              <a:t>nohup </a:t>
            </a:r>
            <a:r>
              <a:rPr lang="zh-CN" altLang="en-US"/>
              <a:t>jstorm supervisor &amp;</a:t>
            </a:r>
            <a:endParaRPr lang="zh-CN" altLang="en-US"/>
          </a:p>
          <a:p>
            <a:r>
              <a:rPr lang="zh-CN" altLang="en-US"/>
              <a:t>jstorm jar jstorm_test-0.0.1.jar com.test.TestTopology</a:t>
            </a:r>
            <a:endParaRPr lang="zh-CN" altLang="en-US"/>
          </a:p>
          <a:p>
            <a:endParaRPr lang="zh-CN" altLang="en-US"/>
          </a:p>
          <a:p>
            <a:endParaRPr lang="zh-CN" altLang="en-US"/>
          </a:p>
          <a:p>
            <a:r>
              <a:rPr lang="en-US" altLang="zh-CN"/>
              <a:t>Web UI</a:t>
            </a:r>
            <a:endParaRPr lang="en-US" altLang="zh-CN"/>
          </a:p>
          <a:p>
            <a:r>
              <a:rPr lang="en-US" altLang="zh-CN"/>
              <a:t>#mkdir ~/.jstorm</a:t>
            </a:r>
            <a:endParaRPr lang="en-US" altLang="zh-CN"/>
          </a:p>
          <a:p>
            <a:r>
              <a:rPr lang="en-US" altLang="zh-CN"/>
              <a:t>#cp -f $JSTORM_HOME/conf/storm.yaml ~/.jstorm</a:t>
            </a:r>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Jstorm</a:t>
            </a:r>
            <a:r>
              <a:rPr lang="zh-CN" altLang="en-US"/>
              <a:t>组件</a:t>
            </a:r>
            <a:endParaRPr lang="zh-CN" altLang="en-US"/>
          </a:p>
        </p:txBody>
      </p:sp>
      <p:sp>
        <p:nvSpPr>
          <p:cNvPr id="5" name="内容占位符 4"/>
          <p:cNvSpPr/>
          <p:nvPr>
            <p:ph idx="1"/>
          </p:nvPr>
        </p:nvSpPr>
        <p:spPr/>
        <p:txBody>
          <a:bodyPr/>
          <a:p>
            <a:r>
              <a:rPr lang="zh-CN" altLang="en-US"/>
              <a:t>Stream</a:t>
            </a:r>
            <a:endParaRPr lang="zh-CN" altLang="en-US"/>
          </a:p>
          <a:p>
            <a:pPr marL="0" indent="0">
              <a:buNone/>
            </a:pPr>
            <a:r>
              <a:rPr lang="zh-CN" altLang="en-US"/>
              <a:t>    JStorm contain the abstraction of stream, which is an ongoing continuous unbounded tuple sequence。</a:t>
            </a:r>
            <a:endParaRPr lang="zh-CN" altLang="en-US"/>
          </a:p>
        </p:txBody>
      </p:sp>
      <p:pic>
        <p:nvPicPr>
          <p:cNvPr id="6" name="图片 5"/>
          <p:cNvPicPr>
            <a:picLocks noChangeAspect="1"/>
          </p:cNvPicPr>
          <p:nvPr/>
        </p:nvPicPr>
        <p:blipFill>
          <a:blip r:embed="rId1"/>
          <a:stretch>
            <a:fillRect/>
          </a:stretch>
        </p:blipFill>
        <p:spPr>
          <a:xfrm>
            <a:off x="1087120" y="3542665"/>
            <a:ext cx="7581265" cy="2266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Jstorm</a:t>
            </a:r>
            <a:r>
              <a:rPr lang="zh-CN" altLang="en-US">
                <a:sym typeface="+mn-ea"/>
              </a:rPr>
              <a:t>组件</a:t>
            </a:r>
            <a:endParaRPr lang="zh-CN" altLang="en-US"/>
          </a:p>
        </p:txBody>
      </p:sp>
      <p:sp>
        <p:nvSpPr>
          <p:cNvPr id="3" name="内容占位符 2"/>
          <p:cNvSpPr>
            <a:spLocks noGrp="1"/>
          </p:cNvSpPr>
          <p:nvPr>
            <p:ph idx="1"/>
          </p:nvPr>
        </p:nvSpPr>
        <p:spPr/>
        <p:txBody>
          <a:bodyPr/>
          <a:p>
            <a:r>
              <a:rPr lang="zh-CN" altLang="en-US"/>
              <a:t>Topology</a:t>
            </a:r>
            <a:endParaRPr lang="zh-CN" altLang="en-US"/>
          </a:p>
          <a:p>
            <a:pPr marL="0" indent="0">
              <a:buNone/>
            </a:pPr>
            <a:r>
              <a:rPr lang="zh-CN" altLang="en-US"/>
              <a:t>  </a:t>
            </a:r>
            <a:r>
              <a:rPr lang="en-US" altLang="zh-CN"/>
              <a:t>T</a:t>
            </a:r>
            <a:r>
              <a:rPr lang="zh-CN" altLang="en-US"/>
              <a:t>opology is the highest abstraction in JStorm， </a:t>
            </a:r>
            <a:r>
              <a:rPr lang="en-US" altLang="zh-CN"/>
              <a:t>i</a:t>
            </a:r>
            <a:r>
              <a:rPr lang="zh-CN" altLang="en-US"/>
              <a:t>t can be submitted to JStorm cluster to be run there. A topology is a data stream conversion chart, each node in graph above represents a spout or bolt, and each edge in the graph represents one data stream. After spout or bolt sends tuple to a stream, it will send tuple to each bolt subscribed from this stream</a:t>
            </a:r>
            <a:endParaRPr lang="zh-CN" altLang="en-US"/>
          </a:p>
        </p:txBody>
      </p:sp>
      <p:pic>
        <p:nvPicPr>
          <p:cNvPr id="4" name="图片 3"/>
          <p:cNvPicPr>
            <a:picLocks noChangeAspect="1"/>
          </p:cNvPicPr>
          <p:nvPr/>
        </p:nvPicPr>
        <p:blipFill>
          <a:blip r:embed="rId1"/>
          <a:stretch>
            <a:fillRect/>
          </a:stretch>
        </p:blipFill>
        <p:spPr>
          <a:xfrm>
            <a:off x="976630" y="4727575"/>
            <a:ext cx="5153660" cy="17919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Spout/Bolt</a:t>
            </a:r>
            <a:endParaRPr lang="zh-CN" altLang="en-US"/>
          </a:p>
        </p:txBody>
      </p:sp>
      <p:sp>
        <p:nvSpPr>
          <p:cNvPr id="3" name="内容占位符 2"/>
          <p:cNvSpPr>
            <a:spLocks noGrp="1"/>
          </p:cNvSpPr>
          <p:nvPr>
            <p:ph idx="1"/>
          </p:nvPr>
        </p:nvSpPr>
        <p:spPr/>
        <p:txBody>
          <a:bodyPr/>
          <a:p>
            <a:r>
              <a:rPr lang="en-US" altLang="zh-CN"/>
              <a:t>Spout</a:t>
            </a:r>
            <a:r>
              <a:rPr lang="zh-CN" altLang="en-US"/>
              <a:t>： JStorm considers that every stream has a source, so sources are abstracted as spout。</a:t>
            </a:r>
            <a:endParaRPr lang="zh-CN" altLang="en-US"/>
          </a:p>
          <a:p>
            <a:r>
              <a:rPr lang="en-US" altLang="zh-CN">
                <a:sym typeface="+mn-ea"/>
              </a:rPr>
              <a:t>B</a:t>
            </a:r>
            <a:r>
              <a:rPr lang="zh-CN" altLang="en-US">
                <a:sym typeface="+mn-ea"/>
              </a:rPr>
              <a:t>olt ： </a:t>
            </a:r>
            <a:r>
              <a:rPr lang="zh-CN" altLang="en-US"/>
              <a:t>A bolt consumes any number of input streams, does some processing, and possibly emits new streams。</a:t>
            </a:r>
            <a:endParaRPr lang="zh-CN" altLang="en-US"/>
          </a:p>
          <a:p>
            <a:endParaRPr lang="zh-CN" altLang="en-US"/>
          </a:p>
        </p:txBody>
      </p:sp>
      <p:pic>
        <p:nvPicPr>
          <p:cNvPr id="4" name="图片 3"/>
          <p:cNvPicPr>
            <a:picLocks noChangeAspect="1"/>
          </p:cNvPicPr>
          <p:nvPr/>
        </p:nvPicPr>
        <p:blipFill>
          <a:blip r:embed="rId1"/>
          <a:stretch>
            <a:fillRect/>
          </a:stretch>
        </p:blipFill>
        <p:spPr>
          <a:xfrm>
            <a:off x="1198245" y="3788410"/>
            <a:ext cx="6952615" cy="2162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Tuple</a:t>
            </a:r>
            <a:r>
              <a:rPr lang="en-US" altLang="zh-CN"/>
              <a:t>&amp; Worker/Task &amp; </a:t>
            </a:r>
            <a:r>
              <a:rPr lang="zh-CN" altLang="en-US">
                <a:sym typeface="+mn-ea"/>
              </a:rPr>
              <a:t>Resource Slot</a:t>
            </a:r>
            <a:endParaRPr lang="en-US" altLang="zh-CN"/>
          </a:p>
        </p:txBody>
      </p:sp>
      <p:sp>
        <p:nvSpPr>
          <p:cNvPr id="3" name="内容占位符 2"/>
          <p:cNvSpPr>
            <a:spLocks noGrp="1"/>
          </p:cNvSpPr>
          <p:nvPr>
            <p:ph idx="1"/>
          </p:nvPr>
        </p:nvSpPr>
        <p:spPr/>
        <p:txBody>
          <a:bodyPr/>
          <a:p>
            <a:r>
              <a:rPr lang="zh-CN" altLang="en-US">
                <a:sym typeface="+mn-ea"/>
              </a:rPr>
              <a:t>Tuple： </a:t>
            </a:r>
            <a:r>
              <a:rPr lang="zh-CN" altLang="en-US"/>
              <a:t>The data in stream is abstracted as tuple in JStorm. A tuple is a list of values, each value in the list has a name, and the value can be a basic type, character type, byte array, of course, also can be any other serializable type。</a:t>
            </a:r>
            <a:endParaRPr lang="zh-CN" altLang="en-US"/>
          </a:p>
          <a:p>
            <a:r>
              <a:rPr lang="en-US" altLang="zh-CN">
                <a:sym typeface="+mn-ea"/>
              </a:rPr>
              <a:t>Worker/Task</a:t>
            </a:r>
            <a:r>
              <a:rPr lang="zh-CN" altLang="en-US">
                <a:sym typeface="+mn-ea"/>
              </a:rPr>
              <a:t>： </a:t>
            </a:r>
            <a:r>
              <a:rPr lang="zh-CN" altLang="en-US"/>
              <a:t>Worker and Task are the execution units in JStorm, a worker represents a process, a task represents a thread, and tasks run in worker, one worker can run more than one task.</a:t>
            </a:r>
            <a:endParaRPr lang="zh-CN" altLang="en-US"/>
          </a:p>
          <a:p>
            <a:r>
              <a:rPr lang="zh-CN" altLang="en-US"/>
              <a:t>Resource Slot：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Resource Slot</a:t>
            </a:r>
            <a:endParaRPr lang="zh-CN" altLang="en-US"/>
          </a:p>
        </p:txBody>
      </p:sp>
      <p:sp>
        <p:nvSpPr>
          <p:cNvPr id="3" name="内容占位符 2"/>
          <p:cNvSpPr>
            <a:spLocks noGrp="1"/>
          </p:cNvSpPr>
          <p:nvPr>
            <p:ph idx="1"/>
          </p:nvPr>
        </p:nvSpPr>
        <p:spPr/>
        <p:txBody>
          <a:bodyPr>
            <a:normAutofit/>
          </a:bodyPr>
          <a:p>
            <a:r>
              <a:rPr lang="zh-CN" altLang="en-US"/>
              <a:t>In JStorm, the resource types are divided into three dimensions, CPU, Memory, and Port, no longer confined to port like Storm. That is, how many CPU Slot, how many Memory Slot, how many Port Slot a supervisor can provide。</a:t>
            </a:r>
            <a:endParaRPr lang="zh-CN" altLang="en-US"/>
          </a:p>
          <a:p>
            <a:pPr marL="0" indent="0">
              <a:buNone/>
            </a:pPr>
            <a:r>
              <a:rPr lang="zh-CN" altLang="en-US"/>
              <a:t>    A worker consumes a Port Slot.</a:t>
            </a:r>
            <a:endParaRPr lang="zh-CN" altLang="en-US"/>
          </a:p>
          <a:p>
            <a:pPr marL="0" indent="0">
              <a:buNone/>
            </a:pPr>
            <a:r>
              <a:rPr lang="zh-CN" altLang="en-US"/>
              <a:t>    Topology can set how many CPU slot will one worker cost. If there are some tasks cost too much cpu, please allocate more CPU slot to them.</a:t>
            </a:r>
            <a:endParaRPr lang="zh-CN" altLang="en-US"/>
          </a:p>
          <a:p>
            <a:pPr marL="0" indent="0">
              <a:buNone/>
            </a:pPr>
            <a:r>
              <a:rPr lang="zh-CN" altLang="en-US"/>
              <a:t>    Topology can set how many Memory will be assigned to one worker task. The default size is 2GB. Please enlarge it when not enough.</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4037</Words>
  <Application>WPS 演示</Application>
  <PresentationFormat>宽屏</PresentationFormat>
  <Paragraphs>123</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 Light</vt:lpstr>
      <vt:lpstr>Calibri</vt:lpstr>
      <vt:lpstr>微软雅黑</vt:lpstr>
      <vt:lpstr>Arial Unicode MS</vt:lpstr>
      <vt:lpstr>Office 主题</vt:lpstr>
      <vt:lpstr>Jstorm</vt:lpstr>
      <vt:lpstr>简介</vt:lpstr>
      <vt:lpstr>应用场景</vt:lpstr>
      <vt:lpstr>启动</vt:lpstr>
      <vt:lpstr>Jstorm组件</vt:lpstr>
      <vt:lpstr>Jstorm组件</vt:lpstr>
      <vt:lpstr>Spout/Bolt</vt:lpstr>
      <vt:lpstr>Tuple&amp; Worker/Task &amp; Resource Slot</vt:lpstr>
      <vt:lpstr>Resource Slot</vt:lpstr>
      <vt:lpstr>Nimbus &amp; Supervisors &amp; Worker &amp; Task</vt:lpstr>
      <vt:lpstr>快速开发</vt:lpstr>
      <vt:lpstr>SubmitTopology</vt:lpstr>
      <vt:lpstr>Acker</vt:lpstr>
      <vt:lpstr>Zookeeper Nodes</vt:lpstr>
      <vt:lpstr>Internal Message Buffers</vt:lpstr>
      <vt:lpstr>Jstorm命令</vt:lpstr>
      <vt:lpstr>Jstorm命令</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p:lastModifiedBy>
  <cp:revision>32</cp:revision>
  <dcterms:created xsi:type="dcterms:W3CDTF">2015-05-05T08:02:00Z</dcterms:created>
  <dcterms:modified xsi:type="dcterms:W3CDTF">2017-09-06T06:09:26Z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