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2" r:id="rId5"/>
    <p:sldId id="303" r:id="rId6"/>
    <p:sldId id="304" r:id="rId7"/>
    <p:sldId id="305" r:id="rId8"/>
    <p:sldId id="306" r:id="rId9"/>
    <p:sldId id="307" r:id="rId10"/>
    <p:sldId id="258" r:id="rId11"/>
    <p:sldId id="259" r:id="rId12"/>
    <p:sldId id="260" r:id="rId13"/>
    <p:sldId id="261" r:id="rId14"/>
    <p:sldId id="262" r:id="rId15"/>
    <p:sldId id="269" r:id="rId16"/>
    <p:sldId id="264" r:id="rId17"/>
    <p:sldId id="263" r:id="rId18"/>
    <p:sldId id="297" r:id="rId19"/>
    <p:sldId id="298" r:id="rId20"/>
    <p:sldId id="299" r:id="rId21"/>
    <p:sldId id="300" r:id="rId22"/>
    <p:sldId id="267" r:id="rId23"/>
    <p:sldId id="302" r:id="rId24"/>
    <p:sldId id="265" r:id="rId25"/>
    <p:sldId id="266" r:id="rId26"/>
    <p:sldId id="268" r:id="rId27"/>
    <p:sldId id="271" r:id="rId28"/>
    <p:sldId id="287" r:id="rId29"/>
    <p:sldId id="333" r:id="rId30"/>
    <p:sldId id="288" r:id="rId31"/>
    <p:sldId id="334" r:id="rId32"/>
    <p:sldId id="292" r:id="rId33"/>
    <p:sldId id="293" r:id="rId34"/>
    <p:sldId id="294" r:id="rId35"/>
    <p:sldId id="290" r:id="rId36"/>
    <p:sldId id="291" r:id="rId37"/>
    <p:sldId id="335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Netty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Blocking IO</a:t>
            </a:r>
            <a:r>
              <a:rPr lang="zh-CN" altLang="zh-CN">
                <a:sym typeface="+mn-ea"/>
              </a:rPr>
              <a:t>的瓶颈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性能: ⼀连接⼀线程模型让服务端并发接⼊受到极⼤限制, ⾼并发环境下极⼤的线程上下⽂切换开销</a:t>
            </a:r>
            <a:endParaRPr lang="zh-CN" altLang="en-US"/>
          </a:p>
          <a:p>
            <a:r>
              <a:rPr lang="zh-CN" altLang="en-US"/>
              <a:t>可靠性: 业务处理慢会直接挂住IO线程,最终阻塞住整个系统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Non-blocking IO model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849755"/>
            <a:ext cx="10515600" cy="4351338"/>
          </a:xfrm>
        </p:spPr>
        <p:txBody>
          <a:bodyPr>
            <a:normAutofit/>
          </a:bodyPr>
          <a:p>
            <a:r>
              <a:rPr lang="zh-CN" altLang="en-US"/>
              <a:t>ServerSocketChannel和SocketChannel注册</a:t>
            </a:r>
            <a:r>
              <a:rPr lang="en-US" altLang="zh-CN"/>
              <a:t>Selector</a:t>
            </a:r>
            <a:endParaRPr lang="en-US" altLang="zh-CN"/>
          </a:p>
          <a:p>
            <a:r>
              <a:rPr lang="zh-CN" altLang="zh-CN"/>
              <a:t>遍历</a:t>
            </a:r>
            <a:r>
              <a:rPr lang="en-US" altLang="zh-CN"/>
              <a:t>Selector</a:t>
            </a:r>
            <a:r>
              <a:rPr lang="zh-CN" altLang="en-US"/>
              <a:t>，有事件，处理。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9845" y="3157220"/>
            <a:ext cx="3627755" cy="30492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</a:t>
            </a:r>
            <a:r>
              <a:rPr lang="zh-CN" altLang="en-US"/>
              <a:t>原生</a:t>
            </a:r>
            <a:r>
              <a:rPr lang="en-US" altLang="zh-CN"/>
              <a:t>NIO</a:t>
            </a:r>
            <a:r>
              <a:rPr lang="zh-CN" altLang="en-US"/>
              <a:t>伪代码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5690" y="1935480"/>
            <a:ext cx="4213225" cy="3600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915" y="1935480"/>
            <a:ext cx="6038215" cy="35998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Java原⽣Nio API 从⼊门到放弃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复杂度⾼: API复杂难懂; 粘包/半包的处理; 并发代码太考验功底(即使能写出正确的并发代码, 也难写出</a:t>
            </a:r>
            <a:endParaRPr lang="zh-CN" altLang="en-US"/>
          </a:p>
          <a:p>
            <a:r>
              <a:rPr lang="zh-CN" altLang="en-US"/>
              <a:t>竞争少的⾼效代码);</a:t>
            </a:r>
            <a:endParaRPr lang="zh-CN" altLang="en-US"/>
          </a:p>
          <a:p>
            <a:r>
              <a:rPr lang="zh-CN" altLang="en-US"/>
              <a:t>稳定性低: 调试困难, 面对bug⼀般是边哭边查;</a:t>
            </a:r>
            <a:endParaRPr lang="zh-CN" altLang="en-US"/>
          </a:p>
          <a:p>
            <a:r>
              <a:rPr lang="zh-CN" altLang="en-US"/>
              <a:t>坑多且深: 花样挖坑冠军当仁不让, linux下select空轮询导致cpu 100%的bug⼀直到jdk1.7早期版本也没解决</a:t>
            </a:r>
            <a:endParaRPr lang="zh-CN" altLang="en-US"/>
          </a:p>
          <a:p>
            <a:r>
              <a:rPr lang="zh-CN" altLang="en-US"/>
              <a:t>利索(官⽅声称jdk6u18已经修复该bug), netty在空轮询次数达到阈值时采用rebuild selector的⽅式规避;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Netty</a:t>
            </a:r>
            <a:r>
              <a:rPr lang="zh-CN" altLang="en-US"/>
              <a:t>实现伪代码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3990" y="2032000"/>
            <a:ext cx="5798820" cy="32994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160" y="2032000"/>
            <a:ext cx="5516880" cy="33826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9700"/>
            <a:ext cx="10515600" cy="1325563"/>
          </a:xfrm>
        </p:spPr>
        <p:txBody>
          <a:bodyPr/>
          <a:p>
            <a:r>
              <a:rPr lang="zh-CN" altLang="en-US"/>
              <a:t>Multi-Reactor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306705" y="4014470"/>
            <a:ext cx="10515600" cy="2541270"/>
          </a:xfrm>
        </p:spPr>
        <p:txBody>
          <a:bodyPr>
            <a:normAutofit fontScale="90000"/>
          </a:bodyPr>
          <a:p>
            <a:r>
              <a:rPr lang="zh-CN" altLang="en-US"/>
              <a:t>这里的mainReactor对应了Netty中的NioServerBoss（AbstractNioSelector.run()），被分配到bossPool中执行 ，selector.select(SELECT_TIMEOUT)阻塞。</a:t>
            </a:r>
            <a:endParaRPr lang="zh-CN" altLang="en-US"/>
          </a:p>
          <a:p>
            <a:r>
              <a:rPr lang="zh-CN" altLang="en-US"/>
              <a:t>有客户端连接请求被唤醒后执行accept，然后通过worker.register() 交给subReactor的ThreadPool执行（注册OP_READ到NioWorker的Selector中）；在netty里为workerPool，其中Worker的线程数由WorkerPoo大小决定。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900" y="1379220"/>
            <a:ext cx="3662680" cy="24066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Epoll简单了解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int epoll_create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创建红⿊树(好处?)和就绪链表(ready_list)</a:t>
            </a:r>
            <a:endParaRPr lang="zh-CN" altLang="en-US"/>
          </a:p>
          <a:p>
            <a:r>
              <a:rPr lang="zh-CN" altLang="en-US"/>
              <a:t>int epoll_ctl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epitem放⼊红⿊树并向内核中断处理程序注册ep_poll_callback,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callback触发时进⼊ready_list</a:t>
            </a:r>
            <a:endParaRPr lang="zh-CN" altLang="en-US"/>
          </a:p>
          <a:p>
            <a:r>
              <a:rPr lang="zh-CN" altLang="en-US"/>
              <a:t>int epoll_wait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ready_list —&gt; fd[], mmap避免内核空间copy到用户空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Netty</a:t>
            </a:r>
            <a:r>
              <a:rPr lang="zh-CN" altLang="en-US">
                <a:sym typeface="+mn-ea"/>
              </a:rPr>
              <a:t>核心组件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1.EventLoopGroup </a:t>
            </a:r>
            <a:endParaRPr lang="zh-CN" altLang="en-US"/>
          </a:p>
          <a:p>
            <a:r>
              <a:rPr lang="zh-CN" altLang="en-US"/>
              <a:t>2.EventLoop </a:t>
            </a:r>
            <a:endParaRPr lang="zh-CN" altLang="en-US"/>
          </a:p>
          <a:p>
            <a:r>
              <a:rPr lang="zh-CN" altLang="en-US"/>
              <a:t>3.boss/worker </a:t>
            </a:r>
            <a:endParaRPr lang="zh-CN" altLang="en-US"/>
          </a:p>
          <a:p>
            <a:r>
              <a:rPr lang="zh-CN" altLang="en-US"/>
              <a:t>4.channel </a:t>
            </a:r>
            <a:endParaRPr lang="zh-CN" altLang="en-US"/>
          </a:p>
          <a:p>
            <a:r>
              <a:rPr lang="zh-CN" altLang="en-US"/>
              <a:t>5.event(inbound/outbound) </a:t>
            </a:r>
            <a:endParaRPr lang="zh-CN" altLang="en-US"/>
          </a:p>
          <a:p>
            <a:r>
              <a:rPr lang="zh-CN" altLang="en-US"/>
              <a:t>6.pipeline </a:t>
            </a:r>
            <a:endParaRPr lang="zh-CN" altLang="en-US"/>
          </a:p>
          <a:p>
            <a:r>
              <a:rPr lang="zh-CN" altLang="en-US"/>
              <a:t>7.handler 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Netty</a:t>
            </a:r>
            <a:r>
              <a:rPr lang="zh-CN" altLang="en-US">
                <a:sym typeface="+mn-ea"/>
              </a:rPr>
              <a:t>核心组件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1.EventLoopGroup中包含一组EventLoop </a:t>
            </a:r>
            <a:endParaRPr lang="zh-CN" altLang="en-US"/>
          </a:p>
          <a:p>
            <a:r>
              <a:rPr lang="zh-CN" altLang="en-US"/>
              <a:t>2.EventLoop的大致数据结构是 </a:t>
            </a:r>
            <a:endParaRPr lang="zh-CN" altLang="en-US"/>
          </a:p>
          <a:p>
            <a:r>
              <a:rPr lang="zh-CN" altLang="en-US"/>
              <a:t>    a.一个任务队列 </a:t>
            </a:r>
            <a:endParaRPr lang="zh-CN" altLang="en-US"/>
          </a:p>
          <a:p>
            <a:r>
              <a:rPr lang="zh-CN" altLang="en-US"/>
              <a:t>    b.一个延迟任务队列(schedule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    c.EventLoop绑定了一个Thread</a:t>
            </a:r>
            <a:endParaRPr lang="en-US" altLang="zh-CN"/>
          </a:p>
          <a:p>
            <a:r>
              <a:rPr lang="en-US" altLang="zh-CN"/>
              <a:t>    d.每个EventLoop有一个Selector, boss用Selector处理accept, worker用Selector处理read,write等 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Netty</a:t>
            </a:r>
            <a:r>
              <a:rPr lang="zh-CN" altLang="en-US">
                <a:sym typeface="+mn-ea"/>
              </a:rPr>
              <a:t>核心组件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>
                <a:sym typeface="+mn-ea"/>
              </a:rPr>
              <a:t>3.boss可简单理解为Reactor模式中的mainReactor的角色, worker可简单理解为subReactor的角色 </a:t>
            </a:r>
            <a:r>
              <a:rPr lang="en-US" altLang="zh-CN"/>
              <a:t>    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    a.boss和worker共用EventLoop的代码逻辑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b.在不bind多端口的情况下bossEventLoopGroup中只需要包含一个EventLoop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c.workerEventLoopGroup中一般包含多个EventLoop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d.netty server启动后会把一个监听套接字ServerSocketChannel注册到bossEventLoop中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e.通过上一点我们知道bossEventLoop一个主要责任就是负责accept连接(channel)然后dispatch到worker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f.worker接到boss爷赏的channel后负责处理此chanel后续的read,write等event 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     Why Netty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1. IO</a:t>
            </a:r>
            <a:r>
              <a:rPr lang="zh-CN" altLang="en-US"/>
              <a:t>五种模型</a:t>
            </a:r>
            <a:endParaRPr lang="zh-CN" altLang="en-US"/>
          </a:p>
          <a:p>
            <a:r>
              <a:rPr lang="en-US" altLang="zh-CN"/>
              <a:t>2. Blocking IO</a:t>
            </a:r>
            <a:r>
              <a:rPr lang="zh-CN" altLang="zh-CN"/>
              <a:t>的瓶颈</a:t>
            </a:r>
            <a:endParaRPr lang="zh-CN" altLang="zh-CN"/>
          </a:p>
          <a:p>
            <a:r>
              <a:rPr lang="en-US" altLang="zh-CN"/>
              <a:t>3. Java</a:t>
            </a:r>
            <a:r>
              <a:rPr lang="zh-CN" altLang="zh-CN"/>
              <a:t>原生</a:t>
            </a:r>
            <a:r>
              <a:rPr lang="en-US" altLang="zh-CN"/>
              <a:t>NIO API</a:t>
            </a:r>
            <a:r>
              <a:rPr lang="zh-CN" altLang="en-US"/>
              <a:t>的复杂度</a:t>
            </a:r>
            <a:endParaRPr lang="zh-CN" altLang="en-US"/>
          </a:p>
          <a:p>
            <a:r>
              <a:rPr lang="en-US" altLang="zh-CN"/>
              <a:t>4. </a:t>
            </a:r>
            <a:r>
              <a:rPr lang="en-US"/>
              <a:t>Netty</a:t>
            </a:r>
            <a:r>
              <a:rPr lang="zh-CN" altLang="en-US"/>
              <a:t>核心组件</a:t>
            </a:r>
            <a:endParaRPr lang="zh-CN" altLang="en-US"/>
          </a:p>
          <a:p>
            <a:r>
              <a:rPr lang="en-US" altLang="zh-CN"/>
              <a:t>5. </a:t>
            </a:r>
            <a:r>
              <a:rPr lang="en-US"/>
              <a:t>Netty</a:t>
            </a:r>
            <a:r>
              <a:rPr lang="zh-CN" altLang="en-US"/>
              <a:t>事件传播</a:t>
            </a:r>
            <a:endParaRPr lang="zh-CN" altLang="en-US"/>
          </a:p>
          <a:p>
            <a:r>
              <a:rPr lang="en-US" altLang="zh-CN"/>
              <a:t>6. Netty</a:t>
            </a:r>
            <a:r>
              <a:rPr lang="zh-CN" altLang="en-US"/>
              <a:t>应用点</a:t>
            </a:r>
            <a:endParaRPr lang="zh-CN" altLang="en-US"/>
          </a:p>
          <a:p>
            <a:r>
              <a:rPr lang="en-US" altLang="zh-CN"/>
              <a:t>7. Netty</a:t>
            </a:r>
            <a:r>
              <a:rPr lang="zh-CN" altLang="en-US"/>
              <a:t>高性能</a:t>
            </a:r>
            <a:r>
              <a:rPr lang="en-US" altLang="zh-CN"/>
              <a:t>-</a:t>
            </a:r>
            <a:r>
              <a:rPr lang="zh-CN" altLang="en-US"/>
              <a:t>内部优化</a:t>
            </a:r>
            <a:endParaRPr lang="zh-CN" altLang="en-US"/>
          </a:p>
          <a:p>
            <a:r>
              <a:rPr lang="en-US" altLang="zh-CN"/>
              <a:t>8. Netty</a:t>
            </a:r>
            <a:r>
              <a:rPr lang="zh-CN" altLang="en-US"/>
              <a:t>压测</a:t>
            </a:r>
            <a:endParaRPr lang="zh-CN" altLang="en-US"/>
          </a:p>
          <a:p>
            <a:r>
              <a:rPr lang="en-US" altLang="zh-CN"/>
              <a:t>9. </a:t>
            </a:r>
            <a:r>
              <a:rPr lang="en-US" altLang="zh-CN">
                <a:sym typeface="+mn-ea"/>
              </a:rPr>
              <a:t>Netty</a:t>
            </a:r>
            <a:r>
              <a:rPr lang="zh-CN" altLang="zh-CN">
                <a:sym typeface="+mn-ea"/>
              </a:rPr>
              <a:t>和</a:t>
            </a:r>
            <a:r>
              <a:rPr lang="en-US" altLang="zh-CN">
                <a:sym typeface="+mn-ea"/>
              </a:rPr>
              <a:t>TCP</a:t>
            </a:r>
            <a:r>
              <a:rPr lang="zh-CN" altLang="en-US">
                <a:sym typeface="+mn-ea"/>
              </a:rPr>
              <a:t>有关参数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Netty</a:t>
            </a:r>
            <a:r>
              <a:rPr lang="zh-CN" altLang="en-US">
                <a:sym typeface="+mn-ea"/>
              </a:rPr>
              <a:t>核心组件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4.channel分两大类ServerChannel和</a:t>
            </a:r>
            <a:r>
              <a:rPr lang="en-US" altLang="zh-CN"/>
              <a:t>C</a:t>
            </a:r>
            <a:r>
              <a:rPr lang="zh-CN" altLang="en-US"/>
              <a:t>hannel, ServerChannel对应着监听套接字(ServerSocketChannel), </a:t>
            </a:r>
            <a:r>
              <a:rPr lang="en-US" altLang="zh-CN"/>
              <a:t>C</a:t>
            </a:r>
            <a:r>
              <a:rPr lang="zh-CN" altLang="en-US"/>
              <a:t>hannel对应着一个网络连接 </a:t>
            </a:r>
            <a:endParaRPr lang="zh-CN" altLang="en-US"/>
          </a:p>
          <a:p>
            <a:r>
              <a:rPr lang="zh-CN" altLang="en-US"/>
              <a:t>5.有两大类event:inbound/outbound(上行/下行) </a:t>
            </a:r>
            <a:endParaRPr lang="zh-CN" altLang="en-US"/>
          </a:p>
          <a:p>
            <a:r>
              <a:rPr lang="zh-CN" altLang="en-US"/>
              <a:t>6.event按照一定顺序在pipeline里面流转, 流转顺序参见下图 </a:t>
            </a:r>
            <a:endParaRPr lang="zh-CN" altLang="en-US"/>
          </a:p>
          <a:p>
            <a:r>
              <a:rPr lang="zh-CN" altLang="en-US"/>
              <a:t>7.pipeline里面有多个handler, 每个handler节点过滤在pipeline中流转的event, 如果判定需要自己处理这个event,则处理(用户可以在pipeline中添加自己的handler) 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Netty</a:t>
            </a:r>
            <a:r>
              <a:rPr lang="zh-CN" altLang="en-US"/>
              <a:t>组件关系和事件传播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7455" y="1691005"/>
            <a:ext cx="5046345" cy="4711700"/>
          </a:xfrm>
          <a:prstGeom prst="rect">
            <a:avLst/>
          </a:prstGeom>
        </p:spPr>
      </p:pic>
      <p:sp>
        <p:nvSpPr>
          <p:cNvPr id="8" name="内容占位符 7"/>
          <p:cNvSpPr/>
          <p:nvPr>
            <p:ph idx="1"/>
          </p:nvPr>
        </p:nvSpPr>
        <p:spPr>
          <a:xfrm>
            <a:off x="838200" y="4239260"/>
            <a:ext cx="1824990" cy="1938020"/>
          </a:xfrm>
        </p:spPr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1005"/>
            <a:ext cx="5505450" cy="48342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TCP</a:t>
            </a:r>
            <a:r>
              <a:rPr lang="zh-CN" altLang="en-US"/>
              <a:t>链路层帧的封装格式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5181600" cy="43516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19800" y="1749425"/>
            <a:ext cx="5325110" cy="4483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1.</a:t>
            </a:r>
            <a:r>
              <a:rPr lang="zh-CN" altLang="en-US" sz="1600"/>
              <a:t>在802标准定义的帧格式中，长度字段是指它后续数据的字节长度，但不包括C R C检验码。</a:t>
            </a:r>
            <a:endParaRPr lang="zh-CN" altLang="en-US" sz="1600"/>
          </a:p>
          <a:p>
            <a:r>
              <a:rPr lang="en-US" altLang="zh-CN" sz="1600"/>
              <a:t>2. RFC 894 </a:t>
            </a:r>
            <a:r>
              <a:rPr lang="zh-CN" altLang="en-US" sz="1600"/>
              <a:t>即以太网，帧报头为目的地址6+源地址6+类型2+CRC 4=18bytes</a:t>
            </a:r>
            <a:endParaRPr lang="zh-CN" altLang="en-US" sz="1600"/>
          </a:p>
          <a:p>
            <a:r>
              <a:rPr lang="zh-CN" altLang="en-US" sz="1600"/>
              <a:t>而802帧没有CRC，所以为14bytes。</a:t>
            </a:r>
            <a:endParaRPr lang="zh-CN" altLang="en-US" sz="1600"/>
          </a:p>
          <a:p>
            <a:r>
              <a:rPr lang="en-US" altLang="zh-CN" sz="1600"/>
              <a:t>3. 由于以太网EthernetII最大的数据帧是1518Bytes这样</a:t>
            </a:r>
            <a:r>
              <a:rPr lang="zh-CN" altLang="en-US" sz="1600"/>
              <a:t>，除去以太网帧的帧头</a:t>
            </a:r>
            <a:r>
              <a:rPr lang="en-US" altLang="zh-CN" sz="1600"/>
              <a:t>18</a:t>
            </a:r>
            <a:r>
              <a:rPr lang="zh-CN" altLang="en-US" sz="1600"/>
              <a:t>Bytes，那么剩下即为Data域最大值1500Bytes</a:t>
            </a:r>
            <a:r>
              <a:rPr lang="en-US" altLang="zh-CN" sz="1600"/>
              <a:t>(</a:t>
            </a:r>
            <a:r>
              <a:rPr lang="zh-CN" altLang="zh-CN" sz="1600"/>
              <a:t>实际还要去除</a:t>
            </a:r>
            <a:r>
              <a:rPr lang="en-US" altLang="zh-CN" sz="1600"/>
              <a:t>20</a:t>
            </a:r>
            <a:r>
              <a:rPr lang="zh-CN" altLang="zh-CN" sz="1600"/>
              <a:t>字节的</a:t>
            </a:r>
            <a:r>
              <a:rPr lang="en-US" altLang="zh-CN" sz="1600"/>
              <a:t>IP</a:t>
            </a:r>
            <a:r>
              <a:rPr lang="zh-CN" altLang="en-US" sz="1600"/>
              <a:t>首部和</a:t>
            </a:r>
            <a:r>
              <a:rPr lang="en-US" altLang="zh-CN" sz="1600"/>
              <a:t>20</a:t>
            </a:r>
            <a:r>
              <a:rPr lang="zh-CN" altLang="en-US" sz="1600"/>
              <a:t>字节的</a:t>
            </a:r>
            <a:r>
              <a:rPr lang="en-US" altLang="zh-CN" sz="1600"/>
              <a:t>TCP</a:t>
            </a:r>
            <a:r>
              <a:rPr lang="zh-CN" altLang="en-US" sz="1600"/>
              <a:t>首部</a:t>
            </a:r>
            <a:r>
              <a:rPr lang="en-US" altLang="zh-CN" sz="1600"/>
              <a:t>)</a:t>
            </a:r>
            <a:r>
              <a:rPr lang="zh-CN" altLang="en-US" sz="1600"/>
              <a:t>. 这个值我们就把它称之为MTU。</a:t>
            </a:r>
            <a:r>
              <a:rPr lang="zh-CN" altLang="zh-CN" sz="1600">
                <a:sym typeface="+mn-ea"/>
              </a:rPr>
              <a:t>由于以太网缺乏认证计费机制而传统运营商是通过PPP协议来对拨号等接入服务进行认证计费的，所以就出了PPPoE</a:t>
            </a:r>
            <a:r>
              <a:rPr lang="en-US" altLang="zh-CN" sz="1600">
                <a:sym typeface="+mn-ea"/>
              </a:rPr>
              <a:t>(</a:t>
            </a:r>
            <a:r>
              <a:rPr lang="zh-CN" altLang="zh-CN" sz="1600">
                <a:sym typeface="+mn-ea"/>
              </a:rPr>
              <a:t>PPP over Ethernet</a:t>
            </a:r>
            <a:r>
              <a:rPr lang="en-US" altLang="zh-CN" sz="1600">
                <a:sym typeface="+mn-ea"/>
              </a:rPr>
              <a:t>)</a:t>
            </a:r>
            <a:r>
              <a:rPr lang="zh-CN" altLang="en-US" sz="1600">
                <a:sym typeface="+mn-ea"/>
              </a:rPr>
              <a:t>：PPPoE导致</a:t>
            </a:r>
            <a:r>
              <a:rPr lang="en-US" altLang="zh-CN" sz="1600">
                <a:sym typeface="+mn-ea"/>
              </a:rPr>
              <a:t>MTU</a:t>
            </a:r>
            <a:r>
              <a:rPr lang="zh-CN" altLang="en-US" sz="1600">
                <a:sym typeface="+mn-ea"/>
              </a:rPr>
              <a:t>变为</a:t>
            </a:r>
            <a:r>
              <a:rPr lang="en-US" altLang="zh-CN" sz="1600">
                <a:sym typeface="+mn-ea"/>
              </a:rPr>
              <a:t>1492(</a:t>
            </a:r>
            <a:r>
              <a:rPr lang="zh-CN" altLang="zh-CN" sz="1600">
                <a:sym typeface="+mn-ea"/>
              </a:rPr>
              <a:t>除去包头包尾</a:t>
            </a:r>
            <a:r>
              <a:rPr lang="en-US" altLang="zh-CN" sz="1600">
                <a:sym typeface="+mn-ea"/>
              </a:rPr>
              <a:t>)</a:t>
            </a:r>
            <a:r>
              <a:rPr lang="zh-CN" altLang="en-US" sz="1600">
                <a:sym typeface="+mn-ea"/>
              </a:rPr>
              <a:t>。</a:t>
            </a:r>
            <a:endParaRPr lang="zh-CN" altLang="en-US" sz="1600">
              <a:sym typeface="+mn-ea"/>
            </a:endParaRPr>
          </a:p>
          <a:p>
            <a:r>
              <a:rPr lang="en-US" altLang="zh-CN" sz="1600">
                <a:sym typeface="+mn-ea"/>
              </a:rPr>
              <a:t>4. MSS就是TCP数据包每次能够传输的最大数据分段。为了达到最佳的传输效能TCP协议在建立连接的时候通常要协商双方的MSS值，这个值TCP协议在实现的时候往往用MTU值代替</a:t>
            </a:r>
            <a:r>
              <a:rPr lang="zh-CN" altLang="en-US" sz="1600">
                <a:sym typeface="+mn-ea"/>
              </a:rPr>
              <a:t>，如果一方不接收来自另一方的MSS值或目的IP地址为“非本地的(nonlocal)”，则MSS就定为默认值536字节。</a:t>
            </a:r>
            <a:endParaRPr lang="zh-CN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Netty</a:t>
            </a:r>
            <a:r>
              <a:rPr lang="zh-CN" altLang="en-US"/>
              <a:t>对</a:t>
            </a:r>
            <a:r>
              <a:rPr lang="en-US" altLang="zh-CN"/>
              <a:t>TCP</a:t>
            </a:r>
            <a:r>
              <a:rPr lang="zh-CN" altLang="en-US"/>
              <a:t>协议</a:t>
            </a:r>
            <a:r>
              <a:rPr lang="en-US" altLang="zh-CN"/>
              <a:t>-</a:t>
            </a:r>
            <a:r>
              <a:rPr lang="zh-CN" altLang="en-US"/>
              <a:t>应用1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zh-CN" altLang="en-US"/>
              <a:t>半包/粘包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TCP是个"流"协议，所谓流，就是没有界限没有分割的一串数据。TCP会根据缓冲区的实际情况进行包划分，一个完整的包可能会拆分成多个包进行发送，也用可能把多个小包封装成一个大的数据包发送。这就是TCP粘包/拆包。</a:t>
            </a:r>
            <a:endParaRPr lang="zh-CN" altLang="en-US"/>
          </a:p>
          <a:p>
            <a:r>
              <a:rPr lang="zh-CN" altLang="en-US"/>
              <a:t>产生原因：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1. </a:t>
            </a:r>
            <a:r>
              <a:rPr lang="zh-CN" altLang="en-US"/>
              <a:t>应用程序write的字节大于套接字发送缓冲区大小</a:t>
            </a:r>
            <a:r>
              <a:rPr lang="en-US" altLang="zh-CN"/>
              <a:t>(TCP的缓冲区大小是8K,    --&gt; net.ipv4.tcp_wmem = 4096 8192 4194304) 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  2</a:t>
            </a:r>
            <a:r>
              <a:rPr lang="en-US" altLang="zh-CN"/>
              <a:t>.</a:t>
            </a:r>
            <a:r>
              <a:rPr lang="zh-CN" altLang="en-US"/>
              <a:t>进行MSS大小的TCP分段。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3</a:t>
            </a:r>
            <a:r>
              <a:rPr lang="en-US" altLang="zh-CN"/>
              <a:t>. </a:t>
            </a:r>
            <a:r>
              <a:rPr lang="zh-CN" altLang="zh-CN"/>
              <a:t>数据大于</a:t>
            </a:r>
            <a:r>
              <a:rPr lang="zh-CN" altLang="en-US"/>
              <a:t>以太网帧的MTU进行IP分片</a:t>
            </a:r>
            <a:r>
              <a:rPr lang="zh-CN" altLang="zh-CN"/>
              <a:t>。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Netty</a:t>
            </a:r>
            <a:r>
              <a:rPr lang="zh-CN" altLang="en-US">
                <a:sym typeface="+mn-ea"/>
              </a:rPr>
              <a:t>提供解决方法：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1. </a:t>
            </a:r>
            <a:r>
              <a:rPr lang="zh-CN" altLang="en-US">
                <a:sym typeface="+mn-ea"/>
              </a:rPr>
              <a:t>定长消息，例如每个报文长度固定，不够补空格FixedLengthFrameDecoder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</a:t>
            </a:r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使用回车换行符分割，在包尾加上分割符，例如Ftp协议LineBasedFrameDecoder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DelimiterBasedFrameDecoder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3. </a:t>
            </a:r>
            <a:r>
              <a:rPr lang="zh-CN" altLang="en-US">
                <a:sym typeface="+mn-ea"/>
              </a:rPr>
              <a:t>消息分割，头为长度（消息总长度或消息体长度），通常头用一个int32表示</a:t>
            </a:r>
            <a:r>
              <a:rPr lang="zh-CN" altLang="zh-CN">
                <a:sym typeface="+mn-ea"/>
              </a:rPr>
              <a:t> LengthFileldBasedFrameDecoder</a:t>
            </a:r>
            <a:endParaRPr lang="zh-CN" altLang="zh-CN">
              <a:sym typeface="+mn-ea"/>
            </a:endParaRPr>
          </a:p>
          <a:p>
            <a:pPr marL="0" indent="0">
              <a:buNone/>
            </a:pPr>
            <a:r>
              <a:rPr lang="zh-CN" altLang="zh-CN">
                <a:sym typeface="+mn-ea"/>
              </a:rPr>
              <a:t>    </a:t>
            </a:r>
            <a:r>
              <a:rPr lang="en-US" altLang="zh-CN">
                <a:sym typeface="+mn-ea"/>
              </a:rPr>
              <a:t>4. </a:t>
            </a:r>
            <a:r>
              <a:rPr lang="zh-CN" altLang="zh-CN">
                <a:sym typeface="+mn-ea"/>
              </a:rPr>
              <a:t> 复杂的应用层协议   ByteToMessageDecoder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Netty</a:t>
            </a:r>
            <a:r>
              <a:rPr lang="zh-CN" altLang="en-US">
                <a:sym typeface="+mn-ea"/>
              </a:rPr>
              <a:t>对</a:t>
            </a:r>
            <a:r>
              <a:rPr lang="en-US" altLang="zh-CN">
                <a:sym typeface="+mn-ea"/>
              </a:rPr>
              <a:t>TCP</a:t>
            </a:r>
            <a:r>
              <a:rPr lang="zh-CN" altLang="en-US">
                <a:sym typeface="+mn-ea"/>
              </a:rPr>
              <a:t>协议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应用</a:t>
            </a: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为何</a:t>
            </a:r>
            <a:r>
              <a:rPr lang="en-US" altLang="zh-CN"/>
              <a:t>/</a:t>
            </a:r>
            <a:r>
              <a:rPr lang="zh-CN" altLang="en-US"/>
              <a:t>如何做链路空闲检测/⼼跳等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r>
              <a:rPr lang="en-US" altLang="zh-CN"/>
              <a:t>TCP</a:t>
            </a:r>
            <a:r>
              <a:rPr lang="zh-CN" altLang="en-US"/>
              <a:t>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</a:t>
            </a:r>
            <a:r>
              <a:rPr lang="en-US" altLang="zh-CN" sz="1800"/>
              <a:t>TCP</a:t>
            </a:r>
            <a:r>
              <a:rPr lang="zh-CN" altLang="en-US" sz="1800"/>
              <a:t>本身有</a:t>
            </a:r>
            <a:r>
              <a:rPr lang="en-US" altLang="zh-CN" sz="1800"/>
              <a:t>KeepAlive</a:t>
            </a:r>
            <a:r>
              <a:rPr lang="zh-CN" altLang="en-US" sz="1800"/>
              <a:t>机制，开启后，TCP 层将在定时时间到后发送相应的 KeepAlive 探针以确定连接可用性。一般时间为 7200 s，失败后重试 </a:t>
            </a:r>
            <a:r>
              <a:rPr lang="en-US" altLang="zh-CN" sz="1800"/>
              <a:t>9</a:t>
            </a:r>
            <a:r>
              <a:rPr lang="zh-CN" altLang="en-US" sz="1800"/>
              <a:t>次，每次超时时间 75 s。显然默认值无法满足我们的需求，而修改过设置后就可以满足了吗？答案仍旧是否定的。为 TCP KeepAlive 是用于检测连接的死活，而心跳机制则附带一个额外的功能：检测通讯双方的存活状态。两者听起来似乎是一个意思，但实际上却大相径庭。考虑一种情况，某台服务器因为某些原因导致负载超高，CPU 100%，无法响应任何业务请求，但是使用 TCP 探针则仍旧能够确定连接状态，这就是典型的连接活着但业务提供方已死的状态，对客户端而言，这时的最好选择就是断线后重新连接其他服务器，而不是一直认为当前服务器是可用状态，一直向当前服务器发送些必然会失败的请求。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     </a:t>
            </a:r>
            <a:r>
              <a:rPr lang="en-US" altLang="zh-CN" sz="2800"/>
              <a:t>NAT:</a:t>
            </a:r>
            <a:endParaRPr lang="en-US" altLang="zh-CN" sz="1700"/>
          </a:p>
          <a:p>
            <a:pPr marL="0" indent="0">
              <a:buNone/>
            </a:pPr>
            <a:r>
              <a:rPr lang="en-US" altLang="zh-CN" sz="1800"/>
              <a:t>       因为 IP v4 的 IP 量有限，运营商分配给手机终端的 IP 是运营商内网的 IP，手机要连接 Internet，就需要通过运营商的网关做一个网络地址转换(Network Address Translation，NAT)。简单的说运营商的网关需要维护一个外网 IP、端口到内网 IP、端口的对应关系，以确保内网的手机可以跟 Internet 的服务器通讯。大部分移动无线网络运营商都在链路一段时间没有数据通讯时，会淘汰 NAT 表中的对应项，造成链路中断。现实是残酷的, 根据网上的一些说法, 中移动2/3G下, NAT超时时间为5分钟, 中国电信3G则大于28分钟, 理想的情况下, 客户端应当以略小于NAT超时时间的间隔来发送心跳包。wifi下, NAT超时时间都会比较长, 据说宽带的网关一般没有空闲释放机制, GCM有些时候在wifi下的心跳比在移动网络下的心跳要快, 可能是因为wifi下联网通信耗费的电量比移动网络下小。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    Netty</a:t>
            </a:r>
            <a:r>
              <a:rPr lang="zh-CN" altLang="en-US" sz="1800"/>
              <a:t>如何解决：</a:t>
            </a:r>
            <a:endParaRPr lang="zh-CN" altLang="en-US" sz="1800"/>
          </a:p>
          <a:p>
            <a:pPr marL="0" indent="0" algn="l">
              <a:buNone/>
            </a:pPr>
            <a:r>
              <a:rPr lang="en-US" altLang="zh-CN" sz="1800"/>
              <a:t>      </a:t>
            </a:r>
            <a:r>
              <a:rPr lang="zh-CN" altLang="en-US" sz="1800"/>
              <a:t>提供</a:t>
            </a:r>
            <a:r>
              <a:rPr lang="en-US" altLang="zh-CN" sz="1800"/>
              <a:t>Timer</a:t>
            </a:r>
            <a:r>
              <a:rPr lang="zh-CN" altLang="en-US" sz="1800"/>
              <a:t>定时发送心跳消息。</a:t>
            </a:r>
            <a:endParaRPr lang="zh-CN" altLang="en-US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Netty</a:t>
            </a:r>
            <a:r>
              <a:rPr lang="zh-CN" altLang="zh-CN"/>
              <a:t>高性能</a:t>
            </a:r>
            <a:r>
              <a:rPr lang="en-US" altLang="zh-CN"/>
              <a:t>-</a:t>
            </a:r>
            <a:r>
              <a:rPr lang="zh-CN" altLang="zh-CN"/>
              <a:t>内部优化</a:t>
            </a:r>
            <a:r>
              <a:rPr lang="en-US" altLang="zh-CN"/>
              <a:t>1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1705" y="1772920"/>
            <a:ext cx="3867150" cy="13169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515" y="1772920"/>
            <a:ext cx="5971540" cy="13169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03935" y="2970530"/>
            <a:ext cx="63620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采用和HashMap同样的优化方式[位操作]来代替取模操作: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05" y="3426460"/>
            <a:ext cx="3542665" cy="5524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82895" y="3518535"/>
            <a:ext cx="2530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判断是否是</a:t>
            </a:r>
            <a:r>
              <a:rPr lang="en-US" altLang="zh-CN"/>
              <a:t>2</a:t>
            </a:r>
            <a:r>
              <a:rPr lang="zh-CN" altLang="zh-CN"/>
              <a:t>幂</a:t>
            </a:r>
            <a:endParaRPr lang="zh-CN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585" y="4385310"/>
            <a:ext cx="4009390" cy="9144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411470" y="4614545"/>
            <a:ext cx="4617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0x3F</a:t>
            </a:r>
            <a:r>
              <a:rPr lang="zh-CN" altLang="en-US"/>
              <a:t>为</a:t>
            </a:r>
            <a:r>
              <a:rPr lang="en-US" altLang="zh-CN"/>
              <a:t>63---&gt;</a:t>
            </a:r>
            <a:r>
              <a:rPr lang="zh-CN" altLang="en-US"/>
              <a:t>每执行</a:t>
            </a:r>
            <a:r>
              <a:rPr lang="en-US" altLang="zh-CN"/>
              <a:t>64</a:t>
            </a:r>
            <a:r>
              <a:rPr lang="zh-CN" altLang="en-US"/>
              <a:t>个任务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Netty</a:t>
            </a:r>
            <a:r>
              <a:rPr lang="zh-CN" altLang="zh-CN">
                <a:sym typeface="+mn-ea"/>
              </a:rPr>
              <a:t>高性能</a:t>
            </a:r>
            <a:r>
              <a:rPr lang="en-US" altLang="zh-CN">
                <a:sym typeface="+mn-ea"/>
              </a:rPr>
              <a:t>-</a:t>
            </a:r>
            <a:r>
              <a:rPr lang="zh-CN" altLang="zh-CN">
                <a:sym typeface="+mn-ea"/>
              </a:rPr>
              <a:t>内部优化</a:t>
            </a:r>
            <a:r>
              <a:rPr lang="en-US">
                <a:sym typeface="+mn-ea"/>
              </a:rPr>
              <a:t>2</a:t>
            </a:r>
            <a:endParaRPr 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6470" y="1691005"/>
            <a:ext cx="5645785" cy="43516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41210" y="1393190"/>
            <a:ext cx="3901440" cy="4757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原来SelectorImpl中的selectedKeys和publicSelectedKeys是个HashSet, 新的数据结构是双数组A和B, 初始大小1024, 避免了HashSet的频繁自动扩容, </a:t>
            </a:r>
            <a:endParaRPr lang="zh-CN" altLang="en-US"/>
          </a:p>
          <a:p>
            <a:r>
              <a:rPr lang="zh-CN" altLang="en-US"/>
              <a:t>processSelectedKeys时先使用数组A,再一次processSelectedKeys时调用flip的切换到数组B, 如此反复 </a:t>
            </a:r>
            <a:r>
              <a:rPr lang="en-US" altLang="zh-CN"/>
              <a:t>.我们知道HashSet用拉链法解决哈希冲突, 也就是说它的数据结构是数组+链表, </a:t>
            </a:r>
            <a:endParaRPr lang="en-US" altLang="zh-CN"/>
          </a:p>
          <a:p>
            <a:r>
              <a:rPr lang="en-US" altLang="zh-CN"/>
              <a:t>而我们又知道, 对于selectedKeys, 最重要的操作是遍历全部元素, 但是数组+链表的数据结构对于cpu的 cache line 来说肯定是不够友好的.如果是直接遍历数组的话, cpu会把数组中相邻的元素一次加载到同一个cache line里面(一个cache line的大小一般是64个字节), 所以遍历数组无疑效率更高. 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Netty</a:t>
            </a:r>
            <a:r>
              <a:rPr lang="zh-CN" altLang="zh-CN">
                <a:sym typeface="+mn-ea"/>
              </a:rPr>
              <a:t>高性能</a:t>
            </a:r>
            <a:r>
              <a:rPr lang="en-US" altLang="zh-CN">
                <a:sym typeface="+mn-ea"/>
              </a:rPr>
              <a:t>-</a:t>
            </a:r>
            <a:r>
              <a:rPr lang="zh-CN" altLang="zh-CN">
                <a:sym typeface="+mn-ea"/>
              </a:rPr>
              <a:t>内部优化</a:t>
            </a:r>
            <a:r>
              <a:rPr lang="en-US" altLang="zh-CN">
                <a:sym typeface="+mn-ea"/>
              </a:rPr>
              <a:t>3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PooledByteBufAllocator(Jemalloc)</a:t>
            </a:r>
            <a:endParaRPr lang="zh-CN" altLang="en-US"/>
          </a:p>
          <a:p>
            <a:r>
              <a:rPr lang="zh-CN" altLang="en-US"/>
              <a:t>PooledByteBufAllocator前置TLAB(Thread-local allocation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buffer)减少竞争 ( PS: 坑⼤且深, 需老司机带)</a:t>
            </a:r>
            <a:endParaRPr lang="zh-CN" altLang="en-US"/>
          </a:p>
          <a:p>
            <a:r>
              <a:rPr lang="zh-CN" altLang="en-US"/>
              <a:t>Recycler: 基于ThreadLocal和stack实现的小对象池 (PS: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有好有坏, 比如老年代对象引用新⽣代对象对gc的影响)</a:t>
            </a:r>
            <a:endParaRPr lang="zh-CN" altLang="en-US"/>
          </a:p>
          <a:p>
            <a:r>
              <a:rPr lang="zh-CN" altLang="en-US"/>
              <a:t>定时器: Hash时间轮算法 HashedWheelTimer(对比JDK Scheduled中 DelayQueue的⼆叉堆: O(1) vs O(log n))</a:t>
            </a:r>
            <a:endParaRPr lang="zh-CN" altLang="en-US"/>
          </a:p>
          <a:p>
            <a:r>
              <a:rPr lang="zh-CN" altLang="en-US"/>
              <a:t>MPSC queue (padding, unsafe.putOrderedXXX等)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Netty</a:t>
            </a:r>
            <a:r>
              <a:rPr lang="zh-CN" altLang="en-US"/>
              <a:t>高性能：压测数据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4C8G, 20W</a:t>
            </a:r>
            <a:r>
              <a:rPr lang="zh-CN" altLang="en-US"/>
              <a:t>连接，运行</a:t>
            </a:r>
            <a:r>
              <a:rPr lang="en-US" altLang="zh-CN"/>
              <a:t>50</a:t>
            </a:r>
            <a:r>
              <a:rPr lang="zh-CN" altLang="en-US"/>
              <a:t>分钟。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17115"/>
            <a:ext cx="4533265" cy="25025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465" y="2317115"/>
            <a:ext cx="3514090" cy="13811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SSL/TLS</a:t>
            </a:r>
            <a:r>
              <a:rPr lang="zh-CN" altLang="zh-CN"/>
              <a:t>安全连接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为了支持 SSL/TLS,Java 提供了 javax.net.ssl API 的类SslContext 和 SslEngine 使它相对简单的实现解密和加密。Netty 利用该 API 命名 SslHandler 的 ChannelHandler 实现, 有一个内部 SslEngine 做实际的工作，只需要保证入站第一个</a:t>
            </a:r>
            <a:r>
              <a:rPr lang="en-US" altLang="zh-CN"/>
              <a:t>handler</a:t>
            </a:r>
            <a:r>
              <a:rPr lang="zh-CN" altLang="en-US"/>
              <a:t>即可。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4845" y="3722370"/>
            <a:ext cx="6171565" cy="1971675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730" y="3747135"/>
            <a:ext cx="4396105" cy="19469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阻塞I/O模型图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30670" y="2423795"/>
            <a:ext cx="3604895" cy="1465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应用程序调用一个IO函数，导致应用程序阻塞，等待数据准备好。 如果数据没有准备好，一直等待….数据准备好了，从内核拷贝到用户空间</a:t>
            </a:r>
            <a:r>
              <a:rPr lang="en-US" altLang="zh-CN"/>
              <a:t>.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1580" y="2423795"/>
            <a:ext cx="4743450" cy="252412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Netty</a:t>
            </a:r>
            <a:r>
              <a:rPr lang="zh-CN" altLang="en-US">
                <a:sym typeface="+mn-ea"/>
              </a:rPr>
              <a:t>高性能：</a:t>
            </a:r>
            <a:r>
              <a:rPr lang="en-US" altLang="zh-CN">
                <a:sym typeface="+mn-ea"/>
              </a:rPr>
              <a:t>SSL/TLS</a:t>
            </a:r>
            <a:r>
              <a:rPr lang="zh-CN" altLang="en-US">
                <a:sym typeface="+mn-ea"/>
              </a:rPr>
              <a:t>压测数据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>
                <a:sym typeface="+mn-ea"/>
              </a:rPr>
              <a:t>4C8G, 10W</a:t>
            </a:r>
            <a:r>
              <a:rPr lang="zh-CN" altLang="en-US">
                <a:sym typeface="+mn-ea"/>
              </a:rPr>
              <a:t>连接，运行</a:t>
            </a:r>
            <a:r>
              <a:rPr lang="en-US" altLang="zh-CN">
                <a:sym typeface="+mn-ea"/>
              </a:rPr>
              <a:t>50</a:t>
            </a:r>
            <a:r>
              <a:rPr lang="zh-CN" altLang="en-US">
                <a:sym typeface="+mn-ea"/>
              </a:rPr>
              <a:t>分钟。无</a:t>
            </a:r>
            <a:r>
              <a:rPr lang="en-US" altLang="zh-CN">
                <a:sym typeface="+mn-ea"/>
              </a:rPr>
              <a:t>FGC</a:t>
            </a:r>
            <a:r>
              <a:rPr lang="zh-CN" altLang="en-US">
                <a:sym typeface="+mn-ea"/>
              </a:rPr>
              <a:t>，因为上</a:t>
            </a:r>
            <a:r>
              <a:rPr lang="en-US" altLang="zh-CN">
                <a:sym typeface="+mn-ea"/>
              </a:rPr>
              <a:t>11w</a:t>
            </a:r>
            <a:r>
              <a:rPr lang="zh-CN" altLang="en-US">
                <a:sym typeface="+mn-ea"/>
              </a:rPr>
              <a:t>产生的。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结论：</a:t>
            </a:r>
            <a:r>
              <a:rPr lang="en-US" altLang="zh-CN"/>
              <a:t>TLS</a:t>
            </a:r>
            <a:r>
              <a:rPr lang="zh-CN" altLang="en-US"/>
              <a:t>内部包含连接握手，读写数据的加解密，会导致SSLhandler内有几个大对象，直接进入JVM的年老代。这些大对象，无法被回收。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8075" y="3460750"/>
            <a:ext cx="3259455" cy="914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075" y="2216785"/>
            <a:ext cx="2861945" cy="12439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67255"/>
            <a:ext cx="4079240" cy="220789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Netty</a:t>
            </a:r>
            <a:r>
              <a:rPr lang="zh-CN" altLang="en-US"/>
              <a:t>中的</a:t>
            </a:r>
            <a:r>
              <a:rPr lang="en-US" altLang="zh-CN"/>
              <a:t>TCP</a:t>
            </a:r>
            <a:r>
              <a:rPr lang="zh-CN" altLang="en-US"/>
              <a:t>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TCP_NODELAY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对此连接禁用 Nagle 算法.Nagle算法试图减少TCP包的数量和结构性开销, 将多个较小的包组合成较大的包进行发送.但这不是重点, 关键是这个算法受TCP延迟确认影响, 会导致相继两次向连接发送请求包,读数据时会有一个最多达500毫秒的延时.这叫做“ACK delay”, 解决办法是设置TCP_NODELAY。</a:t>
            </a:r>
            <a:endParaRPr lang="zh-CN" altLang="en-US"/>
          </a:p>
          <a:p>
            <a:r>
              <a:rPr lang="zh-CN" altLang="en-US"/>
              <a:t>KEEP_ALIVE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为TCP套接字设置keepalive选项时, 如果在2个小时（实际值与具体实现有关）内在任意方向上都没有跨越套接字交换数据, 则 TCP 会自动将 keepalive 探头发送到对端.</a:t>
            </a:r>
            <a:endParaRPr lang="zh-CN" altLang="en-US"/>
          </a:p>
          <a:p>
            <a:r>
              <a:rPr lang="zh-CN" altLang="en-US"/>
              <a:t>SO_REUSEADDR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[TCP/IP协议详解]中描述:当TCP执行一个主动关闭, 并发回最后一个ACK ,该连接必须在TIME_WAIT状态停留的时间为2倍的MSL. 这样可让TCP再次发送最后的ACK以防这个ACK丢失(另一端超时并重发最后的FIN).这种2MSL等待的另一个结果是这个TCP连接在2MSL等待期间, 定义这个连接的插口对(TCP四元组)不能再被使用.这个连接只能在2MSL结束后才能再被使用.许多具体的实现中允许一个进程重新使用仍处于2MSL等待的端口(通常是设置选项SO_REUSEADDR),但TCP不能允许一个新的连接建立在相同的插口对上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Netty</a:t>
            </a:r>
            <a:r>
              <a:rPr lang="zh-CN" altLang="en-US">
                <a:sym typeface="+mn-ea"/>
              </a:rPr>
              <a:t>中的</a:t>
            </a:r>
            <a:r>
              <a:rPr lang="en-US" altLang="zh-CN">
                <a:sym typeface="+mn-ea"/>
              </a:rPr>
              <a:t>TCP</a:t>
            </a:r>
            <a:r>
              <a:rPr lang="zh-CN" altLang="en-US">
                <a:sym typeface="+mn-ea"/>
              </a:rPr>
              <a:t>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SO_SNDBUF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     </a:t>
            </a:r>
            <a:r>
              <a:rPr lang="zh-CN" altLang="en-US" sz="1700"/>
              <a:t>一般对于要建立大量连接的应用, 不建议设置这个值, 因为linux内核对snd_buf的大小是动态调整的, 内核是很聪明的.</a:t>
            </a:r>
            <a:endParaRPr lang="zh-CN" altLang="en-US" sz="1700"/>
          </a:p>
          <a:p>
            <a:r>
              <a:rPr lang="zh-CN" altLang="en-US">
                <a:sym typeface="+mn-ea"/>
              </a:rPr>
              <a:t>SO_RCVBUF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     </a:t>
            </a:r>
            <a:r>
              <a:rPr lang="zh-CN" altLang="en-US" sz="1700"/>
              <a:t>同上</a:t>
            </a:r>
            <a:endParaRPr lang="zh-CN" altLang="en-US" sz="1700"/>
          </a:p>
          <a:p>
            <a:r>
              <a:rPr lang="zh-CN" altLang="en-US">
                <a:sym typeface="+mn-ea"/>
              </a:rPr>
              <a:t>SO_LINGER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</a:t>
            </a:r>
            <a:r>
              <a:rPr lang="zh-CN" altLang="en-US" sz="1700">
                <a:sym typeface="+mn-ea"/>
              </a:rPr>
              <a:t>SO_LINGER选项用来设置延迟关闭的时间，等待套接字发送缓冲区中的数据发送完成。一般不设置。</a:t>
            </a:r>
            <a:endParaRPr lang="zh-CN" altLang="en-US" sz="1700">
              <a:sym typeface="+mn-ea"/>
            </a:endParaRPr>
          </a:p>
          <a:p>
            <a:endParaRPr lang="zh-CN" altLang="en-US" sz="1700"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Netty</a:t>
            </a:r>
            <a:r>
              <a:rPr lang="zh-CN" altLang="en-US">
                <a:sym typeface="+mn-ea"/>
              </a:rPr>
              <a:t>中的</a:t>
            </a:r>
            <a:r>
              <a:rPr lang="en-US" altLang="zh-CN">
                <a:sym typeface="+mn-ea"/>
              </a:rPr>
              <a:t>TCP</a:t>
            </a:r>
            <a:r>
              <a:rPr lang="zh-CN" altLang="en-US">
                <a:sym typeface="+mn-ea"/>
              </a:rPr>
              <a:t>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4710"/>
          </a:xfrm>
        </p:spPr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SO_BACKLOG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 sz="1700">
                <a:sym typeface="+mn-ea"/>
              </a:rPr>
              <a:t>    </a:t>
            </a:r>
            <a:r>
              <a:rPr lang="zh-CN" altLang="en-US" sz="1600">
                <a:sym typeface="+mn-ea"/>
              </a:rPr>
              <a:t>在linux内核中TCP握手过程总共会有两个队列:</a:t>
            </a:r>
            <a:endParaRPr lang="zh-CN" altLang="en-US" sz="1600">
              <a:sym typeface="+mn-ea"/>
            </a:endParaRPr>
          </a:p>
          <a:p>
            <a:pPr marL="0" indent="0">
              <a:buNone/>
            </a:pPr>
            <a:r>
              <a:rPr lang="zh-CN" altLang="en-US" sz="1600">
                <a:sym typeface="+mn-ea"/>
              </a:rPr>
              <a:t>       1) 一个俗称半连接队列, 放着那些握手一半的连接(syn queue)</a:t>
            </a:r>
            <a:endParaRPr lang="zh-CN" altLang="en-US" sz="1600">
              <a:sym typeface="+mn-ea"/>
            </a:endParaRPr>
          </a:p>
          <a:p>
            <a:pPr marL="0" indent="0">
              <a:buNone/>
            </a:pPr>
            <a:r>
              <a:rPr lang="zh-CN" altLang="en-US" sz="1600"/>
              <a:t>       2) 另一个放着那些握手成功但是还没有被应用层accept的连接的队列(accept queue)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200"/>
          </a:p>
          <a:p>
            <a:pPr marL="0" indent="0">
              <a:buNone/>
            </a:pPr>
            <a:endParaRPr lang="zh-CN" altLang="en-US" sz="1200"/>
          </a:p>
          <a:p>
            <a:pPr marL="0" indent="0">
              <a:buNone/>
            </a:pPr>
            <a:endParaRPr lang="zh-CN" altLang="en-US" sz="1200"/>
          </a:p>
          <a:p>
            <a:pPr marL="0" indent="0">
              <a:buNone/>
            </a:pPr>
            <a:endParaRPr lang="zh-CN" altLang="en-US" sz="1200"/>
          </a:p>
          <a:p>
            <a:pPr marL="0" indent="0">
              <a:buNone/>
            </a:pPr>
            <a:endParaRPr lang="zh-CN" altLang="en-US" sz="1200"/>
          </a:p>
          <a:p>
            <a:pPr marL="0" indent="0">
              <a:buNone/>
            </a:pPr>
            <a:r>
              <a:rPr lang="zh-CN" altLang="en-US" sz="1700"/>
              <a:t>      以上代码可以看到backlog并不是按照应用层所设置的backlog大小, 实际上取的是backlog和somaxconn</a:t>
            </a:r>
            <a:r>
              <a:rPr lang="en-US" altLang="zh-CN" sz="1700"/>
              <a:t>(/proc/sys/net/core/somaxconn)</a:t>
            </a:r>
            <a:r>
              <a:rPr lang="zh-CN" altLang="en-US" sz="1700"/>
              <a:t>的最小值.</a:t>
            </a:r>
            <a:endParaRPr lang="zh-CN" altLang="en-US" sz="1700"/>
          </a:p>
          <a:p>
            <a:pPr marL="0" indent="0">
              <a:buNone/>
            </a:pPr>
            <a:r>
              <a:rPr lang="zh-CN" altLang="en-US" sz="1700"/>
              <a:t>   </a:t>
            </a:r>
            <a:endParaRPr lang="zh-CN" altLang="en-US" sz="17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2070" y="3277235"/>
            <a:ext cx="5266690" cy="19558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TCP</a:t>
            </a:r>
            <a:r>
              <a:rPr lang="zh-CN" altLang="en-US"/>
              <a:t>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7805"/>
            <a:ext cx="10515600" cy="5019675"/>
          </a:xfrm>
        </p:spPr>
        <p:txBody>
          <a:bodyPr>
            <a:normAutofit fontScale="70000"/>
          </a:bodyPr>
          <a:p>
            <a:r>
              <a:rPr lang="en-US" altLang="zh-CN" sz="1200">
                <a:latin typeface="+mn-ea"/>
              </a:rPr>
              <a:t>#表示SYN队列的长度，默认为1024，加大队列长度，可以容纳更多等待连接的网络连接数。  </a:t>
            </a:r>
            <a:endParaRPr lang="en-US" altLang="zh-CN" sz="1200">
              <a:latin typeface="+mn-ea"/>
            </a:endParaRPr>
          </a:p>
          <a:p>
            <a:r>
              <a:rPr lang="en-US" altLang="zh-CN" sz="1200">
                <a:latin typeface="+mn-ea"/>
              </a:rPr>
              <a:t>net.ipv4.tcp_max_syn_backlog = 65536  </a:t>
            </a:r>
            <a:endParaRPr lang="en-US" altLang="zh-CN" sz="1200">
              <a:latin typeface="+mn-ea"/>
            </a:endParaRPr>
          </a:p>
          <a:p>
            <a:r>
              <a:rPr lang="en-US" altLang="zh-CN" sz="1200">
                <a:latin typeface="+mn-ea"/>
              </a:rPr>
              <a:t>#每个网络接口接收数据包的速率比内核处理这些包的速率快时，允许送到队列的数据包的最大数目  </a:t>
            </a:r>
            <a:endParaRPr lang="en-US" altLang="zh-CN" sz="1200">
              <a:latin typeface="+mn-ea"/>
            </a:endParaRPr>
          </a:p>
          <a:p>
            <a:r>
              <a:rPr lang="en-US" altLang="zh-CN" sz="1200">
                <a:latin typeface="+mn-ea"/>
              </a:rPr>
              <a:t>net.core.netdev_max_backlog = 32768  </a:t>
            </a:r>
            <a:endParaRPr lang="en-US" altLang="zh-CN" sz="1200">
              <a:latin typeface="+mn-ea"/>
            </a:endParaRPr>
          </a:p>
          <a:p>
            <a:r>
              <a:rPr lang="en-US" altLang="zh-CN" sz="1200">
                <a:latin typeface="+mn-ea"/>
              </a:rPr>
              <a:t>#默认128,这个参数会影响到所有AF_INET类型socket的listen队列  </a:t>
            </a:r>
            <a:endParaRPr lang="en-US" altLang="zh-CN" sz="1200">
              <a:latin typeface="+mn-ea"/>
            </a:endParaRPr>
          </a:p>
          <a:p>
            <a:r>
              <a:rPr lang="en-US" altLang="zh-CN" sz="1200">
                <a:latin typeface="+mn-ea"/>
              </a:rPr>
              <a:t>net.core.somaxconn = 32768  </a:t>
            </a:r>
            <a:endParaRPr lang="en-US" altLang="zh-CN" sz="1200">
              <a:latin typeface="+mn-ea"/>
            </a:endParaRPr>
          </a:p>
          <a:p>
            <a:r>
              <a:rPr lang="en-US" altLang="zh-CN" sz="1200">
                <a:latin typeface="+mn-ea"/>
              </a:rPr>
              <a:t> #系统套接字写默认缓冲区  </a:t>
            </a:r>
            <a:endParaRPr lang="en-US" altLang="zh-CN" sz="1200">
              <a:latin typeface="+mn-ea"/>
            </a:endParaRPr>
          </a:p>
          <a:p>
            <a:r>
              <a:rPr lang="en-US" altLang="zh-CN" sz="1200">
                <a:latin typeface="+mn-ea"/>
              </a:rPr>
              <a:t>net.core.wmem_default = 8388608  </a:t>
            </a:r>
            <a:endParaRPr lang="en-US" altLang="zh-CN" sz="1200">
              <a:latin typeface="+mn-ea"/>
            </a:endParaRPr>
          </a:p>
          <a:p>
            <a:r>
              <a:rPr lang="en-US" altLang="zh-CN" sz="1200">
                <a:latin typeface="+mn-ea"/>
              </a:rPr>
              <a:t>#系统套接字读默认缓冲区  </a:t>
            </a:r>
            <a:endParaRPr lang="en-US" altLang="zh-CN" sz="1200">
              <a:latin typeface="+mn-ea"/>
            </a:endParaRPr>
          </a:p>
          <a:p>
            <a:r>
              <a:rPr lang="en-US" altLang="zh-CN" sz="1200">
                <a:latin typeface="+mn-ea"/>
              </a:rPr>
              <a:t>net.core.rmem_default = 8388608  </a:t>
            </a:r>
            <a:endParaRPr lang="en-US" altLang="zh-CN" sz="1200">
              <a:latin typeface="+mn-ea"/>
            </a:endParaRPr>
          </a:p>
          <a:p>
            <a:r>
              <a:rPr lang="en-US" altLang="zh-CN" sz="1200">
                <a:latin typeface="+mn-ea"/>
              </a:rPr>
              <a:t>#系统套接字读最大缓冲区  </a:t>
            </a:r>
            <a:endParaRPr lang="en-US" altLang="zh-CN" sz="1200">
              <a:latin typeface="+mn-ea"/>
            </a:endParaRPr>
          </a:p>
          <a:p>
            <a:r>
              <a:rPr lang="en-US" altLang="zh-CN" sz="1200">
                <a:latin typeface="+mn-ea"/>
              </a:rPr>
              <a:t>net.core.rmem_max = 16777216  </a:t>
            </a:r>
            <a:endParaRPr lang="en-US" altLang="zh-CN" sz="1200">
              <a:latin typeface="+mn-ea"/>
            </a:endParaRPr>
          </a:p>
          <a:p>
            <a:r>
              <a:rPr lang="en-US" altLang="zh-CN" sz="1200">
                <a:latin typeface="+mn-ea"/>
              </a:rPr>
              <a:t>#系统套接字写最大缓冲区  </a:t>
            </a:r>
            <a:endParaRPr lang="en-US" altLang="zh-CN" sz="1200">
              <a:latin typeface="+mn-ea"/>
            </a:endParaRPr>
          </a:p>
          <a:p>
            <a:r>
              <a:rPr lang="en-US" altLang="zh-CN" sz="1200">
                <a:latin typeface="+mn-ea"/>
              </a:rPr>
              <a:t>net.core.wmem_max = 16777216  </a:t>
            </a:r>
            <a:endParaRPr lang="en-US" altLang="zh-CN" sz="1200">
              <a:latin typeface="+mn-ea"/>
            </a:endParaRPr>
          </a:p>
          <a:p>
            <a:r>
              <a:rPr lang="en-US" altLang="zh-CN" sz="1200">
                <a:latin typeface="+mn-ea"/>
              </a:rPr>
              <a:t>#此参数与net.ipv4.tcp_wmem都是用来优化TCP接收/发送缓冲区，包含三个整数值，分别是：min，default，max：  </a:t>
            </a:r>
            <a:endParaRPr lang="en-US" altLang="zh-CN" sz="1200">
              <a:latin typeface="+mn-ea"/>
            </a:endParaRPr>
          </a:p>
          <a:p>
            <a:r>
              <a:rPr lang="en-US" altLang="zh-CN" sz="1200">
                <a:latin typeface="+mn-ea"/>
              </a:rPr>
              <a:t>#tcp_rmem：min表示为TCP socket预留用于接收缓冲的最小内存数量，default为TCP socket预留用于接收缓冲的缺省内存数量，max用于TCP socket接收缓冲的内存最大值。  </a:t>
            </a:r>
            <a:endParaRPr lang="en-US" altLang="zh-CN" sz="1200">
              <a:latin typeface="+mn-ea"/>
            </a:endParaRPr>
          </a:p>
          <a:p>
            <a:r>
              <a:rPr lang="en-US" altLang="zh-CN" sz="1200">
                <a:latin typeface="+mn-ea"/>
              </a:rPr>
              <a:t>#tcp_wmem：min表示为TCP socket预留用于发送缓冲的内存最小值，default为TCP socket预留用于发送缓冲的缺省内存值，max用于TCP socket发送缓冲的内存最大值。  </a:t>
            </a:r>
            <a:endParaRPr lang="en-US" altLang="zh-CN" sz="1200">
              <a:latin typeface="+mn-ea"/>
            </a:endParaRPr>
          </a:p>
          <a:p>
            <a:r>
              <a:rPr lang="en-US" altLang="zh-CN" sz="1200">
                <a:latin typeface="+mn-ea"/>
              </a:rPr>
              <a:t>net.ipv4.tcp_rmem=4096 87380 4194304  </a:t>
            </a:r>
            <a:endParaRPr lang="en-US" altLang="zh-CN" sz="1200">
              <a:latin typeface="+mn-ea"/>
            </a:endParaRPr>
          </a:p>
          <a:p>
            <a:r>
              <a:rPr lang="en-US" altLang="zh-CN" sz="1200">
                <a:latin typeface="+mn-ea"/>
              </a:rPr>
              <a:t>net.ipv4.tcp_wmem=4096 16384 4194304  </a:t>
            </a:r>
            <a:endParaRPr lang="en-US" altLang="zh-CN" sz="1200">
              <a:latin typeface="+mn-ea"/>
            </a:endParaRPr>
          </a:p>
          <a:p>
            <a:r>
              <a:rPr lang="en-US" altLang="zh-CN" sz="1200">
                <a:latin typeface="+mn-ea"/>
              </a:rPr>
              <a:t>#时间戳可以避免序列号的卷绕。一个1Gbps 的链路肯定会遇到以前用过的序列号。时间戳能够让内核接受这种“异常”的数据包。这里需要将其关掉。  </a:t>
            </a:r>
            <a:endParaRPr lang="en-US" altLang="zh-CN" sz="1200">
              <a:latin typeface="+mn-ea"/>
            </a:endParaRPr>
          </a:p>
          <a:p>
            <a:r>
              <a:rPr lang="en-US" altLang="zh-CN" sz="1200">
                <a:latin typeface="+mn-ea"/>
              </a:rPr>
              <a:t>net.ipv4.tcp_timestamps = 0  </a:t>
            </a:r>
            <a:endParaRPr lang="en-US" altLang="zh-CN" sz="1200">
              <a:latin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TCP</a:t>
            </a:r>
            <a:r>
              <a:rPr lang="zh-CN" altLang="en-US">
                <a:sym typeface="+mn-ea"/>
              </a:rPr>
              <a:t>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914900"/>
          </a:xfrm>
        </p:spPr>
        <p:txBody>
          <a:bodyPr>
            <a:normAutofit lnSpcReduction="20000"/>
          </a:bodyPr>
          <a:p>
            <a:r>
              <a:rPr lang="zh-CN" altLang="en-US" sz="1200"/>
              <a:t>#为了打开对端的连接，内核需要发送一个SYN 并附带一个回应前面一个SYN 的ACK。也就是所谓三次握手中的第二次握手。这个设置决定了内核放弃连接之前发送SYN+ACK 包的数量。  </a:t>
            </a:r>
            <a:endParaRPr lang="zh-CN" altLang="en-US" sz="1200"/>
          </a:p>
          <a:p>
            <a:r>
              <a:rPr lang="zh-CN" altLang="en-US" sz="1200"/>
              <a:t>net.ipv4.tcp_synack_retries = 2  </a:t>
            </a:r>
            <a:endParaRPr lang="zh-CN" altLang="en-US" sz="1200"/>
          </a:p>
          <a:p>
            <a:r>
              <a:rPr lang="zh-CN" altLang="en-US" sz="1200"/>
              <a:t>#在内核放弃建立连接之前发送SYN 包的数量  </a:t>
            </a:r>
            <a:endParaRPr lang="zh-CN" altLang="en-US" sz="1200"/>
          </a:p>
          <a:p>
            <a:r>
              <a:rPr lang="zh-CN" altLang="en-US" sz="1200"/>
              <a:t>net.ipv4.tcp_syn_retries = 2  </a:t>
            </a:r>
            <a:endParaRPr lang="zh-CN" altLang="en-US" sz="1200"/>
          </a:p>
          <a:p>
            <a:r>
              <a:rPr lang="zh-CN" altLang="en-US" sz="1200"/>
              <a:t>#表示开启TCP连接中TIME-WAIT sockets的快速回收，默认为0，表示关闭。  </a:t>
            </a:r>
            <a:endParaRPr lang="zh-CN" altLang="en-US" sz="1200"/>
          </a:p>
          <a:p>
            <a:r>
              <a:rPr lang="zh-CN" altLang="en-US" sz="1200"/>
              <a:t>net.ipv4.tcp_tw_recycle = 1    </a:t>
            </a:r>
            <a:endParaRPr lang="zh-CN" altLang="en-US" sz="1200"/>
          </a:p>
          <a:p>
            <a:r>
              <a:rPr lang="zh-CN" altLang="en-US" sz="1200"/>
              <a:t>#net.ipv4.tcp_tw_len = 1    </a:t>
            </a:r>
            <a:endParaRPr lang="zh-CN" altLang="en-US" sz="1200"/>
          </a:p>
          <a:p>
            <a:r>
              <a:rPr lang="zh-CN" altLang="en-US" sz="1200"/>
              <a:t>#表示开启重用。允许将TIME-WAIT sockets重新用于新的TCP连接，默认为0，表示关闭  </a:t>
            </a:r>
            <a:endParaRPr lang="zh-CN" altLang="en-US" sz="1200"/>
          </a:p>
          <a:p>
            <a:r>
              <a:rPr lang="zh-CN" altLang="en-US" sz="1200"/>
              <a:t>net.ipv4.tcp_tw_reuse = 1    </a:t>
            </a:r>
            <a:endParaRPr lang="zh-CN" altLang="en-US" sz="1200"/>
          </a:p>
          <a:p>
            <a:r>
              <a:rPr lang="zh-CN" altLang="en-US" sz="1200"/>
              <a:t>#确定 TCP 栈应该如何反映内存使用；每个值的单位都是内存页（通常是 4KB）。  </a:t>
            </a:r>
            <a:endParaRPr lang="zh-CN" altLang="en-US" sz="1200"/>
          </a:p>
          <a:p>
            <a:r>
              <a:rPr lang="zh-CN" altLang="en-US" sz="1200"/>
              <a:t>net.ipv4.tcp_mem = 94500000 915000000 927000000    </a:t>
            </a:r>
            <a:endParaRPr lang="zh-CN" altLang="en-US" sz="1200"/>
          </a:p>
          <a:p>
            <a:r>
              <a:rPr lang="zh-CN" altLang="en-US" sz="1200"/>
              <a:t>#这个值表示系统所能处理不属于任何进程的socket数量，当我们需要快速建立大量连接时，就需要关注下这个值了。  </a:t>
            </a:r>
            <a:endParaRPr lang="zh-CN" altLang="en-US" sz="1200"/>
          </a:p>
          <a:p>
            <a:r>
              <a:rPr lang="zh-CN" altLang="en-US" sz="1200"/>
              <a:t>net.ipv4.tcp_max_orphans = 3276800    </a:t>
            </a:r>
            <a:endParaRPr lang="zh-CN" altLang="en-US" sz="1200"/>
          </a:p>
          <a:p>
            <a:r>
              <a:rPr lang="zh-CN" altLang="en-US" sz="1200"/>
              <a:t>#如果套接字由本端要求关闭，这个参数决定了它保持在FIN-WAIT-2 状态的时间。  </a:t>
            </a:r>
            <a:endParaRPr lang="zh-CN" altLang="en-US" sz="1200"/>
          </a:p>
          <a:p>
            <a:r>
              <a:rPr lang="zh-CN" altLang="en-US" sz="1200"/>
              <a:t>net.ipv4.tcp_fin_timeout = 30   </a:t>
            </a:r>
            <a:endParaRPr lang="zh-CN" altLang="en-US" sz="1200"/>
          </a:p>
          <a:p>
            <a:r>
              <a:rPr lang="zh-CN" altLang="en-US" sz="1200"/>
              <a:t>#net.ipv4.tcp_keepalive_time = 120   </a:t>
            </a:r>
            <a:endParaRPr lang="zh-CN" altLang="en-US" sz="1200"/>
          </a:p>
          <a:p>
            <a:r>
              <a:rPr lang="zh-CN" altLang="en-US" sz="1200"/>
              <a:t>#用于向外连接的端口范围  </a:t>
            </a:r>
            <a:endParaRPr lang="zh-CN" altLang="en-US" sz="1200"/>
          </a:p>
          <a:p>
            <a:r>
              <a:rPr lang="zh-CN" altLang="en-US" sz="1200"/>
              <a:t>net.ipv4.ip_local_port_range = 1024  65535  </a:t>
            </a:r>
            <a:endParaRPr lang="zh-CN" altLang="en-US" sz="1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网络开发，涉及到的</a:t>
            </a:r>
            <a:r>
              <a:rPr lang="en-US" altLang="zh-CN"/>
              <a:t>TCP</a:t>
            </a:r>
            <a:r>
              <a:rPr lang="zh-CN" altLang="en-US"/>
              <a:t>相关内容，最好参考内核实现。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非阻塞IO模型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449060" y="2649220"/>
            <a:ext cx="3945255" cy="119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非阻塞IO通过进程反复调用IO函数（多次系统调用，并马上返回），在数据拷贝的过程中，进程是阻塞的。</a:t>
            </a:r>
            <a:endParaRPr lang="zh-CN" altLang="en-US"/>
          </a:p>
          <a:p>
            <a:pPr algn="l"/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96340" y="2649220"/>
            <a:ext cx="4543425" cy="2486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IO复用模型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18960" y="2560955"/>
            <a:ext cx="3806190" cy="1465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主要是select和epoll；对一个IO端口，两次调用，两次返回，比阻塞IO并没有什么优越性；关键是能实现同时对多个IO端口进行监听；</a:t>
            </a:r>
            <a:endParaRPr lang="zh-CN" altLang="en-US"/>
          </a:p>
          <a:p>
            <a:pPr algn="l"/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6985" y="2560955"/>
            <a:ext cx="4743450" cy="25431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信号驱动IO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23685" y="2391410"/>
            <a:ext cx="4355465" cy="2288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t>首先开启套接口信号驱动I/O功能, 并通过系统调用sigaction安装一个信号处理函数（此系统调用立即返回，进程继续工作，它是非阻塞的）。当数据报准备好被读时，就为该进程生成一个SIGIO信号。随即可以在信号处理程序中调用recvfrom来读数据报，井通知主循环数据已准备好被处理中。也可以通知主循环，让它来读数据报。</a:t>
            </a: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3810" y="2391410"/>
            <a:ext cx="4733925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异步IO模型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63690" y="2294255"/>
            <a:ext cx="3700780" cy="3111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1.</a:t>
            </a:r>
            <a:r>
              <a:rPr lang="zh-CN" altLang="en-US"/>
              <a:t>数据拷贝的时候进程无需阻塞。</a:t>
            </a:r>
            <a:endParaRPr lang="zh-CN" altLang="en-US"/>
          </a:p>
          <a:p>
            <a:pPr algn="l"/>
            <a:r>
              <a:rPr lang="en-US" altLang="zh-CN"/>
              <a:t>2.当一个异步过程调用发出后，调用者不能立刻得到结果。实际处理这个调用的部件在完成后，通过状态、通知和回调来通知调用者的输入输出操作</a:t>
            </a:r>
            <a:endParaRPr lang="en-US" altLang="zh-CN"/>
          </a:p>
          <a:p>
            <a:pPr algn="l"/>
            <a:r>
              <a:rPr lang="en-US" altLang="zh-CN"/>
              <a:t>3.与信号驱动模型的主要区别是：信号驱动I/O：由内核通知我们何时可以启动一个I/O操作；异步I/O模型：由内核通知我们I/O操作何时完成。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54430" y="2294255"/>
            <a:ext cx="4724400" cy="2524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5个I/O模型的比较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413510"/>
            <a:ext cx="668020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Blocking IO</a:t>
            </a:r>
            <a:r>
              <a:rPr lang="zh-CN" altLang="zh-CN"/>
              <a:t>伪代码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   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880" y="1959610"/>
            <a:ext cx="6489700" cy="43275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8335</Words>
  <Application>WPS 演示</Application>
  <PresentationFormat>宽屏</PresentationFormat>
  <Paragraphs>319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Netty</vt:lpstr>
      <vt:lpstr>     Why Netty </vt:lpstr>
      <vt:lpstr>阻塞I/O模型图</vt:lpstr>
      <vt:lpstr>非阻塞IO模型 </vt:lpstr>
      <vt:lpstr>IO复用模型</vt:lpstr>
      <vt:lpstr>信号驱动IO</vt:lpstr>
      <vt:lpstr>异步IO模型</vt:lpstr>
      <vt:lpstr>5个I/O模型的比较</vt:lpstr>
      <vt:lpstr>Blocking IO伪代码</vt:lpstr>
      <vt:lpstr>Blocking IO的瓶颈</vt:lpstr>
      <vt:lpstr>Non-blocking IO model</vt:lpstr>
      <vt:lpstr>Java原生NIO伪代码</vt:lpstr>
      <vt:lpstr>Java原⽣Nio API 从⼊门到放弃</vt:lpstr>
      <vt:lpstr>Netty实现伪代码</vt:lpstr>
      <vt:lpstr>Multi-Reactor</vt:lpstr>
      <vt:lpstr>Epoll简单了解</vt:lpstr>
      <vt:lpstr>Netty核心组件</vt:lpstr>
      <vt:lpstr>Netty核心组件</vt:lpstr>
      <vt:lpstr>Netty核心组件</vt:lpstr>
      <vt:lpstr>Netty核心组件</vt:lpstr>
      <vt:lpstr>Netty组件关系和事件传播</vt:lpstr>
      <vt:lpstr>TCP链路层帧的封装格式</vt:lpstr>
      <vt:lpstr>Netty对TCP协议-应用1</vt:lpstr>
      <vt:lpstr>Netty对TCP协议-应用2</vt:lpstr>
      <vt:lpstr>Netty高性能-内部优化1</vt:lpstr>
      <vt:lpstr>Netty高性能-内部优化2</vt:lpstr>
      <vt:lpstr>Netty高性能-内部优化3</vt:lpstr>
      <vt:lpstr>Netty高性能：压测数据</vt:lpstr>
      <vt:lpstr>SSL/TLS安全连接</vt:lpstr>
      <vt:lpstr>Netty高性能：SSL/TLS压测数据</vt:lpstr>
      <vt:lpstr>Netty中的TCP参数</vt:lpstr>
      <vt:lpstr>Netty中的TCP参数</vt:lpstr>
      <vt:lpstr>Netty中的TCP参数</vt:lpstr>
      <vt:lpstr>TCP参数</vt:lpstr>
      <vt:lpstr>TCP参数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a</cp:lastModifiedBy>
  <cp:revision>113</cp:revision>
  <dcterms:created xsi:type="dcterms:W3CDTF">2016-08-09T05:58:00Z</dcterms:created>
  <dcterms:modified xsi:type="dcterms:W3CDTF">2016-08-29T05:26:29Z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