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1" r:id="rId4"/>
    <p:sldId id="285" r:id="rId5"/>
    <p:sldId id="288" r:id="rId6"/>
    <p:sldId id="289" r:id="rId7"/>
    <p:sldId id="290" r:id="rId8"/>
    <p:sldId id="291" r:id="rId9"/>
    <p:sldId id="315" r:id="rId10"/>
    <p:sldId id="316" r:id="rId11"/>
    <p:sldId id="358" r:id="rId12"/>
    <p:sldId id="432" r:id="rId13"/>
    <p:sldId id="317" r:id="rId14"/>
    <p:sldId id="322" r:id="rId15"/>
    <p:sldId id="292" r:id="rId16"/>
    <p:sldId id="320" r:id="rId17"/>
    <p:sldId id="260" r:id="rId18"/>
    <p:sldId id="407" r:id="rId19"/>
    <p:sldId id="258" r:id="rId20"/>
    <p:sldId id="263" r:id="rId21"/>
    <p:sldId id="266" r:id="rId22"/>
    <p:sldId id="319" r:id="rId23"/>
    <p:sldId id="387" r:id="rId24"/>
    <p:sldId id="262" r:id="rId25"/>
    <p:sldId id="265" r:id="rId26"/>
    <p:sldId id="267" r:id="rId27"/>
    <p:sldId id="269" r:id="rId28"/>
    <p:sldId id="264" r:id="rId29"/>
    <p:sldId id="261" r:id="rId30"/>
    <p:sldId id="286" r:id="rId31"/>
    <p:sldId id="281" r:id="rId32"/>
    <p:sldId id="279" r:id="rId33"/>
    <p:sldId id="274" r:id="rId34"/>
    <p:sldId id="275" r:id="rId35"/>
    <p:sldId id="276" r:id="rId36"/>
    <p:sldId id="277" r:id="rId37"/>
    <p:sldId id="278" r:id="rId38"/>
    <p:sldId id="280" r:id="rId39"/>
    <p:sldId id="323" r:id="rId40"/>
    <p:sldId id="287" r:id="rId41"/>
    <p:sldId id="356" r:id="rId42"/>
    <p:sldId id="31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RocketMQ</a:t>
            </a:r>
            <a:r>
              <a:rPr lang="en-US" altLang="zh-CN" sz="1600"/>
              <a:t>3.5.8</a:t>
            </a:r>
            <a:endParaRPr lang="en-US" altLang="zh-CN" sz="1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  </a:t>
            </a:r>
            <a:r>
              <a:rPr lang="zh-CN" altLang="zh-CN"/>
              <a:t>草果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PhyOffset</a:t>
            </a:r>
            <a:r>
              <a:rPr lang="zh-CN" altLang="en-US"/>
              <a:t>和</a:t>
            </a:r>
            <a:r>
              <a:rPr lang="en-US" altLang="zh-CN"/>
              <a:t>LogicOffset</a:t>
            </a:r>
            <a:r>
              <a:rPr lang="zh-CN" altLang="en-US"/>
              <a:t>对应关系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1885" y="1945005"/>
            <a:ext cx="289560" cy="1141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049145" y="2206625"/>
            <a:ext cx="1381760" cy="618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CommitLog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401445" y="251587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43655" y="2002790"/>
            <a:ext cx="700722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broker</a:t>
            </a:r>
            <a:r>
              <a:rPr lang="zh-CN" altLang="en-US"/>
              <a:t>到</a:t>
            </a:r>
            <a:r>
              <a:rPr lang="en-US" altLang="zh-CN"/>
              <a:t>TopicQueueTable(map)</a:t>
            </a:r>
            <a:r>
              <a:rPr lang="zh-CN" altLang="en-US"/>
              <a:t>以</a:t>
            </a:r>
            <a:r>
              <a:rPr lang="en-US" altLang="zh-CN"/>
              <a:t>topic_queueId</a:t>
            </a:r>
            <a:r>
              <a:rPr lang="zh-CN" altLang="zh-CN"/>
              <a:t>为</a:t>
            </a:r>
            <a:r>
              <a:rPr lang="en-US" altLang="zh-CN"/>
              <a:t>key</a:t>
            </a:r>
            <a:r>
              <a:rPr lang="zh-CN" altLang="zh-CN"/>
              <a:t>查找</a:t>
            </a:r>
            <a:r>
              <a:rPr lang="en-US" altLang="zh-CN"/>
              <a:t>offset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没有找到</a:t>
            </a:r>
            <a:r>
              <a:rPr lang="en-US" altLang="zh-CN"/>
              <a:t>key</a:t>
            </a:r>
            <a:r>
              <a:rPr lang="zh-CN" altLang="en-US"/>
              <a:t>，设</a:t>
            </a:r>
            <a:r>
              <a:rPr lang="en-US" altLang="zh-CN"/>
              <a:t>offset</a:t>
            </a:r>
            <a:r>
              <a:rPr lang="zh-CN" altLang="en-US"/>
              <a:t>为</a:t>
            </a:r>
            <a:r>
              <a:rPr lang="en-US" altLang="zh-CN"/>
              <a:t>0.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插入数据到</a:t>
            </a:r>
            <a:r>
              <a:rPr lang="en-US" altLang="zh-CN"/>
              <a:t>commitlog</a:t>
            </a:r>
            <a:r>
              <a:rPr lang="zh-CN" altLang="en-US"/>
              <a:t>映射内存区。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 altLang="zh-CN">
                <a:sym typeface="+mn-ea"/>
              </a:rPr>
              <a:t>offset++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</p:txBody>
      </p:sp>
      <p:sp>
        <p:nvSpPr>
          <p:cNvPr id="10" name="内容占位符 9"/>
          <p:cNvSpPr/>
          <p:nvPr>
            <p:ph idx="1"/>
          </p:nvPr>
        </p:nvSpPr>
        <p:spPr>
          <a:xfrm>
            <a:off x="838200" y="4043045"/>
            <a:ext cx="7209155" cy="213423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25850" y="3500755"/>
            <a:ext cx="8407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sdfsdfsdf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92200" y="4026535"/>
            <a:ext cx="309245" cy="1363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965960" y="4533900"/>
            <a:ext cx="1701165" cy="348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Consumequeue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2085975" y="5128260"/>
            <a:ext cx="146875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Commitlog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01800" y="3889375"/>
            <a:ext cx="2246630" cy="348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consumerOffset.json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15" idx="3"/>
            <a:endCxn id="4" idx="1"/>
          </p:cNvCxnSpPr>
          <p:nvPr/>
        </p:nvCxnSpPr>
        <p:spPr>
          <a:xfrm flipV="1">
            <a:off x="1401445" y="4064000"/>
            <a:ext cx="300355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2"/>
            <a:endCxn id="16" idx="0"/>
          </p:cNvCxnSpPr>
          <p:nvPr/>
        </p:nvCxnSpPr>
        <p:spPr>
          <a:xfrm flipH="1">
            <a:off x="2816860" y="4237990"/>
            <a:ext cx="8255" cy="2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820035" y="4831715"/>
            <a:ext cx="8255" cy="2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14425" y="1838960"/>
            <a:ext cx="309245" cy="1363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969135" y="2794000"/>
            <a:ext cx="1701165" cy="348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Consumequeue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079625" y="1778635"/>
            <a:ext cx="1468755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Commitlog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 flipV="1">
            <a:off x="1423670" y="2092960"/>
            <a:ext cx="655955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2"/>
            <a:endCxn id="9" idx="0"/>
          </p:cNvCxnSpPr>
          <p:nvPr/>
        </p:nvCxnSpPr>
        <p:spPr>
          <a:xfrm>
            <a:off x="2814320" y="2407285"/>
            <a:ext cx="5715" cy="386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24325" y="1903730"/>
            <a:ext cx="671512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1. broker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TopicQueueTable(map)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topic_queueId</a:t>
            </a:r>
            <a:r>
              <a:rPr lang="zh-CN" altLang="zh-CN">
                <a:sym typeface="+mn-ea"/>
              </a:rPr>
              <a:t>为</a:t>
            </a:r>
            <a:r>
              <a:rPr lang="en-US" altLang="zh-CN">
                <a:sym typeface="+mn-ea"/>
              </a:rPr>
              <a:t>key</a:t>
            </a:r>
            <a:r>
              <a:rPr lang="zh-CN" altLang="zh-CN">
                <a:sym typeface="+mn-ea"/>
              </a:rPr>
              <a:t>查找</a:t>
            </a:r>
            <a:r>
              <a:rPr lang="en-US" altLang="zh-CN">
                <a:sym typeface="+mn-ea"/>
              </a:rPr>
              <a:t>offset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2.  </a:t>
            </a:r>
            <a:r>
              <a:rPr lang="zh-CN" altLang="en-US">
                <a:sym typeface="+mn-ea"/>
              </a:rPr>
              <a:t>没有找到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，设</a:t>
            </a:r>
            <a:r>
              <a:rPr lang="en-US" altLang="zh-CN">
                <a:sym typeface="+mn-ea"/>
              </a:rPr>
              <a:t>offset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0.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插入数据到</a:t>
            </a:r>
            <a:r>
              <a:rPr lang="en-US" altLang="zh-CN">
                <a:sym typeface="+mn-ea"/>
              </a:rPr>
              <a:t>commitlog</a:t>
            </a:r>
            <a:r>
              <a:rPr lang="zh-CN" altLang="en-US">
                <a:sym typeface="+mn-ea"/>
              </a:rPr>
              <a:t>映射内存区。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4. offset++</a:t>
            </a:r>
            <a:r>
              <a:rPr lang="zh-CN" altLang="en-US">
                <a:sym typeface="+mn-ea"/>
              </a:rPr>
              <a:t>；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123690" y="3914775"/>
            <a:ext cx="723011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c</a:t>
            </a:r>
            <a:r>
              <a:rPr lang="zh-CN" altLang="en-US"/>
              <a:t>启动会先到</a:t>
            </a:r>
            <a:r>
              <a:rPr lang="en-US" altLang="zh-CN"/>
              <a:t>broker</a:t>
            </a:r>
            <a:r>
              <a:rPr lang="zh-CN" altLang="en-US"/>
              <a:t>的</a:t>
            </a:r>
            <a:r>
              <a:rPr lang="en-US" altLang="zh-CN"/>
              <a:t>consumerOffset.json</a:t>
            </a:r>
            <a:r>
              <a:rPr lang="zh-CN" altLang="zh-CN"/>
              <a:t>文件获取相应队列的</a:t>
            </a:r>
            <a:r>
              <a:rPr lang="en-US" altLang="zh-CN"/>
              <a:t>offset</a:t>
            </a:r>
            <a:r>
              <a:rPr lang="zh-CN" altLang="en-US"/>
              <a:t>。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每次拉取消息请求的</a:t>
            </a:r>
            <a:r>
              <a:rPr lang="en-US" altLang="zh-CN">
                <a:sym typeface="+mn-ea"/>
              </a:rPr>
              <a:t>offset</a:t>
            </a:r>
            <a:r>
              <a:rPr lang="zh-CN" altLang="en-US">
                <a:sym typeface="+mn-ea"/>
              </a:rPr>
              <a:t>，先到</a:t>
            </a:r>
            <a:r>
              <a:rPr lang="en-US" altLang="zh-CN">
                <a:sym typeface="+mn-ea"/>
              </a:rPr>
              <a:t>consumequeue</a:t>
            </a:r>
            <a:r>
              <a:rPr lang="zh-CN" altLang="en-US">
                <a:sym typeface="+mn-ea"/>
              </a:rPr>
              <a:t>查找</a:t>
            </a:r>
            <a:r>
              <a:rPr lang="en-US" altLang="zh-CN">
                <a:sym typeface="+mn-ea"/>
              </a:rPr>
              <a:t>phyoffset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>
                <a:sym typeface="+mn-ea"/>
              </a:rPr>
              <a:t>每次拉取消息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都会返回</a:t>
            </a:r>
            <a:r>
              <a:rPr lang="en-US" altLang="zh-CN">
                <a:sym typeface="+mn-ea"/>
              </a:rPr>
              <a:t>nextoffset</a:t>
            </a:r>
            <a:r>
              <a:rPr lang="zh-CN" altLang="en-US">
                <a:sym typeface="+mn-ea"/>
              </a:rPr>
              <a:t>，用于下次请求</a:t>
            </a:r>
            <a:r>
              <a:rPr lang="en-US" altLang="zh-CN">
                <a:sym typeface="+mn-ea"/>
              </a:rPr>
              <a:t>offset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Broker-index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/>
              <a:t>rocketmq</a:t>
            </a:r>
            <a:r>
              <a:rPr lang="zh-CN" altLang="en-US" sz="1600"/>
              <a:t>的索引指的是，发送一条消息后，</a:t>
            </a:r>
            <a:r>
              <a:rPr lang="en-US" altLang="zh-CN" sz="1600"/>
              <a:t>broker</a:t>
            </a:r>
            <a:r>
              <a:rPr lang="zh-CN" altLang="en-US" sz="1600"/>
              <a:t>通过</a:t>
            </a:r>
            <a:r>
              <a:rPr lang="en-US" altLang="zh-CN" sz="1600"/>
              <a:t>topic</a:t>
            </a:r>
            <a:r>
              <a:rPr lang="zh-CN" altLang="en-US" sz="1600"/>
              <a:t>和</a:t>
            </a:r>
            <a:r>
              <a:rPr lang="en-US" altLang="zh-CN" sz="1600"/>
              <a:t>uniqKey</a:t>
            </a:r>
            <a:r>
              <a:rPr lang="zh-CN" altLang="zh-CN" sz="1600"/>
              <a:t>或</a:t>
            </a:r>
            <a:r>
              <a:rPr lang="en-US" altLang="zh-CN" sz="1600"/>
              <a:t>topic</a:t>
            </a:r>
            <a:r>
              <a:rPr lang="zh-CN" altLang="en-US" sz="1600"/>
              <a:t>和</a:t>
            </a:r>
            <a:r>
              <a:rPr lang="en-US" altLang="zh-CN" sz="1600"/>
              <a:t>keys(keys</a:t>
            </a:r>
            <a:r>
              <a:rPr lang="zh-CN" altLang="zh-CN" sz="1600"/>
              <a:t>为空不构建</a:t>
            </a:r>
            <a:r>
              <a:rPr lang="en-US" altLang="zh-CN" sz="1600"/>
              <a:t>)</a:t>
            </a:r>
            <a:r>
              <a:rPr lang="zh-CN" altLang="en-US" sz="1600"/>
              <a:t>构建的索引，然后通过</a:t>
            </a:r>
            <a:r>
              <a:rPr lang="en-US" altLang="zh-CN" sz="1600"/>
              <a:t>q</a:t>
            </a:r>
            <a:r>
              <a:rPr lang="zh-CN" altLang="en-US" sz="1600"/>
              <a:t>ueryMsgByKey时可以查询到结果。</a:t>
            </a:r>
            <a:r>
              <a:rPr lang="en-US" altLang="zh-CN" sz="1600"/>
              <a:t>3.2.4</a:t>
            </a:r>
            <a:r>
              <a:rPr lang="zh-CN" altLang="en-US" sz="1600"/>
              <a:t>是通过</a:t>
            </a:r>
            <a:r>
              <a:rPr lang="en-US" altLang="zh-CN" sz="1600"/>
              <a:t>topic</a:t>
            </a:r>
            <a:r>
              <a:rPr lang="zh-CN" altLang="en-US" sz="1600"/>
              <a:t>和</a:t>
            </a:r>
            <a:r>
              <a:rPr lang="en-US" altLang="zh-CN" sz="1600"/>
              <a:t>keys</a:t>
            </a:r>
            <a:r>
              <a:rPr lang="zh-CN" altLang="en-US" sz="1600"/>
              <a:t>构建的，所以日常或者线上只能通过它俩组合查询到。</a:t>
            </a:r>
            <a:endParaRPr lang="zh-CN" altLang="en-US" sz="1600"/>
          </a:p>
          <a:p>
            <a:r>
              <a:rPr lang="zh-CN" altLang="en-US" sz="1600"/>
              <a:t>对于通过</a:t>
            </a:r>
            <a:r>
              <a:rPr lang="en-US" altLang="zh-CN" sz="1600">
                <a:sym typeface="+mn-ea"/>
              </a:rPr>
              <a:t>q</a:t>
            </a:r>
            <a:r>
              <a:rPr lang="zh-CN" altLang="en-US" sz="1600">
                <a:sym typeface="+mn-ea"/>
              </a:rPr>
              <a:t>ueryMsgBy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的查询，不是通过索引查询。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以下为发送消息后返回结果：</a:t>
            </a:r>
            <a:endParaRPr lang="zh-CN" altLang="en-US" sz="1600">
              <a:sym typeface="+mn-ea"/>
            </a:endParaRPr>
          </a:p>
          <a:p>
            <a:r>
              <a:rPr sz="1600">
                <a:sym typeface="+mn-ea"/>
              </a:rPr>
              <a:t>2016-12-13 15:57:00.543 DEBUG [com.dfire.rocketmq.test.base.RocketMQSender#:] : send msg : Message [topic=test_tboy2, flag=0, properties={KEYS=d58e6345-6d9b-4abc-aea7-16a6751c864e, </a:t>
            </a:r>
            <a:r>
              <a:rPr sz="1600">
                <a:solidFill>
                  <a:srgbClr val="FF0000"/>
                </a:solidFill>
                <a:sym typeface="+mn-ea"/>
              </a:rPr>
              <a:t>UNIQ_KEY</a:t>
            </a:r>
            <a:r>
              <a:rPr sz="1600">
                <a:sym typeface="+mn-ea"/>
              </a:rPr>
              <a:t>=0A01420A6DC073D16E933EA54CE60000, WAIT=true, TAGS=test}, body=5] , body : 123 , result : SendResult [sendStatus=SEND_OK, </a:t>
            </a:r>
            <a:r>
              <a:rPr sz="1600">
                <a:solidFill>
                  <a:srgbClr val="FF0000"/>
                </a:solidFill>
                <a:sym typeface="+mn-ea"/>
              </a:rPr>
              <a:t>msgId</a:t>
            </a:r>
            <a:r>
              <a:rPr sz="1600">
                <a:sym typeface="+mn-ea"/>
              </a:rPr>
              <a:t>=0A01420A6DC073D16E933EA54CE60000,</a:t>
            </a:r>
            <a:r>
              <a:rPr sz="1600">
                <a:solidFill>
                  <a:srgbClr val="FF0000"/>
                </a:solidFill>
                <a:sym typeface="+mn-ea"/>
              </a:rPr>
              <a:t>offsetMsgId</a:t>
            </a:r>
            <a:r>
              <a:rPr sz="1600">
                <a:sym typeface="+mn-ea"/>
              </a:rPr>
              <a:t>=0A01073500002A9F0000002C6B379A6B, messageQueue=MessageQueue [topic=test_tboy2, brokerName=broker-53, queueId=3], </a:t>
            </a:r>
            <a:r>
              <a:rPr sz="1600">
                <a:solidFill>
                  <a:srgbClr val="FF0000"/>
                </a:solidFill>
                <a:sym typeface="+mn-ea"/>
              </a:rPr>
              <a:t>queueOffset</a:t>
            </a:r>
            <a:r>
              <a:rPr sz="1600">
                <a:sym typeface="+mn-ea"/>
              </a:rPr>
              <a:t>=2]</a:t>
            </a:r>
            <a:endParaRPr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q</a:t>
            </a:r>
            <a:r>
              <a:rPr lang="zh-CN" altLang="en-US" sz="1600">
                <a:sym typeface="+mn-ea"/>
              </a:rPr>
              <a:t>ueryMsgBy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使用</a:t>
            </a:r>
            <a:r>
              <a:rPr sz="1600">
                <a:sym typeface="+mn-ea"/>
              </a:rPr>
              <a:t>offsetMsgId</a:t>
            </a:r>
            <a:r>
              <a:rPr lang="zh-CN" sz="1600">
                <a:sym typeface="+mn-ea"/>
              </a:rPr>
              <a:t>字段值查询，</a:t>
            </a:r>
            <a:r>
              <a:rPr sz="1600">
                <a:sym typeface="+mn-ea"/>
              </a:rPr>
              <a:t>msgId</a:t>
            </a:r>
            <a:r>
              <a:rPr lang="zh-CN" sz="1600">
                <a:sym typeface="+mn-ea"/>
              </a:rPr>
              <a:t>和</a:t>
            </a:r>
            <a:r>
              <a:rPr sz="1600">
                <a:sym typeface="+mn-ea"/>
              </a:rPr>
              <a:t>UNIQ_KEY</a:t>
            </a:r>
            <a:r>
              <a:rPr lang="zh-CN" sz="1600">
                <a:sym typeface="+mn-ea"/>
              </a:rPr>
              <a:t>相等，是客户端生成，而</a:t>
            </a:r>
            <a:r>
              <a:rPr sz="1600">
                <a:sym typeface="+mn-ea"/>
              </a:rPr>
              <a:t>offsetMsgId</a:t>
            </a:r>
            <a:r>
              <a:rPr lang="zh-CN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生成，根据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storehostaddress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physicalOffset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生成。 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3.2.4</a:t>
            </a:r>
            <a:r>
              <a:rPr lang="zh-CN" altLang="zh-CN" sz="1600">
                <a:solidFill>
                  <a:schemeClr val="tx1"/>
                </a:solidFill>
                <a:sym typeface="+mn-ea"/>
              </a:rPr>
              <a:t>版本只有</a:t>
            </a:r>
            <a:r>
              <a:rPr sz="1600">
                <a:sym typeface="+mn-ea"/>
              </a:rPr>
              <a:t>msgId</a:t>
            </a:r>
            <a:r>
              <a:rPr lang="zh-CN" sz="1600">
                <a:sym typeface="+mn-ea"/>
              </a:rPr>
              <a:t>的概念。</a:t>
            </a:r>
            <a:endParaRPr lang="zh-CN" sz="16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1600">
                <a:sym typeface="+mn-ea"/>
              </a:rPr>
              <a:t>q</a:t>
            </a:r>
            <a:r>
              <a:rPr lang="zh-CN" altLang="en-US" sz="1600">
                <a:sym typeface="+mn-ea"/>
              </a:rPr>
              <a:t>ueryMsgByKey需要指定（</a:t>
            </a:r>
            <a:r>
              <a:rPr lang="en-US" altLang="zh-CN" sz="1600">
                <a:sym typeface="+mn-ea"/>
              </a:rPr>
              <a:t>topic</a:t>
            </a:r>
            <a:r>
              <a:rPr lang="zh-CN" altLang="en-US" sz="1600">
                <a:sym typeface="+mn-ea"/>
              </a:rPr>
              <a:t>值和</a:t>
            </a:r>
            <a:r>
              <a:rPr sz="1600">
                <a:sym typeface="+mn-ea"/>
              </a:rPr>
              <a:t>UNIQ_KEY</a:t>
            </a:r>
            <a:r>
              <a:rPr lang="zh-CN" sz="1600">
                <a:sym typeface="+mn-ea"/>
              </a:rPr>
              <a:t>值）或（</a:t>
            </a:r>
            <a:r>
              <a:rPr lang="en-US" altLang="zh-CN" sz="1600">
                <a:sym typeface="+mn-ea"/>
              </a:rPr>
              <a:t>topic</a:t>
            </a:r>
            <a:r>
              <a:rPr lang="zh-CN" altLang="en-US" sz="1600">
                <a:sym typeface="+mn-ea"/>
              </a:rPr>
              <a:t>值和</a:t>
            </a:r>
            <a:r>
              <a:rPr sz="1600">
                <a:sym typeface="+mn-ea"/>
              </a:rPr>
              <a:t>KEYS</a:t>
            </a:r>
            <a:r>
              <a:rPr lang="zh-CN" sz="1600">
                <a:sym typeface="+mn-ea"/>
              </a:rPr>
              <a:t>值</a:t>
            </a:r>
            <a:r>
              <a:rPr lang="zh-CN" altLang="en-US" sz="1600">
                <a:sym typeface="+mn-ea"/>
              </a:rPr>
              <a:t>）。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en-US" altLang="zh-CN" sz="1600">
              <a:solidFill>
                <a:srgbClr val="FF0000"/>
              </a:solidFill>
              <a:sym typeface="+mn-ea"/>
            </a:endParaRPr>
          </a:p>
          <a:p>
            <a:endParaRPr sz="1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Broker-index</a:t>
            </a:r>
            <a:r>
              <a:rPr lang="zh-CN" altLang="en-US">
                <a:sym typeface="+mn-ea"/>
              </a:rPr>
              <a:t>结构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2740" y="3244850"/>
            <a:ext cx="1365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Broker-index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68464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2845" y="1956435"/>
            <a:ext cx="4340225" cy="503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 IndexHeader</a:t>
            </a:r>
            <a:endParaRPr lang="en-US" altLang="zh-CN"/>
          </a:p>
          <a:p>
            <a:pPr algn="l"/>
            <a:r>
              <a:rPr lang="en-US" altLang="zh-CN"/>
              <a:t>  </a:t>
            </a:r>
            <a:r>
              <a:rPr lang="zh-CN" altLang="en-US"/>
              <a:t>BEGINTIMESTAMP，ENDTIMESTAMP，BEGINPHYOFFSET，ENDPHYOFFSET，HASHSLOTCOUNT， INDEXCOUNT组成</a:t>
            </a:r>
            <a:endParaRPr lang="en-US" altLang="zh-CN"/>
          </a:p>
          <a:p>
            <a:pPr algn="l"/>
            <a:r>
              <a:rPr lang="en-US" altLang="zh-CN"/>
              <a:t>2. Index</a:t>
            </a:r>
            <a:r>
              <a:rPr lang="zh-CN" altLang="zh-CN"/>
              <a:t>组成</a:t>
            </a:r>
            <a:endParaRPr lang="zh-CN" altLang="zh-CN"/>
          </a:p>
          <a:p>
            <a:pPr algn="l"/>
            <a:r>
              <a:rPr lang="en-US" altLang="zh-CN"/>
              <a:t>  --int值</a:t>
            </a:r>
            <a:r>
              <a:rPr lang="zh-CN" altLang="en-US"/>
              <a:t>，</a:t>
            </a:r>
            <a:r>
              <a:rPr lang="en-US" altLang="zh-CN"/>
              <a:t>存储的是key的hash值</a:t>
            </a:r>
            <a:endParaRPr lang="en-US" altLang="zh-CN"/>
          </a:p>
          <a:p>
            <a:pPr algn="l"/>
            <a:r>
              <a:rPr lang="en-US" altLang="zh-CN"/>
              <a:t>  --long值</a:t>
            </a:r>
            <a:r>
              <a:rPr lang="zh-CN" altLang="en-US"/>
              <a:t>，</a:t>
            </a:r>
            <a:r>
              <a:rPr lang="en-US" altLang="zh-CN"/>
              <a:t>存储的是消息在commitlog的物理偏移量phyOffset</a:t>
            </a:r>
            <a:endParaRPr lang="en-US" altLang="zh-CN"/>
          </a:p>
          <a:p>
            <a:pPr algn="l"/>
            <a:r>
              <a:rPr lang="en-US" altLang="zh-CN"/>
              <a:t>  --4位int值</a:t>
            </a:r>
            <a:r>
              <a:rPr lang="zh-CN" altLang="en-US"/>
              <a:t>，</a:t>
            </a:r>
            <a:r>
              <a:rPr lang="en-US" altLang="zh-CN"/>
              <a:t>存储了当前消息跟索引文件中第一个消息在broker落地的时间差</a:t>
            </a:r>
            <a:endParaRPr lang="en-US" altLang="zh-CN"/>
          </a:p>
          <a:p>
            <a:pPr algn="l"/>
            <a:r>
              <a:rPr lang="en-US" altLang="zh-CN"/>
              <a:t>  --4位int值</a:t>
            </a:r>
            <a:r>
              <a:rPr lang="zh-CN" altLang="en-US"/>
              <a:t>，</a:t>
            </a:r>
            <a:r>
              <a:rPr lang="en-US" altLang="zh-CN"/>
              <a:t>如果存在hash冲突，存储的是上一个消息的索引地址</a:t>
            </a:r>
            <a:r>
              <a:rPr lang="zh-CN" altLang="en-US"/>
              <a:t>。</a:t>
            </a:r>
            <a:endParaRPr lang="zh-CN" altLang="en-US"/>
          </a:p>
          <a:p>
            <a:pPr algn="l"/>
            <a:r>
              <a:rPr lang="en-US" altLang="zh-CN"/>
              <a:t>3.  </a:t>
            </a:r>
            <a:r>
              <a:rPr lang="zh-CN" altLang="en-US"/>
              <a:t>看一下IndexFile类就可以全明白了。释迦讲的太</a:t>
            </a:r>
            <a:r>
              <a:rPr lang="en-US" altLang="zh-CN"/>
              <a:t>TM</a:t>
            </a:r>
            <a:r>
              <a:rPr lang="zh-CN" altLang="en-US"/>
              <a:t>扯淡了，看不明白钉钉找我。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/>
              <a:t>假如</a:t>
            </a:r>
            <a:r>
              <a:rPr lang="en-US" altLang="zh-CN"/>
              <a:t>broker</a:t>
            </a:r>
            <a:r>
              <a:rPr lang="zh-CN" altLang="en-US"/>
              <a:t>异常关闭，</a:t>
            </a:r>
            <a:r>
              <a:rPr lang="en-US" altLang="zh-CN"/>
              <a:t>broker</a:t>
            </a:r>
            <a:r>
              <a:rPr lang="zh-CN" altLang="en-US"/>
              <a:t>重启后会删除旧索引文件并重新构建。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Broker-</a:t>
            </a:r>
            <a:r>
              <a:rPr lang="zh-CN" altLang="en-US"/>
              <a:t>主要类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2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1600"/>
              <a:t>1.  broker</a:t>
            </a:r>
            <a:r>
              <a:rPr lang="zh-CN" altLang="en-US" sz="1600"/>
              <a:t>启动会向</a:t>
            </a:r>
            <a:r>
              <a:rPr lang="en-US" altLang="zh-CN" sz="1600"/>
              <a:t>namesrv</a:t>
            </a:r>
            <a:r>
              <a:rPr lang="zh-CN" altLang="en-US" sz="1600"/>
              <a:t>注册信息</a:t>
            </a:r>
            <a:r>
              <a:rPr lang="en-US" altLang="zh-CN" sz="1600"/>
              <a:t>-REGISTER_BROKER</a:t>
            </a:r>
            <a:r>
              <a:rPr lang="zh-CN" altLang="en-US" sz="1600"/>
              <a:t>，后每</a:t>
            </a:r>
            <a:r>
              <a:rPr lang="en-US" altLang="zh-CN" sz="1600"/>
              <a:t>30s</a:t>
            </a:r>
            <a:r>
              <a:rPr lang="zh-CN" altLang="en-US" sz="1600"/>
              <a:t>定时发送。就是包含</a:t>
            </a:r>
            <a:r>
              <a:rPr lang="en-US" altLang="zh-CN" sz="1600"/>
              <a:t>topic</a:t>
            </a:r>
            <a:r>
              <a:rPr lang="zh-CN" altLang="en-US" sz="1600"/>
              <a:t>的一些路由信息。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2.  ReputMessageService </a:t>
            </a:r>
            <a:r>
              <a:rPr lang="zh-CN" altLang="en-US" sz="1600"/>
              <a:t>发消息到</a:t>
            </a:r>
            <a:r>
              <a:rPr lang="en-US" altLang="zh-CN" sz="1600"/>
              <a:t>broker</a:t>
            </a:r>
            <a:r>
              <a:rPr lang="zh-CN" altLang="en-US" sz="1600"/>
              <a:t>，只存到</a:t>
            </a:r>
            <a:r>
              <a:rPr lang="en-US" altLang="zh-CN" sz="1600"/>
              <a:t>commitlog</a:t>
            </a:r>
            <a:r>
              <a:rPr lang="zh-CN" altLang="en-US" sz="1600"/>
              <a:t>中，由此</a:t>
            </a:r>
            <a:r>
              <a:rPr lang="en-US" altLang="zh-CN" sz="1600"/>
              <a:t>service</a:t>
            </a:r>
            <a:r>
              <a:rPr lang="zh-CN" altLang="en-US" sz="1600"/>
              <a:t>每隔</a:t>
            </a:r>
            <a:r>
              <a:rPr lang="en-US" altLang="zh-CN" sz="1600"/>
              <a:t>1ms</a:t>
            </a:r>
            <a:r>
              <a:rPr lang="zh-CN" altLang="en-US" sz="1600"/>
              <a:t>异步构建</a:t>
            </a:r>
            <a:r>
              <a:rPr lang="en-US" altLang="zh-CN" sz="1600"/>
              <a:t>consumequeue</a:t>
            </a:r>
            <a:r>
              <a:rPr lang="zh-CN" altLang="en-US" sz="1600"/>
              <a:t>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3.  FlushConsumeQueueService </a:t>
            </a:r>
            <a:r>
              <a:rPr lang="zh-CN" altLang="en-US" sz="1600"/>
              <a:t>每</a:t>
            </a:r>
            <a:r>
              <a:rPr lang="en-US" altLang="zh-CN" sz="1600"/>
              <a:t>1s</a:t>
            </a:r>
            <a:r>
              <a:rPr lang="zh-CN" altLang="en-US" sz="1600"/>
              <a:t>刷新内存数据到</a:t>
            </a:r>
            <a:r>
              <a:rPr lang="en-US" altLang="zh-CN" sz="1600"/>
              <a:t>consumequeue</a:t>
            </a:r>
            <a:r>
              <a:rPr lang="zh-CN" altLang="en-US" sz="1600"/>
              <a:t>文件。每次刷</a:t>
            </a:r>
            <a:r>
              <a:rPr lang="en-US" altLang="zh-CN" sz="1600"/>
              <a:t>2</a:t>
            </a:r>
            <a:r>
              <a:rPr lang="zh-CN" altLang="en-US" sz="1600"/>
              <a:t>页，其实就是</a:t>
            </a:r>
            <a:r>
              <a:rPr lang="en-US" altLang="zh-CN" sz="1600"/>
              <a:t>8K</a:t>
            </a:r>
            <a:r>
              <a:rPr lang="zh-CN" altLang="en-US" sz="1600"/>
              <a:t>，</a:t>
            </a:r>
            <a:r>
              <a:rPr lang="zh-CN" altLang="en-US" sz="1600">
                <a:sym typeface="+mn-ea"/>
              </a:rPr>
              <a:t>因为每页</a:t>
            </a:r>
            <a:r>
              <a:rPr lang="en-US" altLang="zh-CN" sz="1600">
                <a:sym typeface="+mn-ea"/>
              </a:rPr>
              <a:t>4k</a:t>
            </a:r>
            <a:r>
              <a:rPr lang="zh-CN" altLang="en-US" sz="1600">
                <a:sym typeface="+mn-ea"/>
              </a:rPr>
              <a:t>。第一次刷完记录时间到</a:t>
            </a:r>
            <a:r>
              <a:rPr lang="en-US" altLang="zh-CN" sz="1600">
                <a:sym typeface="+mn-ea"/>
              </a:rPr>
              <a:t>checkpoint</a:t>
            </a:r>
            <a:r>
              <a:rPr lang="zh-CN" altLang="en-US" sz="1600">
                <a:sym typeface="+mn-ea"/>
              </a:rPr>
              <a:t>的LogicsMsgTimestamp字段，以后由ReputMessageService执行异步构建</a:t>
            </a:r>
            <a:r>
              <a:rPr lang="en-US" altLang="zh-CN" sz="1600">
                <a:sym typeface="+mn-ea"/>
              </a:rPr>
              <a:t>consumequeue</a:t>
            </a:r>
            <a:r>
              <a:rPr lang="zh-CN" altLang="en-US" sz="1600">
                <a:sym typeface="+mn-ea"/>
              </a:rPr>
              <a:t>时进行刷盘的时间记录。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/>
              <a:t>4.  FlushRealTimeService</a:t>
            </a:r>
            <a:r>
              <a:rPr lang="zh-CN" altLang="en-US" sz="1600"/>
              <a:t>每隔</a:t>
            </a:r>
            <a:r>
              <a:rPr lang="en-US" altLang="zh-CN" sz="1600"/>
              <a:t>1s</a:t>
            </a:r>
            <a:r>
              <a:rPr lang="zh-CN" altLang="en-US" sz="1600"/>
              <a:t>进行</a:t>
            </a:r>
            <a:r>
              <a:rPr lang="en-US" altLang="zh-CN" sz="1600"/>
              <a:t>commitlog</a:t>
            </a:r>
            <a:r>
              <a:rPr lang="zh-CN" altLang="en-US" sz="1600"/>
              <a:t>刷盘，每次刷</a:t>
            </a:r>
            <a:r>
              <a:rPr lang="en-US" altLang="zh-CN" sz="1600"/>
              <a:t>4</a:t>
            </a:r>
            <a:r>
              <a:rPr lang="zh-CN" altLang="en-US" sz="1600"/>
              <a:t>页。共</a:t>
            </a:r>
            <a:r>
              <a:rPr lang="en-US" altLang="zh-CN" sz="1600"/>
              <a:t>16k</a:t>
            </a:r>
            <a:r>
              <a:rPr lang="zh-CN" altLang="en-US" sz="1600"/>
              <a:t>数据。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不论同步还是异步刷盘，刷盘后都会保存刷盘时间到</a:t>
            </a:r>
            <a:r>
              <a:rPr lang="en-US" altLang="zh-CN" sz="1600"/>
              <a:t>checkpoint</a:t>
            </a:r>
            <a:r>
              <a:rPr lang="zh-CN" altLang="en-US" sz="1600"/>
              <a:t>的PhysicMsgTimestamp。同步和异步刷盘的区别是，异步刷盘写完</a:t>
            </a:r>
            <a:r>
              <a:rPr lang="en-US" altLang="zh-CN" sz="1600"/>
              <a:t>PAGECACHE</a:t>
            </a:r>
            <a:r>
              <a:rPr lang="zh-CN" altLang="en-US" sz="1600"/>
              <a:t>直接返回，而同步需要等待刷盘完成后才返回。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1111250" y="4632325"/>
            <a:ext cx="241935" cy="1256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923415" y="4719320"/>
            <a:ext cx="1257300" cy="445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Commitlog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570345" y="4719320"/>
            <a:ext cx="177927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Consumequeue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428490" y="5455920"/>
            <a:ext cx="951865" cy="78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Disk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1353185" y="4941570"/>
            <a:ext cx="5702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8" idx="2"/>
          </p:cNvCxnSpPr>
          <p:nvPr/>
        </p:nvCxnSpPr>
        <p:spPr>
          <a:xfrm>
            <a:off x="2552065" y="5164455"/>
            <a:ext cx="187642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3180715" y="4941570"/>
            <a:ext cx="33896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8" idx="6"/>
          </p:cNvCxnSpPr>
          <p:nvPr/>
        </p:nvCxnSpPr>
        <p:spPr>
          <a:xfrm flipH="1">
            <a:off x="5380355" y="5163820"/>
            <a:ext cx="2079625" cy="68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770630" y="4632325"/>
            <a:ext cx="2267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ReputMessageService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20460000">
            <a:off x="5405120" y="5474970"/>
            <a:ext cx="2877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FlushConsumeQueueService 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rot="1140000">
            <a:off x="2066290" y="547497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FlushRealTimeService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19895" y="4719320"/>
            <a:ext cx="241935" cy="1256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8" name="直接箭头连接符 17"/>
          <p:cNvCxnSpPr>
            <a:endCxn id="6" idx="3"/>
          </p:cNvCxnSpPr>
          <p:nvPr/>
        </p:nvCxnSpPr>
        <p:spPr>
          <a:xfrm flipH="1">
            <a:off x="8349615" y="4932045"/>
            <a:ext cx="97028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600">
                <a:sym typeface="+mn-ea"/>
              </a:rPr>
              <a:t>1.  HAService</a:t>
            </a:r>
            <a:r>
              <a:rPr lang="zh-CN" altLang="en-US" sz="1600">
                <a:sym typeface="+mn-ea"/>
              </a:rPr>
              <a:t>负责同步</a:t>
            </a:r>
            <a:r>
              <a:rPr lang="en-US" altLang="zh-CN" sz="1600">
                <a:sym typeface="+mn-ea"/>
              </a:rPr>
              <a:t>Mbroker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commitlog</a:t>
            </a:r>
            <a:r>
              <a:rPr lang="zh-CN" altLang="en-US" sz="1600">
                <a:sym typeface="+mn-ea"/>
              </a:rPr>
              <a:t>到</a:t>
            </a:r>
            <a:r>
              <a:rPr lang="en-US" altLang="zh-CN" sz="1600">
                <a:sym typeface="+mn-ea"/>
              </a:rPr>
              <a:t>Sbroker</a:t>
            </a:r>
            <a:r>
              <a:rPr lang="zh-CN" altLang="en-US" sz="1600">
                <a:sym typeface="+mn-ea"/>
              </a:rPr>
              <a:t>。默认监听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端口</a:t>
            </a:r>
            <a:r>
              <a:rPr lang="en-US" altLang="zh-CN" sz="1600">
                <a:sym typeface="+mn-ea"/>
              </a:rPr>
              <a:t>+1</a:t>
            </a:r>
            <a:r>
              <a:rPr lang="zh-CN" altLang="en-US" sz="1600">
                <a:sym typeface="+mn-ea"/>
              </a:rPr>
              <a:t>， 每次同步</a:t>
            </a:r>
            <a:r>
              <a:rPr lang="en-US" altLang="zh-CN" sz="1600">
                <a:sym typeface="+mn-ea"/>
              </a:rPr>
              <a:t>size</a:t>
            </a:r>
            <a:r>
              <a:rPr lang="zh-CN" altLang="en-US" sz="1600">
                <a:sym typeface="+mn-ea"/>
              </a:rPr>
              <a:t>大小数据。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2.  </a:t>
            </a:r>
            <a:r>
              <a:rPr lang="zh-CN" altLang="en-US" sz="1600">
                <a:sym typeface="+mn-ea"/>
              </a:rPr>
              <a:t>同步原理：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--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为</a:t>
            </a:r>
            <a:r>
              <a:rPr lang="en-US" altLang="zh-CN" sz="1600">
                <a:sym typeface="+mn-ea"/>
              </a:rPr>
              <a:t>slave</a:t>
            </a:r>
            <a:r>
              <a:rPr lang="zh-CN" altLang="en-US" sz="1600">
                <a:sym typeface="+mn-ea"/>
              </a:rPr>
              <a:t>且设置了</a:t>
            </a:r>
            <a:r>
              <a:rPr lang="en-US" altLang="zh-CN" sz="1600">
                <a:sym typeface="+mn-ea"/>
              </a:rPr>
              <a:t>masteraddress</a:t>
            </a:r>
            <a:r>
              <a:rPr lang="zh-CN" altLang="en-US" sz="1600">
                <a:sym typeface="+mn-ea"/>
              </a:rPr>
              <a:t>，则从指定</a:t>
            </a:r>
            <a:r>
              <a:rPr lang="en-US" altLang="zh-CN" sz="1600">
                <a:sym typeface="+mn-ea"/>
              </a:rPr>
              <a:t>master</a:t>
            </a:r>
            <a:r>
              <a:rPr lang="zh-CN" altLang="en-US" sz="1600">
                <a:sym typeface="+mn-ea"/>
              </a:rPr>
              <a:t>地址更新，否则从</a:t>
            </a:r>
            <a:r>
              <a:rPr lang="en-US" altLang="zh-CN" sz="1600">
                <a:sym typeface="+mn-ea"/>
              </a:rPr>
              <a:t>namesrv</a:t>
            </a:r>
            <a:r>
              <a:rPr lang="zh-CN" altLang="en-US" sz="1600">
                <a:sym typeface="+mn-ea"/>
              </a:rPr>
              <a:t>获取</a:t>
            </a:r>
            <a:r>
              <a:rPr lang="en-US" altLang="zh-CN" sz="1600">
                <a:sym typeface="+mn-ea"/>
              </a:rPr>
              <a:t>masteraddress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--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配置为SYNC_MASTER，当</a:t>
            </a:r>
            <a:r>
              <a:rPr lang="en-US" altLang="zh-CN" sz="1600">
                <a:sym typeface="+mn-ea"/>
              </a:rPr>
              <a:t>slave</a:t>
            </a:r>
            <a:r>
              <a:rPr lang="zh-CN" altLang="en-US" sz="1600">
                <a:sym typeface="+mn-ea"/>
              </a:rPr>
              <a:t>落后</a:t>
            </a:r>
            <a:r>
              <a:rPr lang="en-US" altLang="zh-CN" sz="1600">
                <a:sym typeface="+mn-ea"/>
              </a:rPr>
              <a:t>master 256M</a:t>
            </a:r>
            <a:r>
              <a:rPr lang="zh-CN" altLang="en-US" sz="1600">
                <a:sym typeface="+mn-ea"/>
              </a:rPr>
              <a:t>数据大小时，同步失败，报SLAVE_NOT_AVAILABLE。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1600">
                <a:sym typeface="+mn-ea"/>
              </a:rPr>
              <a:t>假如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配置为SYNC_MASTER，且无</a:t>
            </a:r>
            <a:r>
              <a:rPr lang="en-US" altLang="zh-CN" sz="1600">
                <a:sym typeface="+mn-ea"/>
              </a:rPr>
              <a:t>slave</a:t>
            </a:r>
            <a:r>
              <a:rPr lang="zh-CN" altLang="en-US" sz="1600">
                <a:sym typeface="+mn-ea"/>
              </a:rPr>
              <a:t>的情况下，</a:t>
            </a:r>
            <a:r>
              <a:rPr lang="en-US" altLang="zh-CN" sz="1600">
                <a:sym typeface="+mn-ea"/>
              </a:rPr>
              <a:t>producer</a:t>
            </a:r>
            <a:r>
              <a:rPr lang="zh-CN" altLang="en-US" sz="1600">
                <a:sym typeface="+mn-ea"/>
              </a:rPr>
              <a:t>在发消息会失败，一直报SLAVE_NOT_AVAILABLE。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2. SlaveSynchronize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--</a:t>
            </a:r>
            <a:r>
              <a:rPr lang="zh-CN" altLang="en-US" sz="1600">
                <a:sym typeface="+mn-ea"/>
              </a:rPr>
              <a:t>如果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为</a:t>
            </a:r>
            <a:r>
              <a:rPr lang="en-US" altLang="zh-CN" sz="1600">
                <a:sym typeface="+mn-ea"/>
              </a:rPr>
              <a:t>slave</a:t>
            </a:r>
            <a:r>
              <a:rPr lang="zh-CN" altLang="en-US" sz="1600">
                <a:sym typeface="+mn-ea"/>
              </a:rPr>
              <a:t>，每</a:t>
            </a:r>
            <a:r>
              <a:rPr lang="en-US" altLang="zh-CN" sz="1600">
                <a:sym typeface="+mn-ea"/>
              </a:rPr>
              <a:t>60s</a:t>
            </a:r>
            <a:r>
              <a:rPr lang="zh-CN" altLang="en-US" sz="1600">
                <a:sym typeface="+mn-ea"/>
              </a:rPr>
              <a:t>从</a:t>
            </a:r>
            <a:r>
              <a:rPr lang="en-US" altLang="zh-CN" sz="1600">
                <a:sym typeface="+mn-ea"/>
              </a:rPr>
              <a:t>master</a:t>
            </a:r>
            <a:r>
              <a:rPr lang="zh-CN" altLang="en-US" sz="1600">
                <a:sym typeface="+mn-ea"/>
              </a:rPr>
              <a:t>同步</a:t>
            </a:r>
            <a:r>
              <a:rPr lang="en-US" altLang="zh-CN" sz="1600">
                <a:sym typeface="+mn-ea"/>
              </a:rPr>
              <a:t>topic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consumerOffset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delayOffset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s</a:t>
            </a:r>
            <a:r>
              <a:rPr lang="zh-CN" altLang="en-US" sz="1600">
                <a:sym typeface="+mn-ea"/>
              </a:rPr>
              <a:t>ubscriptionGroupConfig等信息。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同步原理：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 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17930" y="4835525"/>
            <a:ext cx="1043940" cy="93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549015" y="4835525"/>
            <a:ext cx="1043940" cy="93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Slave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339340" y="5048250"/>
            <a:ext cx="1208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280920" y="5531485"/>
            <a:ext cx="123761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78400" y="4159885"/>
            <a:ext cx="627380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 s</a:t>
            </a:r>
            <a:r>
              <a:rPr lang="zh-CN" altLang="en-US" sz="1600"/>
              <a:t>启动会连接</a:t>
            </a:r>
            <a:r>
              <a:rPr lang="en-US" altLang="zh-CN" sz="1600"/>
              <a:t>m</a:t>
            </a:r>
            <a:r>
              <a:rPr lang="zh-CN" altLang="en-US" sz="1600"/>
              <a:t>。并将</a:t>
            </a:r>
            <a:r>
              <a:rPr lang="en-US" altLang="zh-CN" sz="1600"/>
              <a:t>commitlog</a:t>
            </a:r>
            <a:r>
              <a:rPr lang="zh-CN" altLang="en-US" sz="1600"/>
              <a:t>的最大</a:t>
            </a:r>
            <a:r>
              <a:rPr lang="en-US" altLang="zh-CN" sz="1600"/>
              <a:t>offset</a:t>
            </a:r>
            <a:r>
              <a:rPr lang="zh-CN" altLang="en-US" sz="1600"/>
              <a:t>上报</a:t>
            </a:r>
            <a:r>
              <a:rPr lang="en-US" altLang="zh-CN" sz="1600"/>
              <a:t>master</a:t>
            </a:r>
            <a:r>
              <a:rPr lang="zh-CN" altLang="en-US" sz="1600"/>
              <a:t>。如果为第一次连接，最大</a:t>
            </a:r>
            <a:r>
              <a:rPr lang="en-US" altLang="zh-CN" sz="1600"/>
              <a:t>offset</a:t>
            </a:r>
            <a:r>
              <a:rPr lang="zh-CN" altLang="en-US" sz="1600"/>
              <a:t>即为</a:t>
            </a:r>
            <a:r>
              <a:rPr lang="en-US" altLang="zh-CN" sz="1600"/>
              <a:t>0</a:t>
            </a:r>
            <a:r>
              <a:rPr lang="zh-CN" altLang="en-US" sz="1600"/>
              <a:t>。</a:t>
            </a:r>
            <a:endParaRPr lang="en-US" altLang="zh-CN" sz="1600"/>
          </a:p>
          <a:p>
            <a:r>
              <a:rPr lang="en-US" altLang="zh-CN" sz="1600"/>
              <a:t>2.  m</a:t>
            </a:r>
            <a:r>
              <a:rPr lang="zh-CN" altLang="en-US" sz="1600"/>
              <a:t>收到</a:t>
            </a:r>
            <a:r>
              <a:rPr lang="en-US" altLang="zh-CN" sz="1600"/>
              <a:t>s</a:t>
            </a:r>
            <a:r>
              <a:rPr lang="zh-CN" altLang="en-US" sz="1600"/>
              <a:t>的</a:t>
            </a:r>
            <a:r>
              <a:rPr lang="en-US" altLang="zh-CN" sz="1600"/>
              <a:t>offset</a:t>
            </a:r>
            <a:r>
              <a:rPr lang="zh-CN" altLang="en-US" sz="1600"/>
              <a:t>后，如果</a:t>
            </a:r>
            <a:r>
              <a:rPr lang="en-US" altLang="zh-CN" sz="1600"/>
              <a:t>offset</a:t>
            </a:r>
            <a:r>
              <a:rPr lang="zh-CN" altLang="en-US" sz="1600"/>
              <a:t>为</a:t>
            </a:r>
            <a:r>
              <a:rPr lang="en-US" altLang="zh-CN" sz="1600"/>
              <a:t>0</a:t>
            </a:r>
            <a:r>
              <a:rPr lang="zh-CN" altLang="en-US" sz="1600"/>
              <a:t>，从</a:t>
            </a:r>
            <a:r>
              <a:rPr lang="en-US" altLang="zh-CN" sz="1600"/>
              <a:t>m</a:t>
            </a:r>
            <a:r>
              <a:rPr lang="zh-CN" altLang="en-US" sz="1600"/>
              <a:t>的</a:t>
            </a:r>
            <a:r>
              <a:rPr lang="en-US" altLang="zh-CN" sz="1600"/>
              <a:t>commitlog</a:t>
            </a:r>
            <a:r>
              <a:rPr lang="zh-CN" altLang="en-US" sz="1600"/>
              <a:t>的最大</a:t>
            </a:r>
            <a:r>
              <a:rPr lang="en-US" altLang="zh-CN" sz="1600"/>
              <a:t>offset</a:t>
            </a:r>
            <a:r>
              <a:rPr lang="zh-CN" altLang="en-US" sz="1600"/>
              <a:t>开始同步消息，否则从指定的</a:t>
            </a:r>
            <a:r>
              <a:rPr lang="en-US" altLang="zh-CN" sz="1600"/>
              <a:t>offset</a:t>
            </a:r>
            <a:r>
              <a:rPr lang="zh-CN" altLang="en-US" sz="1600"/>
              <a:t>处同步数据给</a:t>
            </a:r>
            <a:r>
              <a:rPr lang="en-US" altLang="zh-CN" sz="1600"/>
              <a:t>slave</a:t>
            </a:r>
            <a:r>
              <a:rPr lang="zh-CN" altLang="en-US" sz="1600"/>
              <a:t>。每次最大发送</a:t>
            </a:r>
            <a:r>
              <a:rPr lang="en-US" altLang="zh-CN" sz="1600"/>
              <a:t>32k</a:t>
            </a:r>
            <a:r>
              <a:rPr lang="zh-CN" altLang="en-US" sz="1600"/>
              <a:t>数据。</a:t>
            </a:r>
            <a:endParaRPr lang="zh-CN" altLang="en-US" sz="1600"/>
          </a:p>
          <a:p>
            <a:r>
              <a:rPr lang="en-US" altLang="zh-CN" sz="1600"/>
              <a:t>3. s</a:t>
            </a:r>
            <a:r>
              <a:rPr lang="zh-CN" altLang="en-US" sz="1600"/>
              <a:t>收到</a:t>
            </a:r>
            <a:r>
              <a:rPr lang="en-US" altLang="zh-CN" sz="1600"/>
              <a:t>m</a:t>
            </a:r>
            <a:r>
              <a:rPr lang="zh-CN" altLang="en-US" sz="1600"/>
              <a:t>的数据后，保存到</a:t>
            </a:r>
            <a:r>
              <a:rPr lang="en-US" altLang="zh-CN" sz="1600"/>
              <a:t>commitlog</a:t>
            </a:r>
            <a:r>
              <a:rPr lang="zh-CN" altLang="en-US" sz="1600"/>
              <a:t>并回复</a:t>
            </a:r>
            <a:r>
              <a:rPr lang="en-US" altLang="zh-CN" sz="1600"/>
              <a:t>m</a:t>
            </a:r>
            <a:r>
              <a:rPr lang="zh-CN" altLang="en-US" sz="1600"/>
              <a:t>接收到的</a:t>
            </a:r>
            <a:r>
              <a:rPr lang="en-US" altLang="zh-CN" sz="1600"/>
              <a:t>offset</a:t>
            </a:r>
            <a:r>
              <a:rPr lang="zh-CN" altLang="en-US" sz="1600"/>
              <a:t>，并异步构建</a:t>
            </a:r>
            <a:r>
              <a:rPr lang="en-US" altLang="zh-CN" sz="1600"/>
              <a:t>consumequeue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4. s</a:t>
            </a:r>
            <a:r>
              <a:rPr lang="zh-CN" altLang="en-US" sz="1600"/>
              <a:t>每</a:t>
            </a:r>
            <a:r>
              <a:rPr lang="en-US" altLang="zh-CN" sz="1600"/>
              <a:t>5s</a:t>
            </a:r>
            <a:r>
              <a:rPr lang="zh-CN" altLang="en-US" sz="1600"/>
              <a:t>发送心跳即</a:t>
            </a:r>
            <a:r>
              <a:rPr lang="en-US" altLang="zh-CN" sz="1600"/>
              <a:t>offset</a:t>
            </a:r>
            <a:r>
              <a:rPr lang="zh-CN" altLang="en-US" sz="1600"/>
              <a:t>到</a:t>
            </a:r>
            <a:r>
              <a:rPr lang="en-US" altLang="zh-CN" sz="1600"/>
              <a:t>m</a:t>
            </a:r>
            <a:r>
              <a:rPr lang="zh-CN" altLang="en-US" sz="1600"/>
              <a:t>，保持通讯。</a:t>
            </a:r>
            <a:r>
              <a:rPr lang="en-US" altLang="zh-CN" sz="1600"/>
              <a:t>20s</a:t>
            </a:r>
            <a:r>
              <a:rPr lang="zh-CN" altLang="en-US" sz="1600"/>
              <a:t>超时，与</a:t>
            </a:r>
            <a:r>
              <a:rPr lang="en-US" altLang="zh-CN" sz="1600"/>
              <a:t>m</a:t>
            </a:r>
            <a:r>
              <a:rPr lang="zh-CN" altLang="en-US" sz="1600"/>
              <a:t>断开连接。</a:t>
            </a:r>
            <a:endParaRPr lang="zh-CN" altLang="en-US" sz="1600"/>
          </a:p>
          <a:p>
            <a:r>
              <a:rPr lang="en-US" altLang="zh-CN" sz="1600"/>
              <a:t>5. </a:t>
            </a:r>
            <a:r>
              <a:rPr lang="zh-CN" altLang="en-US" sz="1600"/>
              <a:t>当配置为</a:t>
            </a:r>
            <a:r>
              <a:rPr lang="zh-CN" altLang="en-US" sz="1600">
                <a:sym typeface="+mn-ea"/>
              </a:rPr>
              <a:t>SYNC_MASTER时，</a:t>
            </a:r>
            <a:r>
              <a:rPr lang="en-US" altLang="zh-CN" sz="1600">
                <a:sym typeface="+mn-ea"/>
              </a:rPr>
              <a:t>p</a:t>
            </a:r>
            <a:r>
              <a:rPr lang="zh-CN" altLang="en-US" sz="1600">
                <a:sym typeface="+mn-ea"/>
              </a:rPr>
              <a:t>发送消息需要等待</a:t>
            </a:r>
            <a:r>
              <a:rPr lang="en-US" altLang="zh-CN" sz="1600">
                <a:sym typeface="+mn-ea"/>
              </a:rPr>
              <a:t>m</a:t>
            </a:r>
            <a:r>
              <a:rPr lang="zh-CN" altLang="en-US" sz="1600">
                <a:sym typeface="+mn-ea"/>
              </a:rPr>
              <a:t>写入</a:t>
            </a:r>
            <a:r>
              <a:rPr lang="en-US" altLang="zh-CN" sz="1600">
                <a:sym typeface="+mn-ea"/>
              </a:rPr>
              <a:t>s</a:t>
            </a:r>
            <a:r>
              <a:rPr lang="zh-CN" altLang="en-US" sz="1600">
                <a:sym typeface="+mn-ea"/>
              </a:rPr>
              <a:t>后才能返回。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Producer-</a:t>
            </a:r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1600"/>
              <a:t>Producer</a:t>
            </a:r>
            <a:r>
              <a:rPr lang="zh-CN" altLang="en-US" sz="1600"/>
              <a:t>启动比较简单。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</a:t>
            </a:r>
            <a:r>
              <a:rPr lang="en-US" altLang="zh-CN" sz="1600"/>
              <a:t>--MQClientAPIImpl start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--startScheduledTask()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--</a:t>
            </a:r>
            <a:r>
              <a:rPr sz="1600"/>
              <a:t>fetchNameServerAddr </a:t>
            </a:r>
            <a:r>
              <a:rPr lang="zh-CN" sz="1600"/>
              <a:t>每</a:t>
            </a:r>
            <a:r>
              <a:rPr lang="en-US" altLang="zh-CN" sz="1600"/>
              <a:t>2m</a:t>
            </a:r>
            <a:r>
              <a:rPr lang="zh-CN" sz="1600"/>
              <a:t>默认从http://jmenv.tbsite.net:8080/rocketmq/nsaddr更新</a:t>
            </a:r>
            <a:r>
              <a:rPr lang="en-US" altLang="zh-CN" sz="1600"/>
              <a:t>namesrv</a:t>
            </a:r>
            <a:r>
              <a:rPr lang="zh-CN" altLang="en-US" sz="1600"/>
              <a:t>，但咱们是通过配置文件制定的。通过服务器返回的话，返回格式需为</a:t>
            </a:r>
            <a:r>
              <a:rPr lang="en-US" altLang="zh-CN" sz="1600">
                <a:solidFill>
                  <a:srgbClr val="FF0000"/>
                </a:solidFill>
              </a:rPr>
              <a:t>192.168.1.1:9876;192.168.1.2:9876</a:t>
            </a:r>
            <a:r>
              <a:rPr lang="zh-CN" altLang="zh-CN" sz="1600">
                <a:solidFill>
                  <a:srgbClr val="FF0000"/>
                </a:solidFill>
              </a:rPr>
              <a:t>。或通过以下方式设置或更改</a:t>
            </a:r>
            <a:r>
              <a:rPr lang="en-US" altLang="zh-CN" sz="1600">
                <a:solidFill>
                  <a:srgbClr val="FF0000"/>
                </a:solidFill>
              </a:rPr>
              <a:t>hosts</a:t>
            </a:r>
            <a:r>
              <a:rPr lang="zh-CN" altLang="en-US" sz="1600">
                <a:solidFill>
                  <a:srgbClr val="FF0000"/>
                </a:solidFill>
              </a:rPr>
              <a:t>文件重定向域名。</a:t>
            </a:r>
            <a:endParaRPr lang="zh-CN" altLang="en-US" sz="1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    --updateTopicRouteInfoFromNameServer </a:t>
            </a:r>
            <a:r>
              <a:rPr lang="zh-CN" altLang="en-US" sz="1600">
                <a:sym typeface="+mn-ea"/>
              </a:rPr>
              <a:t>每</a:t>
            </a:r>
            <a:r>
              <a:rPr lang="en-US" altLang="zh-CN" sz="1600">
                <a:sym typeface="+mn-ea"/>
              </a:rPr>
              <a:t>30s</a:t>
            </a:r>
            <a:r>
              <a:rPr lang="zh-CN" altLang="en-US" sz="1600"/>
              <a:t>从</a:t>
            </a:r>
            <a:r>
              <a:rPr lang="en-US" altLang="zh-CN" sz="1600"/>
              <a:t>namesrv</a:t>
            </a:r>
            <a:r>
              <a:rPr lang="zh-CN" altLang="en-US" sz="1600"/>
              <a:t>更新</a:t>
            </a:r>
            <a:r>
              <a:rPr lang="en-US" altLang="zh-CN" sz="1600"/>
              <a:t>topic</a:t>
            </a:r>
            <a:r>
              <a:rPr lang="zh-CN" altLang="en-US" sz="1600"/>
              <a:t>信息。刚启动服务，无</a:t>
            </a:r>
            <a:r>
              <a:rPr lang="en-US" altLang="zh-CN" sz="1600"/>
              <a:t>topic</a:t>
            </a:r>
            <a:r>
              <a:rPr lang="zh-CN" altLang="en-US" sz="1600"/>
              <a:t>，发消息后需指定</a:t>
            </a:r>
            <a:r>
              <a:rPr lang="en-US" altLang="zh-CN" sz="1600"/>
              <a:t>topic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--cleanOfflineBroker</a:t>
            </a:r>
            <a:r>
              <a:rPr lang="zh-CN" altLang="en-US" sz="1600"/>
              <a:t>每</a:t>
            </a:r>
            <a:r>
              <a:rPr lang="en-US" altLang="zh-CN" sz="1600"/>
              <a:t>30s</a:t>
            </a:r>
            <a:r>
              <a:rPr lang="zh-CN" altLang="en-US" sz="1600"/>
              <a:t>从</a:t>
            </a:r>
            <a:r>
              <a:rPr lang="en-US" altLang="zh-CN" sz="1600"/>
              <a:t>namesrv</a:t>
            </a:r>
            <a:r>
              <a:rPr lang="zh-CN" altLang="en-US" sz="1600"/>
              <a:t>更新的</a:t>
            </a:r>
            <a:r>
              <a:rPr lang="en-US" altLang="zh-CN" sz="1600"/>
              <a:t>topic</a:t>
            </a:r>
            <a:r>
              <a:rPr lang="zh-CN" altLang="en-US" sz="1600"/>
              <a:t>信息在本地的缓存的</a:t>
            </a:r>
            <a:r>
              <a:rPr lang="en-US" altLang="zh-CN" sz="1600"/>
              <a:t>Broker</a:t>
            </a:r>
            <a:r>
              <a:rPr lang="zh-CN" altLang="en-US" sz="1600"/>
              <a:t>列表中不存在，就将本地中的清楚掉。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--sendHeartbeatToAllBrokerWithLock</a:t>
            </a:r>
            <a:r>
              <a:rPr lang="zh-CN" altLang="en-US" sz="1600"/>
              <a:t>每</a:t>
            </a:r>
            <a:r>
              <a:rPr lang="en-US" altLang="zh-CN" sz="1600"/>
              <a:t>30s</a:t>
            </a:r>
            <a:r>
              <a:rPr lang="zh-CN" altLang="en-US" sz="1600"/>
              <a:t>向</a:t>
            </a:r>
            <a:r>
              <a:rPr lang="en-US" altLang="zh-CN" sz="1600"/>
              <a:t>broker</a:t>
            </a:r>
            <a:r>
              <a:rPr lang="zh-CN" altLang="en-US" sz="1600"/>
              <a:t>发送心跳。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--persistAllConsumerOffset</a:t>
            </a:r>
            <a:r>
              <a:rPr lang="zh-CN" altLang="en-US" sz="1600"/>
              <a:t>每</a:t>
            </a:r>
            <a:r>
              <a:rPr lang="en-US" altLang="zh-CN" sz="1600"/>
              <a:t>5s</a:t>
            </a:r>
            <a:r>
              <a:rPr lang="zh-CN" altLang="en-US" sz="1600"/>
              <a:t>上传</a:t>
            </a:r>
            <a:r>
              <a:rPr lang="en-US" altLang="zh-CN" sz="1600"/>
              <a:t>consumer</a:t>
            </a:r>
            <a:r>
              <a:rPr lang="zh-CN" altLang="en-US" sz="1600"/>
              <a:t>消费的消息</a:t>
            </a:r>
            <a:r>
              <a:rPr lang="en-US" altLang="zh-CN" sz="1600"/>
              <a:t>offset C</a:t>
            </a:r>
            <a:r>
              <a:rPr lang="zh-CN" altLang="en-US" sz="1600"/>
              <a:t>需要的服务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--adjustThreadPool</a:t>
            </a:r>
            <a:r>
              <a:rPr lang="zh-CN" altLang="en-US" sz="1600">
                <a:sym typeface="+mn-ea"/>
              </a:rPr>
              <a:t>每</a:t>
            </a:r>
            <a:r>
              <a:rPr lang="en-US" altLang="zh-CN" sz="1600">
                <a:sym typeface="+mn-ea"/>
              </a:rPr>
              <a:t>1m</a:t>
            </a:r>
            <a:r>
              <a:rPr lang="zh-CN" altLang="en-US" sz="1600"/>
              <a:t>调整线程池大小。。。</a:t>
            </a: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需要的服务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--PullMessageService start C</a:t>
            </a:r>
            <a:r>
              <a:rPr lang="zh-CN" altLang="en-US" sz="1600"/>
              <a:t>需要的服务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--RebalanceService </a:t>
            </a:r>
            <a:r>
              <a:rPr lang="en-US" altLang="zh-CN" sz="1600">
                <a:sym typeface="+mn-ea"/>
              </a:rPr>
              <a:t>start C</a:t>
            </a:r>
            <a:r>
              <a:rPr lang="zh-CN" altLang="en-US" sz="1600">
                <a:sym typeface="+mn-ea"/>
              </a:rPr>
              <a:t>需要的服务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zh-CN" altLang="en-US" sz="1600"/>
              <a:t>由于</a:t>
            </a:r>
            <a:r>
              <a:rPr lang="en-US" sz="1600"/>
              <a:t>MQ</a:t>
            </a:r>
            <a:r>
              <a:rPr lang="zh-CN" altLang="en-US" sz="1600"/>
              <a:t>把</a:t>
            </a:r>
            <a:r>
              <a:rPr lang="en-US" altLang="zh-CN" sz="1600"/>
              <a:t>P</a:t>
            </a:r>
            <a:r>
              <a:rPr lang="zh-CN" altLang="en-US" sz="1600"/>
              <a:t>和</a:t>
            </a:r>
            <a:r>
              <a:rPr lang="en-US" altLang="zh-CN" sz="1600"/>
              <a:t>C</a:t>
            </a:r>
            <a:r>
              <a:rPr lang="zh-CN" altLang="en-US" sz="1600"/>
              <a:t>的启动都写在了MQClientInstance中，导致</a:t>
            </a:r>
            <a:r>
              <a:rPr lang="en-US" altLang="zh-CN" sz="1600"/>
              <a:t>P</a:t>
            </a:r>
            <a:r>
              <a:rPr lang="zh-CN" altLang="en-US" sz="1600"/>
              <a:t>的启动会启动</a:t>
            </a:r>
            <a:r>
              <a:rPr lang="en-US" altLang="zh-CN" sz="1600"/>
              <a:t>C</a:t>
            </a:r>
            <a:r>
              <a:rPr lang="zh-CN" altLang="en-US" sz="1600"/>
              <a:t>需要的线程服务。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3042920"/>
            <a:ext cx="769493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Producer-</a:t>
            </a:r>
            <a:r>
              <a:rPr lang="zh-CN" altLang="en-US">
                <a:sym typeface="+mn-ea"/>
              </a:rPr>
              <a:t>发消息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82040" y="2466340"/>
            <a:ext cx="222885" cy="1353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252345" y="3442970"/>
            <a:ext cx="1382395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252345" y="2466340"/>
            <a:ext cx="1382395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Namesrv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 flipV="1">
            <a:off x="1314450" y="2654935"/>
            <a:ext cx="937895" cy="367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0"/>
            <a:endCxn id="7" idx="2"/>
          </p:cNvCxnSpPr>
          <p:nvPr/>
        </p:nvCxnSpPr>
        <p:spPr>
          <a:xfrm flipV="1">
            <a:off x="2943860" y="2843530"/>
            <a:ext cx="0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323975" y="3037205"/>
            <a:ext cx="889635" cy="45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47185" y="2360295"/>
            <a:ext cx="708025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Topic</a:t>
            </a:r>
            <a:r>
              <a:rPr lang="zh-CN" altLang="en-US"/>
              <a:t>不存在，会根据</a:t>
            </a:r>
            <a:r>
              <a:rPr lang="en-US" altLang="zh-CN"/>
              <a:t>TBW102</a:t>
            </a:r>
            <a:r>
              <a:rPr lang="zh-CN" altLang="zh-CN"/>
              <a:t>这个</a:t>
            </a:r>
            <a:r>
              <a:rPr lang="en-US" altLang="zh-CN"/>
              <a:t>systopic</a:t>
            </a:r>
            <a:r>
              <a:rPr lang="zh-CN" altLang="en-US"/>
              <a:t>创建</a:t>
            </a:r>
            <a:r>
              <a:rPr lang="en-US" altLang="zh-CN"/>
              <a:t>4</a:t>
            </a:r>
            <a:r>
              <a:rPr lang="zh-CN" altLang="en-US"/>
              <a:t>个队列大小的</a:t>
            </a:r>
            <a:r>
              <a:rPr lang="en-US" altLang="zh-CN"/>
              <a:t>topic</a:t>
            </a:r>
            <a:r>
              <a:rPr lang="zh-CN" altLang="en-US"/>
              <a:t>且</a:t>
            </a:r>
            <a:r>
              <a:rPr lang="en-US" altLang="zh-CN"/>
              <a:t>broker</a:t>
            </a:r>
            <a:r>
              <a:rPr lang="zh-CN" altLang="en-US"/>
              <a:t>需要开启autoCreateTopicEnable</a:t>
            </a:r>
            <a:r>
              <a:rPr lang="en-US" altLang="zh-CN"/>
              <a:t>=true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通过控制台创建的</a:t>
            </a:r>
            <a:r>
              <a:rPr lang="en-US" altLang="zh-CN"/>
              <a:t>topic</a:t>
            </a:r>
            <a:r>
              <a:rPr lang="zh-CN" altLang="en-US"/>
              <a:t>，默认有</a:t>
            </a:r>
            <a:r>
              <a:rPr lang="en-US" altLang="zh-CN"/>
              <a:t>8</a:t>
            </a:r>
            <a:r>
              <a:rPr lang="zh-CN" altLang="en-US"/>
              <a:t>个队列。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zh-CN"/>
              <a:t>对于业务，追求</a:t>
            </a:r>
            <a:r>
              <a:rPr lang="en-US" altLang="zh-CN"/>
              <a:t>TPS,</a:t>
            </a:r>
            <a:r>
              <a:rPr lang="zh-CN" altLang="en-US"/>
              <a:t>可以创建</a:t>
            </a:r>
            <a:r>
              <a:rPr lang="en-US" altLang="zh-CN"/>
              <a:t>16</a:t>
            </a:r>
            <a:r>
              <a:rPr lang="zh-CN" altLang="en-US"/>
              <a:t>个队列。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Producer-</a:t>
            </a:r>
            <a:r>
              <a:rPr lang="zh-CN" altLang="en-US">
                <a:sym typeface="+mn-ea"/>
              </a:rPr>
              <a:t>负载均衡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broker1, broker2, borker3三台机器都配置了Topic_A。Broker1 的队列为queue0 , queue1。 Broker2 的队列为queue0, queue</a:t>
            </a:r>
            <a:r>
              <a:rPr lang="en-US" altLang="zh-CN" sz="1600"/>
              <a:t>1</a:t>
            </a:r>
            <a:r>
              <a:rPr lang="zh-CN" altLang="en-US" sz="1600"/>
              <a:t>。Broker3 的队列为queue0，</a:t>
            </a:r>
            <a:r>
              <a:rPr lang="en-US" altLang="zh-CN" sz="1600"/>
              <a:t>queue1</a:t>
            </a:r>
            <a:r>
              <a:rPr lang="zh-CN" altLang="en-US" sz="1600"/>
              <a:t>。当broker启动的时候注册到namesrv的Topic_A队列为共6个分别为：</a:t>
            </a:r>
            <a:endParaRPr lang="zh-CN" altLang="en-US" sz="1600"/>
          </a:p>
          <a:p>
            <a:r>
              <a:rPr lang="zh-CN" altLang="en-US" sz="1600"/>
              <a:t>broker1_queue0, broker1_queue1,</a:t>
            </a:r>
            <a:endParaRPr lang="zh-CN" altLang="en-US" sz="1600"/>
          </a:p>
          <a:p>
            <a:r>
              <a:rPr lang="zh-CN" altLang="en-US" sz="1600"/>
              <a:t>broker2_queue0, broker2_queue1,</a:t>
            </a:r>
            <a:endParaRPr lang="zh-CN" altLang="en-US" sz="1600"/>
          </a:p>
          <a:p>
            <a:r>
              <a:rPr lang="zh-CN" altLang="en-US" sz="1600"/>
              <a:t>broker3_queue0, </a:t>
            </a:r>
            <a:r>
              <a:rPr lang="zh-CN" altLang="en-US" sz="1600">
                <a:sym typeface="+mn-ea"/>
              </a:rPr>
              <a:t>broker3_queue</a:t>
            </a:r>
            <a:r>
              <a:rPr lang="en-US" altLang="zh-CN" sz="1600">
                <a:sym typeface="+mn-ea"/>
              </a:rPr>
              <a:t>1, </a:t>
            </a:r>
            <a:endParaRPr lang="zh-CN" altLang="en-US" sz="1600"/>
          </a:p>
          <a:p>
            <a:endParaRPr lang="en-US" altLang="zh-CN" sz="16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pPr marL="0" indent="0">
              <a:buNone/>
            </a:pPr>
            <a:endParaRPr lang="en-US" altLang="zh-CN" sz="1000">
              <a:sym typeface="+mn-ea"/>
            </a:endParaRPr>
          </a:p>
          <a:p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55035"/>
            <a:ext cx="4765040" cy="3002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41585" y="3754120"/>
            <a:ext cx="459740" cy="2174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935" y="3674745"/>
            <a:ext cx="5777865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zh-CN">
                <a:sym typeface="+mn-ea"/>
              </a:rPr>
              <a:t>说明：</a:t>
            </a:r>
            <a:r>
              <a:rPr lang="en-US" altLang="zh-CN">
                <a:sym typeface="+mn-ea"/>
              </a:rPr>
              <a:t>DefaultMQProducerImpl.sendDefaultImpl</a:t>
            </a:r>
            <a:r>
              <a:rPr lang="zh-CN" altLang="en-US">
                <a:sym typeface="+mn-ea"/>
              </a:rPr>
              <a:t>为发送调用方法。selectOneMessageQueue为发送</a:t>
            </a:r>
            <a:r>
              <a:rPr lang="en-US" altLang="zh-CN">
                <a:sym typeface="+mn-ea"/>
              </a:rPr>
              <a:t>queue</a:t>
            </a:r>
            <a:r>
              <a:rPr lang="zh-CN" altLang="en-US">
                <a:sym typeface="+mn-ea"/>
              </a:rPr>
              <a:t>选择方法。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每次获取queue都会通过sendWhichQueue来实现对所有queue的轮询。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如果入参lastBrokerName不为空，代表上次选择的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发送失败，下次选择避开此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。引出双</a:t>
            </a:r>
            <a:r>
              <a:rPr lang="en-US" altLang="zh-CN">
                <a:sym typeface="+mn-ea"/>
              </a:rPr>
              <a:t>M-noslave</a:t>
            </a:r>
            <a:r>
              <a:rPr lang="zh-CN" altLang="en-US">
                <a:sym typeface="+mn-ea"/>
              </a:rPr>
              <a:t>中其一宕机，另外一台压力会增大。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发送失败后，重试 2次。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发送消息超时sendMsgTimeout = 3000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/>
              <a:t>隐含： </a:t>
            </a:r>
            <a:r>
              <a:rPr lang="zh-CN" altLang="en-US">
                <a:sym typeface="+mn-ea"/>
              </a:rPr>
              <a:t>只向</a:t>
            </a:r>
            <a:r>
              <a:rPr lang="en-US" altLang="zh-CN">
                <a:sym typeface="+mn-ea"/>
              </a:rPr>
              <a:t>Mbroker</a:t>
            </a:r>
            <a:r>
              <a:rPr lang="zh-CN" altLang="en-US">
                <a:sym typeface="+mn-ea"/>
              </a:rPr>
              <a:t>发消息。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集群模式 </a:t>
            </a:r>
            <a:r>
              <a:rPr lang="en-US" altLang="zh-CN"/>
              <a:t>VS </a:t>
            </a:r>
            <a:r>
              <a:rPr lang="zh-CN" altLang="en-US"/>
              <a:t>广播模式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集群模式：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1600"/>
              <a:t>消息的消费进度保存在</a:t>
            </a:r>
            <a:r>
              <a:rPr lang="en-US" altLang="zh-CN" sz="1600"/>
              <a:t>master</a:t>
            </a:r>
            <a:r>
              <a:rPr lang="zh-CN" altLang="en-US" sz="1600"/>
              <a:t>的</a:t>
            </a:r>
            <a:r>
              <a:rPr lang="en-US" altLang="zh-CN" sz="1600"/>
              <a:t>broker</a:t>
            </a:r>
            <a:r>
              <a:rPr lang="zh-CN" altLang="en-US" sz="1600"/>
              <a:t>上的consumerOffset.json。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所有</a:t>
            </a:r>
            <a:r>
              <a:rPr lang="en-US" altLang="zh-CN" sz="1600"/>
              <a:t>consumer</a:t>
            </a:r>
            <a:r>
              <a:rPr lang="zh-CN" altLang="en-US" sz="1600"/>
              <a:t>平均消费</a:t>
            </a:r>
            <a:r>
              <a:rPr lang="en-US" altLang="zh-CN" sz="1600"/>
              <a:t>topic</a:t>
            </a:r>
            <a:r>
              <a:rPr lang="zh-CN" altLang="en-US" sz="1600"/>
              <a:t>下的消息。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消息消费失败后，</a:t>
            </a:r>
            <a:r>
              <a:rPr lang="en-US" altLang="zh-CN" sz="1600"/>
              <a:t>consumer</a:t>
            </a:r>
            <a:r>
              <a:rPr lang="zh-CN" altLang="en-US" sz="1600"/>
              <a:t>会发回</a:t>
            </a:r>
            <a:r>
              <a:rPr lang="en-US" altLang="zh-CN" sz="1600"/>
              <a:t>broker</a:t>
            </a:r>
            <a:r>
              <a:rPr lang="zh-CN" altLang="en-US" sz="1600"/>
              <a:t>，</a:t>
            </a:r>
            <a:r>
              <a:rPr lang="en-US" altLang="zh-CN" sz="1600"/>
              <a:t>broker</a:t>
            </a:r>
            <a:r>
              <a:rPr lang="zh-CN" altLang="en-US" sz="1600"/>
              <a:t>根据消费失败次数设置不同的</a:t>
            </a:r>
            <a:r>
              <a:rPr lang="en-US" altLang="zh-CN" sz="1600"/>
              <a:t>delayLevel</a:t>
            </a:r>
            <a:r>
              <a:rPr lang="zh-CN" altLang="en-US" sz="1600"/>
              <a:t>进行重发，保证了所谓的到达率。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zh-CN" altLang="en-US" sz="1600"/>
              <a:t>相同的</a:t>
            </a:r>
            <a:r>
              <a:rPr lang="en-US" altLang="zh-CN" sz="1600"/>
              <a:t>topic</a:t>
            </a:r>
            <a:r>
              <a:rPr lang="zh-CN" altLang="en-US" sz="1600"/>
              <a:t>不同的</a:t>
            </a:r>
            <a:r>
              <a:rPr lang="en-US" altLang="zh-CN" sz="1600"/>
              <a:t>consumerGroup</a:t>
            </a:r>
            <a:r>
              <a:rPr lang="zh-CN" altLang="en-US" sz="1600"/>
              <a:t>组成伪广播模式，即所有的</a:t>
            </a:r>
            <a:r>
              <a:rPr lang="en-US" altLang="zh-CN" sz="1600"/>
              <a:t>consumerGroup</a:t>
            </a:r>
            <a:r>
              <a:rPr lang="zh-CN" altLang="en-US" sz="1600"/>
              <a:t>都会收到消息。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/>
              <a:t>  广播模式：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1600">
                <a:sym typeface="+mn-ea"/>
              </a:rPr>
              <a:t>消息的消费进度</a:t>
            </a:r>
            <a:r>
              <a:rPr lang="zh-CN" altLang="en-US" sz="1600"/>
              <a:t>保存在</a:t>
            </a:r>
            <a:r>
              <a:rPr lang="en-US" altLang="zh-CN" sz="1600"/>
              <a:t>consumer</a:t>
            </a:r>
            <a:r>
              <a:rPr lang="zh-CN" altLang="en-US" sz="1600"/>
              <a:t>的机器上。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所有的</a:t>
            </a:r>
            <a:r>
              <a:rPr lang="en-US" altLang="zh-CN" sz="1600"/>
              <a:t>consumer</a:t>
            </a:r>
            <a:r>
              <a:rPr lang="zh-CN" altLang="en-US" sz="1600"/>
              <a:t>都会收到</a:t>
            </a:r>
            <a:r>
              <a:rPr lang="en-US" altLang="zh-CN" sz="1600"/>
              <a:t>topic</a:t>
            </a:r>
            <a:r>
              <a:rPr lang="zh-CN" altLang="en-US" sz="1600"/>
              <a:t>下的消息。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消息消费失败后丢弃。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1600"/>
              <a:t>git</a:t>
            </a:r>
            <a:r>
              <a:rPr lang="zh-CN" altLang="en-US" sz="1600"/>
              <a:t>地址：https://github.com/alibaba/RocketMQ.git</a:t>
            </a:r>
            <a:endParaRPr lang="zh-CN" altLang="en-US" sz="1600"/>
          </a:p>
          <a:p>
            <a:r>
              <a:rPr lang="zh-CN" altLang="en-US" sz="1600"/>
              <a:t>下载后运行：</a:t>
            </a:r>
            <a:r>
              <a:rPr lang="en-US" altLang="zh-CN" sz="1600"/>
              <a:t>install.sh</a:t>
            </a:r>
            <a:r>
              <a:rPr lang="zh-CN" altLang="zh-CN" sz="1600"/>
              <a:t>或</a:t>
            </a:r>
            <a:r>
              <a:rPr lang="en-US" altLang="zh-CN" sz="1600"/>
              <a:t>install.bat</a:t>
            </a:r>
            <a:r>
              <a:rPr lang="zh-CN" altLang="en-US" sz="1600"/>
              <a:t>会在</a:t>
            </a:r>
            <a:r>
              <a:rPr lang="en-US" altLang="zh-CN" sz="1600"/>
              <a:t>target</a:t>
            </a:r>
            <a:r>
              <a:rPr lang="zh-CN" altLang="en-US" sz="1600"/>
              <a:t>目录下产生</a:t>
            </a:r>
            <a:r>
              <a:rPr lang="en-US" altLang="zh-CN" sz="1600"/>
              <a:t>alibaba-rocketmq-broker.tar.gz</a:t>
            </a:r>
            <a:r>
              <a:rPr lang="zh-CN" altLang="en-US" sz="1600"/>
              <a:t>（如果编译过程出现</a:t>
            </a:r>
            <a:r>
              <a:rPr lang="en-US" altLang="zh-CN" sz="1600"/>
              <a:t>checkstyle</a:t>
            </a:r>
            <a:r>
              <a:rPr lang="zh-CN" altLang="en-US" sz="1600"/>
              <a:t>不通过，注释掉</a:t>
            </a:r>
            <a:r>
              <a:rPr lang="en-US" altLang="zh-CN" sz="1600"/>
              <a:t>pom</a:t>
            </a:r>
            <a:r>
              <a:rPr lang="zh-CN" altLang="en-US" sz="1600"/>
              <a:t>文件的</a:t>
            </a:r>
            <a:r>
              <a:rPr lang="en-US" altLang="zh-CN" sz="1600"/>
              <a:t>checkstyle plugin</a:t>
            </a:r>
            <a:r>
              <a:rPr lang="zh-CN" altLang="en-US" sz="1600"/>
              <a:t>），然后解压复制到相应目录。</a:t>
            </a:r>
            <a:endParaRPr lang="zh-CN" altLang="en-US" sz="1600"/>
          </a:p>
          <a:p>
            <a:r>
              <a:rPr lang="en-US" altLang="zh-CN" sz="1600"/>
              <a:t>conf</a:t>
            </a:r>
            <a:r>
              <a:rPr lang="zh-CN" altLang="en-US" sz="1600"/>
              <a:t>文件夹，对应着不同的部署方式需要的文件及</a:t>
            </a:r>
            <a:r>
              <a:rPr lang="en-US" altLang="zh-CN" sz="1600"/>
              <a:t>log</a:t>
            </a:r>
            <a:r>
              <a:rPr lang="zh-CN" altLang="en-US" sz="1600"/>
              <a:t>配置。</a:t>
            </a:r>
            <a:r>
              <a:rPr lang="en-US" altLang="zh-CN" sz="1600"/>
              <a:t>bin</a:t>
            </a:r>
            <a:r>
              <a:rPr lang="zh-CN" altLang="en-US" sz="1600"/>
              <a:t>为对应的脚本目录。</a:t>
            </a:r>
            <a:endParaRPr lang="zh-CN" altLang="en-US" sz="1600"/>
          </a:p>
          <a:p>
            <a:r>
              <a:rPr lang="zh-CN" altLang="en-US" sz="1600"/>
              <a:t>启动服务</a:t>
            </a:r>
            <a:r>
              <a:rPr lang="en-US" altLang="zh-CN" sz="1600"/>
              <a:t>(bin</a:t>
            </a:r>
            <a:r>
              <a:rPr lang="zh-CN" altLang="en-US" sz="1600"/>
              <a:t>目录下</a:t>
            </a:r>
            <a:r>
              <a:rPr lang="en-US" altLang="zh-CN" sz="1600"/>
              <a:t>)</a:t>
            </a:r>
            <a:r>
              <a:rPr lang="zh-CN" altLang="en-US" sz="1600"/>
              <a:t>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</a:t>
            </a:r>
            <a:r>
              <a:rPr lang="en-US" altLang="zh-CN" sz="1600"/>
              <a:t>--</a:t>
            </a:r>
            <a:r>
              <a:rPr lang="zh-CN" altLang="en-US" sz="1600"/>
              <a:t>启动</a:t>
            </a:r>
            <a:r>
              <a:rPr lang="en-US" altLang="zh-CN" sz="1600"/>
              <a:t>namesrv</a:t>
            </a:r>
            <a:r>
              <a:rPr lang="zh-CN" altLang="en-US" sz="1600"/>
              <a:t>：</a:t>
            </a:r>
            <a:r>
              <a:rPr lang="en-US" altLang="zh-CN" sz="1600"/>
              <a:t>nohup sh mqnamesrv &gt;&gt; /opt/logs/rocketmq/ns.log &amp;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--</a:t>
            </a:r>
            <a:r>
              <a:rPr lang="zh-CN" altLang="en-US" sz="1600"/>
              <a:t>启动</a:t>
            </a:r>
            <a:r>
              <a:rPr lang="en-US" altLang="zh-CN" sz="1600"/>
              <a:t>broker</a:t>
            </a:r>
            <a:r>
              <a:rPr lang="zh-CN" altLang="en-US" sz="1600"/>
              <a:t>：</a:t>
            </a:r>
            <a:r>
              <a:rPr lang="en-US" altLang="zh-CN" sz="1600"/>
              <a:t>nohup sh mqbroker -c ../conf/2m-noslave/broker-X.properties &gt;&gt; /opt/logs/rocketmq/mq.log 2&gt;&amp;1 &amp;</a:t>
            </a:r>
            <a:endParaRPr lang="en-US" altLang="zh-CN" sz="1600"/>
          </a:p>
          <a:p>
            <a:r>
              <a:rPr lang="zh-CN" altLang="en-US" sz="1600"/>
              <a:t>以上为最简单的启动，定制的参数，可以通过</a:t>
            </a:r>
            <a:r>
              <a:rPr lang="en-US" altLang="zh-CN" sz="1600"/>
              <a:t>conf</a:t>
            </a:r>
            <a:r>
              <a:rPr lang="zh-CN" altLang="en-US" sz="1600"/>
              <a:t>下的</a:t>
            </a:r>
            <a:r>
              <a:rPr lang="en-US" altLang="zh-CN" sz="1600"/>
              <a:t>properties</a:t>
            </a:r>
            <a:r>
              <a:rPr lang="zh-CN" altLang="en-US" sz="1600"/>
              <a:t>文件或者系统属性或者</a:t>
            </a:r>
            <a:r>
              <a:rPr lang="en-US" altLang="zh-CN" sz="1600"/>
              <a:t>-D</a:t>
            </a:r>
            <a:r>
              <a:rPr lang="zh-CN" altLang="en-US" sz="1600"/>
              <a:t>的形式。</a:t>
            </a:r>
            <a:endParaRPr lang="zh-CN" altLang="en-US" sz="1600"/>
          </a:p>
          <a:p>
            <a:r>
              <a:rPr lang="zh-CN" altLang="en-US" sz="1600"/>
              <a:t>关闭服务：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</a:t>
            </a:r>
            <a:r>
              <a:rPr lang="en-US" altLang="zh-CN" sz="1600"/>
              <a:t>--</a:t>
            </a:r>
            <a:r>
              <a:rPr lang="zh-CN" altLang="en-US" sz="1600"/>
              <a:t>关闭</a:t>
            </a:r>
            <a:r>
              <a:rPr lang="en-US" altLang="zh-CN" sz="1600"/>
              <a:t>broker: sh mqshutdown broker </a:t>
            </a:r>
            <a:r>
              <a:rPr lang="zh-CN" altLang="zh-CN" sz="1600"/>
              <a:t>或先执行</a:t>
            </a:r>
            <a:r>
              <a:rPr lang="en-US" altLang="zh-CN" sz="1600"/>
              <a:t>sh mqadmin wipeWritePerm -b brokerName -n namesrvAddr</a:t>
            </a:r>
            <a:r>
              <a:rPr lang="zh-CN" altLang="zh-CN" sz="1600"/>
              <a:t>再</a:t>
            </a:r>
            <a:r>
              <a:rPr lang="en-US" altLang="zh-CN" sz="1600">
                <a:sym typeface="+mn-ea"/>
              </a:rPr>
              <a:t>sh mqshutdown broker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/>
              <a:t>    --</a:t>
            </a:r>
            <a:r>
              <a:rPr lang="zh-CN" altLang="zh-CN" sz="1600"/>
              <a:t>关闭</a:t>
            </a:r>
            <a:r>
              <a:rPr lang="en-US" altLang="zh-CN" sz="1600"/>
              <a:t>namesrv: sh mqshutdown namesrv.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endParaRPr lang="en-US" altLang="zh-CN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拉消息</a:t>
            </a:r>
            <a:r>
              <a:rPr lang="en-US" altLang="zh-CN"/>
              <a:t>-(Push,Pull)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即</a:t>
            </a:r>
            <a:r>
              <a:rPr lang="en-US" altLang="zh-CN">
                <a:sym typeface="+mn-ea"/>
              </a:rPr>
              <a:t>DefaultMQPushConsumer</a:t>
            </a:r>
            <a:r>
              <a:rPr lang="zh-CN" altLang="en-US">
                <a:sym typeface="+mn-ea"/>
              </a:rPr>
              <a:t>  有一套完整的消息拉取，消费的实现。默认。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Pull</a:t>
            </a:r>
            <a:r>
              <a:rPr lang="zh-CN" altLang="en-US">
                <a:sym typeface="+mn-ea"/>
              </a:rPr>
              <a:t>即DefaultMQPullConsumer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业务自己获取消费队列，自己到broker拉取消息，以及自己更新消费进度。用法可以参考</a:t>
            </a:r>
            <a:r>
              <a:rPr lang="en-US" altLang="zh-CN">
                <a:sym typeface="+mn-ea"/>
              </a:rPr>
              <a:t>rocketmq-example</a:t>
            </a:r>
            <a:r>
              <a:rPr lang="zh-CN" altLang="en-US">
                <a:sym typeface="+mn-ea"/>
              </a:rPr>
              <a:t>项目。在没有完全掌握</a:t>
            </a:r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原理下，不推荐使用。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ConsumeFromWhere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1600">
                <a:sym typeface="+mn-ea"/>
              </a:rPr>
              <a:t>CONSUME_FROM_LAST_OFFSET</a:t>
            </a:r>
            <a:r>
              <a:rPr lang="en-US" altLang="zh-CN" sz="1600">
                <a:sym typeface="+mn-ea"/>
              </a:rPr>
              <a:t>:</a:t>
            </a:r>
            <a:r>
              <a:rPr lang="zh-CN" altLang="en-US" sz="1600">
                <a:sym typeface="+mn-ea"/>
              </a:rPr>
              <a:t>如果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返回的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大于等于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意味第二次启动，从上次的消费点处开始消费。如果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返回的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为</a:t>
            </a:r>
            <a:r>
              <a:rPr lang="en-US" altLang="zh-CN" sz="1600">
                <a:sym typeface="+mn-ea"/>
              </a:rPr>
              <a:t>-1</a:t>
            </a:r>
            <a:r>
              <a:rPr lang="zh-CN" altLang="en-US" sz="1600">
                <a:sym typeface="+mn-ea"/>
              </a:rPr>
              <a:t>，即第一次启动， 假如当前的</a:t>
            </a:r>
            <a:r>
              <a:rPr lang="en-US" altLang="zh-CN" sz="1600">
                <a:sym typeface="+mn-ea"/>
              </a:rPr>
              <a:t>topic</a:t>
            </a:r>
            <a:r>
              <a:rPr lang="zh-CN" altLang="en-US" sz="1600">
                <a:sym typeface="+mn-ea"/>
              </a:rPr>
              <a:t>为重试队列，从头消费，为正常队列从</a:t>
            </a:r>
            <a:r>
              <a:rPr lang="en-US" altLang="zh-CN" sz="1600">
                <a:sym typeface="+mn-ea"/>
              </a:rPr>
              <a:t>consumequeue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maxoffset</a:t>
            </a:r>
            <a:r>
              <a:rPr lang="zh-CN" altLang="en-US" sz="1600">
                <a:sym typeface="+mn-ea"/>
              </a:rPr>
              <a:t>，即队列尾部开始消费。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解释一下，为什么我们设置了客户端的消费方式为CONSUME_FROM_LAST_OFFSET，即使新启消费组，也会重复消费消息。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新消费组或动态消费组设置了消费模式为last_offset，客户端在请求的时候，broker首先检查cosumerOffset.json这个文件是否有消费进度信息，新组的话，基本没有，然后broker会继续判断当前这个topic下的这个队列的minoffset是否为0，为0的话，就从当前队列的0处开始消费，就会出现即使为新订阅组也会重复消费。不为0的话，就从当前队列的最大offset开始消费，就不会出现重复消费的情况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那么，为什么一个topic下的某个队列的minoffset不是0，因为起点都是从0开始的？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broker会开个定时程序每10s检查commitlog文件或每天4点，对于超过72小时未修改或者超过磁盘存储阈值的情况，会删除相应commitlog文件，并改变mincommitlog的值。由于consumequeue是commitlog的对应逻辑队列，那么清理commitlog的后，会根据这个mincommitlog相应清理consumequeue，从而导致这个minlogicoffset也改变，就会导致不为0的情况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CONSUME_FROM_FIRST_OFFSET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第二次启动，从上次消费点开始消费，否则从头开始消费。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CONSUME_FROM_TIMESTAMP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第二次启动，从上次消费点开始消费。如果为第一次启动，为重试队列，从队列尾部开始消费，为普通队列从相对启动时间的半小时前</a:t>
            </a:r>
            <a:r>
              <a:rPr lang="en-US" altLang="zh-CN" sz="1600">
                <a:sym typeface="+mn-ea"/>
              </a:rPr>
              <a:t>timestamp</a:t>
            </a:r>
            <a:r>
              <a:rPr lang="zh-CN" altLang="en-US" sz="1600">
                <a:sym typeface="+mn-ea"/>
              </a:rPr>
              <a:t>处开始消费。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拉消息过程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2865" y="2251075"/>
            <a:ext cx="261620" cy="1149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783840" y="2630805"/>
            <a:ext cx="1671955" cy="328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consumequeue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941185" y="2630805"/>
            <a:ext cx="1479550" cy="328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Commitlog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485640" y="2756535"/>
            <a:ext cx="245554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53305" y="2414905"/>
            <a:ext cx="1468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tagscode</a:t>
            </a:r>
            <a:r>
              <a:rPr lang="zh-CN" altLang="en-US"/>
              <a:t>匹配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1594485" y="2785745"/>
            <a:ext cx="11893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3615690" y="2959735"/>
            <a:ext cx="4445" cy="65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/>
          <p:cNvSpPr/>
          <p:nvPr/>
        </p:nvSpPr>
        <p:spPr>
          <a:xfrm>
            <a:off x="2541905" y="3636010"/>
            <a:ext cx="247967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PullRequestHoldService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813290" y="2251075"/>
            <a:ext cx="261620" cy="1365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8468995" y="2756535"/>
            <a:ext cx="13246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21580" y="2921000"/>
            <a:ext cx="2436495" cy="88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V="1">
            <a:off x="763270" y="4097020"/>
            <a:ext cx="2416810" cy="1024890"/>
          </a:xfrm>
          <a:prstGeom prst="bentConnector3">
            <a:avLst>
              <a:gd name="adj1" fmla="val 98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484120" y="5396865"/>
            <a:ext cx="172148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ProcessQueue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455795" y="4892675"/>
            <a:ext cx="677608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检查</a:t>
            </a:r>
            <a:r>
              <a:rPr lang="en-US" altLang="zh-CN"/>
              <a:t>queue</a:t>
            </a:r>
            <a:r>
              <a:rPr lang="zh-CN" altLang="en-US"/>
              <a:t>是否大于</a:t>
            </a:r>
            <a:r>
              <a:rPr lang="en-US" altLang="zh-CN"/>
              <a:t>1000</a:t>
            </a:r>
            <a:r>
              <a:rPr lang="zh-CN" altLang="en-US"/>
              <a:t>，</a:t>
            </a:r>
            <a:r>
              <a:rPr lang="en-US" altLang="zh-CN"/>
              <a:t>span</a:t>
            </a:r>
            <a:r>
              <a:rPr lang="zh-CN" altLang="en-US"/>
              <a:t>是否大于</a:t>
            </a:r>
            <a:r>
              <a:rPr lang="en-US" altLang="zh-CN"/>
              <a:t>2000.</a:t>
            </a:r>
            <a:r>
              <a:rPr lang="zh-CN" altLang="en-US">
                <a:solidFill>
                  <a:srgbClr val="FF0000"/>
                </a:solidFill>
              </a:rPr>
              <a:t>为啥要检查</a:t>
            </a:r>
            <a:r>
              <a:rPr lang="en-US" altLang="zh-CN">
                <a:solidFill>
                  <a:srgbClr val="FF0000"/>
                </a:solidFill>
              </a:rPr>
              <a:t>span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2. </a:t>
            </a:r>
            <a:r>
              <a:rPr lang="zh-CN" altLang="en-US"/>
              <a:t>再次检查</a:t>
            </a:r>
            <a:r>
              <a:rPr lang="en-US" altLang="zh-CN"/>
              <a:t>tags</a:t>
            </a:r>
            <a:r>
              <a:rPr lang="zh-CN" altLang="en-US"/>
              <a:t>值。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并发消费，回调应用接口。</a:t>
            </a:r>
            <a:endParaRPr lang="zh-CN" altLang="en-US"/>
          </a:p>
          <a:p>
            <a:r>
              <a:rPr lang="en-US" altLang="zh-CN"/>
              <a:t>4.  </a:t>
            </a:r>
            <a:r>
              <a:rPr lang="zh-CN" altLang="en-US"/>
              <a:t>消费后处理操作。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rot="21120000">
            <a:off x="5259070" y="3510280"/>
            <a:ext cx="259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MessageArrivingListener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26485" y="310578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无消息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Consumer-</a:t>
            </a:r>
            <a:r>
              <a:rPr lang="zh-CN" altLang="en-US">
                <a:sym typeface="+mn-ea"/>
              </a:rPr>
              <a:t>拉消息过程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1600"/>
              <a:t>  1.</a:t>
            </a:r>
            <a:r>
              <a:rPr lang="zh-CN" altLang="zh-CN" sz="1600"/>
              <a:t>客户端设置</a:t>
            </a:r>
            <a:r>
              <a:rPr lang="en-US" altLang="zh-CN" sz="1600"/>
              <a:t>consumerGroup</a:t>
            </a:r>
            <a:r>
              <a:rPr lang="zh-CN" altLang="zh-CN" sz="1600"/>
              <a:t>和</a:t>
            </a:r>
            <a:r>
              <a:rPr lang="en-US" altLang="zh-CN" sz="1600"/>
              <a:t>topic</a:t>
            </a:r>
            <a:r>
              <a:rPr lang="zh-CN" altLang="en-US" sz="1600"/>
              <a:t>。</a:t>
            </a:r>
            <a:r>
              <a:rPr lang="zh-CN" altLang="en-US" sz="1600">
                <a:sym typeface="+mn-ea"/>
              </a:rPr>
              <a:t>设置ConsumeFromWhere，</a:t>
            </a:r>
            <a:r>
              <a:rPr lang="zh-CN" altLang="zh-CN" sz="1600">
                <a:sym typeface="+mn-ea"/>
              </a:rPr>
              <a:t>默认每次拉取</a:t>
            </a:r>
            <a:r>
              <a:rPr lang="en-US" altLang="zh-CN" sz="1600">
                <a:sym typeface="+mn-ea"/>
              </a:rPr>
              <a:t>32</a:t>
            </a:r>
            <a:r>
              <a:rPr lang="zh-CN" altLang="en-US" sz="1600">
                <a:sym typeface="+mn-ea"/>
              </a:rPr>
              <a:t>个消息。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r>
              <a:rPr lang="en-US" altLang="zh-CN" sz="1600"/>
              <a:t>2.</a:t>
            </a:r>
            <a:r>
              <a:rPr lang="zh-CN" altLang="en-US" sz="1600"/>
              <a:t>客户端到</a:t>
            </a:r>
            <a:r>
              <a:rPr lang="en-US" altLang="zh-CN" sz="1600"/>
              <a:t>namesrv</a:t>
            </a:r>
            <a:r>
              <a:rPr lang="zh-CN" altLang="en-US" sz="1600"/>
              <a:t>获取</a:t>
            </a:r>
            <a:r>
              <a:rPr lang="en-US" altLang="zh-CN" sz="1600"/>
              <a:t>topic</a:t>
            </a:r>
            <a:r>
              <a:rPr lang="zh-CN" altLang="en-US" sz="1600"/>
              <a:t>的路由信息。假设有</a:t>
            </a:r>
            <a:r>
              <a:rPr lang="en-US" altLang="zh-CN" sz="1600"/>
              <a:t>2</a:t>
            </a:r>
            <a:r>
              <a:rPr lang="zh-CN" altLang="en-US" sz="1600"/>
              <a:t>个</a:t>
            </a:r>
            <a:r>
              <a:rPr lang="en-US" altLang="zh-CN" sz="1600"/>
              <a:t>broker</a:t>
            </a:r>
            <a:r>
              <a:rPr lang="zh-CN" altLang="en-US" sz="1600"/>
              <a:t>都为</a:t>
            </a:r>
            <a:r>
              <a:rPr lang="en-US" altLang="zh-CN" sz="1600"/>
              <a:t>master(slave</a:t>
            </a:r>
            <a:r>
              <a:rPr lang="zh-CN" altLang="zh-CN" sz="1600"/>
              <a:t>信息和</a:t>
            </a:r>
            <a:r>
              <a:rPr lang="en-US" altLang="zh-CN" sz="1600"/>
              <a:t>master</a:t>
            </a:r>
            <a:r>
              <a:rPr lang="zh-CN" altLang="en-US" sz="1600"/>
              <a:t>相同</a:t>
            </a:r>
            <a:r>
              <a:rPr lang="en-US" altLang="zh-CN" sz="1600"/>
              <a:t>)</a:t>
            </a:r>
            <a:r>
              <a:rPr lang="zh-CN" altLang="en-US" sz="1600"/>
              <a:t>。</a:t>
            </a:r>
            <a:r>
              <a:rPr lang="en-US" altLang="zh-CN" sz="1600"/>
              <a:t>TopicA</a:t>
            </a:r>
            <a:r>
              <a:rPr lang="zh-CN" altLang="en-US" sz="1600"/>
              <a:t>路由信息的组成</a:t>
            </a:r>
            <a:r>
              <a:rPr lang="en-US" altLang="zh-CN" sz="1600"/>
              <a:t>: broker-a 0 broker-a 1 broker-a 2 broker-a 3 broker-a %RETRY%</a:t>
            </a:r>
            <a:r>
              <a:rPr lang="en-US" altLang="zh-CN" sz="1600">
                <a:sym typeface="+mn-ea"/>
              </a:rPr>
              <a:t>TopicA</a:t>
            </a:r>
            <a:r>
              <a:rPr lang="zh-CN" altLang="zh-CN" sz="1600"/>
              <a:t>。</a:t>
            </a:r>
            <a:r>
              <a:rPr lang="en-US" altLang="zh-CN" sz="1600"/>
              <a:t>broker-b 0 broker-b 1 broker-2 2 broker-b 3 </a:t>
            </a:r>
            <a:r>
              <a:rPr lang="en-US" altLang="zh-CN" sz="1600">
                <a:sym typeface="+mn-ea"/>
              </a:rPr>
              <a:t>%RETRY%TopicA</a:t>
            </a:r>
            <a:r>
              <a:rPr lang="en-US" altLang="zh-CN" sz="1600"/>
              <a:t>(</a:t>
            </a:r>
            <a:r>
              <a:rPr lang="zh-CN" altLang="zh-CN" sz="1600"/>
              <a:t>假如有</a:t>
            </a:r>
            <a:r>
              <a:rPr lang="en-US" altLang="zh-CN" sz="1600"/>
              <a:t>4</a:t>
            </a:r>
            <a:r>
              <a:rPr lang="zh-CN" altLang="en-US" sz="1600"/>
              <a:t>个队列</a:t>
            </a:r>
            <a:r>
              <a:rPr lang="en-US" altLang="zh-CN" sz="1600"/>
              <a:t>),</a:t>
            </a:r>
            <a:r>
              <a:rPr lang="zh-CN" altLang="zh-CN" sz="1600"/>
              <a:t>客户端会启动</a:t>
            </a:r>
            <a:r>
              <a:rPr lang="en-US" altLang="zh-CN" sz="1600"/>
              <a:t>10</a:t>
            </a:r>
            <a:r>
              <a:rPr lang="zh-CN" altLang="en-US" sz="1600"/>
              <a:t>个线程进行拉取消息。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r>
              <a:rPr lang="en-US" altLang="zh-CN" sz="1600"/>
              <a:t>3.</a:t>
            </a:r>
            <a:r>
              <a:rPr lang="zh-CN" altLang="zh-CN" sz="1600">
                <a:sym typeface="+mn-ea"/>
              </a:rPr>
              <a:t>拉取到消息后，</a:t>
            </a:r>
            <a:r>
              <a:rPr lang="zh-CN" altLang="en-US" sz="1600">
                <a:sym typeface="+mn-ea"/>
              </a:rPr>
              <a:t>由于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获取的消息是通过比较</a:t>
            </a:r>
            <a:r>
              <a:rPr lang="en-US" altLang="zh-CN" sz="1600">
                <a:sym typeface="+mn-ea"/>
              </a:rPr>
              <a:t>tags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hashcode</a:t>
            </a:r>
            <a:r>
              <a:rPr lang="zh-CN" altLang="en-US" sz="1600">
                <a:sym typeface="+mn-ea"/>
              </a:rPr>
              <a:t>值，拉取到消息后，需要再次过滤一次，通过比较</a:t>
            </a:r>
            <a:r>
              <a:rPr lang="en-US" altLang="zh-CN" sz="1600">
                <a:sym typeface="+mn-ea"/>
              </a:rPr>
              <a:t>tags</a:t>
            </a:r>
            <a:r>
              <a:rPr lang="zh-CN" altLang="en-US" sz="1600">
                <a:sym typeface="+mn-ea"/>
              </a:rPr>
              <a:t>字符串（对应文档</a:t>
            </a:r>
            <a:r>
              <a:rPr lang="en-US" altLang="zh-CN" sz="1600">
                <a:sym typeface="+mn-ea"/>
              </a:rPr>
              <a:t>3.2.4-7.4</a:t>
            </a:r>
            <a:r>
              <a:rPr lang="zh-CN" altLang="en-US" sz="1600">
                <a:sym typeface="+mn-ea"/>
              </a:rPr>
              <a:t>节）。然后放入</a:t>
            </a:r>
            <a:r>
              <a:rPr lang="zh-CN" altLang="zh-CN" sz="1600">
                <a:sym typeface="+mn-ea"/>
              </a:rPr>
              <a:t>放入本地处理队列，然后通过ConsumeMessageService进行消费，此</a:t>
            </a:r>
            <a:r>
              <a:rPr lang="en-US" altLang="zh-CN" sz="1600">
                <a:sym typeface="+mn-ea"/>
              </a:rPr>
              <a:t>service</a:t>
            </a:r>
            <a:r>
              <a:rPr lang="zh-CN" altLang="en-US" sz="1600">
                <a:sym typeface="+mn-ea"/>
              </a:rPr>
              <a:t>会回调应用定义的Handler的</a:t>
            </a:r>
            <a:r>
              <a:rPr lang="en-US" altLang="zh-CN" sz="1600">
                <a:sym typeface="+mn-ea"/>
              </a:rPr>
              <a:t>consume</a:t>
            </a:r>
            <a:r>
              <a:rPr lang="zh-CN" altLang="en-US" sz="1600">
                <a:sym typeface="+mn-ea"/>
              </a:rPr>
              <a:t>方法</a:t>
            </a:r>
            <a:r>
              <a:rPr lang="en-US" altLang="zh-CN" sz="1600">
                <a:sym typeface="+mn-ea"/>
              </a:rPr>
              <a:t>(asyn-msg</a:t>
            </a:r>
            <a:r>
              <a:rPr lang="zh-CN" altLang="zh-CN" sz="1600">
                <a:sym typeface="+mn-ea"/>
              </a:rPr>
              <a:t>项目</a:t>
            </a:r>
            <a:r>
              <a:rPr lang="en-US" altLang="zh-CN" sz="1600">
                <a:sym typeface="+mn-ea"/>
              </a:rPr>
              <a:t>)</a:t>
            </a:r>
            <a:r>
              <a:rPr lang="zh-CN" altLang="zh-CN" sz="1600">
                <a:sym typeface="+mn-ea"/>
              </a:rPr>
              <a:t>。当</a:t>
            </a:r>
            <a:r>
              <a:rPr lang="zh-CN" altLang="en-US" sz="1600">
                <a:sym typeface="+mn-ea"/>
              </a:rPr>
              <a:t>Handler返回CONSUME_SUCCESS后，删除本地队列的消息，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更新本地OffsetStore</a:t>
            </a:r>
            <a:r>
              <a:rPr lang="zh-CN" altLang="en-US" sz="1600">
                <a:sym typeface="+mn-ea"/>
              </a:rPr>
              <a:t>，并通过定时任务</a:t>
            </a:r>
            <a:r>
              <a:rPr lang="en-US" altLang="zh-CN" sz="1600">
                <a:sym typeface="+mn-ea"/>
              </a:rPr>
              <a:t>5s</a:t>
            </a:r>
            <a:r>
              <a:rPr lang="zh-CN" altLang="en-US" sz="1600">
                <a:sym typeface="+mn-ea"/>
              </a:rPr>
              <a:t>保存到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的</a:t>
            </a:r>
            <a:r>
              <a:rPr lang="zh-CN" altLang="zh-CN" sz="1600">
                <a:sym typeface="+mn-ea"/>
              </a:rPr>
              <a:t>consumerOffset。然后紧接着进行下次拉取操作。每次拉取操作，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会返回nextBeginOffset，即下次拉取的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。</a:t>
            </a:r>
            <a:r>
              <a:rPr lang="zh-CN" altLang="zh-CN" sz="1600">
                <a:sym typeface="+mn-ea"/>
              </a:rPr>
              <a:t>当</a:t>
            </a:r>
            <a:r>
              <a:rPr lang="zh-CN" altLang="en-US" sz="1600">
                <a:sym typeface="+mn-ea"/>
              </a:rPr>
              <a:t>Handler返回RECONSUME_LATER后，进入消息重新消费</a:t>
            </a:r>
            <a:r>
              <a:rPr lang="en-US" altLang="zh-CN" sz="1600">
                <a:sym typeface="+mn-ea"/>
              </a:rPr>
              <a:t>(</a:t>
            </a:r>
            <a:r>
              <a:rPr lang="zh-CN" altLang="zh-CN" sz="1600">
                <a:sym typeface="+mn-ea"/>
              </a:rPr>
              <a:t>下一章</a:t>
            </a:r>
            <a:r>
              <a:rPr lang="en-US" altLang="zh-CN" sz="1600">
                <a:sym typeface="+mn-ea"/>
              </a:rPr>
              <a:t>)</a:t>
            </a:r>
            <a:r>
              <a:rPr lang="zh-CN" altLang="zh-CN" sz="1600">
                <a:sym typeface="+mn-ea"/>
              </a:rPr>
              <a:t>。</a:t>
            </a:r>
            <a:r>
              <a:rPr lang="zh-CN" altLang="en-US" sz="1600">
                <a:sym typeface="+mn-ea"/>
              </a:rPr>
              <a:t>如果没有最新消息，没有匹配的消息</a:t>
            </a:r>
            <a:r>
              <a:rPr lang="en-US" altLang="zh-CN" sz="1600">
                <a:sym typeface="+mn-ea"/>
              </a:rPr>
              <a:t>(</a:t>
            </a:r>
            <a:r>
              <a:rPr lang="zh-CN" altLang="zh-CN" sz="1600">
                <a:sym typeface="+mn-ea"/>
              </a:rPr>
              <a:t>即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通过</a:t>
            </a:r>
            <a:r>
              <a:rPr lang="en-US" altLang="zh-CN" sz="1600">
                <a:sym typeface="+mn-ea"/>
              </a:rPr>
              <a:t>tags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hashcode</a:t>
            </a:r>
            <a:r>
              <a:rPr lang="zh-CN" altLang="en-US" sz="1600">
                <a:sym typeface="+mn-ea"/>
              </a:rPr>
              <a:t>过滤消息后，未包含任何消息情况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，立即重新</a:t>
            </a:r>
            <a:r>
              <a:rPr lang="en-US" altLang="zh-CN" sz="1600">
                <a:sym typeface="+mn-ea"/>
              </a:rPr>
              <a:t>pull</a:t>
            </a:r>
            <a:r>
              <a:rPr lang="zh-CN" altLang="en-US" sz="1600">
                <a:sym typeface="+mn-ea"/>
              </a:rPr>
              <a:t>消息。如果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不合法，纠正后删除处理队列，更新并上传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至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4. </a:t>
            </a:r>
            <a:r>
              <a:rPr lang="zh-CN" altLang="zh-CN" sz="1600">
                <a:sym typeface="+mn-ea"/>
              </a:rPr>
              <a:t>更新本地</a:t>
            </a:r>
            <a:r>
              <a:rPr lang="en-US" altLang="zh-CN" sz="1600">
                <a:sym typeface="+mn-ea"/>
              </a:rPr>
              <a:t>OffsetStore</a:t>
            </a:r>
            <a:r>
              <a:rPr lang="zh-CN" altLang="en-US" sz="1600">
                <a:sym typeface="+mn-ea"/>
              </a:rPr>
              <a:t>时，是通过删除本地</a:t>
            </a:r>
            <a:r>
              <a:rPr lang="en-US" altLang="zh-CN" sz="1600">
                <a:sym typeface="+mn-ea"/>
              </a:rPr>
              <a:t>treemap</a:t>
            </a:r>
            <a:r>
              <a:rPr lang="zh-CN" altLang="en-US" sz="1600">
                <a:sym typeface="+mn-ea"/>
              </a:rPr>
              <a:t>返回的</a:t>
            </a:r>
            <a:r>
              <a:rPr lang="en-US" altLang="zh-CN" sz="1600">
                <a:sym typeface="+mn-ea"/>
              </a:rPr>
              <a:t>firstkey</a:t>
            </a:r>
            <a:r>
              <a:rPr lang="zh-CN" altLang="en-US" sz="1600">
                <a:sym typeface="+mn-ea"/>
              </a:rPr>
              <a:t>的键，也就说明，每次上传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总为最小的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，这里会导致重复消费。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5. 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zh-CN" altLang="zh-CN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消费者负载均衡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1600"/>
              <a:t>consumer</a:t>
            </a:r>
            <a:r>
              <a:rPr lang="zh-CN" altLang="en-US" sz="1600"/>
              <a:t>通过RebalanceService服务均衡消费负载，</a:t>
            </a:r>
            <a:r>
              <a:rPr lang="zh-CN" altLang="en-US" sz="1600">
                <a:sym typeface="+mn-ea"/>
              </a:rPr>
              <a:t>每</a:t>
            </a:r>
            <a:r>
              <a:rPr lang="en-US" altLang="zh-CN" sz="1600">
                <a:sym typeface="+mn-ea"/>
              </a:rPr>
              <a:t>20s</a:t>
            </a:r>
            <a:r>
              <a:rPr lang="zh-CN" altLang="en-US" sz="1600">
                <a:sym typeface="+mn-ea"/>
              </a:rPr>
              <a:t>执行一次。默认均衡策略为AllocateMessageQueueAveragely，即根据消费者数量进行均衡消费。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zh-CN" sz="16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2461895"/>
            <a:ext cx="6838315" cy="25539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拉消息</a:t>
            </a:r>
            <a:r>
              <a:rPr lang="en-US" altLang="zh-CN">
                <a:sym typeface="+mn-ea"/>
              </a:rPr>
              <a:t>-broker1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1600"/>
              <a:t>1. broker</a:t>
            </a:r>
            <a:r>
              <a:rPr lang="zh-CN" altLang="en-US" sz="1600"/>
              <a:t>通过</a:t>
            </a:r>
            <a:r>
              <a:rPr lang="en-US" altLang="zh-CN" sz="1600"/>
              <a:t>consumer</a:t>
            </a:r>
            <a:r>
              <a:rPr lang="zh-CN" altLang="en-US" sz="1600"/>
              <a:t>的</a:t>
            </a:r>
            <a:r>
              <a:rPr lang="en-US" altLang="zh-CN" sz="1600"/>
              <a:t>c</a:t>
            </a:r>
            <a:r>
              <a:rPr lang="zh-CN" altLang="en-US" sz="1600"/>
              <a:t>onsumerGroup</a:t>
            </a:r>
            <a:r>
              <a:rPr lang="en-US" altLang="zh-CN" sz="1600"/>
              <a:t>,topic,queueId,queueOffset,maxMsgNums</a:t>
            </a:r>
            <a:r>
              <a:rPr lang="zh-CN" altLang="zh-CN" sz="1600"/>
              <a:t>以及subscriptionData先到逻辑队列ConsumeQueue找到</a:t>
            </a:r>
            <a:r>
              <a:rPr lang="en-US" altLang="zh-CN" sz="1600"/>
              <a:t>commitlog</a:t>
            </a:r>
            <a:r>
              <a:rPr lang="zh-CN" altLang="en-US" sz="1600"/>
              <a:t>的</a:t>
            </a:r>
            <a:r>
              <a:rPr lang="en-US" altLang="zh-CN" sz="1600"/>
              <a:t>offset</a:t>
            </a:r>
            <a:r>
              <a:rPr lang="zh-CN" altLang="en-US" sz="1600"/>
              <a:t>和tagsCode，比较</a:t>
            </a:r>
            <a:r>
              <a:rPr lang="zh-CN" altLang="zh-CN" sz="1600">
                <a:sym typeface="+mn-ea"/>
              </a:rPr>
              <a:t>subscriptionData中</a:t>
            </a:r>
            <a:r>
              <a:rPr lang="en-US" altLang="zh-CN" sz="1600">
                <a:sym typeface="+mn-ea"/>
              </a:rPr>
              <a:t>tags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hashcode</a:t>
            </a:r>
            <a:r>
              <a:rPr lang="zh-CN" altLang="en-US" sz="1600">
                <a:sym typeface="+mn-ea"/>
              </a:rPr>
              <a:t>是否和tagsCode相同，相同则</a:t>
            </a:r>
            <a:r>
              <a:rPr lang="zh-CN" altLang="en-US" sz="1600"/>
              <a:t>到</a:t>
            </a:r>
            <a:r>
              <a:rPr lang="en-US" altLang="zh-CN" sz="1600">
                <a:sym typeface="+mn-ea"/>
              </a:rPr>
              <a:t>commitLog</a:t>
            </a:r>
            <a:r>
              <a:rPr lang="zh-CN" altLang="en-US" sz="1600">
                <a:sym typeface="+mn-ea"/>
              </a:rPr>
              <a:t>取消息，不同则说明没有匹配的消息。如果</a:t>
            </a:r>
            <a:r>
              <a:rPr lang="en-US" altLang="zh-CN" sz="1600">
                <a:sym typeface="+mn-ea"/>
              </a:rPr>
              <a:t>commitLog</a:t>
            </a:r>
            <a:r>
              <a:rPr lang="zh-CN" altLang="en-US" sz="1600">
                <a:sym typeface="+mn-ea"/>
              </a:rPr>
              <a:t>的最大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与本次请求后的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相差大于物理内存的</a:t>
            </a:r>
            <a:r>
              <a:rPr lang="en-US" altLang="zh-CN" sz="1600">
                <a:sym typeface="+mn-ea"/>
              </a:rPr>
              <a:t>40%</a:t>
            </a:r>
            <a:r>
              <a:rPr lang="zh-CN" altLang="en-US" sz="1600">
                <a:sym typeface="+mn-ea"/>
              </a:rPr>
              <a:t>，那么建议</a:t>
            </a:r>
            <a:r>
              <a:rPr lang="en-US" altLang="zh-CN" sz="1600">
                <a:sym typeface="+mn-ea"/>
              </a:rPr>
              <a:t>consumer</a:t>
            </a:r>
            <a:r>
              <a:rPr lang="zh-CN" altLang="en-US" sz="1600">
                <a:sym typeface="+mn-ea"/>
              </a:rPr>
              <a:t>下次从</a:t>
            </a:r>
            <a:r>
              <a:rPr lang="en-US" altLang="zh-CN" sz="1600">
                <a:sym typeface="+mn-ea"/>
              </a:rPr>
              <a:t>slave</a:t>
            </a:r>
            <a:r>
              <a:rPr lang="zh-CN" altLang="en-US" sz="1600">
                <a:sym typeface="+mn-ea"/>
              </a:rPr>
              <a:t>进行拉取。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假如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没有找到匹配的消息，默认开启长轮询服务且brokerAllowSuspend为</a:t>
            </a:r>
            <a:r>
              <a:rPr lang="en-US" altLang="zh-CN" sz="1600">
                <a:sym typeface="+mn-ea"/>
              </a:rPr>
              <a:t>true</a:t>
            </a:r>
            <a:r>
              <a:rPr lang="zh-CN" altLang="en-US" sz="1600">
                <a:sym typeface="+mn-ea"/>
              </a:rPr>
              <a:t>，利用以上信息构造PullRequest并放入PullRequestHoldService中。PullRequestHoldService为一个线程，每</a:t>
            </a:r>
            <a:r>
              <a:rPr lang="en-US" altLang="zh-CN" sz="1600">
                <a:sym typeface="+mn-ea"/>
              </a:rPr>
              <a:t>10s</a:t>
            </a:r>
            <a:r>
              <a:rPr lang="zh-CN" altLang="en-US" sz="1600">
                <a:sym typeface="+mn-ea"/>
              </a:rPr>
              <a:t>检查逻辑队里</a:t>
            </a:r>
            <a:r>
              <a:rPr lang="zh-CN" altLang="zh-CN" sz="1600">
                <a:sym typeface="+mn-ea"/>
              </a:rPr>
              <a:t>ConsumeQueue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maxOffset</a:t>
            </a:r>
            <a:r>
              <a:rPr lang="zh-CN" altLang="en-US" sz="1600">
                <a:sym typeface="+mn-ea"/>
              </a:rPr>
              <a:t>是否大于本次PullRequest中的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，大于的话，则说明有新消息，设置brokerAllowSuspend</a:t>
            </a:r>
            <a:r>
              <a:rPr lang="en-US" altLang="zh-CN" sz="1600">
                <a:sym typeface="+mn-ea"/>
              </a:rPr>
              <a:t>=false</a:t>
            </a:r>
            <a:r>
              <a:rPr lang="zh-CN" altLang="en-US" sz="1600">
                <a:sym typeface="+mn-ea"/>
              </a:rPr>
              <a:t>重新执行拉取消息操作并直接返回给客户端。超时也重新拉取并直接返回客户端。brokerAllowSuspend意为当未拉取到消息后，是否允许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将当前请求</a:t>
            </a:r>
            <a:r>
              <a:rPr lang="en-US" altLang="zh-CN" sz="1600">
                <a:sym typeface="+mn-ea"/>
              </a:rPr>
              <a:t>suspend</a:t>
            </a:r>
            <a:r>
              <a:rPr lang="zh-CN" altLang="en-US" sz="1600">
                <a:sym typeface="+mn-ea"/>
              </a:rPr>
              <a:t>，即放入PullRequestHoldService，不返回客户端。</a:t>
            </a:r>
            <a:r>
              <a:rPr lang="en-US" altLang="zh-CN" sz="1600">
                <a:sym typeface="+mn-ea"/>
              </a:rPr>
              <a:t>false</a:t>
            </a:r>
            <a:r>
              <a:rPr lang="zh-CN" altLang="en-US" sz="1600">
                <a:sym typeface="+mn-ea"/>
              </a:rPr>
              <a:t>即有消息后，立即返回给客户端。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3.  broker</a:t>
            </a:r>
            <a:r>
              <a:rPr lang="zh-CN" altLang="en-US" sz="1600">
                <a:sym typeface="+mn-ea"/>
              </a:rPr>
              <a:t>默认使用固定线程数的线程池处理拉取请求，线程数为</a:t>
            </a:r>
            <a:r>
              <a:rPr lang="en-US" altLang="zh-CN" sz="1600">
                <a:sym typeface="+mn-ea"/>
              </a:rPr>
              <a:t>16+CPUCore*2</a:t>
            </a:r>
            <a:r>
              <a:rPr lang="zh-CN" altLang="en-US" sz="1600">
                <a:sym typeface="+mn-ea"/>
              </a:rPr>
              <a:t>，队列大小为</a:t>
            </a:r>
            <a:r>
              <a:rPr lang="en-US" altLang="zh-CN" sz="1600">
                <a:sym typeface="+mn-ea"/>
              </a:rPr>
              <a:t>10000.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4. consumer</a:t>
            </a:r>
            <a:r>
              <a:rPr lang="zh-CN" altLang="en-US" sz="1600">
                <a:sym typeface="+mn-ea"/>
              </a:rPr>
              <a:t>的拉取消息默认的SuspendTimeoutMillis为</a:t>
            </a:r>
            <a:r>
              <a:rPr lang="en-US" altLang="zh-CN" sz="1600">
                <a:sym typeface="+mn-ea"/>
              </a:rPr>
              <a:t>15s</a:t>
            </a:r>
            <a:r>
              <a:rPr lang="zh-CN" altLang="en-US" sz="1600">
                <a:sym typeface="+mn-ea"/>
              </a:rPr>
              <a:t>，拉取操作的超时为</a:t>
            </a:r>
            <a:r>
              <a:rPr lang="en-US" altLang="zh-CN" sz="1600">
                <a:sym typeface="+mn-ea"/>
              </a:rPr>
              <a:t>30s</a:t>
            </a:r>
            <a:r>
              <a:rPr lang="zh-CN" altLang="en-US" sz="1600">
                <a:sym typeface="+mn-ea"/>
              </a:rPr>
              <a:t>。所以上面的超时时间为</a:t>
            </a:r>
            <a:r>
              <a:rPr lang="en-US" altLang="zh-CN" sz="1600">
                <a:sym typeface="+mn-ea"/>
              </a:rPr>
              <a:t>45s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5. </a:t>
            </a:r>
            <a:r>
              <a:rPr lang="zh-CN" altLang="en-US" sz="1600">
                <a:sym typeface="+mn-ea"/>
              </a:rPr>
              <a:t>由于PullRequestHoldService每</a:t>
            </a:r>
            <a:r>
              <a:rPr lang="en-US" altLang="zh-CN" sz="1600">
                <a:sym typeface="+mn-ea"/>
              </a:rPr>
              <a:t>10s</a:t>
            </a:r>
            <a:r>
              <a:rPr lang="zh-CN" altLang="en-US" sz="1600">
                <a:sym typeface="+mn-ea"/>
              </a:rPr>
              <a:t>进行一次拉取，假如某</a:t>
            </a:r>
            <a:r>
              <a:rPr lang="en-US" altLang="zh-CN" sz="1600">
                <a:sym typeface="+mn-ea"/>
              </a:rPr>
              <a:t>topic</a:t>
            </a:r>
            <a:r>
              <a:rPr lang="zh-CN" altLang="en-US" sz="1600">
                <a:sym typeface="+mn-ea"/>
              </a:rPr>
              <a:t>在上次拉取消息后有新消息存入，而此PullRequest却进入了PullRequestHoldService，那消息岂不是延迟</a:t>
            </a:r>
            <a:r>
              <a:rPr lang="en-US" altLang="zh-CN" sz="1600">
                <a:sym typeface="+mn-ea"/>
              </a:rPr>
              <a:t>10s</a:t>
            </a:r>
            <a:r>
              <a:rPr lang="zh-CN" altLang="en-US" sz="1600">
                <a:sym typeface="+mn-ea"/>
              </a:rPr>
              <a:t>才能获取到么？ 由于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启动会开启ReputMessageService服务，将</a:t>
            </a:r>
            <a:r>
              <a:rPr lang="en-US" altLang="zh-CN" sz="1600">
                <a:sym typeface="+mn-ea"/>
              </a:rPr>
              <a:t>commitlog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设置到ReputMessageService中，而ReputMessageService每隔</a:t>
            </a:r>
            <a:r>
              <a:rPr lang="en-US" altLang="zh-CN" sz="1600">
                <a:sym typeface="+mn-ea"/>
              </a:rPr>
              <a:t>1ms</a:t>
            </a:r>
            <a:r>
              <a:rPr lang="zh-CN" altLang="en-US" sz="1600">
                <a:sym typeface="+mn-ea"/>
              </a:rPr>
              <a:t>检查</a:t>
            </a:r>
            <a:r>
              <a:rPr lang="en-US" altLang="zh-CN" sz="1600">
                <a:sym typeface="+mn-ea"/>
              </a:rPr>
              <a:t>commitlog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maxoffset</a:t>
            </a:r>
            <a:r>
              <a:rPr lang="zh-CN" altLang="en-US" sz="1600">
                <a:sym typeface="+mn-ea"/>
              </a:rPr>
              <a:t>，大于设置的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，则异步构建</a:t>
            </a:r>
            <a:r>
              <a:rPr lang="en-US" altLang="zh-CN" sz="1600">
                <a:sym typeface="+mn-ea"/>
              </a:rPr>
              <a:t>consumequeue</a:t>
            </a:r>
            <a:r>
              <a:rPr lang="zh-CN" altLang="en-US" sz="1600">
                <a:sym typeface="+mn-ea"/>
              </a:rPr>
              <a:t>，并通知PullRequestHoldService以达到消息不会延迟的目的。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6. </a:t>
            </a:r>
            <a:r>
              <a:rPr lang="zh-CN" altLang="en-US" sz="1600">
                <a:sym typeface="+mn-ea"/>
              </a:rPr>
              <a:t>之前遇到一个异常是这里导致</a:t>
            </a:r>
            <a:r>
              <a:rPr lang="en-US" altLang="zh-CN" sz="1600">
                <a:sym typeface="+mn-ea"/>
              </a:rPr>
              <a:t>.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7. </a:t>
            </a:r>
            <a:r>
              <a:rPr lang="zh-CN" altLang="zh-CN" sz="1600">
                <a:sym typeface="+mn-ea"/>
              </a:rPr>
              <a:t>这里还有一个</a:t>
            </a:r>
            <a:r>
              <a:rPr lang="en-US" altLang="zh-CN" sz="1600">
                <a:sym typeface="+mn-ea"/>
              </a:rPr>
              <a:t>bug</a:t>
            </a:r>
            <a:r>
              <a:rPr lang="zh-CN" altLang="en-US" sz="1600">
                <a:sym typeface="+mn-ea"/>
              </a:rPr>
              <a:t>修复了。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拉消息</a:t>
            </a:r>
            <a:r>
              <a:rPr lang="en-US" altLang="zh-CN">
                <a:sym typeface="+mn-ea"/>
              </a:rPr>
              <a:t>-broker2</a:t>
            </a:r>
            <a:endParaRPr lang="en-US" altLang="zh-CN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查看</a:t>
            </a:r>
            <a:r>
              <a:rPr lang="en-US" altLang="zh-CN"/>
              <a:t>7.14</a:t>
            </a:r>
            <a:r>
              <a:rPr lang="zh-CN" altLang="en-US"/>
              <a:t>节关于拉取的性能。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76475"/>
            <a:ext cx="6390640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ConsumeMessageConcurrentlyService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zh-CN" sz="1600"/>
              <a:t>当消费者注册的消息监听器为MessageListenerConcurrently，后台启动</a:t>
            </a:r>
            <a:r>
              <a:rPr lang="zh-CN" altLang="en-US" sz="1600">
                <a:sym typeface="+mn-ea"/>
              </a:rPr>
              <a:t>ConsumeMessageConcurrentlyService。当MessageListenerOrderly，则为ConsumeMessageOrderlyService。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默认consumeBatchSize为</a:t>
            </a:r>
            <a:r>
              <a:rPr lang="en-US" altLang="zh-CN" sz="1600"/>
              <a:t>1</a:t>
            </a:r>
            <a:r>
              <a:rPr lang="zh-CN" altLang="en-US" sz="1600"/>
              <a:t>，当拉取消息大于</a:t>
            </a:r>
            <a:r>
              <a:rPr lang="zh-CN" altLang="en-US" sz="1600">
                <a:sym typeface="+mn-ea"/>
              </a:rPr>
              <a:t>consumeBatchSize时，提交到内部的线程池进行并发消费。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--</a:t>
            </a:r>
            <a:r>
              <a:rPr lang="zh-CN" altLang="en-US" sz="1600">
                <a:sym typeface="+mn-ea"/>
              </a:rPr>
              <a:t>通过MessageQueue构建消费上下文ConsumeConcurrentlyContext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可能想让用户拿到队列的一些。最主要的属性为ackIndex，默认为Integer.MAX_VALUE。此值表示在本次拉取到的消息中，从ackIndex以后的消息需要重新消费</a:t>
            </a:r>
            <a:r>
              <a:rPr lang="en-US" altLang="zh-CN" sz="1600">
                <a:sym typeface="+mn-ea"/>
              </a:rPr>
              <a:t>).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/>
              <a:t> </a:t>
            </a:r>
            <a:r>
              <a:rPr lang="en-US" altLang="zh-CN" sz="1600"/>
              <a:t>--</a:t>
            </a:r>
            <a:r>
              <a:rPr lang="zh-CN" altLang="en-US" sz="1600"/>
              <a:t>设置消息的重试</a:t>
            </a:r>
            <a:r>
              <a:rPr lang="en-US" altLang="zh-CN" sz="1600"/>
              <a:t>topic</a:t>
            </a:r>
            <a:r>
              <a:rPr lang="zh-CN" altLang="en-US" sz="1600"/>
              <a:t>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--</a:t>
            </a:r>
            <a:r>
              <a:rPr lang="zh-CN" altLang="en-US" sz="1600"/>
              <a:t>调用listener.consumeMessage，即我们实现的消息接收方法。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</a:t>
            </a:r>
            <a:r>
              <a:rPr lang="en-US" altLang="zh-CN" sz="1600"/>
              <a:t>--</a:t>
            </a:r>
            <a:r>
              <a:rPr lang="zh-CN" altLang="en-US" sz="1600"/>
              <a:t>依据CONSUME_SUCCESS或RECONSUME_LATER设置</a:t>
            </a:r>
            <a:r>
              <a:rPr lang="zh-CN" altLang="en-US" sz="1600">
                <a:sym typeface="+mn-ea"/>
              </a:rPr>
              <a:t>ackIndex。CONSUME_SUCCESS设置ackIndex为消息大小，RECONSUME_LATER设置ackIndex为</a:t>
            </a:r>
            <a:r>
              <a:rPr lang="en-US" altLang="zh-CN" sz="1600">
                <a:sym typeface="+mn-ea"/>
              </a:rPr>
              <a:t>-1</a:t>
            </a:r>
            <a:r>
              <a:rPr lang="zh-CN" altLang="en-US" sz="1600">
                <a:sym typeface="+mn-ea"/>
              </a:rPr>
              <a:t>。如果ackIndex + 1小于消息数，视为消费失败的消息。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--</a:t>
            </a:r>
            <a:r>
              <a:rPr lang="zh-CN" altLang="en-US" sz="1600">
                <a:sym typeface="+mn-ea"/>
              </a:rPr>
              <a:t>广播模式，</a:t>
            </a:r>
            <a:r>
              <a:rPr lang="en-US" altLang="zh-CN" sz="1600">
                <a:sym typeface="+mn-ea"/>
              </a:rPr>
              <a:t>warn</a:t>
            </a:r>
            <a:r>
              <a:rPr lang="zh-CN" altLang="en-US" sz="1600">
                <a:sym typeface="+mn-ea"/>
              </a:rPr>
              <a:t>警告。说明消费失败的消息，会丢失。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--</a:t>
            </a:r>
            <a:r>
              <a:rPr lang="zh-CN" altLang="en-US" sz="1600">
                <a:sym typeface="+mn-ea"/>
              </a:rPr>
              <a:t>集群模式，需要发回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。如果发回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失败，在本地</a:t>
            </a:r>
            <a:r>
              <a:rPr lang="en-US" altLang="zh-CN" sz="1600">
                <a:sym typeface="+mn-ea"/>
              </a:rPr>
              <a:t>5s</a:t>
            </a:r>
            <a:r>
              <a:rPr lang="zh-CN" altLang="en-US" sz="1600">
                <a:sym typeface="+mn-ea"/>
              </a:rPr>
              <a:t>后尝试重新消费。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</a:t>
            </a:r>
            <a:r>
              <a:rPr lang="en-US" altLang="zh-CN" sz="1600">
                <a:sym typeface="+mn-ea"/>
              </a:rPr>
              <a:t>--</a:t>
            </a:r>
            <a:r>
              <a:rPr lang="zh-CN" altLang="en-US" sz="1600">
                <a:sym typeface="+mn-ea"/>
              </a:rPr>
              <a:t>清除MessageQueue中的消息，更新OffsetStore的消费进度</a:t>
            </a:r>
            <a:r>
              <a:rPr lang="en-US" altLang="zh-CN" sz="1600">
                <a:sym typeface="+mn-ea"/>
              </a:rPr>
              <a:t>(</a:t>
            </a:r>
            <a:r>
              <a:rPr lang="zh-CN" altLang="zh-CN" sz="1600">
                <a:sym typeface="+mn-ea"/>
              </a:rPr>
              <a:t>只是内存更新，使用定时器同步更新到</a:t>
            </a:r>
            <a:r>
              <a:rPr lang="en-US" altLang="zh-CN" sz="1600">
                <a:sym typeface="+mn-ea"/>
              </a:rPr>
              <a:t>broker)</a:t>
            </a:r>
            <a:endParaRPr lang="zh-CN" altLang="en-US" sz="1600"/>
          </a:p>
          <a:p>
            <a:r>
              <a:rPr lang="zh-CN" altLang="en-US" sz="1600"/>
              <a:t>默认开启</a:t>
            </a:r>
            <a:r>
              <a:rPr lang="en-US" altLang="zh-CN" sz="1600"/>
              <a:t>20</a:t>
            </a:r>
            <a:r>
              <a:rPr lang="zh-CN" altLang="en-US" sz="1600"/>
              <a:t>个线程进行处理，队列无限大。</a:t>
            </a:r>
            <a:endParaRPr lang="zh-CN" altLang="en-US" sz="1600"/>
          </a:p>
          <a:p>
            <a:r>
              <a:rPr lang="zh-CN" altLang="en-US" sz="1600"/>
              <a:t>consumeMessageBatchMaxSize这个参数，可调大，没必要每个消息都开一个线程处理。。。参考</a:t>
            </a:r>
            <a:r>
              <a:rPr lang="en-US" altLang="zh-CN" sz="1600"/>
              <a:t>14.3.1</a:t>
            </a:r>
            <a:endParaRPr lang="en-US" altLang="zh-CN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Consumer-</a:t>
            </a:r>
            <a:r>
              <a:rPr lang="zh-CN" altLang="zh-CN"/>
              <a:t>重新消费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我们使用Push的方式拉取消息，内部实现是长轮询。拉取的消息，客户端消费失败后，或者直接设置消费结果为ConsumeConcurrentlyStatus.RECONSUME_LATER，</a:t>
            </a:r>
            <a:r>
              <a:rPr lang="zh-CN" altLang="en-US"/>
              <a:t>在集群模式下</a:t>
            </a:r>
            <a:r>
              <a:rPr lang="en-US" altLang="zh-CN"/>
              <a:t>我们会间断性的再次收到消息。共会收到16次相同的消息。间隔为：10s 30s 1m 2m 3m 4m 5m 6m 7m 8m 9m 10m 20m 30m 1h 2h。</a:t>
            </a:r>
            <a:endParaRPr lang="en-US" altLang="zh-CN"/>
          </a:p>
          <a:p>
            <a:r>
              <a:rPr lang="en-US" altLang="zh-CN"/>
              <a:t>原理如下：</a:t>
            </a:r>
            <a:endParaRPr lang="en-US" altLang="zh-CN"/>
          </a:p>
          <a:p>
            <a:r>
              <a:rPr lang="en-US" altLang="zh-CN"/>
              <a:t>当客户端消费消息失败后，会发回broker</a:t>
            </a:r>
            <a:r>
              <a:rPr lang="zh-CN" altLang="en-US"/>
              <a:t>或发送</a:t>
            </a:r>
            <a:r>
              <a:rPr lang="en-US" altLang="zh-CN"/>
              <a:t>broker</a:t>
            </a:r>
            <a:r>
              <a:rPr lang="zh-CN" altLang="en-US"/>
              <a:t>失败直接在本地重试</a:t>
            </a:r>
            <a:r>
              <a:rPr lang="en-US" altLang="zh-CN"/>
              <a:t>5s</a:t>
            </a:r>
            <a:r>
              <a:rPr lang="zh-CN" altLang="en-US"/>
              <a:t>重新消费</a:t>
            </a:r>
            <a:r>
              <a:rPr lang="en-US" altLang="zh-CN"/>
              <a:t>。broker收到消息后，根据重试次数，设置delayLevel，delayLevel = 3 + 重试次数（第一次index为0，以后每次加1）;</a:t>
            </a:r>
            <a:endParaRPr lang="en-US" altLang="zh-CN"/>
          </a:p>
          <a:p>
            <a:r>
              <a:rPr lang="en-US" altLang="zh-CN"/>
              <a:t>由于原始的delayLevel为“1s 5s 10s 30s 1m 2m 3m 4m 5m 6m 7m 8m 9m 10m 20m 30m 1h 2h”， 所以消费失败第1次对应的delayLevel 为10s。依次类推。</a:t>
            </a:r>
            <a:endParaRPr lang="en-US" altLang="zh-CN"/>
          </a:p>
          <a:p>
            <a:r>
              <a:rPr lang="en-US" altLang="zh-CN"/>
              <a:t>broker会把重试的消息放入SCHEDULE_TOPIC_XXXX的consumequeue下的queueId为delayLevel - 1。假如10s后重发的消息，就放入队列2下。依次类推。</a:t>
            </a:r>
            <a:endParaRPr lang="en-US" altLang="zh-CN"/>
          </a:p>
          <a:p>
            <a:r>
              <a:rPr lang="en-US" altLang="zh-CN"/>
              <a:t>broker启动的时候会启动ScheduleMessageService服务，它会一直检索SCHEDULE_TOPIC_XXXX,发现到期的消息，立即放入%RETRY%#group下，客户端再次</a:t>
            </a:r>
            <a:r>
              <a:rPr lang="zh-CN" altLang="zh-CN"/>
              <a:t>拉</a:t>
            </a:r>
            <a:r>
              <a:rPr lang="en-US" altLang="zh-CN"/>
              <a:t>消息的时候，就可以拿到这条消息了。</a:t>
            </a:r>
            <a:endParaRPr lang="en-US" altLang="zh-CN"/>
          </a:p>
          <a:p>
            <a:r>
              <a:rPr lang="zh-CN" altLang="en-US"/>
              <a:t>超过</a:t>
            </a:r>
            <a:r>
              <a:rPr lang="en-US" altLang="zh-CN"/>
              <a:t>16</a:t>
            </a:r>
            <a:r>
              <a:rPr lang="zh-CN" altLang="en-US"/>
              <a:t>次的消息放入</a:t>
            </a:r>
            <a:r>
              <a:rPr lang="en-US" altLang="zh-CN"/>
              <a:t>DLQ</a:t>
            </a:r>
            <a:r>
              <a:rPr lang="zh-CN" altLang="en-US"/>
              <a:t>队列，此队列只保存消费失败的消息，么有任何的处理操作，仅供管理人员查看。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</a:t>
            </a:r>
            <a:r>
              <a:rPr lang="zh-CN" altLang="en-US"/>
              <a:t>文档</a:t>
            </a:r>
            <a:r>
              <a:rPr lang="en-US" altLang="zh-CN"/>
              <a:t>3.2.4</a:t>
            </a:r>
            <a:r>
              <a:rPr lang="zh-CN" altLang="en-US"/>
              <a:t>解读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物理部署</a:t>
            </a:r>
            <a:r>
              <a:rPr lang="en-US" altLang="zh-CN" sz="1600"/>
              <a:t>(</a:t>
            </a:r>
            <a:r>
              <a:rPr lang="zh-CN" altLang="en-US" sz="1600"/>
              <a:t>引自文档</a:t>
            </a:r>
            <a:r>
              <a:rPr lang="en-US" altLang="zh-CN" sz="1600"/>
              <a:t>)</a:t>
            </a:r>
            <a:endParaRPr lang="en-US" altLang="zh-CN" sz="16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225" y="1691005"/>
            <a:ext cx="6414135" cy="415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7160" y="2042795"/>
            <a:ext cx="5117465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Producer</a:t>
            </a:r>
            <a:r>
              <a:rPr lang="zh-CN" altLang="en-US"/>
              <a:t>和</a:t>
            </a:r>
            <a:r>
              <a:rPr lang="en-US" altLang="zh-CN"/>
              <a:t>Namesrv</a:t>
            </a:r>
            <a:r>
              <a:rPr lang="zh-CN" altLang="en-US"/>
              <a:t>建立连接。</a:t>
            </a:r>
            <a:endParaRPr lang="zh-CN" altLang="en-US"/>
          </a:p>
          <a:p>
            <a:r>
              <a:rPr lang="en-US" altLang="zh-CN"/>
              <a:t>2. Producer</a:t>
            </a:r>
            <a:r>
              <a:rPr lang="zh-CN" altLang="en-US">
                <a:solidFill>
                  <a:srgbClr val="FF0000"/>
                </a:solidFill>
              </a:rPr>
              <a:t>只和</a:t>
            </a:r>
            <a:r>
              <a:rPr lang="en-US" altLang="zh-CN"/>
              <a:t>Mbroker</a:t>
            </a:r>
            <a:r>
              <a:rPr lang="zh-CN" altLang="en-US"/>
              <a:t>建立连接。</a:t>
            </a:r>
            <a:r>
              <a:rPr lang="zh-CN" altLang="en-US">
                <a:sym typeface="+mn-ea"/>
              </a:rPr>
              <a:t>只向</a:t>
            </a:r>
            <a:r>
              <a:rPr lang="en-US" altLang="zh-CN">
                <a:sym typeface="+mn-ea"/>
              </a:rPr>
              <a:t>Mbroker</a:t>
            </a:r>
            <a:r>
              <a:rPr lang="zh-CN" altLang="en-US">
                <a:sym typeface="+mn-ea"/>
              </a:rPr>
              <a:t>发消息。</a:t>
            </a:r>
            <a:endParaRPr lang="zh-CN" altLang="en-US"/>
          </a:p>
          <a:p>
            <a:r>
              <a:rPr lang="en-US" altLang="zh-CN"/>
              <a:t>3. Consumer</a:t>
            </a:r>
            <a:r>
              <a:rPr lang="zh-CN" altLang="en-US"/>
              <a:t>和</a:t>
            </a:r>
            <a:r>
              <a:rPr lang="en-US" altLang="zh-CN"/>
              <a:t>Namesrv</a:t>
            </a:r>
            <a:r>
              <a:rPr lang="zh-CN" altLang="en-US"/>
              <a:t>建立连接。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 altLang="zh-CN">
                <a:solidFill>
                  <a:srgbClr val="FF0000"/>
                </a:solidFill>
              </a:rPr>
              <a:t>Consumer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Mbroker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Sbroker</a:t>
            </a:r>
            <a:r>
              <a:rPr lang="zh-CN" altLang="en-US">
                <a:solidFill>
                  <a:srgbClr val="FF0000"/>
                </a:solidFill>
              </a:rPr>
              <a:t>都建立连接。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5. MBroker</a:t>
            </a:r>
            <a:r>
              <a:rPr lang="zh-CN" altLang="en-US"/>
              <a:t>和</a:t>
            </a:r>
            <a:r>
              <a:rPr lang="en-US" altLang="zh-CN"/>
              <a:t>Namesrv</a:t>
            </a:r>
            <a:r>
              <a:rPr lang="zh-CN" altLang="en-US"/>
              <a:t>，</a:t>
            </a:r>
            <a:r>
              <a:rPr lang="en-US" altLang="zh-CN"/>
              <a:t>Sbroker</a:t>
            </a:r>
            <a:r>
              <a:rPr lang="zh-CN" altLang="en-US"/>
              <a:t>建立连接。</a:t>
            </a:r>
            <a:endParaRPr lang="zh-CN" altLang="en-US"/>
          </a:p>
          <a:p>
            <a:r>
              <a:rPr lang="en-US" altLang="zh-CN"/>
              <a:t>6. Sbroker</a:t>
            </a:r>
            <a:r>
              <a:rPr lang="zh-CN" altLang="en-US"/>
              <a:t>和</a:t>
            </a:r>
            <a:r>
              <a:rPr lang="en-US" altLang="zh-CN"/>
              <a:t>Mbroker</a:t>
            </a:r>
            <a:r>
              <a:rPr lang="zh-CN" altLang="en-US"/>
              <a:t>，</a:t>
            </a:r>
            <a:r>
              <a:rPr lang="en-US" altLang="zh-CN"/>
              <a:t>Namesrv</a:t>
            </a:r>
            <a:r>
              <a:rPr lang="zh-CN" altLang="en-US"/>
              <a:t>建立连接。</a:t>
            </a:r>
            <a:endParaRPr lang="zh-CN" altLang="en-US"/>
          </a:p>
          <a:p>
            <a:r>
              <a:rPr lang="en-US" altLang="zh-CN"/>
              <a:t>7. Sbroker</a:t>
            </a:r>
            <a:r>
              <a:rPr lang="zh-CN" altLang="en-US"/>
              <a:t>只有一个</a:t>
            </a:r>
            <a:r>
              <a:rPr lang="en-US" altLang="zh-CN"/>
              <a:t>Mbroker. Mbroker</a:t>
            </a:r>
            <a:r>
              <a:rPr lang="zh-CN" altLang="zh-CN"/>
              <a:t>可有多</a:t>
            </a:r>
            <a:r>
              <a:rPr lang="en-US" altLang="zh-CN"/>
              <a:t>S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8. Namesrv</a:t>
            </a:r>
            <a:r>
              <a:rPr lang="zh-CN" altLang="en-US"/>
              <a:t>无状态。</a:t>
            </a:r>
            <a:endParaRPr lang="zh-CN" altLang="en-US"/>
          </a:p>
          <a:p>
            <a:r>
              <a:rPr lang="en-US" altLang="zh-CN"/>
              <a:t>9. Sbroker</a:t>
            </a:r>
            <a:r>
              <a:rPr lang="zh-CN" altLang="en-US"/>
              <a:t>从</a:t>
            </a:r>
            <a:r>
              <a:rPr lang="en-US" altLang="zh-CN"/>
              <a:t>Mbroker</a:t>
            </a:r>
            <a:r>
              <a:rPr lang="zh-CN" altLang="en-US"/>
              <a:t>拷贝消息。</a:t>
            </a:r>
            <a:endParaRPr lang="zh-CN" altLang="en-US"/>
          </a:p>
          <a:p>
            <a:r>
              <a:rPr lang="en-US" altLang="zh-CN"/>
              <a:t>10. </a:t>
            </a:r>
            <a:r>
              <a:rPr lang="zh-CN" altLang="en-US"/>
              <a:t>此部署方式为最理想部署架构。</a:t>
            </a:r>
            <a:endParaRPr lang="zh-CN" altLang="en-US"/>
          </a:p>
          <a:p>
            <a:r>
              <a:rPr lang="en-US" altLang="zh-CN"/>
              <a:t>11.</a:t>
            </a:r>
            <a:r>
              <a:rPr lang="zh-CN" altLang="zh-CN"/>
              <a:t> 咱们线上只是双</a:t>
            </a:r>
            <a:r>
              <a:rPr lang="en-US" altLang="zh-CN"/>
              <a:t>MM</a:t>
            </a:r>
            <a:r>
              <a:rPr lang="zh-CN" altLang="en-US"/>
              <a:t>部署。</a:t>
            </a:r>
            <a:endParaRPr lang="zh-CN" altLang="en-US"/>
          </a:p>
          <a:p>
            <a:r>
              <a:rPr lang="en-US" altLang="zh-CN"/>
              <a:t>12. </a:t>
            </a:r>
            <a:r>
              <a:rPr lang="zh-CN" altLang="en-US"/>
              <a:t>其他说明，从</a:t>
            </a:r>
            <a:r>
              <a:rPr lang="en-US" altLang="zh-CN"/>
              <a:t>3.2.4</a:t>
            </a:r>
            <a:r>
              <a:rPr lang="zh-CN" altLang="zh-CN"/>
              <a:t>文档获取。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遇到问题</a:t>
            </a:r>
            <a:r>
              <a:rPr lang="en-US" altLang="zh-CN"/>
              <a:t>-</a:t>
            </a:r>
            <a:r>
              <a:rPr lang="zh-CN" altLang="en-US"/>
              <a:t>排查思路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com.alibaba.rocketmq.common.protocol</a:t>
            </a:r>
            <a:r>
              <a:rPr lang="en-US" altLang="zh-CN" sz="1600"/>
              <a:t>.RequestCode</a:t>
            </a:r>
            <a:endParaRPr lang="en-US" altLang="zh-CN" sz="1600"/>
          </a:p>
          <a:p>
            <a:r>
              <a:rPr lang="en-US" altLang="zh-CN" sz="1600"/>
              <a:t>com.alibaba.rocketmq.common.protocol.ResponseCode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response</a:t>
            </a:r>
            <a:r>
              <a:rPr lang="zh-CN" altLang="en-US" sz="1600"/>
              <a:t>：</a:t>
            </a:r>
            <a:r>
              <a:rPr lang="en-US" altLang="zh-CN" sz="1600"/>
              <a:t>0</a:t>
            </a:r>
            <a:r>
              <a:rPr lang="zh-CN" altLang="en-US" sz="1600"/>
              <a:t>表示成功，非</a:t>
            </a:r>
            <a:r>
              <a:rPr lang="en-US" altLang="zh-CN" sz="1600"/>
              <a:t>0</a:t>
            </a:r>
            <a:r>
              <a:rPr lang="zh-CN" altLang="en-US" sz="1600"/>
              <a:t>表示各种错误。</a:t>
            </a:r>
            <a:r>
              <a:rPr lang="en-US" altLang="zh-CN" sz="1600"/>
              <a:t>remark</a:t>
            </a:r>
            <a:r>
              <a:rPr lang="zh-CN" altLang="en-US" sz="1600"/>
              <a:t>表示错误描述信息。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14955"/>
            <a:ext cx="6714490" cy="3698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遇到的问题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3750"/>
            <a:ext cx="10515600" cy="1979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239895"/>
            <a:ext cx="950214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这种原因，是客户端请求broker超时，客户端有timer定时删除超时请求，打印的这个结果。</a:t>
            </a:r>
            <a:endParaRPr lang="zh-CN" altLang="en-US"/>
          </a:p>
          <a:p>
            <a:r>
              <a:rPr lang="zh-CN" altLang="en-US"/>
              <a:t>对于sync invoker，大部分客户端请求默认3s超时(createTopic等好多)，也有5s的(比如客户端上传消费消息的offerset)，也有20s(admin消息)的，30s(pull request)的。</a:t>
            </a:r>
            <a:endParaRPr lang="zh-CN" altLang="en-US"/>
          </a:p>
          <a:p>
            <a:r>
              <a:rPr lang="zh-CN" altLang="en-US"/>
              <a:t>code=19表示pull请求，即拉消息。remark=OFFSET_OVERFLOW_ONE表示服务端没有最新消息，即客户端请求offset和broker中的consumequeue中的maxOffset相等。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66900"/>
            <a:ext cx="9782175" cy="3000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993005"/>
            <a:ext cx="883602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项目环境出现的比较严重的问题。</a:t>
            </a:r>
            <a:endParaRPr lang="zh-CN" altLang="en-US"/>
          </a:p>
          <a:p>
            <a:r>
              <a:rPr lang="zh-CN" altLang="en-US"/>
              <a:t>客户端在拉取消息时候，</a:t>
            </a:r>
            <a:r>
              <a:rPr lang="en-US" altLang="zh-CN"/>
              <a:t>broker</a:t>
            </a:r>
            <a:r>
              <a:rPr lang="zh-CN" altLang="en-US"/>
              <a:t>会启动线程池处理请求。拉消息对应的线程池为pullMessageExecutor，线程数固定为</a:t>
            </a:r>
            <a:r>
              <a:rPr lang="en-US" altLang="zh-CN"/>
              <a:t>16+Core*2</a:t>
            </a:r>
            <a:r>
              <a:rPr lang="zh-CN" altLang="en-US"/>
              <a:t>，队列长</a:t>
            </a:r>
            <a:r>
              <a:rPr lang="en-US" altLang="zh-CN"/>
              <a:t>10000. </a:t>
            </a:r>
            <a:r>
              <a:rPr lang="zh-CN" altLang="en-US"/>
              <a:t>这个异常对应源码表示，现在队列已满，无法处理请求了。</a:t>
            </a:r>
            <a:r>
              <a:rPr lang="zh-CN" altLang="en-US">
                <a:sym typeface="+mn-ea"/>
              </a:rPr>
              <a:t>pullMessageExecutor同时处理客户端VIEW_MESSAGE_BY_ID，QUERY_MESSAGE操作。推测原因，</a:t>
            </a:r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负载过高，导致内部处理不过来，请求过多。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8223250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061450" y="5327015"/>
            <a:ext cx="23672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</a:t>
            </a:r>
            <a:r>
              <a:rPr lang="zh-CN" altLang="en-US"/>
              <a:t>，已修复，在咱们的</a:t>
            </a:r>
            <a:r>
              <a:rPr lang="en-US" altLang="zh-CN"/>
              <a:t>Gitlab</a:t>
            </a:r>
            <a:r>
              <a:rPr lang="zh-CN" altLang="en-US"/>
              <a:t>上的</a:t>
            </a:r>
            <a:r>
              <a:rPr lang="en-US" altLang="zh-CN"/>
              <a:t>3.5.8</a:t>
            </a:r>
            <a:r>
              <a:rPr lang="zh-CN" altLang="en-US"/>
              <a:t>版本。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遇到的问题</a:t>
            </a: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2285"/>
            <a:ext cx="8477250" cy="1971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9310" y="4263390"/>
            <a:ext cx="9190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对于同步请求，每一个请求都有超时时间，超时后就报这种异常。异常显示超时时间为</a:t>
            </a:r>
            <a:r>
              <a:rPr lang="en-US" altLang="zh-CN"/>
              <a:t>30s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遇到的问题</a:t>
            </a:r>
            <a:r>
              <a:rPr lang="en-US" altLang="zh-CN">
                <a:sym typeface="+mn-ea"/>
              </a:rPr>
              <a:t>5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22475"/>
            <a:ext cx="10515600" cy="2104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0275" y="4758690"/>
            <a:ext cx="93840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请求由于不确定因素导致超时，客户端timer删除了请求消息。当该请求的response回来后，无法找到匹配的request。按照opaque进行匹配。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遇到的问题</a:t>
            </a:r>
            <a:r>
              <a:rPr lang="en-US" altLang="zh-CN">
                <a:sym typeface="+mn-ea"/>
              </a:rPr>
              <a:t>6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72385"/>
            <a:ext cx="996315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137785"/>
            <a:ext cx="8053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由于broker每120s会检查一次非活跃的客户端socket，进而删除非活跃的socket和组信息。所以，当客户端由于网络不稳定或其他原因去broker请求</a:t>
            </a:r>
            <a:r>
              <a:rPr lang="en-US" altLang="zh-CN"/>
              <a:t>consumerIdList</a:t>
            </a:r>
            <a:r>
              <a:rPr lang="zh-CN" altLang="en-US"/>
              <a:t>信息，会发现组已被broker删除，就会接受到这种消息。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遇到的问题</a:t>
            </a:r>
            <a:r>
              <a:rPr lang="en-US" altLang="zh-CN">
                <a:sym typeface="+mn-ea"/>
              </a:rPr>
              <a:t>7</a:t>
            </a:r>
            <a:endParaRPr lang="en-US" altLang="zh-CN">
              <a:sym typeface="+mn-ea"/>
            </a:endParaRPr>
          </a:p>
        </p:txBody>
      </p:sp>
      <p:pic>
        <p:nvPicPr>
          <p:cNvPr id="4" name="图片 1" descr="粘贴图片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66265"/>
            <a:ext cx="10515600" cy="1930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835" y="4359910"/>
            <a:ext cx="921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广播模式出现过</a:t>
            </a:r>
            <a:r>
              <a:rPr lang="en-US" altLang="zh-CN"/>
              <a:t>2</a:t>
            </a:r>
            <a:r>
              <a:rPr lang="zh-CN" altLang="en-US"/>
              <a:t>次，没有查找到原因。广播模式的使用，建议消费组动态化的集群模式。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600"/>
              <a:t>2016-12-14 02:14:45.533 WARN  RocketmqClient.pullMessage:369 the queue's messages, span too long, so do flow control, </a:t>
            </a:r>
            <a:r>
              <a:rPr lang="zh-CN" altLang="en-US" sz="1600">
                <a:solidFill>
                  <a:srgbClr val="FF0000"/>
                </a:solidFill>
              </a:rPr>
              <a:t>2820 </a:t>
            </a:r>
            <a:r>
              <a:rPr lang="zh-CN" altLang="en-US" sz="1600"/>
              <a:t>PullRequest [consumerGroup=CID_dfire_prd_order_wechat1, messageQueue=MessageQueue [topic=dfire_prd_order, brokerName=hzshare-09, queueId=1], nextOffset=20803036] </a:t>
            </a:r>
            <a:r>
              <a:rPr lang="zh-CN" altLang="en-US" sz="1600">
                <a:solidFill>
                  <a:srgbClr val="FF0000"/>
                </a:solidFill>
              </a:rPr>
              <a:t>52001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 sz="1600"/>
              <a:t>MQ </a:t>
            </a:r>
            <a:r>
              <a:rPr lang="zh-CN" altLang="en-US" sz="1600"/>
              <a:t>客户端默认最大</a:t>
            </a:r>
            <a:r>
              <a:rPr lang="en-US" altLang="zh-CN" sz="1600"/>
              <a:t>span</a:t>
            </a:r>
            <a:r>
              <a:rPr lang="zh-CN" altLang="en-US" sz="1600"/>
              <a:t>为</a:t>
            </a:r>
            <a:r>
              <a:rPr lang="en-US" altLang="zh-CN" sz="1600"/>
              <a:t>2000</a:t>
            </a:r>
            <a:r>
              <a:rPr lang="zh-CN" altLang="en-US" sz="1600"/>
              <a:t>，超过</a:t>
            </a:r>
            <a:r>
              <a:rPr lang="en-US" altLang="zh-CN" sz="1600"/>
              <a:t>2000</a:t>
            </a:r>
            <a:r>
              <a:rPr lang="zh-CN" altLang="en-US" sz="1600"/>
              <a:t>会报以上警告。</a:t>
            </a:r>
            <a:endParaRPr lang="zh-CN" altLang="en-US" sz="1600"/>
          </a:p>
          <a:p>
            <a:r>
              <a:rPr lang="en-US" altLang="zh-CN" sz="1600"/>
              <a:t>2820</a:t>
            </a:r>
            <a:r>
              <a:rPr lang="zh-CN" altLang="en-US" sz="1600"/>
              <a:t>表示当前的</a:t>
            </a:r>
            <a:r>
              <a:rPr lang="en-US" altLang="zh-CN" sz="1600"/>
              <a:t>span</a:t>
            </a:r>
            <a:r>
              <a:rPr lang="zh-CN" altLang="en-US" sz="1600"/>
              <a:t>，</a:t>
            </a:r>
            <a:r>
              <a:rPr lang="en-US" altLang="zh-CN" sz="1600"/>
              <a:t>52001</a:t>
            </a:r>
            <a:r>
              <a:rPr lang="zh-CN" altLang="en-US" sz="1600"/>
              <a:t>表示已经执行了多少次</a:t>
            </a:r>
            <a:r>
              <a:rPr lang="en-US" altLang="zh-CN" sz="1600"/>
              <a:t>flow control</a:t>
            </a:r>
            <a:endParaRPr lang="en-US" altLang="zh-CN" sz="1600"/>
          </a:p>
          <a:p>
            <a:r>
              <a:rPr lang="zh-CN" altLang="en-US" sz="1600"/>
              <a:t>由于消息拉取后存在客户端的</a:t>
            </a:r>
            <a:r>
              <a:rPr lang="en-US" altLang="zh-CN" sz="1600"/>
              <a:t>treemap</a:t>
            </a:r>
            <a:r>
              <a:rPr lang="zh-CN" altLang="en-US" sz="1600"/>
              <a:t>中，</a:t>
            </a:r>
            <a:r>
              <a:rPr lang="en-US" altLang="zh-CN" sz="1600"/>
              <a:t>key</a:t>
            </a:r>
            <a:r>
              <a:rPr lang="zh-CN" altLang="en-US" sz="1600"/>
              <a:t>为</a:t>
            </a:r>
            <a:r>
              <a:rPr lang="en-US" altLang="zh-CN" sz="1600"/>
              <a:t>offset</a:t>
            </a:r>
            <a:r>
              <a:rPr lang="zh-CN" altLang="en-US" sz="1600"/>
              <a:t>，</a:t>
            </a:r>
            <a:r>
              <a:rPr lang="en-US" altLang="zh-CN" sz="1600"/>
              <a:t>span</a:t>
            </a:r>
            <a:r>
              <a:rPr lang="zh-CN" altLang="en-US" sz="1600"/>
              <a:t>表示</a:t>
            </a:r>
            <a:r>
              <a:rPr lang="en-US" altLang="zh-CN" sz="1600"/>
              <a:t>lastkey-firstkey</a:t>
            </a:r>
            <a:r>
              <a:rPr lang="zh-CN" altLang="en-US" sz="1600"/>
              <a:t>。原因就是</a:t>
            </a:r>
            <a:r>
              <a:rPr lang="en-US" altLang="zh-CN" sz="1600"/>
              <a:t>firstkey</a:t>
            </a:r>
            <a:r>
              <a:rPr lang="zh-CN" altLang="en-US" sz="1600"/>
              <a:t>一直未被消费或者两者一直有落差。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</a:t>
            </a:r>
            <a:r>
              <a:rPr lang="zh-CN" altLang="en-US"/>
              <a:t>优化点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/>
              <a:t>1.  3.5.8</a:t>
            </a:r>
            <a:r>
              <a:rPr lang="zh-CN" altLang="en-US" sz="1600"/>
              <a:t>版本的实现，太多的重构导致</a:t>
            </a:r>
            <a:r>
              <a:rPr lang="en-US" altLang="zh-CN" sz="1600"/>
              <a:t>p</a:t>
            </a:r>
            <a:r>
              <a:rPr lang="zh-CN" altLang="en-US" sz="1600"/>
              <a:t>和</a:t>
            </a:r>
            <a:r>
              <a:rPr lang="en-US" altLang="zh-CN" sz="1600"/>
              <a:t>c</a:t>
            </a:r>
            <a:r>
              <a:rPr lang="zh-CN" altLang="en-US" sz="1600"/>
              <a:t>复用相同的类，启动会加载或开启不必要的线程。如</a:t>
            </a:r>
            <a:r>
              <a:rPr lang="zh-CN" altLang="en-US" sz="1600">
                <a:sym typeface="+mn-ea"/>
              </a:rPr>
              <a:t>由于</a:t>
            </a:r>
            <a:r>
              <a:rPr lang="en-US" altLang="zh-CN" sz="1600">
                <a:sym typeface="+mn-ea"/>
              </a:rPr>
              <a:t>p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的启动写在一个类MQClientInstance，</a:t>
            </a:r>
            <a:r>
              <a:rPr lang="en-US" altLang="zh-CN" sz="1600">
                <a:sym typeface="+mn-ea"/>
              </a:rPr>
              <a:t>p</a:t>
            </a:r>
            <a:r>
              <a:rPr lang="zh-CN" altLang="en-US" sz="1600">
                <a:sym typeface="+mn-ea"/>
              </a:rPr>
              <a:t>也会启动PullMessageService和RebalanceService。</a:t>
            </a:r>
            <a:endParaRPr lang="zh-CN" altLang="en-US" sz="1600"/>
          </a:p>
          <a:p>
            <a:r>
              <a:rPr lang="en-US" altLang="zh-CN" sz="1600"/>
              <a:t>2.  p</a:t>
            </a:r>
            <a:r>
              <a:rPr lang="zh-CN" altLang="en-US" sz="1600"/>
              <a:t>或</a:t>
            </a:r>
            <a:r>
              <a:rPr lang="en-US" altLang="zh-CN" sz="1600"/>
              <a:t>c</a:t>
            </a:r>
            <a:r>
              <a:rPr lang="zh-CN" altLang="en-US" sz="1600"/>
              <a:t>在进行从</a:t>
            </a:r>
            <a:r>
              <a:rPr lang="en-US" altLang="zh-CN" sz="1600"/>
              <a:t>namesrv</a:t>
            </a:r>
            <a:r>
              <a:rPr lang="zh-CN" altLang="en-US" sz="1600"/>
              <a:t>获取</a:t>
            </a:r>
            <a:r>
              <a:rPr lang="en-US" altLang="zh-CN" sz="1600"/>
              <a:t>topic</a:t>
            </a:r>
            <a:r>
              <a:rPr lang="zh-CN" altLang="en-US" sz="1600"/>
              <a:t>信息时，排除</a:t>
            </a:r>
            <a:r>
              <a:rPr lang="en-US" altLang="zh-CN" sz="1600"/>
              <a:t>TBW102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3.  broker</a:t>
            </a:r>
            <a:r>
              <a:rPr lang="zh-CN" altLang="en-US" sz="1600"/>
              <a:t>在凌晨</a:t>
            </a:r>
            <a:r>
              <a:rPr lang="en-US" altLang="zh-CN" sz="1600"/>
              <a:t>4</a:t>
            </a:r>
            <a:r>
              <a:rPr lang="zh-CN" altLang="en-US" sz="1600"/>
              <a:t>点开始的</a:t>
            </a:r>
            <a:r>
              <a:rPr lang="en-US" altLang="zh-CN" sz="1600"/>
              <a:t>CleanCommitLogService</a:t>
            </a:r>
            <a:r>
              <a:rPr lang="zh-CN" altLang="en-US" sz="1600"/>
              <a:t>，是每</a:t>
            </a:r>
            <a:r>
              <a:rPr lang="en-US" altLang="zh-CN" sz="1600"/>
              <a:t>10s</a:t>
            </a:r>
            <a:r>
              <a:rPr lang="zh-CN" altLang="en-US" sz="1600"/>
              <a:t>清理一次。</a:t>
            </a:r>
            <a:endParaRPr lang="zh-CN" altLang="en-US" sz="1600"/>
          </a:p>
          <a:p>
            <a:r>
              <a:rPr lang="en-US" altLang="zh-CN" sz="1600"/>
              <a:t>4.  MS</a:t>
            </a:r>
            <a:r>
              <a:rPr lang="zh-CN" altLang="en-US" sz="1600"/>
              <a:t>之间的拷贝，假如</a:t>
            </a:r>
            <a:r>
              <a:rPr lang="en-US" altLang="zh-CN" sz="1600"/>
              <a:t>M</a:t>
            </a:r>
            <a:r>
              <a:rPr lang="zh-CN" altLang="en-US" sz="1600"/>
              <a:t>宕机，无法进行切换。</a:t>
            </a:r>
            <a:endParaRPr lang="zh-CN" altLang="en-US" sz="1600"/>
          </a:p>
          <a:p>
            <a:r>
              <a:rPr lang="en-US" altLang="zh-CN" sz="1600"/>
              <a:t>5.  </a:t>
            </a:r>
            <a:r>
              <a:rPr lang="zh-CN" altLang="en-US" sz="1600"/>
              <a:t>部署成功的</a:t>
            </a:r>
            <a:r>
              <a:rPr lang="en-US" altLang="zh-CN" sz="1600"/>
              <a:t>check health</a:t>
            </a:r>
            <a:r>
              <a:rPr lang="zh-CN" altLang="zh-CN" sz="1600"/>
              <a:t>检查是否需要做。</a:t>
            </a:r>
            <a:endParaRPr lang="zh-CN" altLang="zh-CN" sz="1600"/>
          </a:p>
          <a:p>
            <a:r>
              <a:rPr lang="en-US" altLang="zh-CN" sz="1600"/>
              <a:t>6. </a:t>
            </a:r>
            <a:r>
              <a:rPr lang="zh-CN" altLang="en-US" sz="1600"/>
              <a:t>当应用订阅太多的</a:t>
            </a:r>
            <a:r>
              <a:rPr lang="en-US" altLang="zh-CN" sz="1600"/>
              <a:t>topic</a:t>
            </a:r>
            <a:r>
              <a:rPr lang="zh-CN" altLang="en-US" sz="1600"/>
              <a:t>，会产生太多的线程。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NameServer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3695"/>
            <a:ext cx="10515600" cy="497840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sz="1600"/>
              <a:t>1. namesrv</a:t>
            </a:r>
            <a:r>
              <a:rPr lang="zh-CN" altLang="en-US" sz="1600"/>
              <a:t>无状态，可集群横向扩展。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2. </a:t>
            </a:r>
            <a:r>
              <a:rPr lang="zh-CN" altLang="en-US" sz="1600"/>
              <a:t>启动：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r>
              <a:rPr lang="en-US" altLang="zh-CN" sz="1600"/>
              <a:t>--kvConfigManager load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--NettyRemotingServer</a:t>
            </a:r>
            <a:r>
              <a:rPr lang="zh-CN" altLang="en-US" sz="1600"/>
              <a:t>监听</a:t>
            </a:r>
            <a:r>
              <a:rPr lang="en-US" altLang="zh-CN" sz="1600"/>
              <a:t>9876</a:t>
            </a:r>
            <a:r>
              <a:rPr lang="zh-CN" altLang="en-US" sz="1600"/>
              <a:t>端口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r>
              <a:rPr lang="en-US" altLang="zh-CN" sz="1600"/>
              <a:t>--remotingExecutor</a:t>
            </a:r>
            <a:r>
              <a:rPr lang="zh-CN" altLang="en-US" sz="1600"/>
              <a:t>启动</a:t>
            </a:r>
            <a:r>
              <a:rPr lang="en-US" altLang="zh-CN" sz="1600"/>
              <a:t>8</a:t>
            </a:r>
            <a:r>
              <a:rPr lang="zh-CN" altLang="en-US" sz="1600"/>
              <a:t>个线程的线程池用于处理请求。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r>
              <a:rPr lang="en-US" altLang="zh-CN" sz="1600"/>
              <a:t>-- scanNotActiveBroker</a:t>
            </a:r>
            <a:r>
              <a:rPr lang="zh-CN" altLang="en-US" sz="1600"/>
              <a:t>每</a:t>
            </a:r>
            <a:r>
              <a:rPr lang="en-US" altLang="zh-CN" sz="1600"/>
              <a:t>10s</a:t>
            </a:r>
            <a:r>
              <a:rPr lang="zh-CN" altLang="en-US" sz="1600"/>
              <a:t>检查一下</a:t>
            </a:r>
            <a:r>
              <a:rPr lang="en-US" altLang="zh-CN" sz="1600"/>
              <a:t>broker</a:t>
            </a:r>
            <a:r>
              <a:rPr lang="zh-CN" altLang="en-US" sz="1600"/>
              <a:t>，超过</a:t>
            </a:r>
            <a:r>
              <a:rPr lang="en-US" altLang="zh-CN" sz="1600"/>
              <a:t>120s</a:t>
            </a:r>
            <a:r>
              <a:rPr lang="zh-CN" altLang="en-US" sz="1600"/>
              <a:t>未发送心跳的</a:t>
            </a:r>
            <a:r>
              <a:rPr lang="en-US" altLang="zh-CN" sz="1600"/>
              <a:t>broker</a:t>
            </a:r>
            <a:r>
              <a:rPr lang="zh-CN" altLang="en-US" sz="1600"/>
              <a:t>，关闭连接，清除</a:t>
            </a:r>
            <a:r>
              <a:rPr lang="en-US" altLang="zh-CN" sz="1600"/>
              <a:t>broker</a:t>
            </a:r>
            <a:r>
              <a:rPr lang="zh-CN" altLang="en-US" sz="1600"/>
              <a:t>注册的</a:t>
            </a:r>
            <a:r>
              <a:rPr lang="en-US" altLang="zh-CN" sz="1600"/>
              <a:t>topic</a:t>
            </a:r>
            <a:r>
              <a:rPr lang="zh-CN" altLang="en-US" sz="1600"/>
              <a:t>信息。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--printAllPeriodically</a:t>
            </a:r>
            <a:r>
              <a:rPr lang="zh-CN" altLang="en-US" sz="1600"/>
              <a:t>每</a:t>
            </a:r>
            <a:r>
              <a:rPr lang="en-US" altLang="zh-CN" sz="1600"/>
              <a:t>10m</a:t>
            </a:r>
            <a:r>
              <a:rPr lang="zh-CN" altLang="en-US" sz="1600"/>
              <a:t>打印一次</a:t>
            </a:r>
            <a:r>
              <a:rPr lang="en-US" altLang="zh-CN" sz="1600">
                <a:sym typeface="+mn-ea"/>
              </a:rPr>
              <a:t>kvConfig</a:t>
            </a:r>
            <a:r>
              <a:rPr lang="zh-CN" altLang="en-US" sz="1600">
                <a:sym typeface="+mn-ea"/>
              </a:rPr>
              <a:t>的值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3. KVConfigManager</a:t>
            </a:r>
            <a:endParaRPr lang="en-US" altLang="zh-CN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 HashMap&lt;String/* Namespace */, HashMap&lt;String/* Key */, String/* Value */&gt;&gt;</a:t>
            </a:r>
            <a:r>
              <a:rPr lang="zh-CN" altLang="en-US" sz="1600">
                <a:sym typeface="+mn-ea"/>
              </a:rPr>
              <a:t>进行存储数据。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 </a:t>
            </a:r>
            <a:r>
              <a:rPr lang="zh-CN" altLang="en-US" sz="1600">
                <a:sym typeface="+mn-ea"/>
              </a:rPr>
              <a:t>在现在的</a:t>
            </a:r>
            <a:r>
              <a:rPr lang="en-US" altLang="zh-CN" sz="1600">
                <a:sym typeface="+mn-ea"/>
              </a:rPr>
              <a:t>p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b</a:t>
            </a:r>
            <a:r>
              <a:rPr lang="zh-CN" altLang="en-US" sz="1600">
                <a:sym typeface="+mn-ea"/>
              </a:rPr>
              <a:t>中都没有用到。只能通过</a:t>
            </a:r>
            <a:r>
              <a:rPr lang="en-US" altLang="zh-CN" sz="1600">
                <a:sym typeface="+mn-ea"/>
              </a:rPr>
              <a:t>console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mqadmin</a:t>
            </a:r>
            <a:r>
              <a:rPr lang="zh-CN" altLang="en-US" sz="1600">
                <a:sym typeface="+mn-ea"/>
              </a:rPr>
              <a:t>进行操作。猜测在以后的版本会达到</a:t>
            </a:r>
            <a:r>
              <a:rPr lang="en-US" altLang="zh-CN" sz="1600">
                <a:sym typeface="+mn-ea"/>
              </a:rPr>
              <a:t>configserver</a:t>
            </a:r>
            <a:r>
              <a:rPr lang="zh-CN" altLang="en-US" sz="1600">
                <a:sym typeface="+mn-ea"/>
              </a:rPr>
              <a:t>的作用。也可以自行扩展这部分功能。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4. namesrv</a:t>
            </a:r>
            <a:r>
              <a:rPr lang="zh-CN" altLang="en-US" sz="1600">
                <a:sym typeface="+mn-ea"/>
              </a:rPr>
              <a:t>最主要的功能在</a:t>
            </a:r>
            <a:r>
              <a:rPr lang="en-US" altLang="zh-CN" sz="1600">
                <a:sym typeface="+mn-ea"/>
              </a:rPr>
              <a:t>mqadmin</a:t>
            </a:r>
            <a:r>
              <a:rPr lang="zh-CN" altLang="en-US" sz="1600">
                <a:sym typeface="+mn-ea"/>
              </a:rPr>
              <a:t>提供查询，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register</a:t>
            </a:r>
            <a:r>
              <a:rPr lang="zh-CN" altLang="zh-CN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unregister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consumer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producer</a:t>
            </a:r>
            <a:r>
              <a:rPr lang="zh-CN" altLang="en-US" sz="1600">
                <a:sym typeface="+mn-ea"/>
              </a:rPr>
              <a:t>的GET_ROUTEINTO_BY_TOPIC以及以后的</a:t>
            </a:r>
            <a:r>
              <a:rPr lang="en-US" altLang="zh-CN" sz="1600">
                <a:sym typeface="+mn-ea"/>
              </a:rPr>
              <a:t>MS</a:t>
            </a:r>
            <a:r>
              <a:rPr lang="zh-CN" altLang="en-US" sz="1600">
                <a:sym typeface="+mn-ea"/>
              </a:rPr>
              <a:t>主备切换上，强依赖。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启动会向</a:t>
            </a:r>
            <a:r>
              <a:rPr lang="en-US" altLang="zh-CN" sz="1600">
                <a:sym typeface="+mn-ea"/>
              </a:rPr>
              <a:t>namesrv</a:t>
            </a:r>
            <a:r>
              <a:rPr lang="zh-CN" altLang="en-US" sz="1600">
                <a:sym typeface="+mn-ea"/>
              </a:rPr>
              <a:t>注册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信息</a:t>
            </a:r>
            <a:r>
              <a:rPr lang="en-US" altLang="zh-CN" sz="1600">
                <a:sym typeface="+mn-ea"/>
              </a:rPr>
              <a:t>REGISTER_BROKER</a:t>
            </a:r>
            <a:r>
              <a:rPr lang="zh-CN" altLang="en-US" sz="1600">
                <a:sym typeface="+mn-ea"/>
              </a:rPr>
              <a:t>，以后发送的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心跳，也是REGISTER_BROKER。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</a:t>
            </a:r>
            <a:r>
              <a:rPr lang="en-US" altLang="zh-CN" sz="1600">
                <a:sym typeface="+mn-ea"/>
              </a:rPr>
              <a:t>broker</a:t>
            </a:r>
            <a:r>
              <a:rPr lang="zh-CN" altLang="en-US" sz="1600">
                <a:sym typeface="+mn-ea"/>
              </a:rPr>
              <a:t>停止前会UNREGISTER_BROKER。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</a:t>
            </a:r>
            <a:r>
              <a:rPr lang="en-US" altLang="zh-CN" sz="1600">
                <a:sym typeface="+mn-ea"/>
              </a:rPr>
              <a:t>consumer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producer</a:t>
            </a:r>
            <a:r>
              <a:rPr lang="zh-CN" altLang="en-US" sz="1600">
                <a:sym typeface="+mn-ea"/>
              </a:rPr>
              <a:t>启动会定时从</a:t>
            </a:r>
            <a:r>
              <a:rPr lang="en-US" altLang="zh-CN" sz="1600">
                <a:sym typeface="+mn-ea"/>
              </a:rPr>
              <a:t>namesrv</a:t>
            </a:r>
            <a:r>
              <a:rPr lang="zh-CN" altLang="en-US" sz="1600">
                <a:sym typeface="+mn-ea"/>
              </a:rPr>
              <a:t>更新</a:t>
            </a:r>
            <a:r>
              <a:rPr lang="en-US" altLang="zh-CN" sz="1600">
                <a:sym typeface="+mn-ea"/>
              </a:rPr>
              <a:t>topic</a:t>
            </a:r>
            <a:r>
              <a:rPr lang="zh-CN" altLang="en-US" sz="1600">
                <a:sym typeface="+mn-ea"/>
              </a:rPr>
              <a:t>信息，就是GET_ROUTEINTO_BY_TOPIC。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5. NameServer</a:t>
            </a:r>
            <a:r>
              <a:rPr lang="zh-CN" altLang="en-US" sz="1600">
                <a:sym typeface="+mn-ea"/>
              </a:rPr>
              <a:t>灭有什么消息存储，只有</a:t>
            </a:r>
            <a:r>
              <a:rPr lang="en-US" altLang="zh-CN" sz="1600">
                <a:sym typeface="+mn-ea"/>
              </a:rPr>
              <a:t>socket</a:t>
            </a:r>
            <a:r>
              <a:rPr lang="zh-CN" altLang="en-US" sz="1600">
                <a:sym typeface="+mn-ea"/>
              </a:rPr>
              <a:t>连接会占用内存，所以设置</a:t>
            </a:r>
            <a:r>
              <a:rPr lang="en-US" altLang="zh-CN" sz="1600">
                <a:sym typeface="+mn-ea"/>
              </a:rPr>
              <a:t>JVM</a:t>
            </a:r>
            <a:r>
              <a:rPr lang="zh-CN" altLang="en-US" sz="1600">
                <a:sym typeface="+mn-ea"/>
              </a:rPr>
              <a:t>参数不需要太多。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3.2.4</a:t>
            </a:r>
            <a:r>
              <a:rPr lang="zh-CN" altLang="en-US">
                <a:sym typeface="+mn-ea"/>
              </a:rPr>
              <a:t>文档</a:t>
            </a:r>
            <a:r>
              <a:rPr lang="en-US" altLang="zh-CN">
                <a:sym typeface="+mn-ea"/>
              </a:rPr>
              <a:t>5.3</a:t>
            </a:r>
            <a:r>
              <a:rPr lang="zh-CN" altLang="en-US">
                <a:sym typeface="+mn-ea"/>
              </a:rPr>
              <a:t>的逻辑部署结构在</a:t>
            </a:r>
            <a:r>
              <a:rPr lang="en-US" altLang="zh-CN">
                <a:sym typeface="+mn-ea"/>
              </a:rPr>
              <a:t>3.5.8</a:t>
            </a:r>
            <a:r>
              <a:rPr lang="zh-CN" altLang="en-US">
                <a:sym typeface="+mn-ea"/>
              </a:rPr>
              <a:t>中不适用的原因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/>
              <a:t>TopicA </a:t>
            </a:r>
            <a:r>
              <a:rPr lang="zh-CN" altLang="zh-CN" sz="1600"/>
              <a:t>在</a:t>
            </a:r>
            <a:r>
              <a:rPr lang="en-US" altLang="zh-CN" sz="1600"/>
              <a:t>broker-a</a:t>
            </a:r>
            <a:r>
              <a:rPr lang="zh-CN" altLang="zh-CN" sz="1600"/>
              <a:t>中的队列为</a:t>
            </a:r>
            <a:r>
              <a:rPr lang="en-US" altLang="zh-CN" sz="1600"/>
              <a:t>0,1,2,3. </a:t>
            </a:r>
            <a:r>
              <a:rPr lang="zh-CN" altLang="zh-CN" sz="1600"/>
              <a:t>在</a:t>
            </a:r>
            <a:r>
              <a:rPr lang="en-US" altLang="zh-CN" sz="1600"/>
              <a:t>broker-b</a:t>
            </a:r>
            <a:r>
              <a:rPr lang="zh-CN" altLang="en-US" sz="1600"/>
              <a:t>中为</a:t>
            </a:r>
            <a:r>
              <a:rPr lang="en-US" altLang="zh-CN" sz="1600"/>
              <a:t>0,1,2,3.</a:t>
            </a:r>
            <a:endParaRPr lang="en-US" altLang="zh-CN" sz="1600"/>
          </a:p>
          <a:p>
            <a:r>
              <a:rPr lang="en-US" altLang="zh-CN" sz="1600"/>
              <a:t>TopicB</a:t>
            </a:r>
            <a:r>
              <a:rPr lang="zh-CN" altLang="zh-CN" sz="1600"/>
              <a:t>在</a:t>
            </a:r>
            <a:r>
              <a:rPr lang="en-US" altLang="zh-CN" sz="1600"/>
              <a:t>broker-a</a:t>
            </a:r>
            <a:r>
              <a:rPr lang="zh-CN" altLang="en-US" sz="1600"/>
              <a:t>中</a:t>
            </a:r>
            <a:r>
              <a:rPr lang="zh-CN" altLang="zh-CN" sz="1600">
                <a:sym typeface="+mn-ea"/>
              </a:rPr>
              <a:t>的队列为</a:t>
            </a:r>
            <a:r>
              <a:rPr lang="en-US" altLang="zh-CN" sz="1600">
                <a:sym typeface="+mn-ea"/>
              </a:rPr>
              <a:t>0,1,2,3. </a:t>
            </a:r>
            <a:r>
              <a:rPr lang="zh-CN" altLang="zh-CN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broker-b</a:t>
            </a:r>
            <a:r>
              <a:rPr lang="zh-CN" altLang="en-US" sz="1600">
                <a:sym typeface="+mn-ea"/>
              </a:rPr>
              <a:t>中为</a:t>
            </a:r>
            <a:r>
              <a:rPr lang="en-US" altLang="zh-CN" sz="1600">
                <a:sym typeface="+mn-ea"/>
              </a:rPr>
              <a:t>0,1,2,3.</a:t>
            </a:r>
            <a:endParaRPr lang="en-US" altLang="zh-CN" sz="1600">
              <a:sym typeface="+mn-ea"/>
            </a:endParaRPr>
          </a:p>
          <a:p>
            <a:r>
              <a:rPr lang="zh-CN" altLang="en-US" sz="1600"/>
              <a:t>同属一个消费组为</a:t>
            </a:r>
            <a:r>
              <a:rPr lang="en-US" altLang="zh-CN" sz="1600"/>
              <a:t>consumerGroupA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由于默认的消费策略为AllocateMessageQueueAveragely，即根据组来获取消费者数量。</a:t>
            </a:r>
            <a:endParaRPr lang="zh-CN" altLang="en-US" sz="1600"/>
          </a:p>
          <a:p>
            <a:r>
              <a:rPr lang="zh-CN" altLang="en-US" sz="1600"/>
              <a:t>当</a:t>
            </a:r>
            <a:r>
              <a:rPr lang="en-US" altLang="zh-CN" sz="1600"/>
              <a:t>ConsumerA</a:t>
            </a:r>
            <a:r>
              <a:rPr lang="zh-CN" altLang="en-US" sz="1600"/>
              <a:t>订阅</a:t>
            </a:r>
            <a:r>
              <a:rPr lang="en-US" altLang="zh-CN" sz="1600"/>
              <a:t>TopicA</a:t>
            </a:r>
            <a:r>
              <a:rPr lang="zh-CN" altLang="en-US" sz="1600"/>
              <a:t>启动会正常消费</a:t>
            </a:r>
            <a:r>
              <a:rPr lang="en-US" altLang="zh-CN" sz="1600"/>
              <a:t>broker-a</a:t>
            </a:r>
            <a:r>
              <a:rPr lang="zh-CN" altLang="zh-CN" sz="1600"/>
              <a:t>和</a:t>
            </a:r>
            <a:r>
              <a:rPr lang="en-US" altLang="zh-CN" sz="1600"/>
              <a:t>broker-b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当</a:t>
            </a:r>
            <a:r>
              <a:rPr lang="en-US" altLang="zh-CN" sz="1600">
                <a:sym typeface="+mn-ea"/>
              </a:rPr>
              <a:t>ConsumerB</a:t>
            </a:r>
            <a:r>
              <a:rPr lang="zh-CN" altLang="en-US" sz="1600">
                <a:sym typeface="+mn-ea"/>
              </a:rPr>
              <a:t>订阅</a:t>
            </a:r>
            <a:r>
              <a:rPr lang="en-US" altLang="zh-CN" sz="1600"/>
              <a:t>TopicB</a:t>
            </a:r>
            <a:r>
              <a:rPr lang="zh-CN" altLang="en-US" sz="1600"/>
              <a:t>启动后由于</a:t>
            </a:r>
            <a:r>
              <a:rPr lang="en-US" altLang="zh-CN" sz="1600"/>
              <a:t>RB</a:t>
            </a:r>
            <a:r>
              <a:rPr lang="zh-CN" altLang="en-US" sz="1600"/>
              <a:t>原因，</a:t>
            </a:r>
            <a:r>
              <a:rPr lang="en-US" altLang="zh-CN" sz="1600"/>
              <a:t>TopicA</a:t>
            </a:r>
            <a:r>
              <a:rPr lang="zh-CN" altLang="en-US" sz="1600"/>
              <a:t>只能消费</a:t>
            </a:r>
            <a:r>
              <a:rPr lang="en-US" altLang="zh-CN" sz="1600"/>
              <a:t>broker-a</a:t>
            </a:r>
            <a:r>
              <a:rPr lang="zh-CN" altLang="zh-CN" sz="1600"/>
              <a:t>或</a:t>
            </a:r>
            <a:r>
              <a:rPr lang="en-US" altLang="zh-CN" sz="1600"/>
              <a:t>broker-b</a:t>
            </a:r>
            <a:r>
              <a:rPr lang="zh-CN" altLang="en-US" sz="1600"/>
              <a:t>中的一个，</a:t>
            </a:r>
            <a:r>
              <a:rPr lang="en-US" altLang="zh-CN" sz="1600">
                <a:sym typeface="+mn-ea"/>
              </a:rPr>
              <a:t>ConsumerB</a:t>
            </a:r>
            <a:r>
              <a:rPr lang="zh-CN" altLang="en-US" sz="1600">
                <a:sym typeface="+mn-ea"/>
              </a:rPr>
              <a:t>也只能消费</a:t>
            </a:r>
            <a:r>
              <a:rPr lang="en-US" altLang="zh-CN" sz="1600">
                <a:sym typeface="+mn-ea"/>
              </a:rPr>
              <a:t>broker-a</a:t>
            </a:r>
            <a:r>
              <a:rPr lang="zh-CN" altLang="zh-CN" sz="1600">
                <a:sym typeface="+mn-ea"/>
              </a:rPr>
              <a:t>或</a:t>
            </a:r>
            <a:r>
              <a:rPr lang="en-US" altLang="zh-CN" sz="1600">
                <a:sym typeface="+mn-ea"/>
              </a:rPr>
              <a:t>broker-b</a:t>
            </a:r>
            <a:r>
              <a:rPr lang="zh-CN" altLang="en-US" sz="1600">
                <a:sym typeface="+mn-ea"/>
              </a:rPr>
              <a:t>中的一个，导致消费不均衡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推荐文档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http://blog.csdn.net/column/details/learningrocketmq.html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--</a:t>
            </a:r>
            <a:r>
              <a:rPr lang="zh-CN" altLang="en-US"/>
              <a:t>不是根据</a:t>
            </a:r>
            <a:r>
              <a:rPr lang="en-US" altLang="zh-CN"/>
              <a:t>3.5.8</a:t>
            </a:r>
            <a:r>
              <a:rPr lang="zh-CN" altLang="en-US"/>
              <a:t>版本的写的，一些逻辑在</a:t>
            </a:r>
            <a:r>
              <a:rPr lang="en-US" altLang="zh-CN"/>
              <a:t>3.5.8</a:t>
            </a:r>
            <a:r>
              <a:rPr lang="zh-CN" altLang="en-US"/>
              <a:t>中有变动，看的时候需要根据问题在对应版本源码。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http://git.2dfire-inc.com/middleware/rocketmq/tree/master/docs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--3.2.4</a:t>
            </a:r>
            <a:r>
              <a:rPr lang="zh-CN" altLang="en-US"/>
              <a:t>的官方文档。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http://www.jianshu.com/p/f90866dcbffc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--mmap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http://liwei.life/2016/03/14/linux_io_scheduler/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--Linux</a:t>
            </a:r>
            <a:r>
              <a:rPr lang="zh-CN" altLang="zh-CN"/>
              <a:t>的</a:t>
            </a:r>
            <a:r>
              <a:rPr lang="en-US" altLang="zh-CN"/>
              <a:t>IO</a:t>
            </a:r>
            <a:r>
              <a:rPr lang="zh-CN" altLang="en-US"/>
              <a:t>调度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NameServer-mqadmin</a:t>
            </a:r>
            <a:r>
              <a:rPr lang="zh-CN" altLang="en-US">
                <a:sym typeface="+mn-ea"/>
              </a:rPr>
              <a:t>功能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0590" y="1863725"/>
            <a:ext cx="511746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48070" y="1391920"/>
            <a:ext cx="5400675" cy="585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在未部署</a:t>
            </a:r>
            <a:r>
              <a:rPr lang="en-US" altLang="zh-CN"/>
              <a:t>MQ console</a:t>
            </a:r>
            <a:r>
              <a:rPr lang="zh-CN" altLang="en-US"/>
              <a:t>的机器上，可通过</a:t>
            </a:r>
            <a:r>
              <a:rPr lang="en-US" altLang="zh-CN"/>
              <a:t>mqadmin</a:t>
            </a:r>
            <a:r>
              <a:rPr lang="zh-CN" altLang="en-US"/>
              <a:t>做</a:t>
            </a:r>
            <a:r>
              <a:rPr lang="en-US" altLang="zh-CN"/>
              <a:t>console</a:t>
            </a:r>
            <a:r>
              <a:rPr lang="zh-CN" altLang="en-US"/>
              <a:t>相同的事情。</a:t>
            </a:r>
            <a:r>
              <a:rPr lang="en-US" altLang="zh-CN"/>
              <a:t>console</a:t>
            </a:r>
            <a:r>
              <a:rPr lang="zh-CN" altLang="en-US"/>
              <a:t>的接口都是调用的这里。</a:t>
            </a:r>
            <a:r>
              <a:rPr lang="en-US" altLang="zh-CN"/>
              <a:t>2. </a:t>
            </a:r>
            <a:r>
              <a:rPr lang="zh-CN" altLang="en-US"/>
              <a:t>这里有一部分的功能是</a:t>
            </a:r>
            <a:r>
              <a:rPr lang="en-US" altLang="zh-CN"/>
              <a:t>namesrv</a:t>
            </a:r>
            <a:r>
              <a:rPr lang="zh-CN" altLang="en-US"/>
              <a:t>提供的，另外一部分是</a:t>
            </a:r>
            <a:r>
              <a:rPr lang="en-US" altLang="zh-CN"/>
              <a:t>broker</a:t>
            </a:r>
            <a:r>
              <a:rPr lang="zh-CN" altLang="en-US"/>
              <a:t>提供。</a:t>
            </a:r>
            <a:endParaRPr lang="zh-CN" altLang="en-US"/>
          </a:p>
          <a:p>
            <a:r>
              <a:rPr lang="en-US" altLang="zh-CN"/>
              <a:t>3. namesrv</a:t>
            </a:r>
            <a:r>
              <a:rPr lang="zh-CN" altLang="en-US"/>
              <a:t>提供的功能：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--deleteTopic</a:t>
            </a:r>
            <a:endParaRPr lang="en-US" altLang="zh-CN"/>
          </a:p>
          <a:p>
            <a:r>
              <a:rPr lang="en-US" altLang="zh-CN"/>
              <a:t>  --clusterList</a:t>
            </a:r>
            <a:endParaRPr lang="en-US" altLang="zh-CN"/>
          </a:p>
          <a:p>
            <a:r>
              <a:rPr lang="zh-CN" altLang="en-US"/>
              <a:t>  </a:t>
            </a:r>
            <a:r>
              <a:rPr lang="en-US" altLang="zh-CN"/>
              <a:t>--topicList</a:t>
            </a:r>
            <a:endParaRPr lang="en-US" altLang="zh-CN"/>
          </a:p>
          <a:p>
            <a:r>
              <a:rPr lang="en-US" altLang="zh-CN"/>
              <a:t>  --updateKvConfig</a:t>
            </a:r>
            <a:endParaRPr lang="en-US" altLang="zh-CN"/>
          </a:p>
          <a:p>
            <a:r>
              <a:rPr lang="en-US" altLang="zh-CN"/>
              <a:t>  --deleteKvConfig</a:t>
            </a:r>
            <a:endParaRPr lang="en-US" altLang="zh-CN"/>
          </a:p>
          <a:p>
            <a:r>
              <a:rPr lang="zh-CN" altLang="en-US"/>
              <a:t>  </a:t>
            </a:r>
            <a:r>
              <a:rPr lang="en-US" altLang="zh-CN"/>
              <a:t>--wipeWritePerm</a:t>
            </a:r>
            <a:endParaRPr lang="en-US" altLang="zh-CN"/>
          </a:p>
          <a:p>
            <a:r>
              <a:rPr lang="en-US" altLang="zh-CN"/>
              <a:t>5. </a:t>
            </a:r>
            <a:r>
              <a:rPr lang="en-US" altLang="zh-CN">
                <a:sym typeface="+mn-ea"/>
              </a:rPr>
              <a:t>wipeWritePerm</a:t>
            </a:r>
            <a:r>
              <a:rPr lang="zh-CN" altLang="en-US">
                <a:sym typeface="+mn-ea"/>
              </a:rPr>
              <a:t>作用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清除指定</a:t>
            </a:r>
            <a:r>
              <a:rPr lang="en-US" altLang="zh-CN">
                <a:sym typeface="+mn-ea"/>
              </a:rPr>
              <a:t>brokerName</a:t>
            </a:r>
            <a:r>
              <a:rPr lang="zh-CN" altLang="en-US">
                <a:sym typeface="+mn-ea"/>
              </a:rPr>
              <a:t>的写权限。假如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重启，会导致向这台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发消息失败，通过此命令清除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写权限后，过至少</a:t>
            </a:r>
            <a:r>
              <a:rPr lang="en-US" altLang="zh-CN">
                <a:sym typeface="+mn-ea"/>
              </a:rPr>
              <a:t>30s</a:t>
            </a:r>
            <a:r>
              <a:rPr lang="zh-CN" altLang="en-US">
                <a:sym typeface="+mn-ea"/>
              </a:rPr>
              <a:t>后</a:t>
            </a:r>
            <a:r>
              <a:rPr lang="en-US" altLang="zh-CN">
                <a:sym typeface="+mn-ea"/>
              </a:rPr>
              <a:t>(p30s</a:t>
            </a:r>
            <a:r>
              <a:rPr lang="zh-CN" altLang="en-US">
                <a:sym typeface="+mn-ea"/>
              </a:rPr>
              <a:t>更新</a:t>
            </a:r>
            <a:r>
              <a:rPr lang="en-US" altLang="zh-CN">
                <a:sym typeface="+mn-ea"/>
              </a:rPr>
              <a:t>topic)</a:t>
            </a:r>
            <a:r>
              <a:rPr lang="zh-CN" altLang="en-US">
                <a:sym typeface="+mn-ea"/>
              </a:rPr>
              <a:t>，会更新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路由信息，此时在关闭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，就不会发生发送失败的情况。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原因很简单，</a:t>
            </a:r>
            <a:r>
              <a:rPr lang="en-US" altLang="zh-CN">
                <a:sym typeface="+mn-ea"/>
              </a:rPr>
              <a:t>producer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namesrv</a:t>
            </a:r>
            <a:r>
              <a:rPr lang="zh-CN" altLang="en-US">
                <a:sym typeface="+mn-ea"/>
              </a:rPr>
              <a:t>更新路由消息发现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不具备写权限，不加入发送列表。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Broker-</a:t>
            </a:r>
            <a:r>
              <a:rPr lang="zh-CN" altLang="en-US"/>
              <a:t>文件说明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80" y="16033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1. </a:t>
            </a:r>
            <a:r>
              <a:rPr lang="zh-CN" altLang="en-US" sz="1600"/>
              <a:t>可部署方式：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r>
              <a:rPr lang="en-US" altLang="zh-CN" sz="1600"/>
              <a:t>2m-2s-async, 2m-2s-sync, 2m-noslave</a:t>
            </a:r>
            <a:r>
              <a:rPr lang="zh-CN" altLang="zh-CN" sz="1600"/>
              <a:t>。</a:t>
            </a:r>
            <a:r>
              <a:rPr lang="en-US" altLang="zh-CN" sz="1600"/>
              <a:t>mm</a:t>
            </a:r>
            <a:r>
              <a:rPr lang="zh-CN" altLang="en-US" sz="1600"/>
              <a:t>之间无关系。推荐为</a:t>
            </a:r>
            <a:r>
              <a:rPr lang="en-US" altLang="zh-CN" sz="1600"/>
              <a:t>1.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2. broker</a:t>
            </a:r>
            <a:r>
              <a:rPr lang="zh-CN" altLang="en-US" sz="1600"/>
              <a:t>会在</a:t>
            </a:r>
            <a:r>
              <a:rPr lang="en-US" altLang="zh-CN" sz="1600"/>
              <a:t>user.dir</a:t>
            </a:r>
            <a:r>
              <a:rPr lang="zh-CN" altLang="en-US" sz="1600"/>
              <a:t>或指定的路径</a:t>
            </a:r>
            <a:r>
              <a:rPr lang="zh-CN" altLang="zh-CN" sz="1600"/>
              <a:t>下产生</a:t>
            </a:r>
            <a:r>
              <a:rPr lang="en-US" altLang="zh-CN" sz="1600"/>
              <a:t>store</a:t>
            </a:r>
            <a:r>
              <a:rPr lang="zh-CN" altLang="en-US" sz="1600"/>
              <a:t>目录：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</a:t>
            </a:r>
            <a:endParaRPr lang="en-US" altLang="zh-CN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2390"/>
            <a:ext cx="3103245" cy="3939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53205" y="2457450"/>
            <a:ext cx="792099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commitlog</a:t>
            </a:r>
            <a:r>
              <a:rPr lang="zh-CN" altLang="en-US"/>
              <a:t>下存储所有消息，文件名</a:t>
            </a:r>
            <a:r>
              <a:rPr lang="en-US" altLang="zh-CN"/>
              <a:t>20</a:t>
            </a:r>
            <a:r>
              <a:rPr lang="zh-CN" altLang="en-US"/>
              <a:t>位，即为起始</a:t>
            </a:r>
            <a:r>
              <a:rPr lang="en-US" altLang="zh-CN"/>
              <a:t>offset</a:t>
            </a:r>
            <a:r>
              <a:rPr lang="zh-CN" altLang="en-US"/>
              <a:t>，默认每个文件</a:t>
            </a:r>
            <a:r>
              <a:rPr lang="en-US" altLang="zh-CN"/>
              <a:t>1G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  config</a:t>
            </a:r>
            <a:r>
              <a:rPr lang="zh-CN" altLang="en-US"/>
              <a:t>存储客户端消费</a:t>
            </a:r>
            <a:r>
              <a:rPr lang="en-US" altLang="zh-CN"/>
              <a:t>offset-consumerOffset.json</a:t>
            </a:r>
            <a:r>
              <a:rPr lang="zh-CN" altLang="en-US"/>
              <a:t>，</a:t>
            </a:r>
            <a:r>
              <a:rPr lang="en-US" altLang="zh-CN"/>
              <a:t>topic</a:t>
            </a:r>
            <a:r>
              <a:rPr lang="zh-CN" altLang="en-US"/>
              <a:t>信息</a:t>
            </a:r>
            <a:r>
              <a:rPr lang="en-US" altLang="zh-CN"/>
              <a:t>-topics.json</a:t>
            </a:r>
            <a:r>
              <a:rPr lang="zh-CN" altLang="en-US"/>
              <a:t>，订阅信息</a:t>
            </a:r>
            <a:r>
              <a:rPr lang="en-US" altLang="zh-CN"/>
              <a:t>-subscriptionGroup.json,</a:t>
            </a:r>
            <a:r>
              <a:rPr lang="zh-CN" altLang="zh-CN"/>
              <a:t>延迟消费信息</a:t>
            </a:r>
            <a:r>
              <a:rPr lang="en-US" altLang="zh-CN"/>
              <a:t>-delayOffset.json</a:t>
            </a:r>
            <a:r>
              <a:rPr lang="zh-CN" altLang="zh-CN"/>
              <a:t>。</a:t>
            </a:r>
            <a:endParaRPr lang="zh-CN" altLang="zh-CN"/>
          </a:p>
          <a:p>
            <a:r>
              <a:rPr lang="zh-CN" altLang="en-US"/>
              <a:t> </a:t>
            </a:r>
            <a:r>
              <a:rPr lang="en-US" altLang="zh-CN"/>
              <a:t>--</a:t>
            </a:r>
            <a:r>
              <a:rPr lang="en-US" altLang="zh-CN">
                <a:sym typeface="+mn-ea"/>
              </a:rPr>
              <a:t>consumerOffset.json</a:t>
            </a:r>
            <a:r>
              <a:rPr lang="zh-CN" altLang="en-US">
                <a:sym typeface="+mn-ea"/>
              </a:rPr>
              <a:t>存储的格式为</a:t>
            </a:r>
            <a:r>
              <a:rPr lang="en-US" altLang="zh-CN">
                <a:sym typeface="+mn-ea"/>
              </a:rPr>
              <a:t>topic@group</a:t>
            </a:r>
            <a:r>
              <a:rPr lang="zh-CN" altLang="en-US">
                <a:sym typeface="+mn-ea"/>
              </a:rPr>
              <a:t>，说明不同的</a:t>
            </a:r>
            <a:r>
              <a:rPr lang="en-US" altLang="zh-CN">
                <a:sym typeface="+mn-ea"/>
              </a:rPr>
              <a:t>group</a:t>
            </a:r>
            <a:r>
              <a:rPr lang="zh-CN" altLang="en-US">
                <a:sym typeface="+mn-ea"/>
              </a:rPr>
              <a:t>之间消费进度隔离。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--topics.json</a:t>
            </a:r>
            <a:r>
              <a:rPr lang="zh-CN" altLang="zh-CN">
                <a:sym typeface="+mn-ea"/>
              </a:rPr>
              <a:t>保存</a:t>
            </a:r>
            <a:r>
              <a:rPr lang="en-US" altLang="zh-CN">
                <a:sym typeface="+mn-ea"/>
              </a:rPr>
              <a:t>topic</a:t>
            </a:r>
            <a:r>
              <a:rPr lang="zh-CN" altLang="zh-CN">
                <a:sym typeface="+mn-ea"/>
              </a:rPr>
              <a:t>队列数量，权限等信息。</a:t>
            </a:r>
            <a:endParaRPr lang="zh-CN" altLang="zh-CN">
              <a:sym typeface="+mn-ea"/>
            </a:endParaRPr>
          </a:p>
          <a:p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--subscriptionGroup.json</a:t>
            </a:r>
            <a:r>
              <a:rPr lang="zh-CN" altLang="en-US">
                <a:sym typeface="+mn-ea"/>
              </a:rPr>
              <a:t>保存</a:t>
            </a:r>
            <a:r>
              <a:rPr lang="en-US" altLang="zh-CN">
                <a:sym typeface="+mn-ea"/>
              </a:rPr>
              <a:t>topic</a:t>
            </a:r>
            <a:r>
              <a:rPr lang="zh-CN" altLang="en-US">
                <a:sym typeface="+mn-ea"/>
              </a:rPr>
              <a:t>重试次数，重试队列数量等信息。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--delayOffset.json</a:t>
            </a:r>
            <a:r>
              <a:rPr lang="zh-CN" altLang="zh-CN">
                <a:sym typeface="+mn-ea"/>
              </a:rPr>
              <a:t>表示延迟消息消费进度。</a:t>
            </a:r>
            <a:endParaRPr lang="zh-CN" altLang="zh-CN">
              <a:sym typeface="+mn-ea"/>
            </a:endParaRPr>
          </a:p>
          <a:p>
            <a:r>
              <a:rPr lang="en-US" altLang="zh-CN">
                <a:sym typeface="+mn-ea"/>
              </a:rPr>
              <a:t>3.  consumequeue</a:t>
            </a:r>
            <a:r>
              <a:rPr lang="zh-CN" altLang="en-US">
                <a:sym typeface="+mn-ea"/>
              </a:rPr>
              <a:t>即逻辑队列，按照</a:t>
            </a:r>
            <a:r>
              <a:rPr lang="en-US" altLang="zh-CN">
                <a:sym typeface="+mn-ea"/>
              </a:rPr>
              <a:t>topic/</a:t>
            </a:r>
            <a:r>
              <a:rPr lang="zh-CN" altLang="zh-CN">
                <a:sym typeface="+mn-ea"/>
              </a:rPr>
              <a:t>队列数</a:t>
            </a:r>
            <a:r>
              <a:rPr lang="en-US" altLang="zh-CN">
                <a:sym typeface="+mn-ea"/>
              </a:rPr>
              <a:t>/</a:t>
            </a:r>
            <a:r>
              <a:rPr lang="zh-CN" altLang="zh-CN">
                <a:sym typeface="+mn-ea"/>
              </a:rPr>
              <a:t>文件存储。</a:t>
            </a:r>
            <a:r>
              <a:rPr lang="en-US" altLang="zh-CN">
                <a:sym typeface="+mn-ea"/>
              </a:rPr>
              <a:t>consumequeue</a:t>
            </a:r>
            <a:r>
              <a:rPr lang="zh-CN" altLang="en-US">
                <a:sym typeface="+mn-ea"/>
              </a:rPr>
              <a:t>只存</a:t>
            </a:r>
            <a:r>
              <a:rPr lang="en-US" altLang="zh-CN">
                <a:sym typeface="+mn-ea"/>
              </a:rPr>
              <a:t>commitlog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pyOffset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size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tagscode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 SCHEDULE_TOPIC_XXXX</a:t>
            </a:r>
            <a:r>
              <a:rPr lang="zh-CN" altLang="en-US">
                <a:sym typeface="+mn-ea"/>
              </a:rPr>
              <a:t>为延迟队列</a:t>
            </a:r>
            <a:r>
              <a:rPr lang="en-US" altLang="zh-CN">
                <a:sym typeface="+mn-ea"/>
              </a:rPr>
              <a:t>,%DLQ%ConsumerGroupA</a:t>
            </a:r>
            <a:r>
              <a:rPr lang="zh-CN" altLang="en-US">
                <a:sym typeface="+mn-ea"/>
              </a:rPr>
              <a:t>为</a:t>
            </a:r>
            <a:r>
              <a:rPr lang="zh-CN" altLang="zh-CN">
                <a:sym typeface="+mn-ea"/>
              </a:rPr>
              <a:t>死信队列</a:t>
            </a:r>
            <a:r>
              <a:rPr lang="en-US" altLang="zh-CN">
                <a:sym typeface="+mn-ea"/>
              </a:rPr>
              <a:t>,%RETRY%ConsumerGroupA</a:t>
            </a:r>
            <a:r>
              <a:rPr lang="zh-CN" altLang="en-US">
                <a:sym typeface="+mn-ea"/>
              </a:rPr>
              <a:t>为重试队列，</a:t>
            </a:r>
            <a:r>
              <a:rPr lang="zh-CN" altLang="zh-CN">
                <a:sym typeface="+mn-ea"/>
              </a:rPr>
              <a:t>作用在重复消费章节会讲。</a:t>
            </a:r>
            <a:endParaRPr lang="zh-CN" altLang="zh-CN">
              <a:sym typeface="+mn-ea"/>
            </a:endParaRPr>
          </a:p>
          <a:p>
            <a:r>
              <a:rPr lang="en-US" altLang="zh-CN">
                <a:sym typeface="+mn-ea"/>
              </a:rPr>
              <a:t>5.  checkpoint 当异常恢复时需要根据checkpoint点来恢复消息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6.  abort  broker</a:t>
            </a:r>
            <a:r>
              <a:rPr lang="zh-CN" altLang="en-US">
                <a:sym typeface="+mn-ea"/>
              </a:rPr>
              <a:t>启动会创建此空文件，正常关闭的话会删除。存在表示异常停止，后根据</a:t>
            </a:r>
            <a:r>
              <a:rPr lang="en-US" altLang="zh-CN">
                <a:sym typeface="+mn-ea"/>
              </a:rPr>
              <a:t>checkpoint</a:t>
            </a:r>
            <a:r>
              <a:rPr lang="zh-CN" altLang="en-US">
                <a:sym typeface="+mn-ea"/>
              </a:rPr>
              <a:t>进行异常恢复。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7.  index </a:t>
            </a:r>
            <a:r>
              <a:rPr lang="zh-CN" altLang="en-US">
                <a:sym typeface="+mn-ea"/>
              </a:rPr>
              <a:t>消息索引文件。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Broker-</a:t>
            </a:r>
            <a:r>
              <a:rPr lang="zh-CN" altLang="en-US"/>
              <a:t>数据存储结构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040"/>
            <a:ext cx="66033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Broker-commitlog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600"/>
              <a:t>CommitLog消息存放物理文件，每台broker上的commitLog被本机器所有queue共享不做区分。</a:t>
            </a:r>
            <a:endParaRPr lang="zh-CN" altLang="en-US" sz="1600"/>
          </a:p>
          <a:p>
            <a:r>
              <a:rPr lang="zh-CN" altLang="en-US" sz="1600"/>
              <a:t>文件地址：${user.home} \store\${commitlog}\${fileName}</a:t>
            </a:r>
            <a:endParaRPr lang="zh-CN" altLang="en-US" sz="1600"/>
          </a:p>
          <a:p>
            <a:r>
              <a:rPr lang="zh-CN" altLang="en-US" sz="1600"/>
              <a:t>一个消息存储单元长度是不定的，顺序写但是随机读。</a:t>
            </a:r>
            <a:endParaRPr lang="zh-CN" altLang="en-US" sz="1600"/>
          </a:p>
          <a:p>
            <a:r>
              <a:rPr lang="zh-CN" altLang="en-US" sz="1600"/>
              <a:t>存储结构：     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600"/>
              <a:t>      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7521575" y="2962910"/>
            <a:ext cx="4368800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</a:t>
            </a:r>
            <a:r>
              <a:rPr lang="en-US" altLang="zh-CN"/>
              <a:t>.  </a:t>
            </a:r>
            <a:r>
              <a:rPr lang="zh-CN" altLang="en-US"/>
              <a:t>storehostaddress和8physicalOffset组成了发送消息返回的offsetMsgId或msgId(3.2.4版本)，所以可以使用offsetMsgId查询到集群下的消息。</a:t>
            </a:r>
            <a:endParaRPr lang="zh-CN" altLang="en-US"/>
          </a:p>
          <a:p>
            <a:pPr algn="l"/>
            <a:r>
              <a:rPr lang="en-US" altLang="zh-CN"/>
              <a:t>2.  </a:t>
            </a:r>
            <a:r>
              <a:rPr lang="zh-CN" altLang="zh-CN"/>
              <a:t>客户端</a:t>
            </a:r>
            <a:r>
              <a:rPr lang="en-US" altLang="zh-CN"/>
              <a:t>在设置消费组的消费方式为CONSUME_FROM_TIMESTAMP时，就是通过storetimestamp字段查找offset的。</a:t>
            </a:r>
            <a:endParaRPr lang="en-US" altLang="zh-CN"/>
          </a:p>
          <a:p>
            <a:pPr algn="l"/>
            <a:r>
              <a:rPr lang="en-US" altLang="zh-CN"/>
              <a:t>3.  由于存储了consumequeue的所有信息，所以3.2.4的文档中说了，只要commitlog在，consumequeue数据即使丢失，也会恢复出来。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62910"/>
            <a:ext cx="641921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Broker-consumequeue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91970"/>
            <a:ext cx="489585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999105"/>
            <a:ext cx="10368915" cy="32639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1. </a:t>
            </a:r>
            <a:r>
              <a:rPr lang="zh-CN" altLang="en-US" sz="1600"/>
              <a:t>consumequeue 消息的逻辑队列，用来指定消息在消息的物理文件commitLog上的位置</a:t>
            </a:r>
            <a:r>
              <a:rPr lang="en-US" altLang="zh-CN" sz="1600"/>
              <a:t>,  </a:t>
            </a:r>
            <a:r>
              <a:rPr lang="zh-CN" altLang="zh-CN" sz="1600"/>
              <a:t>每个文件存储</a:t>
            </a:r>
            <a:r>
              <a:rPr lang="en-US" altLang="zh-CN" sz="1600"/>
              <a:t>30W</a:t>
            </a:r>
            <a:r>
              <a:rPr lang="zh-CN" altLang="en-US" sz="1600"/>
              <a:t>数据。</a:t>
            </a:r>
            <a:endParaRPr lang="zh-CN" altLang="en-US" sz="1600"/>
          </a:p>
          <a:p>
            <a:pPr algn="l"/>
            <a:r>
              <a:rPr lang="en-US" altLang="zh-CN" sz="1600"/>
              <a:t>2. </a:t>
            </a:r>
            <a:r>
              <a:rPr lang="zh-CN" altLang="en-US" sz="1600"/>
              <a:t>每个topic下的每个queue都有一个对应的consumequeue文件。</a:t>
            </a:r>
            <a:endParaRPr lang="zh-CN" altLang="en-US" sz="1600"/>
          </a:p>
          <a:p>
            <a:pPr algn="l"/>
            <a:r>
              <a:rPr lang="en-US" altLang="zh-CN" sz="1600"/>
              <a:t>3. </a:t>
            </a:r>
            <a:r>
              <a:rPr lang="zh-CN" altLang="en-US" sz="1600"/>
              <a:t>文件地址：${user.home} \store\consumequeue\${topicName}\${queueId}\${fileName}</a:t>
            </a:r>
            <a:endParaRPr lang="zh-CN" altLang="en-US" sz="1600"/>
          </a:p>
          <a:p>
            <a:pPr algn="l"/>
            <a:r>
              <a:rPr lang="zh-CN" altLang="en-US" sz="1600"/>
              <a:t>  比如TopicA配了队列0, 1,那么TopicA和Queue=0组成一个ConsumeQueue,TopicA和Queue=1组成另一个ConsumeQueue.</a:t>
            </a:r>
            <a:endParaRPr lang="zh-CN" altLang="en-US" sz="1600"/>
          </a:p>
          <a:p>
            <a:pPr algn="l"/>
            <a:r>
              <a:rPr lang="en-US" altLang="zh-CN" sz="1600"/>
              <a:t>4. </a:t>
            </a:r>
            <a:r>
              <a:rPr lang="zh-CN" altLang="en-US" sz="1600"/>
              <a:t>按消费端group分组重试队列，如果消费端消费失败，发送到retry消费队列中。</a:t>
            </a:r>
            <a:endParaRPr lang="en-US" altLang="zh-CN" sz="1600"/>
          </a:p>
          <a:p>
            <a:pPr algn="l"/>
            <a:r>
              <a:rPr lang="en-US" altLang="zh-CN" sz="1600"/>
              <a:t>5. </a:t>
            </a:r>
            <a:r>
              <a:rPr lang="zh-CN" altLang="en-US" sz="1600"/>
              <a:t>按消费端group分组死信队列，如果消费端重试超过指定次数，发送死信队列。</a:t>
            </a:r>
            <a:endParaRPr lang="zh-CN" altLang="en-US" sz="1600"/>
          </a:p>
          <a:p>
            <a:pPr algn="l"/>
            <a:r>
              <a:rPr lang="en-US" altLang="zh-CN" sz="1600"/>
              <a:t>6. </a:t>
            </a:r>
            <a:r>
              <a:rPr lang="zh-CN" altLang="en-US" sz="1600"/>
              <a:t>每个ConsumeQueue可以由多个文件组成无限队列被MapedFileQueue对象管理。</a:t>
            </a:r>
            <a:endParaRPr lang="zh-CN" altLang="en-US" sz="1600"/>
          </a:p>
          <a:p>
            <a:pPr algn="l"/>
            <a:r>
              <a:rPr lang="en-US" altLang="zh-CN" sz="1600"/>
              <a:t>7. </a:t>
            </a:r>
            <a:r>
              <a:rPr lang="zh-CN" altLang="en-US" sz="1600"/>
              <a:t>consume queue中存储单元是一个20字节定长的数据，是顺序写顺序读。</a:t>
            </a:r>
            <a:endParaRPr lang="zh-CN" altLang="en-US" sz="1600"/>
          </a:p>
          <a:p>
            <a:pPr algn="l"/>
            <a:r>
              <a:rPr lang="zh-CN" altLang="en-US" sz="1600"/>
              <a:t>  </a:t>
            </a:r>
            <a:r>
              <a:rPr lang="en-US" altLang="zh-CN" sz="1600"/>
              <a:t>--</a:t>
            </a:r>
            <a:r>
              <a:rPr lang="zh-CN" altLang="en-US" sz="1600"/>
              <a:t>commitLogOffset是指这条消息在commitLog文件实际偏移量。</a:t>
            </a:r>
            <a:endParaRPr lang="zh-CN" altLang="en-US" sz="1600"/>
          </a:p>
          <a:p>
            <a:pPr algn="l"/>
            <a:r>
              <a:rPr lang="zh-CN" altLang="en-US" sz="1600"/>
              <a:t>  </a:t>
            </a:r>
            <a:r>
              <a:rPr lang="en-US" altLang="zh-CN" sz="1600"/>
              <a:t>--</a:t>
            </a:r>
            <a:r>
              <a:rPr lang="zh-CN" altLang="en-US" sz="1600"/>
              <a:t>size就是指消息大小。</a:t>
            </a:r>
            <a:endParaRPr lang="zh-CN" altLang="en-US" sz="1600"/>
          </a:p>
          <a:p>
            <a:pPr algn="l"/>
            <a:r>
              <a:rPr lang="zh-CN" altLang="en-US" sz="1600"/>
              <a:t>  </a:t>
            </a:r>
            <a:r>
              <a:rPr lang="en-US" altLang="zh-CN" sz="1600"/>
              <a:t>--</a:t>
            </a:r>
            <a:r>
              <a:rPr lang="zh-CN" altLang="en-US" sz="1600"/>
              <a:t>消息tag的哈希值。以上两个属性从</a:t>
            </a:r>
            <a:r>
              <a:rPr lang="en-US" altLang="zh-CN" sz="1600"/>
              <a:t>commitlog</a:t>
            </a:r>
            <a:r>
              <a:rPr lang="zh-CN" altLang="en-US" sz="1600"/>
              <a:t>中拿出，</a:t>
            </a:r>
            <a:r>
              <a:rPr lang="en-US" altLang="zh-CN" sz="1600"/>
              <a:t>tagscode</a:t>
            </a:r>
            <a:r>
              <a:rPr lang="zh-CN" altLang="en-US" sz="1600"/>
              <a:t>在</a:t>
            </a:r>
            <a:r>
              <a:rPr lang="en-US" altLang="zh-CN" sz="1600">
                <a:sym typeface="+mn-ea"/>
              </a:rPr>
              <a:t>ReputMessageService</a:t>
            </a:r>
            <a:r>
              <a:rPr lang="zh-CN" altLang="en-US" sz="1600">
                <a:sym typeface="+mn-ea"/>
              </a:rPr>
              <a:t>通过属性字段计算得到。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8. </a:t>
            </a:r>
            <a:r>
              <a:rPr lang="zh-CN" altLang="zh-CN" sz="1600">
                <a:sym typeface="+mn-ea"/>
              </a:rPr>
              <a:t>发送数据返回的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，即</a:t>
            </a:r>
            <a:r>
              <a:rPr sz="1600">
                <a:solidFill>
                  <a:schemeClr val="tx1"/>
                </a:solidFill>
                <a:sym typeface="+mn-ea"/>
              </a:rPr>
              <a:t>queueOffset</a:t>
            </a:r>
            <a:r>
              <a:rPr lang="zh-CN" sz="16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consumeq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offset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9.  </a:t>
            </a:r>
            <a:r>
              <a:rPr sz="1600">
                <a:solidFill>
                  <a:schemeClr val="tx1"/>
                </a:solidFill>
                <a:sym typeface="+mn-ea"/>
              </a:rPr>
              <a:t>queueOffset</a:t>
            </a:r>
            <a:r>
              <a:rPr lang="zh-CN" sz="16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physicalOffset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的对应关系。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16031</Words>
  <Application>WPS 演示</Application>
  <PresentationFormat>宽屏</PresentationFormat>
  <Paragraphs>501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RocketMQ3.5.8</vt:lpstr>
      <vt:lpstr>下载安装</vt:lpstr>
      <vt:lpstr>物理部署(引自文档)</vt:lpstr>
      <vt:lpstr>NameServer</vt:lpstr>
      <vt:lpstr>NameServer-mqadmin功能</vt:lpstr>
      <vt:lpstr>Broker-文件说明</vt:lpstr>
      <vt:lpstr>Broker-数据存储结构</vt:lpstr>
      <vt:lpstr>Broker-commitlog</vt:lpstr>
      <vt:lpstr>Broker-consumequeue</vt:lpstr>
      <vt:lpstr>PhyOffset和LogicOffset对应关系</vt:lpstr>
      <vt:lpstr>PowerPoint 演示文稿</vt:lpstr>
      <vt:lpstr>Broker-index</vt:lpstr>
      <vt:lpstr>Broker-index结构</vt:lpstr>
      <vt:lpstr>Broker-主要类</vt:lpstr>
      <vt:lpstr>HA</vt:lpstr>
      <vt:lpstr>Producer-启动</vt:lpstr>
      <vt:lpstr>Producer-发消息</vt:lpstr>
      <vt:lpstr>Producer-负载均衡</vt:lpstr>
      <vt:lpstr>集群模式 VS 广播模式</vt:lpstr>
      <vt:lpstr>拉消息-(Push,Pull)</vt:lpstr>
      <vt:lpstr>ConsumeFromWhere</vt:lpstr>
      <vt:lpstr>拉消息过程</vt:lpstr>
      <vt:lpstr>Consumer-拉消息过程</vt:lpstr>
      <vt:lpstr>消费者负载均衡</vt:lpstr>
      <vt:lpstr>拉消息-broker1</vt:lpstr>
      <vt:lpstr>拉消息-broker2</vt:lpstr>
      <vt:lpstr>ConsumeMessageConcurrentlyService</vt:lpstr>
      <vt:lpstr>Consumer-重新消费</vt:lpstr>
      <vt:lpstr>MQ文档3.2.4解读</vt:lpstr>
      <vt:lpstr>遇到问题-排查思路</vt:lpstr>
      <vt:lpstr>遇到的问题1</vt:lpstr>
      <vt:lpstr>遇到的问题2</vt:lpstr>
      <vt:lpstr>遇到的问题3</vt:lpstr>
      <vt:lpstr>遇到的问题4</vt:lpstr>
      <vt:lpstr>遇到的问题5</vt:lpstr>
      <vt:lpstr>遇到的问题6</vt:lpstr>
      <vt:lpstr>遇到的问题7</vt:lpstr>
      <vt:lpstr>遇到的问题8</vt:lpstr>
      <vt:lpstr>MQ优化点</vt:lpstr>
      <vt:lpstr>3.2.4文档5.3的逻辑部署结构在3.5.8中不适用的原因</vt:lpstr>
      <vt:lpstr>推荐文档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329</cp:revision>
  <dcterms:created xsi:type="dcterms:W3CDTF">2015-05-05T08:02:00Z</dcterms:created>
  <dcterms:modified xsi:type="dcterms:W3CDTF">2017-04-27T01:13:38Z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