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3"/>
    <p:sldId id="257" r:id="rId4"/>
    <p:sldId id="280" r:id="rId5"/>
    <p:sldId id="281" r:id="rId6"/>
    <p:sldId id="282" r:id="rId7"/>
    <p:sldId id="283" r:id="rId8"/>
    <p:sldId id="284" r:id="rId9"/>
    <p:sldId id="385" r:id="rId10"/>
    <p:sldId id="285" r:id="rId11"/>
    <p:sldId id="286" r:id="rId12"/>
    <p:sldId id="287" r:id="rId13"/>
    <p:sldId id="288" r:id="rId14"/>
    <p:sldId id="290" r:id="rId15"/>
    <p:sldId id="291" r:id="rId16"/>
    <p:sldId id="293" r:id="rId17"/>
    <p:sldId id="294" r:id="rId18"/>
    <p:sldId id="322" r:id="rId19"/>
    <p:sldId id="324" r:id="rId20"/>
    <p:sldId id="325" r:id="rId21"/>
    <p:sldId id="354" r:id="rId22"/>
    <p:sldId id="355" r:id="rId23"/>
    <p:sldId id="356" r:id="rId24"/>
    <p:sldId id="274" r:id="rId25"/>
    <p:sldId id="258" r:id="rId26"/>
    <p:sldId id="278" r:id="rId27"/>
    <p:sldId id="277" r:id="rId28"/>
    <p:sldId id="295" r:id="rId29"/>
    <p:sldId id="296" r:id="rId30"/>
    <p:sldId id="297" r:id="rId31"/>
    <p:sldId id="298" r:id="rId32"/>
    <p:sldId id="299" r:id="rId33"/>
    <p:sldId id="300" r:id="rId34"/>
    <p:sldId id="428" r:id="rId35"/>
    <p:sldId id="301" r:id="rId36"/>
    <p:sldId id="302" r:id="rId37"/>
    <p:sldId id="303" r:id="rId38"/>
    <p:sldId id="304" r:id="rId39"/>
    <p:sldId id="259" r:id="rId40"/>
    <p:sldId id="260" r:id="rId41"/>
    <p:sldId id="261" r:id="rId42"/>
    <p:sldId id="262" r:id="rId43"/>
    <p:sldId id="263" r:id="rId44"/>
    <p:sldId id="264" r:id="rId45"/>
    <p:sldId id="265" r:id="rId47"/>
    <p:sldId id="266" r:id="rId48"/>
    <p:sldId id="267" r:id="rId49"/>
    <p:sldId id="268" r:id="rId50"/>
    <p:sldId id="269" r:id="rId51"/>
    <p:sldId id="270" r:id="rId52"/>
    <p:sldId id="271" r:id="rId53"/>
    <p:sldId id="447" r:id="rId54"/>
    <p:sldId id="35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7.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6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png"/><Relationship Id="rId1" Type="http://schemas.openxmlformats.org/officeDocument/2006/relationships/image" Target="../media/image7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B</a:t>
            </a:r>
            <a:r>
              <a:rPr lang="zh-CN" altLang="en-US"/>
              <a:t>树</a:t>
            </a:r>
            <a:endParaRPr lang="zh-CN" altLang="en-US"/>
          </a:p>
        </p:txBody>
      </p:sp>
      <p:sp>
        <p:nvSpPr>
          <p:cNvPr id="3" name="副标题 2"/>
          <p:cNvSpPr>
            <a:spLocks noGrp="1"/>
          </p:cNvSpPr>
          <p:nvPr>
            <p:ph type="subTitle" idx="1"/>
          </p:nvPr>
        </p:nvSpPr>
        <p:spPr/>
        <p:txBody>
          <a:bodyPr/>
          <a:p>
            <a:r>
              <a:rPr lang="en-US" altLang="zh-CN"/>
              <a:t>             </a:t>
            </a:r>
            <a:r>
              <a:rPr lang="zh-CN" altLang="en-US"/>
              <a:t>草果</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endParaRPr lang="zh-CN" altLang="en-US"/>
          </a:p>
        </p:txBody>
      </p:sp>
      <p:sp>
        <p:nvSpPr>
          <p:cNvPr id="3" name="内容占位符 2"/>
          <p:cNvSpPr>
            <a:spLocks noGrp="1"/>
          </p:cNvSpPr>
          <p:nvPr>
            <p:ph idx="1"/>
          </p:nvPr>
        </p:nvSpPr>
        <p:spPr/>
        <p:txBody>
          <a:bodyPr/>
          <a:p>
            <a:pPr marL="0" indent="0">
              <a:buNone/>
            </a:pPr>
            <a:r>
              <a:rPr lang="en-US" altLang="zh-CN"/>
              <a:t>3. </a:t>
            </a:r>
            <a:r>
              <a:t>删除T</a:t>
            </a:r>
          </a:p>
          <a:p>
            <a:pPr marL="0" indent="0">
              <a:buNone/>
            </a:pPr>
          </a:p>
          <a:p>
            <a:pPr marL="0" indent="0">
              <a:buNone/>
            </a:pPr>
          </a:p>
          <a:p>
            <a:pPr marL="0" indent="0">
              <a:buNone/>
            </a:pPr>
          </a:p>
          <a:p>
            <a:pPr marL="0" indent="0">
              <a:buNone/>
            </a:pPr>
            <a:r>
              <a:rPr lang="en-US"/>
              <a:t>4. </a:t>
            </a:r>
            <a:r>
              <a:t>因为T没有在叶子结点中，而是在中间结点中找到，将W上移到T的位置，然后将原包含W的孩子结点中的W进行删除，这里恰好删除W后，该孩子结点中元素个数大于2，无需进行合并操作。</a:t>
            </a:r>
          </a:p>
          <a:p>
            <a:pPr marL="0" indent="0">
              <a:buNone/>
            </a:pPr>
          </a:p>
          <a:p>
            <a:pPr marL="0" indent="0">
              <a:buNone/>
            </a:pPr>
          </a:p>
          <a:p>
            <a:pPr marL="0" indent="0">
              <a:buNone/>
            </a:pPr>
          </a:p>
          <a:p>
            <a:pPr marL="0" indent="0">
              <a:buNone/>
            </a:pPr>
            <a:endParaRPr lang="en-US"/>
          </a:p>
          <a:p>
            <a:pPr marL="0" indent="0">
              <a:buNone/>
            </a:pPr>
          </a:p>
        </p:txBody>
      </p:sp>
      <p:pic>
        <p:nvPicPr>
          <p:cNvPr id="4" name="图片 3"/>
          <p:cNvPicPr>
            <a:picLocks noChangeAspect="1"/>
          </p:cNvPicPr>
          <p:nvPr/>
        </p:nvPicPr>
        <p:blipFill>
          <a:blip r:embed="rId1"/>
          <a:stretch>
            <a:fillRect/>
          </a:stretch>
        </p:blipFill>
        <p:spPr>
          <a:xfrm>
            <a:off x="1022985" y="5075555"/>
            <a:ext cx="5209540" cy="1295400"/>
          </a:xfrm>
          <a:prstGeom prst="rect">
            <a:avLst/>
          </a:prstGeom>
        </p:spPr>
      </p:pic>
      <p:pic>
        <p:nvPicPr>
          <p:cNvPr id="7" name="图片 6"/>
          <p:cNvPicPr>
            <a:picLocks noChangeAspect="1"/>
          </p:cNvPicPr>
          <p:nvPr/>
        </p:nvPicPr>
        <p:blipFill>
          <a:blip r:embed="rId2"/>
          <a:stretch>
            <a:fillRect/>
          </a:stretch>
        </p:blipFill>
        <p:spPr>
          <a:xfrm>
            <a:off x="838200" y="2274570"/>
            <a:ext cx="6047740" cy="1276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endParaRPr lang="zh-CN" altLang="en-US"/>
          </a:p>
        </p:txBody>
      </p:sp>
      <p:sp>
        <p:nvSpPr>
          <p:cNvPr id="3" name="内容占位符 2"/>
          <p:cNvSpPr>
            <a:spLocks noGrp="1"/>
          </p:cNvSpPr>
          <p:nvPr>
            <p:ph idx="1"/>
          </p:nvPr>
        </p:nvSpPr>
        <p:spPr/>
        <p:txBody>
          <a:bodyPr/>
          <a:p>
            <a:pPr marL="0" indent="0">
              <a:buNone/>
            </a:pPr>
            <a:r>
              <a:rPr lang="en-US" altLang="zh-CN" sz="2400"/>
              <a:t>5. </a:t>
            </a:r>
            <a:r>
              <a:rPr lang="zh-CN" altLang="en-US" sz="2400"/>
              <a:t>删除</a:t>
            </a:r>
            <a:r>
              <a:rPr lang="en-US" altLang="zh-CN" sz="2400"/>
              <a:t>R</a:t>
            </a:r>
            <a:endParaRPr lang="en-US" altLang="zh-CN" sz="2400"/>
          </a:p>
          <a:p>
            <a:pPr marL="0" indent="0">
              <a:buNone/>
            </a:pPr>
            <a:endParaRPr lang="en-US" altLang="zh-CN" sz="2400"/>
          </a:p>
          <a:p>
            <a:pPr marL="0" indent="0">
              <a:buNone/>
            </a:pPr>
            <a:endParaRPr lang="en-US" altLang="zh-CN" sz="2400"/>
          </a:p>
          <a:p>
            <a:pPr marL="0" indent="0">
              <a:buNone/>
            </a:pPr>
            <a:endParaRPr lang="en-US" altLang="zh-CN" sz="2400"/>
          </a:p>
          <a:p>
            <a:pPr marL="0" indent="0">
              <a:buNone/>
            </a:pPr>
            <a:r>
              <a:rPr lang="en-US" altLang="zh-CN" sz="2400"/>
              <a:t>6. </a:t>
            </a:r>
            <a:r>
              <a:rPr lang="zh-CN" altLang="en-US" sz="2400"/>
              <a:t>R在叶子结点中,右相邻兄弟结点中比较丰满（3个元素大于2），所以先向父节点借一个元素W下移到该叶子结点中，代替原来S的位置，S前移；然后X在相邻右兄弟结点中上移到父结点中，最后在相邻右兄弟结点中删除X，后面元素前移。</a:t>
            </a:r>
            <a:endParaRPr lang="zh-CN" altLang="en-US" sz="2400"/>
          </a:p>
        </p:txBody>
      </p:sp>
      <p:pic>
        <p:nvPicPr>
          <p:cNvPr id="4" name="图片 3"/>
          <p:cNvPicPr>
            <a:picLocks noChangeAspect="1"/>
          </p:cNvPicPr>
          <p:nvPr/>
        </p:nvPicPr>
        <p:blipFill>
          <a:blip r:embed="rId1"/>
          <a:stretch>
            <a:fillRect/>
          </a:stretch>
        </p:blipFill>
        <p:spPr>
          <a:xfrm>
            <a:off x="838200" y="5038725"/>
            <a:ext cx="4847590" cy="1323975"/>
          </a:xfrm>
          <a:prstGeom prst="rect">
            <a:avLst/>
          </a:prstGeom>
        </p:spPr>
      </p:pic>
      <p:pic>
        <p:nvPicPr>
          <p:cNvPr id="5" name="图片 4"/>
          <p:cNvPicPr>
            <a:picLocks noChangeAspect="1"/>
          </p:cNvPicPr>
          <p:nvPr/>
        </p:nvPicPr>
        <p:blipFill>
          <a:blip r:embed="rId2"/>
          <a:stretch>
            <a:fillRect/>
          </a:stretch>
        </p:blipFill>
        <p:spPr>
          <a:xfrm>
            <a:off x="838200" y="2329815"/>
            <a:ext cx="5209540" cy="1295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endParaRPr lang="zh-CN" altLang="en-US"/>
          </a:p>
        </p:txBody>
      </p:sp>
      <p:sp>
        <p:nvSpPr>
          <p:cNvPr id="3" name="内容占位符 2"/>
          <p:cNvSpPr>
            <a:spLocks noGrp="1"/>
          </p:cNvSpPr>
          <p:nvPr>
            <p:ph idx="1"/>
          </p:nvPr>
        </p:nvSpPr>
        <p:spPr/>
        <p:txBody>
          <a:bodyPr/>
          <a:p>
            <a:pPr marL="0" indent="0">
              <a:buNone/>
            </a:pPr>
            <a:r>
              <a:rPr lang="en-US" altLang="zh-CN" sz="2400"/>
              <a:t>7. </a:t>
            </a:r>
            <a:r>
              <a:rPr lang="zh-CN" altLang="en-US" sz="2400"/>
              <a:t>删除E </a:t>
            </a: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r>
              <a:rPr lang="en-US" altLang="zh-CN" sz="2400"/>
              <a:t>8. </a:t>
            </a:r>
            <a:r>
              <a:rPr lang="zh-CN" altLang="en-US" sz="2400"/>
              <a:t>首先将父节点中的元素D下移到已经删除E而只有F的结点中，然后将含有D和F的结点和含有A,C的相邻兄弟结点进行合并成一个结点。继续合并，</a:t>
            </a:r>
            <a:r>
              <a:rPr lang="en-US" altLang="zh-CN" sz="2400"/>
              <a:t>M</a:t>
            </a:r>
            <a:r>
              <a:rPr lang="zh-CN" altLang="en-US" sz="2400"/>
              <a:t>下移。</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838200" y="4693285"/>
            <a:ext cx="4790440" cy="1409700"/>
          </a:xfrm>
          <a:prstGeom prst="rect">
            <a:avLst/>
          </a:prstGeom>
        </p:spPr>
      </p:pic>
      <p:pic>
        <p:nvPicPr>
          <p:cNvPr id="5" name="图片 4"/>
          <p:cNvPicPr>
            <a:picLocks noChangeAspect="1"/>
          </p:cNvPicPr>
          <p:nvPr/>
        </p:nvPicPr>
        <p:blipFill>
          <a:blip r:embed="rId2"/>
          <a:stretch>
            <a:fillRect/>
          </a:stretch>
        </p:blipFill>
        <p:spPr>
          <a:xfrm>
            <a:off x="838200" y="2197100"/>
            <a:ext cx="4847590" cy="1323975"/>
          </a:xfrm>
          <a:prstGeom prst="rect">
            <a:avLst/>
          </a:prstGeom>
        </p:spPr>
      </p:pic>
      <p:pic>
        <p:nvPicPr>
          <p:cNvPr id="6" name="图片 5"/>
          <p:cNvPicPr>
            <a:picLocks noChangeAspect="1"/>
          </p:cNvPicPr>
          <p:nvPr/>
        </p:nvPicPr>
        <p:blipFill>
          <a:blip r:embed="rId3"/>
          <a:stretch>
            <a:fillRect/>
          </a:stretch>
        </p:blipFill>
        <p:spPr>
          <a:xfrm>
            <a:off x="5820410" y="5131435"/>
            <a:ext cx="4790440" cy="962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r>
              <a:rPr lang="en-US" altLang="zh-CN">
                <a:sym typeface="+mn-ea"/>
              </a:rPr>
              <a:t>2</a:t>
            </a:r>
            <a:endParaRPr lang="en-US" altLang="zh-CN">
              <a:sym typeface="+mn-ea"/>
            </a:endParaRPr>
          </a:p>
        </p:txBody>
      </p:sp>
      <p:sp>
        <p:nvSpPr>
          <p:cNvPr id="3" name="内容占位符 2"/>
          <p:cNvSpPr>
            <a:spLocks noGrp="1"/>
          </p:cNvSpPr>
          <p:nvPr>
            <p:ph idx="1"/>
          </p:nvPr>
        </p:nvSpPr>
        <p:spPr/>
        <p:txBody>
          <a:bodyPr/>
          <a:p>
            <a:r>
              <a:rPr lang="zh-CN" altLang="zh-CN"/>
              <a:t>下图，删除</a:t>
            </a:r>
            <a:r>
              <a:rPr lang="en-US" altLang="zh-CN"/>
              <a:t>Q</a:t>
            </a:r>
            <a:endParaRPr lang="en-US" altLang="zh-CN"/>
          </a:p>
          <a:p>
            <a:endParaRPr lang="en-US" altLang="zh-CN"/>
          </a:p>
          <a:p>
            <a:endParaRPr lang="en-US" altLang="zh-CN"/>
          </a:p>
          <a:p>
            <a:endParaRPr lang="en-US" altLang="zh-CN"/>
          </a:p>
          <a:p>
            <a:endParaRPr lang="en-US" altLang="zh-CN"/>
          </a:p>
          <a:p>
            <a:endParaRPr lang="en-US" altLang="zh-CN"/>
          </a:p>
        </p:txBody>
      </p:sp>
      <p:pic>
        <p:nvPicPr>
          <p:cNvPr id="6" name="图片 5"/>
          <p:cNvPicPr>
            <a:picLocks noChangeAspect="1"/>
          </p:cNvPicPr>
          <p:nvPr/>
        </p:nvPicPr>
        <p:blipFill>
          <a:blip r:embed="rId1"/>
          <a:stretch>
            <a:fillRect/>
          </a:stretch>
        </p:blipFill>
        <p:spPr>
          <a:xfrm>
            <a:off x="838200" y="4036060"/>
            <a:ext cx="5200015" cy="1409700"/>
          </a:xfrm>
          <a:prstGeom prst="rect">
            <a:avLst/>
          </a:prstGeom>
        </p:spPr>
      </p:pic>
      <p:pic>
        <p:nvPicPr>
          <p:cNvPr id="7" name="图片 6"/>
          <p:cNvPicPr>
            <a:picLocks noChangeAspect="1"/>
          </p:cNvPicPr>
          <p:nvPr/>
        </p:nvPicPr>
        <p:blipFill>
          <a:blip r:embed="rId2"/>
          <a:stretch>
            <a:fillRect/>
          </a:stretch>
        </p:blipFill>
        <p:spPr>
          <a:xfrm>
            <a:off x="6368415" y="4074160"/>
            <a:ext cx="5200015" cy="1333500"/>
          </a:xfrm>
          <a:prstGeom prst="rect">
            <a:avLst/>
          </a:prstGeom>
        </p:spPr>
      </p:pic>
      <p:pic>
        <p:nvPicPr>
          <p:cNvPr id="8" name="图片 7"/>
          <p:cNvPicPr>
            <a:picLocks noChangeAspect="1"/>
          </p:cNvPicPr>
          <p:nvPr/>
        </p:nvPicPr>
        <p:blipFill>
          <a:blip r:embed="rId3"/>
          <a:stretch>
            <a:fillRect/>
          </a:stretch>
        </p:blipFill>
        <p:spPr>
          <a:xfrm>
            <a:off x="838200" y="5645785"/>
            <a:ext cx="5200015" cy="828675"/>
          </a:xfrm>
          <a:prstGeom prst="rect">
            <a:avLst/>
          </a:prstGeom>
        </p:spPr>
      </p:pic>
      <p:pic>
        <p:nvPicPr>
          <p:cNvPr id="9" name="图片 8"/>
          <p:cNvPicPr>
            <a:picLocks noChangeAspect="1"/>
          </p:cNvPicPr>
          <p:nvPr/>
        </p:nvPicPr>
        <p:blipFill>
          <a:blip r:embed="rId4"/>
          <a:stretch>
            <a:fillRect/>
          </a:stretch>
        </p:blipFill>
        <p:spPr>
          <a:xfrm>
            <a:off x="838200" y="2326005"/>
            <a:ext cx="5200015" cy="1304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r>
              <a:rPr lang="en-US" altLang="zh-CN">
                <a:sym typeface="+mn-ea"/>
              </a:rPr>
              <a:t>2</a:t>
            </a:r>
            <a:endParaRPr lang="en-US" altLang="zh-CN">
              <a:sym typeface="+mn-ea"/>
            </a:endParaRPr>
          </a:p>
        </p:txBody>
      </p:sp>
      <p:sp>
        <p:nvSpPr>
          <p:cNvPr id="3" name="内容占位符 2"/>
          <p:cNvSpPr>
            <a:spLocks noGrp="1"/>
          </p:cNvSpPr>
          <p:nvPr>
            <p:ph idx="1"/>
          </p:nvPr>
        </p:nvSpPr>
        <p:spPr/>
        <p:txBody>
          <a:bodyPr/>
          <a:p>
            <a:r>
              <a:rPr lang="zh-CN" altLang="zh-CN">
                <a:sym typeface="+mn-ea"/>
              </a:rPr>
              <a:t>下图，删除</a:t>
            </a:r>
            <a:r>
              <a:rPr lang="en-US" altLang="zh-CN">
                <a:sym typeface="+mn-ea"/>
              </a:rPr>
              <a:t>N</a:t>
            </a:r>
            <a:endParaRPr lang="en-US" altLang="zh-CN">
              <a:sym typeface="+mn-ea"/>
            </a:endParaRPr>
          </a:p>
        </p:txBody>
      </p:sp>
      <p:pic>
        <p:nvPicPr>
          <p:cNvPr id="9" name="图片 8"/>
          <p:cNvPicPr>
            <a:picLocks noChangeAspect="1"/>
          </p:cNvPicPr>
          <p:nvPr/>
        </p:nvPicPr>
        <p:blipFill>
          <a:blip r:embed="rId1"/>
          <a:stretch>
            <a:fillRect/>
          </a:stretch>
        </p:blipFill>
        <p:spPr>
          <a:xfrm>
            <a:off x="838200" y="2310130"/>
            <a:ext cx="5200015" cy="1304925"/>
          </a:xfrm>
          <a:prstGeom prst="rect">
            <a:avLst/>
          </a:prstGeom>
        </p:spPr>
      </p:pic>
      <p:pic>
        <p:nvPicPr>
          <p:cNvPr id="4" name="图片 3"/>
          <p:cNvPicPr>
            <a:picLocks noChangeAspect="1"/>
          </p:cNvPicPr>
          <p:nvPr/>
        </p:nvPicPr>
        <p:blipFill>
          <a:blip r:embed="rId2"/>
          <a:stretch>
            <a:fillRect/>
          </a:stretch>
        </p:blipFill>
        <p:spPr>
          <a:xfrm>
            <a:off x="838200" y="3894455"/>
            <a:ext cx="5219065" cy="1257300"/>
          </a:xfrm>
          <a:prstGeom prst="rect">
            <a:avLst/>
          </a:prstGeom>
        </p:spPr>
      </p:pic>
      <p:pic>
        <p:nvPicPr>
          <p:cNvPr id="5" name="图片 4"/>
          <p:cNvPicPr>
            <a:picLocks noChangeAspect="1"/>
          </p:cNvPicPr>
          <p:nvPr/>
        </p:nvPicPr>
        <p:blipFill>
          <a:blip r:embed="rId3"/>
          <a:stretch>
            <a:fillRect/>
          </a:stretch>
        </p:blipFill>
        <p:spPr>
          <a:xfrm>
            <a:off x="6057265" y="3818255"/>
            <a:ext cx="5209540" cy="1333500"/>
          </a:xfrm>
          <a:prstGeom prst="rect">
            <a:avLst/>
          </a:prstGeom>
        </p:spPr>
      </p:pic>
      <p:pic>
        <p:nvPicPr>
          <p:cNvPr id="6" name="图片 5"/>
          <p:cNvPicPr>
            <a:picLocks noChangeAspect="1"/>
          </p:cNvPicPr>
          <p:nvPr/>
        </p:nvPicPr>
        <p:blipFill>
          <a:blip r:embed="rId4"/>
          <a:stretch>
            <a:fillRect/>
          </a:stretch>
        </p:blipFill>
        <p:spPr>
          <a:xfrm>
            <a:off x="857250" y="5683250"/>
            <a:ext cx="5200015" cy="819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r>
              <a:rPr lang="en-US" altLang="zh-CN">
                <a:sym typeface="+mn-ea"/>
              </a:rPr>
              <a:t>2</a:t>
            </a:r>
            <a:endParaRPr lang="en-US" altLang="zh-CN">
              <a:sym typeface="+mn-ea"/>
            </a:endParaRPr>
          </a:p>
        </p:txBody>
      </p:sp>
      <p:sp>
        <p:nvSpPr>
          <p:cNvPr id="3" name="内容占位符 2"/>
          <p:cNvSpPr>
            <a:spLocks noGrp="1"/>
          </p:cNvSpPr>
          <p:nvPr>
            <p:ph idx="1"/>
          </p:nvPr>
        </p:nvSpPr>
        <p:spPr/>
        <p:txBody>
          <a:bodyPr/>
          <a:p>
            <a:r>
              <a:rPr lang="zh-CN" altLang="en-US"/>
              <a:t>下图，删除</a:t>
            </a:r>
            <a:r>
              <a:rPr lang="en-US" altLang="zh-CN"/>
              <a:t>C</a:t>
            </a:r>
            <a:endParaRPr lang="en-US" altLang="zh-CN"/>
          </a:p>
          <a:p>
            <a:endParaRPr lang="en-US" altLang="zh-CN"/>
          </a:p>
          <a:p>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838200" y="2350770"/>
            <a:ext cx="5638165" cy="1285875"/>
          </a:xfrm>
          <a:prstGeom prst="rect">
            <a:avLst/>
          </a:prstGeom>
        </p:spPr>
      </p:pic>
      <p:pic>
        <p:nvPicPr>
          <p:cNvPr id="5" name="图片 4"/>
          <p:cNvPicPr>
            <a:picLocks noChangeAspect="1"/>
          </p:cNvPicPr>
          <p:nvPr/>
        </p:nvPicPr>
        <p:blipFill>
          <a:blip r:embed="rId2"/>
          <a:stretch>
            <a:fillRect/>
          </a:stretch>
        </p:blipFill>
        <p:spPr>
          <a:xfrm>
            <a:off x="838200" y="4003040"/>
            <a:ext cx="5638165" cy="1314450"/>
          </a:xfrm>
          <a:prstGeom prst="rect">
            <a:avLst/>
          </a:prstGeom>
        </p:spPr>
      </p:pic>
      <p:pic>
        <p:nvPicPr>
          <p:cNvPr id="6" name="图片 5"/>
          <p:cNvPicPr>
            <a:picLocks noChangeAspect="1"/>
          </p:cNvPicPr>
          <p:nvPr/>
        </p:nvPicPr>
        <p:blipFill>
          <a:blip r:embed="rId3"/>
          <a:stretch>
            <a:fillRect/>
          </a:stretch>
        </p:blipFill>
        <p:spPr>
          <a:xfrm>
            <a:off x="6476365" y="3974465"/>
            <a:ext cx="5714365" cy="1343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r>
              <a:rPr lang="en-US" altLang="zh-CN">
                <a:sym typeface="+mn-ea"/>
              </a:rPr>
              <a:t>2</a:t>
            </a:r>
            <a:endParaRPr lang="en-US" altLang="zh-CN">
              <a:sym typeface="+mn-ea"/>
            </a:endParaRPr>
          </a:p>
        </p:txBody>
      </p:sp>
      <p:pic>
        <p:nvPicPr>
          <p:cNvPr id="4" name="内容占位符 3"/>
          <p:cNvPicPr>
            <a:picLocks noChangeAspect="1"/>
          </p:cNvPicPr>
          <p:nvPr>
            <p:ph idx="1"/>
          </p:nvPr>
        </p:nvPicPr>
        <p:blipFill>
          <a:blip r:embed="rId1"/>
          <a:stretch>
            <a:fillRect/>
          </a:stretch>
        </p:blipFill>
        <p:spPr>
          <a:xfrm>
            <a:off x="934720" y="3469005"/>
            <a:ext cx="5198745" cy="1400175"/>
          </a:xfrm>
          <a:prstGeom prst="rect">
            <a:avLst/>
          </a:prstGeom>
        </p:spPr>
      </p:pic>
      <p:pic>
        <p:nvPicPr>
          <p:cNvPr id="5" name="图片 4"/>
          <p:cNvPicPr>
            <a:picLocks noChangeAspect="1"/>
          </p:cNvPicPr>
          <p:nvPr/>
        </p:nvPicPr>
        <p:blipFill>
          <a:blip r:embed="rId2"/>
          <a:stretch>
            <a:fillRect/>
          </a:stretch>
        </p:blipFill>
        <p:spPr>
          <a:xfrm>
            <a:off x="6362065" y="3552825"/>
            <a:ext cx="5581015" cy="1285875"/>
          </a:xfrm>
          <a:prstGeom prst="rect">
            <a:avLst/>
          </a:prstGeom>
        </p:spPr>
      </p:pic>
      <p:pic>
        <p:nvPicPr>
          <p:cNvPr id="7" name="图片 6"/>
          <p:cNvPicPr>
            <a:picLocks noChangeAspect="1"/>
          </p:cNvPicPr>
          <p:nvPr/>
        </p:nvPicPr>
        <p:blipFill>
          <a:blip r:embed="rId3"/>
          <a:stretch>
            <a:fillRect/>
          </a:stretch>
        </p:blipFill>
        <p:spPr>
          <a:xfrm>
            <a:off x="838200" y="1896745"/>
            <a:ext cx="5466715" cy="1295400"/>
          </a:xfrm>
          <a:prstGeom prst="rect">
            <a:avLst/>
          </a:prstGeom>
        </p:spPr>
      </p:pic>
      <p:pic>
        <p:nvPicPr>
          <p:cNvPr id="8" name="图片 7"/>
          <p:cNvPicPr>
            <a:picLocks noChangeAspect="1"/>
          </p:cNvPicPr>
          <p:nvPr/>
        </p:nvPicPr>
        <p:blipFill>
          <a:blip r:embed="rId4"/>
          <a:stretch>
            <a:fillRect/>
          </a:stretch>
        </p:blipFill>
        <p:spPr>
          <a:xfrm>
            <a:off x="6304915" y="1883410"/>
            <a:ext cx="5638165" cy="1276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磁盘的结构</a:t>
            </a:r>
            <a:endParaRPr lang="zh-CN" altLang="en-US"/>
          </a:p>
        </p:txBody>
      </p:sp>
      <p:pic>
        <p:nvPicPr>
          <p:cNvPr id="4" name="内容占位符 3"/>
          <p:cNvPicPr>
            <a:picLocks noChangeAspect="1"/>
          </p:cNvPicPr>
          <p:nvPr>
            <p:ph idx="1"/>
          </p:nvPr>
        </p:nvPicPr>
        <p:blipFill>
          <a:blip r:embed="rId1"/>
          <a:stretch>
            <a:fillRect/>
          </a:stretch>
        </p:blipFill>
        <p:spPr>
          <a:xfrm>
            <a:off x="838200" y="1974215"/>
            <a:ext cx="2400300" cy="3724275"/>
          </a:xfrm>
          <a:prstGeom prst="rect">
            <a:avLst/>
          </a:prstGeom>
        </p:spPr>
      </p:pic>
      <p:pic>
        <p:nvPicPr>
          <p:cNvPr id="5" name="图片 4"/>
          <p:cNvPicPr>
            <a:picLocks noChangeAspect="1"/>
          </p:cNvPicPr>
          <p:nvPr/>
        </p:nvPicPr>
        <p:blipFill>
          <a:blip r:embed="rId2"/>
          <a:stretch>
            <a:fillRect/>
          </a:stretch>
        </p:blipFill>
        <p:spPr>
          <a:xfrm>
            <a:off x="3238500" y="2206625"/>
            <a:ext cx="3028950" cy="3201035"/>
          </a:xfrm>
          <a:prstGeom prst="rect">
            <a:avLst/>
          </a:prstGeom>
        </p:spPr>
      </p:pic>
      <p:pic>
        <p:nvPicPr>
          <p:cNvPr id="7" name="图片 6"/>
          <p:cNvPicPr>
            <a:picLocks noChangeAspect="1"/>
          </p:cNvPicPr>
          <p:nvPr/>
        </p:nvPicPr>
        <p:blipFill>
          <a:blip r:embed="rId3"/>
          <a:stretch>
            <a:fillRect/>
          </a:stretch>
        </p:blipFill>
        <p:spPr>
          <a:xfrm>
            <a:off x="6426200" y="2206625"/>
            <a:ext cx="3960495" cy="3375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磁盘的结构</a:t>
            </a:r>
            <a:endParaRPr lang="zh-CN" altLang="en-US"/>
          </a:p>
        </p:txBody>
      </p:sp>
      <p:sp>
        <p:nvSpPr>
          <p:cNvPr id="3" name="内容占位符 2"/>
          <p:cNvSpPr>
            <a:spLocks noGrp="1"/>
          </p:cNvSpPr>
          <p:nvPr>
            <p:ph idx="1"/>
          </p:nvPr>
        </p:nvSpPr>
        <p:spPr/>
        <p:txBody>
          <a:bodyPr>
            <a:normAutofit fontScale="90000" lnSpcReduction="20000"/>
          </a:bodyPr>
          <a:p>
            <a:r>
              <a:rPr lang="zh-CN" altLang="en-US"/>
              <a:t>磁盘是一个扁平的圆盘，盘面上有许多称为磁道的圆圈，数据就记录在这些磁道上。磁盘可以是单片的，也可以是由若干盘片组成的盘组，每一盘片上有两个面。</a:t>
            </a:r>
            <a:endParaRPr lang="zh-CN" altLang="en-US"/>
          </a:p>
          <a:p>
            <a:r>
              <a:rPr lang="zh-CN" altLang="en-US"/>
              <a:t>当磁盘驱动器执行读/写功能时。盘片装在一个主轴上，并绕主轴高速旋转，当磁道在读/写头(又叫磁头) 下通过时，就可以进行数据的读 / 写了。</a:t>
            </a:r>
            <a:endParaRPr lang="zh-CN" altLang="en-US"/>
          </a:p>
          <a:p>
            <a:r>
              <a:rPr lang="zh-CN" altLang="en-US"/>
              <a:t>一般磁盘分为固定头盘(磁头固定)和活动头盘。固定头盘的每一个磁道上都有独立的磁头，它是固定不动的，专门负责这一磁道上数据的读/写。</a:t>
            </a:r>
            <a:endParaRPr lang="zh-CN" altLang="en-US"/>
          </a:p>
          <a:p>
            <a:r>
              <a:rPr lang="zh-CN" altLang="en-US"/>
              <a:t>活动头盘 (如上图)的磁头是可移动的。每一个盘面上只有一个磁头(磁头是双向的，因此正反盘面都能读写)。它可以从该面的一个磁道移动到另一个磁道。所有磁头都装在同一个动臂上，因此不同盘面上的所有磁头都是同时移动的(行动整齐划一)。当盘片绕主轴旋转的时候，磁头与旋转的盘片形成一个圆柱体。各个盘面上半径相同的磁道组成了一个圆柱面，我们称为柱面 。因此，柱面的个数也就是盘面上的磁道数</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磁盘的读写原理</a:t>
            </a:r>
            <a:endParaRPr lang="en-US" altLang="zh-CN">
              <a:sym typeface="+mn-ea"/>
            </a:endParaRPr>
          </a:p>
        </p:txBody>
      </p:sp>
      <p:sp>
        <p:nvSpPr>
          <p:cNvPr id="3" name="内容占位符 2"/>
          <p:cNvSpPr>
            <a:spLocks noGrp="1"/>
          </p:cNvSpPr>
          <p:nvPr>
            <p:ph idx="1"/>
          </p:nvPr>
        </p:nvSpPr>
        <p:spPr/>
        <p:txBody>
          <a:bodyPr>
            <a:normAutofit fontScale="90000" lnSpcReduction="10000"/>
          </a:bodyPr>
          <a:p>
            <a:r>
              <a:rPr lang="zh-CN" altLang="en-US"/>
              <a:t>磁盘上数据必须用一个三维地址唯一标示：柱面号、盘面号、块号(磁道上的盘块)。</a:t>
            </a:r>
            <a:endParaRPr lang="zh-CN" altLang="en-US"/>
          </a:p>
          <a:p>
            <a:r>
              <a:rPr lang="zh-CN" altLang="en-US"/>
              <a:t>读/写磁盘上某一指定数据需要下面3个步骤：</a:t>
            </a:r>
            <a:endParaRPr lang="zh-CN" altLang="en-US"/>
          </a:p>
          <a:p>
            <a:pPr marL="0" indent="0">
              <a:buNone/>
            </a:pPr>
            <a:r>
              <a:rPr lang="zh-CN" altLang="en-US"/>
              <a:t>      (1)  首先移动臂根据柱面号使磁头移动到所需要的柱面上，这一过程被称为定位或查找 。</a:t>
            </a:r>
            <a:endParaRPr lang="zh-CN" altLang="en-US"/>
          </a:p>
          <a:p>
            <a:pPr marL="0" indent="0">
              <a:buNone/>
            </a:pPr>
            <a:r>
              <a:rPr lang="zh-CN" altLang="en-US"/>
              <a:t>      (2)  如上图11.3中所示的6盘组示意图中，所有磁头都定位到了10个盘面的10条磁道上(磁头都是双向的)。这时根据盘面号来确定指定盘面上的磁道。</a:t>
            </a:r>
            <a:endParaRPr lang="zh-CN" altLang="en-US"/>
          </a:p>
          <a:p>
            <a:pPr marL="0" indent="0">
              <a:buNone/>
            </a:pPr>
            <a:r>
              <a:rPr lang="zh-CN" altLang="en-US"/>
              <a:t>      (3) 盘面确定以后，盘片开始旋转，将指定块号的磁道段移动至磁头下。</a:t>
            </a:r>
            <a:endParaRPr lang="zh-CN" altLang="en-US"/>
          </a:p>
          <a:p>
            <a:pPr marL="0" indent="0">
              <a:buNone/>
            </a:pPr>
            <a:r>
              <a:rPr lang="zh-CN" altLang="en-US"/>
              <a:t>   经过上面三个步骤，指定数据的存储位置就被找到。这时就可以开始读/写操作了。</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M</a:t>
            </a:r>
            <a:r>
              <a:rPr lang="zh-CN" altLang="en-US"/>
              <a:t>阶</a:t>
            </a:r>
            <a:r>
              <a:rPr lang="en-US" altLang="zh-CN"/>
              <a:t>B</a:t>
            </a:r>
            <a:r>
              <a:rPr lang="zh-CN" altLang="en-US"/>
              <a:t>树定义</a:t>
            </a:r>
            <a:endParaRPr lang="zh-CN" altLang="en-US"/>
          </a:p>
        </p:txBody>
      </p:sp>
      <p:sp>
        <p:nvSpPr>
          <p:cNvPr id="3" name="内容占位符 2"/>
          <p:cNvSpPr>
            <a:spLocks noGrp="1"/>
          </p:cNvSpPr>
          <p:nvPr>
            <p:ph idx="1"/>
          </p:nvPr>
        </p:nvSpPr>
        <p:spPr/>
        <p:txBody>
          <a:bodyPr/>
          <a:p>
            <a:r>
              <a:rPr lang="zh-CN" altLang="en-US"/>
              <a:t>M阶是指一个节点最多能拥有的孩子数，</a:t>
            </a:r>
            <a:r>
              <a:rPr lang="en-US" altLang="zh-CN"/>
              <a:t>M&gt;=2</a:t>
            </a:r>
            <a:r>
              <a:rPr lang="zh-CN" altLang="zh-CN"/>
              <a:t>。</a:t>
            </a:r>
            <a:endParaRPr lang="zh-CN" altLang="zh-CN"/>
          </a:p>
          <a:p>
            <a:r>
              <a:rPr lang="zh-CN" altLang="en-US"/>
              <a:t>每个结点最多有</a:t>
            </a:r>
            <a:r>
              <a:rPr lang="en-US" altLang="zh-CN"/>
              <a:t>m</a:t>
            </a:r>
            <a:r>
              <a:rPr lang="zh-CN" altLang="en-US"/>
              <a:t>棵子树。</a:t>
            </a:r>
            <a:endParaRPr lang="zh-CN" altLang="en-US"/>
          </a:p>
          <a:p>
            <a:r>
              <a:rPr lang="zh-CN" altLang="en-US"/>
              <a:t>除根结点外，其他分支结点至少有</a:t>
            </a:r>
            <a:r>
              <a:rPr lang="en-US" altLang="zh-CN"/>
              <a:t>[m/2]</a:t>
            </a:r>
            <a:r>
              <a:rPr lang="zh-CN" altLang="zh-CN"/>
              <a:t>棵子树。</a:t>
            </a:r>
            <a:endParaRPr lang="zh-CN" altLang="zh-CN"/>
          </a:p>
          <a:p>
            <a:r>
              <a:rPr lang="zh-CN" altLang="zh-CN"/>
              <a:t>根结点至少有两棵子树</a:t>
            </a:r>
            <a:r>
              <a:rPr lang="en-US" altLang="zh-CN"/>
              <a:t>(</a:t>
            </a:r>
            <a:r>
              <a:rPr lang="zh-CN" altLang="zh-CN"/>
              <a:t>除非</a:t>
            </a:r>
            <a:r>
              <a:rPr lang="en-US" altLang="zh-CN"/>
              <a:t>B</a:t>
            </a:r>
            <a:r>
              <a:rPr lang="zh-CN" altLang="en-US"/>
              <a:t>树只包含一个根节点</a:t>
            </a:r>
            <a:r>
              <a:rPr lang="en-US" altLang="zh-CN"/>
              <a:t>)</a:t>
            </a:r>
            <a:r>
              <a:rPr lang="zh-CN" altLang="en-US"/>
              <a:t>。</a:t>
            </a:r>
            <a:endParaRPr lang="zh-CN" altLang="en-US"/>
          </a:p>
          <a:p>
            <a:r>
              <a:rPr lang="zh-CN" altLang="en-US"/>
              <a:t>有</a:t>
            </a:r>
            <a:r>
              <a:rPr lang="en-US" altLang="zh-CN"/>
              <a:t>k</a:t>
            </a:r>
            <a:r>
              <a:rPr lang="zh-CN" altLang="en-US"/>
              <a:t>个孩子的分支节点包含</a:t>
            </a:r>
            <a:r>
              <a:rPr lang="en-US" altLang="zh-CN"/>
              <a:t>k-1</a:t>
            </a:r>
            <a:r>
              <a:rPr lang="zh-CN" altLang="en-US"/>
              <a:t>个关键码，关键码按递增次数排列。</a:t>
            </a:r>
            <a:endParaRPr lang="zh-CN" altLang="en-US"/>
          </a:p>
          <a:p>
            <a:r>
              <a:rPr lang="zh-CN" altLang="en-US"/>
              <a:t>所有叶子结点在同一层，叶子结点不包含任何关键码信息。</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磁盘的读写原理</a:t>
            </a:r>
            <a:endParaRPr lang="zh-CN" altLang="en-US"/>
          </a:p>
        </p:txBody>
      </p:sp>
      <p:sp>
        <p:nvSpPr>
          <p:cNvPr id="3" name="内容占位符 2"/>
          <p:cNvSpPr>
            <a:spLocks noGrp="1"/>
          </p:cNvSpPr>
          <p:nvPr>
            <p:ph idx="1"/>
          </p:nvPr>
        </p:nvSpPr>
        <p:spPr/>
        <p:txBody>
          <a:bodyPr/>
          <a:p>
            <a:r>
              <a:rPr lang="zh-CN" altLang="en-US"/>
              <a:t>访问某一具体信息，由3部分时间组成：</a:t>
            </a:r>
            <a:endParaRPr lang="zh-CN" altLang="en-US"/>
          </a:p>
          <a:p>
            <a:pPr marL="0" indent="0">
              <a:buNone/>
            </a:pPr>
            <a:r>
              <a:rPr lang="zh-CN" altLang="en-US"/>
              <a:t> </a:t>
            </a:r>
            <a:r>
              <a:rPr lang="en-US" altLang="zh-CN"/>
              <a:t>1. </a:t>
            </a:r>
            <a:r>
              <a:rPr lang="zh-CN" altLang="en-US"/>
              <a:t>查找时间(seek time) Ts: 完成上述步骤(1)所需要的时间。这部分时间代价最高，最大可达到0.1s左右。</a:t>
            </a:r>
            <a:endParaRPr lang="zh-CN" altLang="en-US"/>
          </a:p>
          <a:p>
            <a:pPr marL="0" indent="0">
              <a:buNone/>
            </a:pPr>
            <a:r>
              <a:rPr lang="zh-CN" altLang="en-US"/>
              <a:t> </a:t>
            </a:r>
            <a:r>
              <a:rPr lang="en-US" altLang="zh-CN"/>
              <a:t>2. </a:t>
            </a:r>
            <a:r>
              <a:rPr lang="zh-CN" altLang="en-US"/>
              <a:t>等待时间(latency time) Tl: 完成上述步骤(3)所需要的时间。由于盘片绕主轴旋转速度很快，一般为7200转/分(电脑硬盘的性能指标之一, 家用的普通硬盘的转速一般有5400rpm(笔记本)、7200rpm几种)。因此一般旋转一圈大约0.0083s。</a:t>
            </a:r>
            <a:endParaRPr lang="zh-CN" altLang="en-US"/>
          </a:p>
          <a:p>
            <a:pPr marL="0" indent="0">
              <a:buNone/>
            </a:pPr>
            <a:r>
              <a:rPr lang="zh-CN" altLang="en-US"/>
              <a:t> </a:t>
            </a:r>
            <a:r>
              <a:rPr lang="en-US" altLang="zh-CN"/>
              <a:t>3. </a:t>
            </a:r>
            <a:r>
              <a:rPr lang="zh-CN" altLang="en-US"/>
              <a:t>传输时间(transmission time) Tt: 数据通过系统总线传送到内存的时间，一般传输一个字节(byte)大概0.02us=2*10^(-8)s</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磁盘的读写原理</a:t>
            </a:r>
            <a:endParaRPr lang="zh-CN" altLang="en-US"/>
          </a:p>
        </p:txBody>
      </p:sp>
      <p:sp>
        <p:nvSpPr>
          <p:cNvPr id="3" name="内容占位符 2"/>
          <p:cNvSpPr>
            <a:spLocks noGrp="1"/>
          </p:cNvSpPr>
          <p:nvPr>
            <p:ph idx="1"/>
          </p:nvPr>
        </p:nvSpPr>
        <p:spPr/>
        <p:txBody>
          <a:bodyPr/>
          <a:p>
            <a:r>
              <a:rPr lang="zh-CN" altLang="en-US"/>
              <a:t>磁盘读取数据是以盘块(block)为基本单位的。位于同一盘块中的所有数据都能被一次性全部读取出来。而磁盘IO代价主要花费在查找时间Ts上。因此我们应该尽量将相关信息存放在同一盘块，同一磁道中。或者至少放在同一柱面或相邻柱面上，以求在读/写信息时尽量减少磁头来回移动的次数，避免过多的查找时间Ts。</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概念区分</a:t>
            </a:r>
            <a:r>
              <a:rPr lang="en-US" altLang="zh-CN"/>
              <a:t>	</a:t>
            </a:r>
            <a:endParaRPr lang="en-US" altLang="zh-CN"/>
          </a:p>
        </p:txBody>
      </p:sp>
      <p:sp>
        <p:nvSpPr>
          <p:cNvPr id="3" name="内容占位符 2"/>
          <p:cNvSpPr>
            <a:spLocks noGrp="1"/>
          </p:cNvSpPr>
          <p:nvPr>
            <p:ph idx="1"/>
          </p:nvPr>
        </p:nvSpPr>
        <p:spPr/>
        <p:txBody>
          <a:bodyPr/>
          <a:p>
            <a:r>
              <a:rPr lang="zh-CN" altLang="en-US"/>
              <a:t>扇区</a:t>
            </a:r>
            <a:r>
              <a:rPr lang="en-US" altLang="zh-CN"/>
              <a:t>(Sector)</a:t>
            </a:r>
            <a:r>
              <a:rPr lang="zh-CN" altLang="en-US"/>
              <a:t>：通常大小为</a:t>
            </a:r>
            <a:r>
              <a:rPr lang="en-US" altLang="zh-CN"/>
              <a:t>512</a:t>
            </a:r>
            <a:r>
              <a:rPr lang="zh-CN" altLang="en-US"/>
              <a:t>字节。</a:t>
            </a:r>
            <a:endParaRPr lang="zh-CN" altLang="en-US"/>
          </a:p>
          <a:p>
            <a:r>
              <a:rPr lang="zh-CN" altLang="en-US"/>
              <a:t>磁盘块</a:t>
            </a:r>
            <a:r>
              <a:rPr lang="en-US" altLang="zh-CN"/>
              <a:t>(Block size)</a:t>
            </a:r>
            <a:r>
              <a:rPr lang="zh-CN" altLang="en-US"/>
              <a:t>：</a:t>
            </a:r>
            <a:r>
              <a:rPr lang="en-US" altLang="zh-CN"/>
              <a:t>Linux</a:t>
            </a:r>
            <a:r>
              <a:rPr lang="zh-CN" altLang="en-US"/>
              <a:t>对文件操作的最小单元，依文件系统及格式，大小不固定。通过</a:t>
            </a:r>
            <a:r>
              <a:rPr lang="en-US" altLang="zh-CN"/>
              <a:t>: sudo /sbin/tune2fs -l /dev/sda1|grep "Block size" </a:t>
            </a:r>
            <a:r>
              <a:rPr lang="zh-CN" altLang="zh-CN"/>
              <a:t>查看</a:t>
            </a:r>
            <a:r>
              <a:rPr lang="en-US" altLang="zh-CN"/>
              <a:t>sdf1</a:t>
            </a:r>
            <a:r>
              <a:rPr lang="zh-CN" altLang="en-US"/>
              <a:t>盘的文件系统。或者通过</a:t>
            </a:r>
            <a:r>
              <a:rPr lang="en-US" altLang="zh-CN"/>
              <a:t>stat -f file</a:t>
            </a:r>
            <a:r>
              <a:rPr lang="zh-CN" altLang="en-US"/>
              <a:t>。</a:t>
            </a:r>
            <a:endParaRPr lang="zh-CN" altLang="en-US"/>
          </a:p>
          <a:p>
            <a:pPr marL="0" indent="0">
              <a:buNone/>
            </a:pPr>
            <a:r>
              <a:rPr lang="zh-CN" altLang="en-US"/>
              <a:t>   </a:t>
            </a:r>
            <a:r>
              <a:rPr lang="en-US" altLang="zh-CN"/>
              <a:t>1.</a:t>
            </a:r>
            <a:r>
              <a:rPr lang="zh-CN" altLang="en-US"/>
              <a:t>一个文件假设只有几个字节，其实也会占用一个文件块大小。</a:t>
            </a:r>
            <a:endParaRPr lang="zh-CN" altLang="en-US"/>
          </a:p>
          <a:p>
            <a:pPr marL="0" indent="0">
              <a:buNone/>
            </a:pPr>
            <a:r>
              <a:rPr lang="zh-CN" altLang="en-US"/>
              <a:t>   </a:t>
            </a:r>
            <a:r>
              <a:rPr lang="en-US" altLang="zh-CN"/>
              <a:t>2.</a:t>
            </a:r>
            <a:r>
              <a:rPr lang="zh-CN" altLang="en-US"/>
              <a:t>系统通常一次会读取一个Block size大小，而不是一个扇区大小。</a:t>
            </a:r>
            <a:endParaRPr lang="zh-CN" altLang="en-US"/>
          </a:p>
          <a:p>
            <a:r>
              <a:rPr lang="zh-CN" altLang="en-US"/>
              <a:t>页</a:t>
            </a:r>
            <a:r>
              <a:rPr lang="en-US" altLang="zh-CN"/>
              <a:t>(Page)</a:t>
            </a:r>
            <a:r>
              <a:rPr lang="zh-CN" altLang="en-US"/>
              <a:t>：</a:t>
            </a:r>
            <a:r>
              <a:rPr lang="en-US" altLang="zh-CN"/>
              <a:t>Linux</a:t>
            </a:r>
            <a:r>
              <a:rPr lang="zh-CN" altLang="en-US"/>
              <a:t>对内存操作的最小单元，通过：</a:t>
            </a:r>
            <a:r>
              <a:rPr lang="en-US" altLang="zh-CN"/>
              <a:t>getconf PAGESIZE</a:t>
            </a:r>
            <a:r>
              <a:rPr lang="zh-CN" altLang="en-US"/>
              <a:t>命令查看，通常为</a:t>
            </a:r>
            <a:r>
              <a:rPr lang="en-US" altLang="zh-CN"/>
              <a:t>4096</a:t>
            </a:r>
            <a:r>
              <a:rPr lang="zh-CN" altLang="en-US"/>
              <a:t>字节。</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en-US"/>
              <a:t>树数据查找与磁盘</a:t>
            </a:r>
            <a:r>
              <a:rPr lang="en-US" altLang="zh-CN"/>
              <a:t>IO</a:t>
            </a:r>
            <a:endParaRPr lang="en-US" altLang="zh-CN"/>
          </a:p>
        </p:txBody>
      </p:sp>
      <p:pic>
        <p:nvPicPr>
          <p:cNvPr id="4" name="内容占位符 3"/>
          <p:cNvPicPr>
            <a:picLocks noChangeAspect="1"/>
          </p:cNvPicPr>
          <p:nvPr>
            <p:ph idx="1"/>
          </p:nvPr>
        </p:nvPicPr>
        <p:blipFill>
          <a:blip r:embed="rId1"/>
          <a:stretch>
            <a:fillRect/>
          </a:stretch>
        </p:blipFill>
        <p:spPr>
          <a:xfrm>
            <a:off x="732155" y="1957070"/>
            <a:ext cx="6010275" cy="2943225"/>
          </a:xfrm>
          <a:prstGeom prst="rect">
            <a:avLst/>
          </a:prstGeom>
        </p:spPr>
      </p:pic>
      <p:sp>
        <p:nvSpPr>
          <p:cNvPr id="5" name="文本框 4"/>
          <p:cNvSpPr txBox="1"/>
          <p:nvPr/>
        </p:nvSpPr>
        <p:spPr>
          <a:xfrm>
            <a:off x="6858635" y="1691005"/>
            <a:ext cx="4988560" cy="3415030"/>
          </a:xfrm>
          <a:prstGeom prst="rect">
            <a:avLst/>
          </a:prstGeom>
          <a:noFill/>
        </p:spPr>
        <p:txBody>
          <a:bodyPr wrap="square" rtlCol="0">
            <a:spAutoFit/>
          </a:bodyPr>
          <a:p>
            <a:pPr algn="l"/>
            <a:r>
              <a:rPr lang="en-US" altLang="zh-CN"/>
              <a:t>假如每个盘块正好存放一个B树的结点</a:t>
            </a:r>
            <a:r>
              <a:rPr lang="zh-CN" altLang="en-US"/>
              <a:t>，我们来模拟下查找文件29的过程：</a:t>
            </a:r>
            <a:endParaRPr lang="zh-CN" altLang="en-US"/>
          </a:p>
          <a:p>
            <a:pPr algn="l"/>
            <a:r>
              <a:rPr lang="en-US" altLang="zh-CN"/>
              <a:t>1. </a:t>
            </a:r>
            <a:r>
              <a:rPr lang="zh-CN" altLang="en-US"/>
              <a:t>根据根结点指针找到文件目录的根磁盘块1，将其中的信息导入内存。【磁盘IO操作 1次】</a:t>
            </a:r>
            <a:endParaRPr lang="zh-CN" altLang="en-US"/>
          </a:p>
          <a:p>
            <a:pPr algn="l"/>
            <a:r>
              <a:rPr lang="en-US" altLang="zh-CN"/>
              <a:t>2. </a:t>
            </a:r>
            <a:r>
              <a:rPr lang="zh-CN" altLang="en-US"/>
              <a:t>此时内存中有两个文件名17、35和三个存储其他磁盘页面地址的数据。由于17&lt;29&lt;35，因此我们找到指针p2。</a:t>
            </a:r>
            <a:endParaRPr lang="zh-CN" altLang="en-US"/>
          </a:p>
          <a:p>
            <a:pPr algn="l"/>
            <a:r>
              <a:rPr lang="zh-CN" altLang="en-US"/>
              <a:t>3. 根据p2指针，我们定位到磁盘块3，并将其中的信息导入内存。【磁盘IO操作 2次】 </a:t>
            </a:r>
            <a:endParaRPr lang="zh-CN" altLang="en-US"/>
          </a:p>
          <a:p>
            <a:pPr algn="l"/>
            <a:r>
              <a:rPr lang="zh-CN" altLang="en-US"/>
              <a:t>4. 此时内存中有两个文件名26，30和三个存储其他磁盘页面地址的数据。由于26&lt;29&lt;30，因此我们找到指针p2。</a:t>
            </a:r>
            <a:endParaRPr lang="zh-CN" altLang="en-US"/>
          </a:p>
        </p:txBody>
      </p:sp>
      <p:sp>
        <p:nvSpPr>
          <p:cNvPr id="3" name="文本框 2"/>
          <p:cNvSpPr txBox="1"/>
          <p:nvPr/>
        </p:nvSpPr>
        <p:spPr>
          <a:xfrm>
            <a:off x="838200" y="4994910"/>
            <a:ext cx="11086465" cy="1476375"/>
          </a:xfrm>
          <a:prstGeom prst="rect">
            <a:avLst/>
          </a:prstGeom>
          <a:noFill/>
        </p:spPr>
        <p:txBody>
          <a:bodyPr wrap="square" rtlCol="0">
            <a:spAutoFit/>
          </a:bodyPr>
          <a:p>
            <a:pPr algn="l"/>
            <a:endParaRPr lang="zh-CN" altLang="en-US"/>
          </a:p>
          <a:p>
            <a:pPr algn="l"/>
            <a:r>
              <a:rPr lang="zh-CN" altLang="en-US"/>
              <a:t>5. 根据p2指针，我们定位到磁盘块8，并将其中的信息导入内存。【磁盘IO操作 3次】</a:t>
            </a:r>
            <a:endParaRPr lang="zh-CN" altLang="en-US"/>
          </a:p>
          <a:p>
            <a:pPr algn="l"/>
            <a:r>
              <a:rPr lang="zh-CN" altLang="en-US"/>
              <a:t>6. 此时内存中有两个文件名28，29。根据算法我们查找到文件名29，并定位了该文件内存的磁盘地址。</a:t>
            </a:r>
            <a:endParaRPr lang="zh-CN" altLang="en-US"/>
          </a:p>
          <a:p>
            <a:pPr algn="l"/>
            <a:r>
              <a:rPr lang="zh-CN" altLang="en-US"/>
              <a:t>分析上面的过程，发现需要3次磁盘IO操作和3次内存查找操作。关于内存中的文件名查找，由于是一个有序表结构，可以利用折半查找提高效率。至于IO操作是影响整个B树查找效率的决定因素。</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zh-CN" altLang="en-US"/>
              <a:t>阶</a:t>
            </a:r>
            <a:r>
              <a:rPr lang="en-US" altLang="zh-CN"/>
              <a:t>B+</a:t>
            </a:r>
            <a:r>
              <a:rPr lang="zh-CN" altLang="en-US"/>
              <a:t>树</a:t>
            </a:r>
            <a:endParaRPr lang="zh-CN" altLang="en-US"/>
          </a:p>
        </p:txBody>
      </p:sp>
      <p:sp>
        <p:nvSpPr>
          <p:cNvPr id="3" name="内容占位符 2"/>
          <p:cNvSpPr>
            <a:spLocks noGrp="1"/>
          </p:cNvSpPr>
          <p:nvPr>
            <p:ph idx="1"/>
          </p:nvPr>
        </p:nvSpPr>
        <p:spPr/>
        <p:txBody>
          <a:bodyPr>
            <a:normAutofit fontScale="90000" lnSpcReduction="20000"/>
          </a:bodyPr>
          <a:p>
            <a:r>
              <a:rPr lang="zh-CN" altLang="en-US" sz="2400"/>
              <a:t>根</a:t>
            </a:r>
            <a:r>
              <a:rPr lang="zh-CN" altLang="zh-CN" sz="2400">
                <a:sym typeface="+mn-ea"/>
              </a:rPr>
              <a:t>结点</a:t>
            </a:r>
            <a:r>
              <a:rPr lang="zh-CN" altLang="en-US" sz="2400"/>
              <a:t>只有</a:t>
            </a:r>
            <a:r>
              <a:rPr lang="en-US" altLang="zh-CN" sz="2400"/>
              <a:t>1</a:t>
            </a:r>
            <a:r>
              <a:rPr lang="zh-CN" altLang="en-US" sz="2400"/>
              <a:t>个，分支数量范围</a:t>
            </a:r>
            <a:r>
              <a:rPr lang="en-US" altLang="zh-CN" sz="2400"/>
              <a:t>[2,m]</a:t>
            </a:r>
            <a:r>
              <a:rPr lang="zh-CN" altLang="zh-CN" sz="2400"/>
              <a:t>。</a:t>
            </a:r>
            <a:endParaRPr lang="zh-CN" altLang="zh-CN" sz="2400"/>
          </a:p>
          <a:p>
            <a:r>
              <a:rPr lang="zh-CN" altLang="zh-CN" sz="2400"/>
              <a:t>除根结点以外的非叶子结点，每个结点包含分支范围</a:t>
            </a:r>
            <a:r>
              <a:rPr lang="en-US" altLang="zh-CN" sz="2400"/>
              <a:t>[m/2</a:t>
            </a:r>
            <a:r>
              <a:rPr lang="zh-CN" altLang="en-US" sz="2400"/>
              <a:t>，</a:t>
            </a:r>
            <a:r>
              <a:rPr lang="en-US" altLang="zh-CN" sz="2400"/>
              <a:t>m]</a:t>
            </a:r>
            <a:r>
              <a:rPr lang="zh-CN" altLang="en-US" sz="2400"/>
              <a:t>，其中</a:t>
            </a:r>
            <a:r>
              <a:rPr lang="en-US" altLang="zh-CN" sz="2400"/>
              <a:t>[m/2]</a:t>
            </a:r>
            <a:r>
              <a:rPr lang="zh-CN" altLang="zh-CN" sz="2400"/>
              <a:t>表示取大于</a:t>
            </a:r>
            <a:r>
              <a:rPr lang="en-US" altLang="zh-CN" sz="2400"/>
              <a:t>m/2</a:t>
            </a:r>
            <a:r>
              <a:rPr lang="zh-CN" altLang="zh-CN" sz="2400"/>
              <a:t>的最小整数。</a:t>
            </a:r>
            <a:endParaRPr lang="zh-CN" altLang="zh-CN" sz="2400"/>
          </a:p>
          <a:p>
            <a:r>
              <a:rPr lang="zh-CN" altLang="zh-CN" sz="2400"/>
              <a:t>所有非叶子结点的关键码数目等于它的分支数量。</a:t>
            </a:r>
            <a:r>
              <a:rPr lang="zh-CN" altLang="zh-CN" sz="2400">
                <a:solidFill>
                  <a:srgbClr val="FF0000"/>
                </a:solidFill>
              </a:rPr>
              <a:t>争议点</a:t>
            </a:r>
            <a:endParaRPr lang="zh-CN" altLang="zh-CN" sz="2400">
              <a:solidFill>
                <a:srgbClr val="FF0000"/>
              </a:solidFill>
            </a:endParaRPr>
          </a:p>
          <a:p>
            <a:r>
              <a:rPr lang="zh-CN" altLang="zh-CN" sz="2400"/>
              <a:t>所有叶子</a:t>
            </a:r>
            <a:r>
              <a:rPr lang="zh-CN" altLang="zh-CN" sz="2400">
                <a:sym typeface="+mn-ea"/>
              </a:rPr>
              <a:t>结点</a:t>
            </a:r>
            <a:r>
              <a:rPr lang="zh-CN" altLang="zh-CN" sz="2400"/>
              <a:t>都在同一层，且关键字数目范围是[[m/2],m]。</a:t>
            </a:r>
            <a:endParaRPr lang="zh-CN" altLang="zh-CN" sz="2400"/>
          </a:p>
          <a:p>
            <a:r>
              <a:rPr lang="zh-CN" altLang="zh-CN" sz="2400"/>
              <a:t>所有非叶子节点的关键字可以看成是索引部分，这些索引等于其子树（根结点）中的</a:t>
            </a:r>
            <a:r>
              <a:rPr lang="zh-CN" altLang="zh-CN" sz="2400">
                <a:solidFill>
                  <a:srgbClr val="FF0000"/>
                </a:solidFill>
              </a:rPr>
              <a:t>最大（或最小）</a:t>
            </a:r>
            <a:r>
              <a:rPr lang="zh-CN" altLang="zh-CN" sz="2400"/>
              <a:t>关键字。</a:t>
            </a:r>
            <a:endParaRPr lang="zh-CN" altLang="zh-CN" sz="2400"/>
          </a:p>
          <a:p>
            <a:r>
              <a:rPr lang="zh-CN" altLang="zh-CN" sz="2400"/>
              <a:t>叶子节点包含全部关键字的信息(非叶子节点只包含索引)，且叶子结点中的所有关键字依照大小顺序连接。</a:t>
            </a:r>
            <a:endParaRPr lang="zh-CN" altLang="zh-CN" sz="2400"/>
          </a:p>
          <a:p>
            <a:r>
              <a:rPr lang="zh-CN" altLang="zh-CN">
                <a:solidFill>
                  <a:srgbClr val="FF0000"/>
                </a:solidFill>
              </a:rPr>
              <a:t>争议点</a:t>
            </a:r>
            <a:r>
              <a:rPr lang="zh-CN" altLang="zh-CN"/>
              <a:t>：</a:t>
            </a:r>
            <a:r>
              <a:rPr lang="en-US" altLang="zh-CN"/>
              <a:t>k</a:t>
            </a:r>
            <a:r>
              <a:rPr lang="zh-CN" altLang="en-US"/>
              <a:t>个</a:t>
            </a:r>
            <a:r>
              <a:rPr lang="zh-CN" altLang="zh-CN"/>
              <a:t>分支节点包含</a:t>
            </a:r>
            <a:r>
              <a:rPr lang="en-US" altLang="zh-CN"/>
              <a:t>k-1</a:t>
            </a:r>
            <a:r>
              <a:rPr lang="zh-CN" altLang="en-US"/>
              <a:t>个</a:t>
            </a:r>
            <a:r>
              <a:rPr lang="zh-CN" altLang="zh-CN"/>
              <a:t>关键码，即同</a:t>
            </a:r>
            <a:r>
              <a:rPr lang="en-US" altLang="zh-CN"/>
              <a:t>B</a:t>
            </a:r>
            <a:r>
              <a:rPr lang="zh-CN" altLang="en-US"/>
              <a:t>树。</a:t>
            </a:r>
            <a:endParaRPr lang="zh-CN" altLang="en-US"/>
          </a:p>
          <a:p>
            <a:r>
              <a:rPr lang="zh-CN" altLang="en-US">
                <a:solidFill>
                  <a:srgbClr val="FF0000"/>
                </a:solidFill>
              </a:rPr>
              <a:t>最大</a:t>
            </a:r>
            <a:r>
              <a:rPr lang="en-US" altLang="zh-CN">
                <a:solidFill>
                  <a:srgbClr val="FF0000"/>
                </a:solidFill>
              </a:rPr>
              <a:t>(</a:t>
            </a:r>
            <a:r>
              <a:rPr lang="zh-CN" altLang="en-US">
                <a:solidFill>
                  <a:srgbClr val="FF0000"/>
                </a:solidFill>
              </a:rPr>
              <a:t>或最小</a:t>
            </a:r>
            <a:r>
              <a:rPr lang="en-US" altLang="zh-CN">
                <a:solidFill>
                  <a:srgbClr val="FF0000"/>
                </a:solidFill>
              </a:rPr>
              <a:t>)</a:t>
            </a:r>
            <a:r>
              <a:rPr lang="en-US" altLang="zh-CN"/>
              <a:t>:  </a:t>
            </a:r>
            <a:r>
              <a:rPr lang="zh-CN" altLang="zh-CN"/>
              <a:t>实现中，要么存最大，要么存最小，保持一致即可。</a:t>
            </a:r>
            <a:endParaRPr lang="zh-CN" altLang="zh-CN"/>
          </a:p>
          <a:p>
            <a:r>
              <a:rPr lang="zh-CN" altLang="zh-CN"/>
              <a:t>补充：</a:t>
            </a:r>
            <a:r>
              <a:rPr lang="en-US" altLang="zh-CN"/>
              <a:t>MySQL</a:t>
            </a:r>
            <a:r>
              <a:rPr lang="zh-CN" altLang="en-US"/>
              <a:t>的</a:t>
            </a:r>
            <a:r>
              <a:rPr lang="en-US" altLang="zh-CN"/>
              <a:t>InnoDB</a:t>
            </a:r>
            <a:r>
              <a:rPr lang="zh-CN" altLang="zh-CN"/>
              <a:t>引擎按照最小关键码，且分支数量和关键码相同。</a:t>
            </a:r>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zh-CN"/>
              <a:t>树数据存储方式</a:t>
            </a:r>
            <a:endParaRPr lang="zh-CN" altLang="zh-CN"/>
          </a:p>
        </p:txBody>
      </p:sp>
      <p:pic>
        <p:nvPicPr>
          <p:cNvPr id="6" name="内容占位符 5"/>
          <p:cNvPicPr>
            <a:picLocks noChangeAspect="1"/>
          </p:cNvPicPr>
          <p:nvPr>
            <p:ph idx="1"/>
          </p:nvPr>
        </p:nvPicPr>
        <p:blipFill>
          <a:blip r:embed="rId1"/>
          <a:stretch>
            <a:fillRect/>
          </a:stretch>
        </p:blipFill>
        <p:spPr>
          <a:xfrm>
            <a:off x="838200" y="1608455"/>
            <a:ext cx="6686550" cy="3819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zh-CN"/>
              <a:t>树与</a:t>
            </a:r>
            <a:r>
              <a:rPr lang="en-US" altLang="zh-CN"/>
              <a:t>B+</a:t>
            </a:r>
            <a:r>
              <a:rPr lang="zh-CN" altLang="en-US"/>
              <a:t>树区别</a:t>
            </a:r>
            <a:endParaRPr lang="zh-CN" altLang="en-US"/>
          </a:p>
        </p:txBody>
      </p:sp>
      <p:sp>
        <p:nvSpPr>
          <p:cNvPr id="8" name="内容占位符 7"/>
          <p:cNvSpPr/>
          <p:nvPr>
            <p:ph idx="1"/>
          </p:nvPr>
        </p:nvSpPr>
        <p:spPr/>
        <p:txBody>
          <a:bodyPr>
            <a:normAutofit fontScale="70000"/>
          </a:bodyPr>
          <a:p>
            <a:endParaRPr lang="zh-CN" altLang="en-US"/>
          </a:p>
          <a:p>
            <a:endParaRPr lang="zh-CN" altLang="en-US"/>
          </a:p>
          <a:p>
            <a:endParaRPr lang="zh-CN" altLang="en-US"/>
          </a:p>
          <a:p>
            <a:endParaRPr lang="zh-CN" altLang="en-US"/>
          </a:p>
          <a:p>
            <a:endParaRPr lang="zh-CN" altLang="en-US"/>
          </a:p>
          <a:p>
            <a:endParaRPr lang="zh-CN" altLang="en-US"/>
          </a:p>
          <a:p>
            <a:r>
              <a:rPr lang="zh-CN" altLang="en-US"/>
              <a:t>B+树中只有叶子节点会带有指向记录的指针，而B树则所有节点都带有，在内部节点出现的索引项不会再出现在叶子节点中。由于</a:t>
            </a:r>
            <a:r>
              <a:rPr lang="en-US" altLang="zh-CN">
                <a:sym typeface="+mn-ea"/>
              </a:rPr>
              <a:t>B+</a:t>
            </a:r>
            <a:r>
              <a:rPr lang="zh-CN" altLang="en-US">
                <a:sym typeface="+mn-ea"/>
              </a:rPr>
              <a:t>树</a:t>
            </a:r>
            <a:r>
              <a:rPr lang="zh-CN" altLang="en-US"/>
              <a:t>结点存储的是更多的索引信息，那么检索更快。</a:t>
            </a:r>
            <a:endParaRPr lang="zh-CN" altLang="en-US"/>
          </a:p>
          <a:p>
            <a:r>
              <a:rPr lang="zh-CN" altLang="en-US"/>
              <a:t>B+树中所有叶子节点都是通过指针连接在一起，而B树不会。当遍历数据，</a:t>
            </a:r>
            <a:r>
              <a:rPr lang="en-US" altLang="zh-CN"/>
              <a:t>B</a:t>
            </a:r>
            <a:r>
              <a:rPr lang="zh-CN" altLang="zh-CN"/>
              <a:t>树需要通过中序遍历，而</a:t>
            </a:r>
            <a:r>
              <a:rPr lang="en-US" altLang="zh-CN"/>
              <a:t>B+</a:t>
            </a:r>
            <a:r>
              <a:rPr lang="zh-CN" altLang="en-US"/>
              <a:t>树只需要从叶子结点挨个遍历即可，且由于叶子结点存储索引及数据信息，那么进行</a:t>
            </a:r>
            <a:r>
              <a:rPr lang="en-US" altLang="zh-CN"/>
              <a:t>range-query</a:t>
            </a:r>
            <a:r>
              <a:rPr lang="zh-CN" altLang="en-US"/>
              <a:t>就非常方便，而</a:t>
            </a:r>
            <a:r>
              <a:rPr lang="en-US" altLang="zh-CN"/>
              <a:t>B</a:t>
            </a:r>
            <a:r>
              <a:rPr lang="zh-CN" altLang="en-US"/>
              <a:t>树则不支持。这就是数据库选择</a:t>
            </a:r>
            <a:r>
              <a:rPr lang="en-US" altLang="zh-CN"/>
              <a:t>B+</a:t>
            </a:r>
            <a:r>
              <a:rPr lang="zh-CN" altLang="en-US"/>
              <a:t>树的最主要原因。</a:t>
            </a:r>
            <a:endParaRPr lang="zh-CN" altLang="en-US"/>
          </a:p>
          <a:p>
            <a:endParaRPr lang="zh-CN" altLang="en-US"/>
          </a:p>
        </p:txBody>
      </p:sp>
      <p:pic>
        <p:nvPicPr>
          <p:cNvPr id="9" name="图片 8"/>
          <p:cNvPicPr>
            <a:picLocks noChangeAspect="1"/>
          </p:cNvPicPr>
          <p:nvPr/>
        </p:nvPicPr>
        <p:blipFill>
          <a:blip r:embed="rId1"/>
          <a:stretch>
            <a:fillRect/>
          </a:stretch>
        </p:blipFill>
        <p:spPr>
          <a:xfrm>
            <a:off x="894715" y="1691005"/>
            <a:ext cx="8466455" cy="23844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树插入原则</a:t>
            </a:r>
            <a:endParaRPr lang="zh-CN" altLang="en-US"/>
          </a:p>
        </p:txBody>
      </p:sp>
      <p:sp>
        <p:nvSpPr>
          <p:cNvPr id="3" name="内容占位符 2"/>
          <p:cNvSpPr>
            <a:spLocks noGrp="1"/>
          </p:cNvSpPr>
          <p:nvPr>
            <p:ph idx="1"/>
          </p:nvPr>
        </p:nvSpPr>
        <p:spPr/>
        <p:txBody>
          <a:bodyPr/>
          <a:p>
            <a:r>
              <a:rPr lang="zh-CN" altLang="en-US"/>
              <a:t>和</a:t>
            </a:r>
            <a:r>
              <a:rPr lang="en-US" altLang="zh-CN"/>
              <a:t>B</a:t>
            </a:r>
            <a:r>
              <a:rPr lang="zh-CN" altLang="en-US"/>
              <a:t>树类似，但关键码会在分支节点和叶子节点同时出现。</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a:t>
            </a:r>
            <a:r>
              <a:rPr lang="zh-CN" altLang="en-US">
                <a:sym typeface="+mn-ea"/>
              </a:rPr>
              <a:t>树插入</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sym typeface="+mn-ea"/>
              </a:rPr>
              <a:t>1. </a:t>
            </a:r>
            <a:r>
              <a:rPr lang="zh-CN" altLang="en-US">
                <a:sym typeface="+mn-ea"/>
              </a:rPr>
              <a:t>将</a:t>
            </a:r>
            <a:r>
              <a:rPr lang="en-US" altLang="zh-CN">
                <a:sym typeface="+mn-ea"/>
              </a:rPr>
              <a:t>C N G A H E K Q M F W L T Z D P R X Y S</a:t>
            </a:r>
            <a:r>
              <a:rPr lang="zh-CN" altLang="en-US">
                <a:sym typeface="+mn-ea"/>
              </a:rPr>
              <a:t>插入到一棵空</a:t>
            </a:r>
            <a:r>
              <a:rPr lang="en-US" altLang="zh-CN">
                <a:sym typeface="+mn-ea"/>
              </a:rPr>
              <a:t>5</a:t>
            </a:r>
            <a:r>
              <a:rPr lang="zh-CN" altLang="en-US">
                <a:sym typeface="+mn-ea"/>
              </a:rPr>
              <a:t>阶</a:t>
            </a:r>
            <a:r>
              <a:rPr lang="en-US" altLang="zh-CN">
                <a:sym typeface="+mn-ea"/>
              </a:rPr>
              <a:t>B+</a:t>
            </a:r>
            <a:r>
              <a:rPr lang="zh-CN" altLang="en-US">
                <a:sym typeface="+mn-ea"/>
              </a:rPr>
              <a:t>树中。</a:t>
            </a:r>
            <a:endParaRPr lang="zh-CN" altLang="en-US">
              <a:sym typeface="+mn-ea"/>
            </a:endParaRPr>
          </a:p>
          <a:p>
            <a:pPr marL="0" indent="0">
              <a:buNone/>
            </a:pPr>
            <a:r>
              <a:rPr lang="en-US" altLang="zh-CN">
                <a:sym typeface="+mn-ea"/>
              </a:rPr>
              <a:t>2. 首先，结点空间足够，4个字母插入相同的结点中，如下图：</a:t>
            </a:r>
            <a:endParaRPr lang="en-US" altLang="zh-CN">
              <a:sym typeface="+mn-ea"/>
            </a:endParaRPr>
          </a:p>
          <a:p>
            <a:pPr marL="0" indent="0">
              <a:buNone/>
            </a:pPr>
            <a:endParaRPr lang="en-US" altLang="zh-CN">
              <a:sym typeface="+mn-ea"/>
            </a:endParaRPr>
          </a:p>
          <a:p>
            <a:pPr marL="0" indent="0">
              <a:buNone/>
            </a:pPr>
            <a:r>
              <a:rPr lang="en-US" altLang="zh-CN">
                <a:sym typeface="+mn-ea"/>
              </a:rPr>
              <a:t>3. 当咱们试着插入H时，结点发现空间不够，以致将其分裂成2个结点，移动中间元素G上移到新的根结点中, </a:t>
            </a:r>
            <a:r>
              <a:rPr lang="zh-CN" altLang="zh-CN">
                <a:solidFill>
                  <a:srgbClr val="FF0000"/>
                </a:solidFill>
                <a:sym typeface="+mn-ea"/>
              </a:rPr>
              <a:t>注意根节点和叶子节点都包含</a:t>
            </a:r>
            <a:r>
              <a:rPr lang="en-US" altLang="zh-CN">
                <a:solidFill>
                  <a:srgbClr val="FF0000"/>
                </a:solidFill>
                <a:sym typeface="+mn-ea"/>
              </a:rPr>
              <a:t>G</a:t>
            </a:r>
            <a:r>
              <a:rPr lang="zh-CN" altLang="en-US">
                <a:sym typeface="+mn-ea"/>
              </a:rPr>
              <a:t>：</a:t>
            </a:r>
            <a:endParaRPr lang="zh-CN" altLang="en-US">
              <a:sym typeface="+mn-ea"/>
            </a:endParaRPr>
          </a:p>
          <a:p>
            <a:pPr marL="0" indent="0">
              <a:buNone/>
            </a:pPr>
            <a:endParaRPr lang="en-US" altLang="zh-CN">
              <a:sym typeface="+mn-ea"/>
            </a:endParaRPr>
          </a:p>
          <a:p>
            <a:endParaRPr lang="zh-CN" altLang="en-US"/>
          </a:p>
          <a:p>
            <a:pPr marL="0" indent="0">
              <a:buNone/>
            </a:pPr>
            <a:r>
              <a:rPr lang="en-US" altLang="zh-CN"/>
              <a:t>4. </a:t>
            </a:r>
            <a:r>
              <a:rPr lang="en-US" altLang="zh-CN">
                <a:sym typeface="+mn-ea"/>
              </a:rPr>
              <a:t>当咱们插入E,K，不需要任何分裂操作:</a:t>
            </a:r>
            <a:endParaRPr lang="en-US" altLang="zh-CN">
              <a:sym typeface="+mn-ea"/>
            </a:endParaRPr>
          </a:p>
          <a:p>
            <a:pPr marL="0" indent="0">
              <a:buNone/>
            </a:pPr>
            <a:endParaRPr lang="en-US" altLang="zh-CN"/>
          </a:p>
          <a:p>
            <a:pPr marL="0" indent="0">
              <a:buNone/>
            </a:pPr>
            <a:endParaRPr lang="en-US" altLang="zh-CN"/>
          </a:p>
        </p:txBody>
      </p:sp>
      <p:pic>
        <p:nvPicPr>
          <p:cNvPr id="5" name="图片 4"/>
          <p:cNvPicPr>
            <a:picLocks noChangeAspect="1"/>
          </p:cNvPicPr>
          <p:nvPr/>
        </p:nvPicPr>
        <p:blipFill>
          <a:blip r:embed="rId1"/>
          <a:stretch>
            <a:fillRect/>
          </a:stretch>
        </p:blipFill>
        <p:spPr>
          <a:xfrm>
            <a:off x="1299210" y="2871470"/>
            <a:ext cx="1657350" cy="276225"/>
          </a:xfrm>
          <a:prstGeom prst="rect">
            <a:avLst/>
          </a:prstGeom>
        </p:spPr>
      </p:pic>
      <p:pic>
        <p:nvPicPr>
          <p:cNvPr id="4" name="图片 3"/>
          <p:cNvPicPr>
            <a:picLocks noChangeAspect="1"/>
          </p:cNvPicPr>
          <p:nvPr/>
        </p:nvPicPr>
        <p:blipFill>
          <a:blip r:embed="rId2"/>
          <a:stretch>
            <a:fillRect/>
          </a:stretch>
        </p:blipFill>
        <p:spPr>
          <a:xfrm>
            <a:off x="1056640" y="4300855"/>
            <a:ext cx="2143125" cy="800100"/>
          </a:xfrm>
          <a:prstGeom prst="rect">
            <a:avLst/>
          </a:prstGeom>
        </p:spPr>
      </p:pic>
      <p:pic>
        <p:nvPicPr>
          <p:cNvPr id="6" name="图片 5"/>
          <p:cNvPicPr>
            <a:picLocks noChangeAspect="1"/>
          </p:cNvPicPr>
          <p:nvPr/>
        </p:nvPicPr>
        <p:blipFill>
          <a:blip r:embed="rId3"/>
          <a:stretch>
            <a:fillRect/>
          </a:stretch>
        </p:blipFill>
        <p:spPr>
          <a:xfrm>
            <a:off x="1056640" y="5843905"/>
            <a:ext cx="2894965" cy="8191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  分支等关键码</a:t>
            </a:r>
            <a:r>
              <a:rPr lang="en-US" altLang="zh-CN">
                <a:sym typeface="+mn-ea"/>
              </a:rPr>
              <a:t>+1</a:t>
            </a:r>
            <a:endParaRPr lang="en-US" altLang="zh-CN">
              <a:sym typeface="+mn-ea"/>
            </a:endParaRPr>
          </a:p>
        </p:txBody>
      </p:sp>
      <p:sp>
        <p:nvSpPr>
          <p:cNvPr id="3" name="内容占位符 2"/>
          <p:cNvSpPr>
            <a:spLocks noGrp="1"/>
          </p:cNvSpPr>
          <p:nvPr>
            <p:ph idx="1"/>
          </p:nvPr>
        </p:nvSpPr>
        <p:spPr/>
        <p:txBody>
          <a:bodyPr/>
          <a:p>
            <a:pPr marL="0" indent="0">
              <a:buNone/>
            </a:pPr>
            <a:r>
              <a:rPr lang="en-US" altLang="zh-CN"/>
              <a:t>5. </a:t>
            </a:r>
            <a:r>
              <a:rPr lang="zh-CN" altLang="zh-CN"/>
              <a:t>当插入</a:t>
            </a:r>
            <a:r>
              <a:rPr lang="en-US" altLang="zh-CN"/>
              <a:t>Q</a:t>
            </a:r>
            <a:r>
              <a:rPr lang="zh-CN" altLang="en-US"/>
              <a:t>时，右边第二个叶子节点产生分裂，中间元素</a:t>
            </a:r>
            <a:r>
              <a:rPr lang="en-US" altLang="zh-CN"/>
              <a:t>K</a:t>
            </a:r>
            <a:r>
              <a:rPr lang="zh-CN" altLang="en-US"/>
              <a:t>上移：</a:t>
            </a:r>
            <a:endParaRPr lang="zh-CN" altLang="en-US"/>
          </a:p>
          <a:p>
            <a:pPr marL="0" indent="0">
              <a:buNone/>
            </a:pPr>
            <a:endParaRPr lang="zh-CN" altLang="en-US"/>
          </a:p>
          <a:p>
            <a:pPr marL="0" indent="0">
              <a:buNone/>
            </a:pPr>
            <a:endParaRPr lang="zh-CN" altLang="en-US"/>
          </a:p>
          <a:p>
            <a:pPr marL="0" indent="0">
              <a:buNone/>
            </a:pPr>
            <a:r>
              <a:rPr lang="en-US" altLang="zh-CN"/>
              <a:t>6. </a:t>
            </a:r>
            <a:r>
              <a:rPr lang="zh-CN" altLang="en-US"/>
              <a:t>继续插入</a:t>
            </a:r>
            <a:r>
              <a:rPr lang="en-US" altLang="zh-CN"/>
              <a:t>M F</a:t>
            </a:r>
            <a:r>
              <a:rPr lang="zh-CN" altLang="en-US"/>
              <a:t>，无分裂：</a:t>
            </a:r>
            <a:endParaRPr lang="zh-CN" altLang="en-US"/>
          </a:p>
          <a:p>
            <a:pPr marL="0" indent="0">
              <a:buNone/>
            </a:pPr>
            <a:endParaRPr lang="zh-CN" altLang="en-US"/>
          </a:p>
          <a:p>
            <a:pPr marL="0" indent="0">
              <a:buNone/>
            </a:pPr>
            <a:endParaRPr lang="zh-CN" altLang="en-US"/>
          </a:p>
          <a:p>
            <a:pPr marL="0" indent="0">
              <a:buNone/>
            </a:pPr>
            <a:r>
              <a:rPr lang="en-US" altLang="zh-CN"/>
              <a:t>7. </a:t>
            </a:r>
            <a:r>
              <a:rPr lang="zh-CN" altLang="en-US"/>
              <a:t>插入</a:t>
            </a:r>
            <a:r>
              <a:rPr lang="en-US" altLang="zh-CN"/>
              <a:t>W</a:t>
            </a:r>
            <a:r>
              <a:rPr lang="zh-CN" altLang="en-US"/>
              <a:t>， 最右叶子节点产生分离，中间元素</a:t>
            </a:r>
            <a:r>
              <a:rPr lang="en-US" altLang="zh-CN"/>
              <a:t>N</a:t>
            </a:r>
            <a:r>
              <a:rPr lang="zh-CN" altLang="en-US"/>
              <a:t>上移：</a:t>
            </a:r>
            <a:endParaRPr lang="zh-CN" altLang="en-US"/>
          </a:p>
          <a:p>
            <a:pPr marL="0" indent="0">
              <a:buNone/>
            </a:pPr>
            <a:endParaRPr lang="zh-CN" altLang="en-US"/>
          </a:p>
          <a:p>
            <a:pPr marL="0" indent="0">
              <a:buNone/>
            </a:pPr>
            <a:endParaRPr lang="en-US" altLang="zh-CN"/>
          </a:p>
        </p:txBody>
      </p:sp>
      <p:pic>
        <p:nvPicPr>
          <p:cNvPr id="4" name="图片 3"/>
          <p:cNvPicPr>
            <a:picLocks noChangeAspect="1"/>
          </p:cNvPicPr>
          <p:nvPr/>
        </p:nvPicPr>
        <p:blipFill>
          <a:blip r:embed="rId1"/>
          <a:stretch>
            <a:fillRect/>
          </a:stretch>
        </p:blipFill>
        <p:spPr>
          <a:xfrm>
            <a:off x="838200" y="2189480"/>
            <a:ext cx="3504565" cy="885825"/>
          </a:xfrm>
          <a:prstGeom prst="rect">
            <a:avLst/>
          </a:prstGeom>
        </p:spPr>
      </p:pic>
      <p:pic>
        <p:nvPicPr>
          <p:cNvPr id="5" name="图片 4"/>
          <p:cNvPicPr>
            <a:picLocks noChangeAspect="1"/>
          </p:cNvPicPr>
          <p:nvPr/>
        </p:nvPicPr>
        <p:blipFill>
          <a:blip r:embed="rId2"/>
          <a:stretch>
            <a:fillRect/>
          </a:stretch>
        </p:blipFill>
        <p:spPr>
          <a:xfrm>
            <a:off x="923290" y="4012565"/>
            <a:ext cx="4228465" cy="781050"/>
          </a:xfrm>
          <a:prstGeom prst="rect">
            <a:avLst/>
          </a:prstGeom>
        </p:spPr>
      </p:pic>
      <p:pic>
        <p:nvPicPr>
          <p:cNvPr id="6" name="图片 5"/>
          <p:cNvPicPr>
            <a:picLocks noChangeAspect="1"/>
          </p:cNvPicPr>
          <p:nvPr/>
        </p:nvPicPr>
        <p:blipFill>
          <a:blip r:embed="rId3"/>
          <a:stretch>
            <a:fillRect/>
          </a:stretch>
        </p:blipFill>
        <p:spPr>
          <a:xfrm>
            <a:off x="923290" y="5339080"/>
            <a:ext cx="4761865" cy="838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en-US"/>
              <a:t>树插入原则</a:t>
            </a:r>
            <a:endParaRPr lang="zh-CN" altLang="en-US"/>
          </a:p>
        </p:txBody>
      </p:sp>
      <p:sp>
        <p:nvSpPr>
          <p:cNvPr id="3" name="内容占位符 2"/>
          <p:cNvSpPr>
            <a:spLocks noGrp="1"/>
          </p:cNvSpPr>
          <p:nvPr>
            <p:ph idx="1"/>
          </p:nvPr>
        </p:nvSpPr>
        <p:spPr/>
        <p:txBody>
          <a:bodyPr/>
          <a:p>
            <a:r>
              <a:rPr lang="zh-CN" altLang="en-US"/>
              <a:t>对高度为</a:t>
            </a:r>
            <a:r>
              <a:rPr lang="en-US" altLang="zh-CN"/>
              <a:t>h</a:t>
            </a:r>
            <a:r>
              <a:rPr lang="zh-CN" altLang="en-US"/>
              <a:t>的</a:t>
            </a:r>
            <a:r>
              <a:rPr lang="en-US" altLang="zh-CN"/>
              <a:t>m</a:t>
            </a:r>
            <a:r>
              <a:rPr lang="zh-CN" altLang="en-US"/>
              <a:t>阶</a:t>
            </a:r>
            <a:r>
              <a:rPr lang="en-US" altLang="zh-CN"/>
              <a:t>B</a:t>
            </a:r>
            <a:r>
              <a:rPr lang="zh-CN" altLang="en-US"/>
              <a:t>树，新节点一般是插在第</a:t>
            </a:r>
            <a:r>
              <a:rPr lang="en-US" altLang="zh-CN"/>
              <a:t>h</a:t>
            </a:r>
            <a:r>
              <a:rPr lang="zh-CN" altLang="en-US"/>
              <a:t>层，通过检索可以确定关键码应插入的位置，然后分如下情况：</a:t>
            </a:r>
            <a:endParaRPr lang="zh-CN" altLang="en-US"/>
          </a:p>
          <a:p>
            <a:r>
              <a:rPr lang="en-US" altLang="zh-CN"/>
              <a:t>1. </a:t>
            </a:r>
            <a:r>
              <a:rPr lang="zh-CN" altLang="zh-CN"/>
              <a:t>若该节点中关键码个数小于</a:t>
            </a:r>
            <a:r>
              <a:rPr lang="en-US" altLang="zh-CN"/>
              <a:t>m-1</a:t>
            </a:r>
            <a:r>
              <a:rPr lang="zh-CN" altLang="en-US"/>
              <a:t>，则直接插入即可，插入结束。</a:t>
            </a:r>
            <a:endParaRPr lang="zh-CN" altLang="en-US"/>
          </a:p>
          <a:p>
            <a:r>
              <a:rPr lang="en-US" altLang="zh-CN"/>
              <a:t>2. </a:t>
            </a:r>
            <a:r>
              <a:rPr lang="zh-CN" altLang="en-US"/>
              <a:t>若该结点中关键码个数等于</a:t>
            </a:r>
            <a:r>
              <a:rPr lang="en-US" altLang="zh-CN"/>
              <a:t>m-1</a:t>
            </a:r>
            <a:r>
              <a:rPr lang="zh-CN" altLang="en-US"/>
              <a:t>，则将引起结点分裂。以中间关键码为界将结点一分为二，产生一个新结点，并把中间关键码插入到父节点</a:t>
            </a:r>
            <a:r>
              <a:rPr lang="en-US" altLang="zh-CN"/>
              <a:t>(h-1</a:t>
            </a:r>
            <a:r>
              <a:rPr lang="zh-CN" altLang="en-US"/>
              <a:t>层</a:t>
            </a:r>
            <a:r>
              <a:rPr lang="en-US" altLang="zh-CN"/>
              <a:t>)</a:t>
            </a:r>
            <a:r>
              <a:rPr lang="zh-CN" altLang="zh-CN"/>
              <a:t>中。</a:t>
            </a:r>
            <a:endParaRPr lang="zh-CN" altLang="zh-CN"/>
          </a:p>
          <a:p>
            <a:pPr marL="0" indent="0">
              <a:buNone/>
            </a:pPr>
            <a:r>
              <a:rPr lang="zh-CN" altLang="zh-CN"/>
              <a:t>  重复上述工作，最坏情况一致分裂到根结点，建立一个新根结点，整个</a:t>
            </a:r>
            <a:r>
              <a:rPr lang="en-US" altLang="zh-CN"/>
              <a:t>B</a:t>
            </a:r>
            <a:r>
              <a:rPr lang="zh-CN" altLang="en-US"/>
              <a:t>树增加一层。</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a:t>
            </a:r>
            <a:endParaRPr lang="zh-CN" altLang="en-US"/>
          </a:p>
        </p:txBody>
      </p:sp>
      <p:sp>
        <p:nvSpPr>
          <p:cNvPr id="3" name="内容占位符 2"/>
          <p:cNvSpPr>
            <a:spLocks noGrp="1"/>
          </p:cNvSpPr>
          <p:nvPr>
            <p:ph idx="1"/>
          </p:nvPr>
        </p:nvSpPr>
        <p:spPr/>
        <p:txBody>
          <a:bodyPr/>
          <a:p>
            <a:pPr marL="0" indent="0">
              <a:buNone/>
            </a:pPr>
            <a:r>
              <a:rPr lang="en-US" altLang="zh-CN"/>
              <a:t>8. </a:t>
            </a:r>
            <a:r>
              <a:rPr lang="zh-CN" altLang="en-US"/>
              <a:t>插入</a:t>
            </a:r>
            <a:r>
              <a:rPr lang="en-US" altLang="zh-CN"/>
              <a:t>L T</a:t>
            </a:r>
            <a:r>
              <a:rPr lang="zh-CN" altLang="en-US"/>
              <a:t>， 无分裂：</a:t>
            </a:r>
            <a:endParaRPr lang="zh-CN" altLang="en-US"/>
          </a:p>
          <a:p>
            <a:pPr marL="0" indent="0">
              <a:buNone/>
            </a:pPr>
            <a:endParaRPr lang="zh-CN" altLang="en-US"/>
          </a:p>
          <a:p>
            <a:pPr marL="0" indent="0">
              <a:buNone/>
            </a:pPr>
            <a:endParaRPr lang="zh-CN" altLang="en-US"/>
          </a:p>
          <a:p>
            <a:pPr marL="0" indent="0">
              <a:buNone/>
            </a:pPr>
            <a:r>
              <a:rPr lang="en-US" altLang="zh-CN"/>
              <a:t>9. </a:t>
            </a:r>
            <a:r>
              <a:rPr lang="zh-CN" altLang="en-US"/>
              <a:t>插入</a:t>
            </a:r>
            <a:r>
              <a:rPr lang="en-US" altLang="zh-CN"/>
              <a:t>Z</a:t>
            </a:r>
            <a:r>
              <a:rPr lang="zh-CN" altLang="en-US"/>
              <a:t>，最右叶子节点分裂，中间元素</a:t>
            </a:r>
            <a:r>
              <a:rPr lang="en-US" altLang="zh-CN"/>
              <a:t>T</a:t>
            </a:r>
            <a:r>
              <a:rPr lang="zh-CN" altLang="en-US"/>
              <a:t>上移：</a:t>
            </a:r>
            <a:endParaRPr lang="zh-CN" altLang="en-US"/>
          </a:p>
          <a:p>
            <a:pPr marL="0" indent="0">
              <a:buNone/>
            </a:pPr>
            <a:endParaRPr lang="zh-CN" altLang="en-US"/>
          </a:p>
          <a:p>
            <a:pPr marL="0" indent="0">
              <a:buNone/>
            </a:pPr>
            <a:endParaRPr lang="zh-CN" altLang="en-US"/>
          </a:p>
          <a:p>
            <a:pPr marL="0" indent="0">
              <a:buNone/>
            </a:pPr>
            <a:r>
              <a:rPr lang="en-US" altLang="zh-CN"/>
              <a:t>10. </a:t>
            </a:r>
            <a:r>
              <a:rPr lang="zh-CN" altLang="en-US"/>
              <a:t>插入</a:t>
            </a:r>
            <a:r>
              <a:rPr lang="en-US" altLang="zh-CN"/>
              <a:t>D</a:t>
            </a:r>
            <a:r>
              <a:rPr lang="zh-CN" altLang="en-US"/>
              <a:t>， 最左叶子节点分裂，中间元素</a:t>
            </a:r>
            <a:r>
              <a:rPr lang="en-US" altLang="zh-CN"/>
              <a:t>D</a:t>
            </a:r>
            <a:r>
              <a:rPr lang="zh-CN" altLang="en-US"/>
              <a:t>上移：</a:t>
            </a:r>
            <a:endParaRPr lang="zh-CN" altLang="en-US"/>
          </a:p>
          <a:p>
            <a:pPr marL="0" indent="0">
              <a:buNone/>
            </a:pPr>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38200" y="2263140"/>
            <a:ext cx="5495290" cy="819150"/>
          </a:xfrm>
          <a:prstGeom prst="rect">
            <a:avLst/>
          </a:prstGeom>
        </p:spPr>
      </p:pic>
      <p:pic>
        <p:nvPicPr>
          <p:cNvPr id="5" name="图片 4"/>
          <p:cNvPicPr>
            <a:picLocks noChangeAspect="1"/>
          </p:cNvPicPr>
          <p:nvPr/>
        </p:nvPicPr>
        <p:blipFill>
          <a:blip r:embed="rId2"/>
          <a:stretch>
            <a:fillRect/>
          </a:stretch>
        </p:blipFill>
        <p:spPr>
          <a:xfrm>
            <a:off x="939165" y="3943350"/>
            <a:ext cx="6047740" cy="838200"/>
          </a:xfrm>
          <a:prstGeom prst="rect">
            <a:avLst/>
          </a:prstGeom>
        </p:spPr>
      </p:pic>
      <p:pic>
        <p:nvPicPr>
          <p:cNvPr id="7" name="图片 6"/>
          <p:cNvPicPr>
            <a:picLocks noChangeAspect="1"/>
          </p:cNvPicPr>
          <p:nvPr/>
        </p:nvPicPr>
        <p:blipFill>
          <a:blip r:embed="rId3"/>
          <a:stretch>
            <a:fillRect/>
          </a:stretch>
        </p:blipFill>
        <p:spPr>
          <a:xfrm>
            <a:off x="939165" y="5339080"/>
            <a:ext cx="6523990" cy="838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a:t>
            </a:r>
            <a:endParaRPr lang="zh-CN" altLang="en-US"/>
          </a:p>
        </p:txBody>
      </p:sp>
      <p:sp>
        <p:nvSpPr>
          <p:cNvPr id="3" name="内容占位符 2"/>
          <p:cNvSpPr>
            <a:spLocks noGrp="1"/>
          </p:cNvSpPr>
          <p:nvPr>
            <p:ph idx="1"/>
          </p:nvPr>
        </p:nvSpPr>
        <p:spPr/>
        <p:txBody>
          <a:bodyPr/>
          <a:p>
            <a:pPr marL="0" indent="0">
              <a:buNone/>
            </a:pPr>
            <a:r>
              <a:rPr lang="en-US" altLang="zh-CN"/>
              <a:t>11. </a:t>
            </a:r>
            <a:r>
              <a:rPr lang="zh-CN" altLang="en-US"/>
              <a:t>此时，根节点包含</a:t>
            </a:r>
            <a:r>
              <a:rPr lang="en-US" altLang="zh-CN"/>
              <a:t>5</a:t>
            </a:r>
            <a:r>
              <a:rPr lang="zh-CN" altLang="en-US"/>
              <a:t>个关键码，</a:t>
            </a:r>
            <a:r>
              <a:rPr lang="en-US" altLang="zh-CN"/>
              <a:t>6</a:t>
            </a:r>
            <a:r>
              <a:rPr lang="zh-CN" altLang="en-US"/>
              <a:t>个分支，不符合</a:t>
            </a:r>
            <a:r>
              <a:rPr lang="en-US" altLang="zh-CN"/>
              <a:t>B+</a:t>
            </a:r>
            <a:r>
              <a:rPr lang="zh-CN" altLang="en-US"/>
              <a:t>树定义，继续分裂，将中间元素</a:t>
            </a:r>
            <a:r>
              <a:rPr lang="en-US" altLang="zh-CN"/>
              <a:t>K</a:t>
            </a:r>
            <a:r>
              <a:rPr lang="zh-CN" altLang="en-US"/>
              <a:t>上移：</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en-US" altLang="zh-CN"/>
              <a:t>12. </a:t>
            </a:r>
            <a:r>
              <a:rPr lang="zh-CN" altLang="zh-CN"/>
              <a:t>插入</a:t>
            </a:r>
            <a:r>
              <a:rPr lang="en-US" altLang="zh-CN"/>
              <a:t>P R X</a:t>
            </a:r>
            <a:r>
              <a:rPr lang="zh-CN" altLang="en-US"/>
              <a:t>， 无结点分裂：</a:t>
            </a:r>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38200" y="2687320"/>
            <a:ext cx="6514465" cy="1257300"/>
          </a:xfrm>
          <a:prstGeom prst="rect">
            <a:avLst/>
          </a:prstGeom>
        </p:spPr>
      </p:pic>
      <p:pic>
        <p:nvPicPr>
          <p:cNvPr id="6" name="图片 5"/>
          <p:cNvPicPr>
            <a:picLocks noChangeAspect="1"/>
          </p:cNvPicPr>
          <p:nvPr/>
        </p:nvPicPr>
        <p:blipFill>
          <a:blip r:embed="rId2"/>
          <a:stretch>
            <a:fillRect/>
          </a:stretch>
        </p:blipFill>
        <p:spPr>
          <a:xfrm>
            <a:off x="838200" y="4862195"/>
            <a:ext cx="7694930" cy="12668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a:t>
            </a:r>
            <a:endParaRPr lang="zh-CN" altLang="en-US"/>
          </a:p>
        </p:txBody>
      </p:sp>
      <p:sp>
        <p:nvSpPr>
          <p:cNvPr id="3" name="内容占位符 2"/>
          <p:cNvSpPr>
            <a:spLocks noGrp="1"/>
          </p:cNvSpPr>
          <p:nvPr>
            <p:ph idx="1"/>
          </p:nvPr>
        </p:nvSpPr>
        <p:spPr/>
        <p:txBody>
          <a:bodyPr/>
          <a:p>
            <a:pPr marL="0" indent="0">
              <a:buNone/>
            </a:pPr>
            <a:r>
              <a:rPr lang="en-US" altLang="zh-CN"/>
              <a:t>13. </a:t>
            </a:r>
            <a:r>
              <a:rPr lang="zh-CN" altLang="zh-CN"/>
              <a:t>插入</a:t>
            </a:r>
            <a:r>
              <a:rPr lang="en-US" altLang="zh-CN"/>
              <a:t>Y,  </a:t>
            </a:r>
            <a:r>
              <a:rPr lang="zh-CN" altLang="zh-CN"/>
              <a:t>最右叶子结点分裂，中间元素</a:t>
            </a:r>
            <a:r>
              <a:rPr lang="en-US" altLang="zh-CN"/>
              <a:t>X</a:t>
            </a:r>
            <a:r>
              <a:rPr lang="zh-CN" altLang="en-US"/>
              <a:t>上移：</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en-US" altLang="zh-CN"/>
              <a:t>14. </a:t>
            </a:r>
            <a:r>
              <a:rPr lang="zh-CN" altLang="en-US"/>
              <a:t>插入</a:t>
            </a:r>
            <a:r>
              <a:rPr lang="en-US" altLang="zh-CN"/>
              <a:t>S</a:t>
            </a:r>
            <a:r>
              <a:rPr lang="zh-CN" altLang="en-US"/>
              <a:t>， 第五叶子节点分裂，中间元素</a:t>
            </a:r>
            <a:r>
              <a:rPr lang="en-US" altLang="zh-CN"/>
              <a:t>Q</a:t>
            </a:r>
            <a:r>
              <a:rPr lang="zh-CN" altLang="en-US"/>
              <a:t>上移：</a:t>
            </a:r>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38200" y="2237105"/>
            <a:ext cx="8171180" cy="1257300"/>
          </a:xfrm>
          <a:prstGeom prst="rect">
            <a:avLst/>
          </a:prstGeom>
        </p:spPr>
      </p:pic>
      <p:pic>
        <p:nvPicPr>
          <p:cNvPr id="5" name="图片 4"/>
          <p:cNvPicPr>
            <a:picLocks noChangeAspect="1"/>
          </p:cNvPicPr>
          <p:nvPr/>
        </p:nvPicPr>
        <p:blipFill>
          <a:blip r:embed="rId2"/>
          <a:stretch>
            <a:fillRect/>
          </a:stretch>
        </p:blipFill>
        <p:spPr>
          <a:xfrm>
            <a:off x="838200" y="4456430"/>
            <a:ext cx="8733155" cy="1323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zh-CN"/>
              <a:t>树删除原则</a:t>
            </a:r>
            <a:endParaRPr lang="zh-CN" altLang="zh-CN"/>
          </a:p>
        </p:txBody>
      </p:sp>
      <p:sp>
        <p:nvSpPr>
          <p:cNvPr id="3" name="内容占位符 2"/>
          <p:cNvSpPr>
            <a:spLocks noGrp="1"/>
          </p:cNvSpPr>
          <p:nvPr>
            <p:ph idx="1"/>
          </p:nvPr>
        </p:nvSpPr>
        <p:spPr/>
        <p:txBody>
          <a:bodyPr/>
          <a:p>
            <a:r>
              <a:rPr lang="zh-CN" altLang="en-US"/>
              <a:t>同</a:t>
            </a:r>
            <a:r>
              <a:rPr lang="en-US" altLang="zh-CN"/>
              <a:t>B</a:t>
            </a:r>
            <a:r>
              <a:rPr lang="zh-CN" altLang="en-US"/>
              <a:t>树</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endParaRPr lang="en-US" altLang="zh-CN">
              <a:sym typeface="+mn-ea"/>
            </a:endParaRPr>
          </a:p>
        </p:txBody>
      </p:sp>
      <p:sp>
        <p:nvSpPr>
          <p:cNvPr id="3" name="内容占位符 2"/>
          <p:cNvSpPr>
            <a:spLocks noGrp="1"/>
          </p:cNvSpPr>
          <p:nvPr>
            <p:ph idx="1"/>
          </p:nvPr>
        </p:nvSpPr>
        <p:spPr/>
        <p:txBody>
          <a:bodyPr/>
          <a:p>
            <a:pPr marL="0" indent="0">
              <a:buNone/>
            </a:pPr>
            <a:r>
              <a:rPr lang="en-US" altLang="zh-CN"/>
              <a:t>1.</a:t>
            </a:r>
            <a:r>
              <a:rPr lang="zh-CN" altLang="en-US"/>
              <a:t>依次删除H T R E</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en-US" altLang="zh-CN"/>
              <a:t>2. </a:t>
            </a:r>
            <a:r>
              <a:rPr lang="zh-CN" altLang="en-US"/>
              <a:t>先删除</a:t>
            </a:r>
            <a:r>
              <a:rPr lang="en-US" altLang="zh-CN"/>
              <a:t>H</a:t>
            </a:r>
            <a:r>
              <a:rPr lang="zh-CN" altLang="en-US"/>
              <a:t>， 由于第二叶节点丰满，</a:t>
            </a:r>
            <a:r>
              <a:rPr lang="en-US" altLang="zh-CN"/>
              <a:t>G</a:t>
            </a:r>
            <a:r>
              <a:rPr lang="zh-CN" altLang="en-US"/>
              <a:t>右移，</a:t>
            </a:r>
            <a:r>
              <a:rPr lang="en-US" altLang="zh-CN"/>
              <a:t>F</a:t>
            </a:r>
            <a:r>
              <a:rPr lang="zh-CN" altLang="en-US"/>
              <a:t>到</a:t>
            </a:r>
            <a:r>
              <a:rPr lang="en-US" altLang="zh-CN"/>
              <a:t>G</a:t>
            </a:r>
            <a:r>
              <a:rPr lang="zh-CN" altLang="en-US"/>
              <a:t>位置，且</a:t>
            </a:r>
            <a:r>
              <a:rPr lang="en-US" altLang="zh-CN"/>
              <a:t>F</a:t>
            </a:r>
            <a:r>
              <a:rPr lang="zh-CN" altLang="en-US"/>
              <a:t>上移：</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38200" y="4511675"/>
            <a:ext cx="8371205" cy="1295400"/>
          </a:xfrm>
          <a:prstGeom prst="rect">
            <a:avLst/>
          </a:prstGeom>
        </p:spPr>
      </p:pic>
      <p:pic>
        <p:nvPicPr>
          <p:cNvPr id="5" name="图片 4"/>
          <p:cNvPicPr>
            <a:picLocks noChangeAspect="1"/>
          </p:cNvPicPr>
          <p:nvPr/>
        </p:nvPicPr>
        <p:blipFill>
          <a:blip r:embed="rId2"/>
          <a:stretch>
            <a:fillRect/>
          </a:stretch>
        </p:blipFill>
        <p:spPr>
          <a:xfrm>
            <a:off x="838200" y="2251075"/>
            <a:ext cx="8733155" cy="13239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endParaRPr lang="zh-CN" altLang="en-US"/>
          </a:p>
        </p:txBody>
      </p:sp>
      <p:sp>
        <p:nvSpPr>
          <p:cNvPr id="3" name="内容占位符 2"/>
          <p:cNvSpPr>
            <a:spLocks noGrp="1"/>
          </p:cNvSpPr>
          <p:nvPr>
            <p:ph idx="1"/>
          </p:nvPr>
        </p:nvSpPr>
        <p:spPr/>
        <p:txBody>
          <a:bodyPr/>
          <a:p>
            <a:pPr marL="0" indent="0">
              <a:buNone/>
            </a:pPr>
            <a:r>
              <a:rPr lang="en-US" altLang="zh-CN"/>
              <a:t>3. </a:t>
            </a:r>
            <a:r>
              <a:rPr lang="zh-CN" altLang="en-US">
                <a:sym typeface="+mn-ea"/>
              </a:rPr>
              <a:t>删除</a:t>
            </a:r>
            <a:r>
              <a:rPr lang="en-US" altLang="zh-CN">
                <a:sym typeface="+mn-ea"/>
              </a:rPr>
              <a:t>T</a:t>
            </a:r>
            <a:endParaRPr lang="en-US" altLang="zh-CN">
              <a:sym typeface="+mn-ea"/>
            </a:endParaRPr>
          </a:p>
          <a:p>
            <a:pPr marL="0" indent="0">
              <a:buNone/>
            </a:pPr>
            <a:endParaRPr lang="en-US" altLang="zh-CN">
              <a:sym typeface="+mn-ea"/>
            </a:endParaRPr>
          </a:p>
          <a:p>
            <a:pPr marL="0" indent="0">
              <a:buNone/>
            </a:pPr>
            <a:endParaRPr lang="en-US" altLang="zh-CN">
              <a:sym typeface="+mn-ea"/>
            </a:endParaRPr>
          </a:p>
          <a:p>
            <a:pPr marL="0" indent="0">
              <a:buNone/>
            </a:pPr>
            <a:endParaRPr lang="en-US" altLang="zh-CN">
              <a:sym typeface="+mn-ea"/>
            </a:endParaRPr>
          </a:p>
          <a:p>
            <a:pPr marL="0" indent="0">
              <a:buNone/>
            </a:pPr>
            <a:r>
              <a:rPr lang="en-US" altLang="zh-CN">
                <a:sym typeface="+mn-ea"/>
              </a:rPr>
              <a:t>4. </a:t>
            </a:r>
            <a:r>
              <a:rPr lang="zh-CN" altLang="en-US">
                <a:sym typeface="+mn-ea"/>
              </a:rPr>
              <a:t>右三叶节点丰满，</a:t>
            </a:r>
            <a:r>
              <a:rPr lang="en-US" altLang="zh-CN">
                <a:sym typeface="+mn-ea"/>
              </a:rPr>
              <a:t>S</a:t>
            </a:r>
            <a:r>
              <a:rPr lang="zh-CN" altLang="en-US">
                <a:sym typeface="+mn-ea"/>
              </a:rPr>
              <a:t>右移，</a:t>
            </a:r>
            <a:r>
              <a:rPr lang="en-US" altLang="zh-CN">
                <a:sym typeface="+mn-ea"/>
              </a:rPr>
              <a:t>S</a:t>
            </a:r>
            <a:r>
              <a:rPr lang="zh-CN" altLang="en-US">
                <a:sym typeface="+mn-ea"/>
              </a:rPr>
              <a:t>上移，</a:t>
            </a:r>
            <a:r>
              <a:rPr lang="en-US" altLang="zh-CN">
                <a:sym typeface="+mn-ea"/>
              </a:rPr>
              <a:t>W</a:t>
            </a:r>
            <a:r>
              <a:rPr lang="zh-CN" altLang="zh-CN">
                <a:sym typeface="+mn-ea"/>
              </a:rPr>
              <a:t>右移</a:t>
            </a:r>
            <a:r>
              <a:rPr lang="zh-CN" altLang="en-US">
                <a:sym typeface="+mn-ea"/>
              </a:rPr>
              <a:t>：</a:t>
            </a:r>
            <a:endParaRPr lang="zh-CN" altLang="en-US">
              <a:sym typeface="+mn-ea"/>
            </a:endParaRPr>
          </a:p>
          <a:p>
            <a:pPr marL="0" indent="0">
              <a:buNone/>
            </a:pPr>
            <a:endParaRPr lang="en-US" altLang="zh-CN"/>
          </a:p>
        </p:txBody>
      </p:sp>
      <p:pic>
        <p:nvPicPr>
          <p:cNvPr id="4" name="图片 3"/>
          <p:cNvPicPr>
            <a:picLocks noChangeAspect="1"/>
          </p:cNvPicPr>
          <p:nvPr/>
        </p:nvPicPr>
        <p:blipFill>
          <a:blip r:embed="rId1"/>
          <a:stretch>
            <a:fillRect/>
          </a:stretch>
        </p:blipFill>
        <p:spPr>
          <a:xfrm>
            <a:off x="991235" y="4587875"/>
            <a:ext cx="8028305" cy="1285875"/>
          </a:xfrm>
          <a:prstGeom prst="rect">
            <a:avLst/>
          </a:prstGeom>
        </p:spPr>
      </p:pic>
      <p:pic>
        <p:nvPicPr>
          <p:cNvPr id="5" name="图片 4"/>
          <p:cNvPicPr>
            <a:picLocks noChangeAspect="1"/>
          </p:cNvPicPr>
          <p:nvPr/>
        </p:nvPicPr>
        <p:blipFill>
          <a:blip r:embed="rId2"/>
          <a:stretch>
            <a:fillRect/>
          </a:stretch>
        </p:blipFill>
        <p:spPr>
          <a:xfrm>
            <a:off x="991235" y="2399665"/>
            <a:ext cx="8371205" cy="1295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endParaRPr lang="zh-CN" altLang="en-US"/>
          </a:p>
        </p:txBody>
      </p:sp>
      <p:sp>
        <p:nvSpPr>
          <p:cNvPr id="3" name="内容占位符 2"/>
          <p:cNvSpPr>
            <a:spLocks noGrp="1"/>
          </p:cNvSpPr>
          <p:nvPr>
            <p:ph idx="1"/>
          </p:nvPr>
        </p:nvSpPr>
        <p:spPr/>
        <p:txBody>
          <a:bodyPr/>
          <a:p>
            <a:pPr marL="0" indent="0">
              <a:buNone/>
            </a:pPr>
            <a:r>
              <a:rPr lang="en-US" altLang="zh-CN"/>
              <a:t>5. </a:t>
            </a:r>
            <a:r>
              <a:rPr lang="zh-CN" altLang="en-US"/>
              <a:t>删除</a:t>
            </a:r>
            <a:r>
              <a:rPr lang="en-US" altLang="zh-CN"/>
              <a:t>R</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6.  R</a:t>
            </a:r>
            <a:r>
              <a:rPr lang="zh-CN" altLang="en-US"/>
              <a:t>删除后，叶节点</a:t>
            </a:r>
            <a:r>
              <a:rPr lang="en-US" altLang="zh-CN"/>
              <a:t>Q</a:t>
            </a:r>
            <a:r>
              <a:rPr lang="zh-CN" altLang="en-US"/>
              <a:t>和其左叶节点以及第二层节点</a:t>
            </a:r>
            <a:r>
              <a:rPr lang="en-US" altLang="zh-CN"/>
              <a:t>Q</a:t>
            </a:r>
            <a:r>
              <a:rPr lang="zh-CN" altLang="en-US"/>
              <a:t>合并：</a:t>
            </a:r>
            <a:endParaRPr lang="zh-CN" altLang="en-US"/>
          </a:p>
          <a:p>
            <a:pPr marL="0" indent="0">
              <a:buNone/>
            </a:pPr>
            <a:endParaRPr lang="en-US" altLang="zh-CN"/>
          </a:p>
        </p:txBody>
      </p:sp>
      <p:pic>
        <p:nvPicPr>
          <p:cNvPr id="4" name="图片 3"/>
          <p:cNvPicPr>
            <a:picLocks noChangeAspect="1"/>
          </p:cNvPicPr>
          <p:nvPr/>
        </p:nvPicPr>
        <p:blipFill>
          <a:blip r:embed="rId1"/>
          <a:stretch>
            <a:fillRect/>
          </a:stretch>
        </p:blipFill>
        <p:spPr>
          <a:xfrm>
            <a:off x="838200" y="2286635"/>
            <a:ext cx="8028305" cy="1285875"/>
          </a:xfrm>
          <a:prstGeom prst="rect">
            <a:avLst/>
          </a:prstGeom>
        </p:spPr>
      </p:pic>
      <p:pic>
        <p:nvPicPr>
          <p:cNvPr id="5" name="图片 4"/>
          <p:cNvPicPr>
            <a:picLocks noChangeAspect="1"/>
          </p:cNvPicPr>
          <p:nvPr/>
        </p:nvPicPr>
        <p:blipFill>
          <a:blip r:embed="rId2"/>
          <a:stretch>
            <a:fillRect/>
          </a:stretch>
        </p:blipFill>
        <p:spPr>
          <a:xfrm>
            <a:off x="838200" y="4305300"/>
            <a:ext cx="5178425" cy="1352550"/>
          </a:xfrm>
          <a:prstGeom prst="rect">
            <a:avLst/>
          </a:prstGeom>
        </p:spPr>
      </p:pic>
      <p:pic>
        <p:nvPicPr>
          <p:cNvPr id="6" name="图片 5"/>
          <p:cNvPicPr>
            <a:picLocks noChangeAspect="1"/>
          </p:cNvPicPr>
          <p:nvPr/>
        </p:nvPicPr>
        <p:blipFill>
          <a:blip r:embed="rId3"/>
          <a:stretch>
            <a:fillRect/>
          </a:stretch>
        </p:blipFill>
        <p:spPr>
          <a:xfrm>
            <a:off x="6104890" y="4373880"/>
            <a:ext cx="5168265" cy="12763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endParaRPr lang="zh-CN" altLang="en-US"/>
          </a:p>
        </p:txBody>
      </p:sp>
      <p:sp>
        <p:nvSpPr>
          <p:cNvPr id="3" name="内容占位符 2"/>
          <p:cNvSpPr>
            <a:spLocks noGrp="1"/>
          </p:cNvSpPr>
          <p:nvPr>
            <p:ph idx="1"/>
          </p:nvPr>
        </p:nvSpPr>
        <p:spPr/>
        <p:txBody>
          <a:bodyPr/>
          <a:p>
            <a:pPr marL="0" indent="0">
              <a:buNone/>
            </a:pPr>
            <a:r>
              <a:rPr lang="en-US" altLang="zh-CN"/>
              <a:t>7. </a:t>
            </a:r>
            <a:r>
              <a:rPr lang="zh-CN" altLang="en-US"/>
              <a:t>删除</a:t>
            </a:r>
            <a:r>
              <a:rPr lang="en-US" altLang="zh-CN"/>
              <a:t>E</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8. </a:t>
            </a:r>
            <a:r>
              <a:rPr lang="zh-CN" altLang="en-US"/>
              <a:t>合并后，第二层右分支结点丰满，</a:t>
            </a:r>
            <a:r>
              <a:rPr lang="en-US" altLang="zh-CN"/>
              <a:t>N</a:t>
            </a:r>
            <a:r>
              <a:rPr lang="zh-CN" altLang="en-US"/>
              <a:t>上移，</a:t>
            </a:r>
            <a:r>
              <a:rPr lang="en-US" altLang="zh-CN"/>
              <a:t>K</a:t>
            </a:r>
            <a:r>
              <a:rPr lang="zh-CN" altLang="en-US"/>
              <a:t>下移。</a:t>
            </a:r>
            <a:endParaRPr lang="zh-CN" altLang="en-US"/>
          </a:p>
          <a:p>
            <a:pPr marL="0" indent="0">
              <a:buNone/>
            </a:pPr>
            <a:endParaRPr lang="en-US" altLang="zh-CN"/>
          </a:p>
        </p:txBody>
      </p:sp>
      <p:pic>
        <p:nvPicPr>
          <p:cNvPr id="6" name="图片 5"/>
          <p:cNvPicPr>
            <a:picLocks noChangeAspect="1"/>
          </p:cNvPicPr>
          <p:nvPr/>
        </p:nvPicPr>
        <p:blipFill>
          <a:blip r:embed="rId1"/>
          <a:stretch>
            <a:fillRect/>
          </a:stretch>
        </p:blipFill>
        <p:spPr>
          <a:xfrm>
            <a:off x="838200" y="2433955"/>
            <a:ext cx="5168265" cy="1276350"/>
          </a:xfrm>
          <a:prstGeom prst="rect">
            <a:avLst/>
          </a:prstGeom>
        </p:spPr>
      </p:pic>
      <p:pic>
        <p:nvPicPr>
          <p:cNvPr id="7" name="图片 6"/>
          <p:cNvPicPr>
            <a:picLocks noChangeAspect="1"/>
          </p:cNvPicPr>
          <p:nvPr/>
        </p:nvPicPr>
        <p:blipFill>
          <a:blip r:embed="rId2"/>
          <a:stretch>
            <a:fillRect/>
          </a:stretch>
        </p:blipFill>
        <p:spPr>
          <a:xfrm>
            <a:off x="768350" y="5587365"/>
            <a:ext cx="5329555" cy="1218565"/>
          </a:xfrm>
          <a:prstGeom prst="rect">
            <a:avLst/>
          </a:prstGeom>
        </p:spPr>
      </p:pic>
      <p:pic>
        <p:nvPicPr>
          <p:cNvPr id="8" name="图片 7"/>
          <p:cNvPicPr>
            <a:picLocks noChangeAspect="1"/>
          </p:cNvPicPr>
          <p:nvPr/>
        </p:nvPicPr>
        <p:blipFill>
          <a:blip r:embed="rId3"/>
          <a:stretch>
            <a:fillRect/>
          </a:stretch>
        </p:blipFill>
        <p:spPr>
          <a:xfrm>
            <a:off x="972820" y="4325620"/>
            <a:ext cx="5125085" cy="1247775"/>
          </a:xfrm>
          <a:prstGeom prst="rect">
            <a:avLst/>
          </a:prstGeom>
        </p:spPr>
      </p:pic>
      <p:pic>
        <p:nvPicPr>
          <p:cNvPr id="9" name="图片 8"/>
          <p:cNvPicPr>
            <a:picLocks noChangeAspect="1"/>
          </p:cNvPicPr>
          <p:nvPr/>
        </p:nvPicPr>
        <p:blipFill>
          <a:blip r:embed="rId4"/>
          <a:stretch>
            <a:fillRect/>
          </a:stretch>
        </p:blipFill>
        <p:spPr>
          <a:xfrm>
            <a:off x="6097905" y="4268470"/>
            <a:ext cx="5638165" cy="13049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a:t>
            </a:r>
            <a:r>
              <a:rPr lang="en-US" altLang="zh-CN"/>
              <a:t>-</a:t>
            </a:r>
            <a:r>
              <a:rPr lang="zh-CN" altLang="en-US"/>
              <a:t>例</a:t>
            </a:r>
            <a:r>
              <a:rPr lang="en-US" altLang="zh-CN"/>
              <a:t>1     </a:t>
            </a:r>
            <a:r>
              <a:rPr lang="zh-CN" altLang="en-US"/>
              <a:t>分支与关键码相同</a:t>
            </a:r>
            <a:endParaRPr lang="zh-CN" altLang="en-US"/>
          </a:p>
        </p:txBody>
      </p:sp>
      <p:sp>
        <p:nvSpPr>
          <p:cNvPr id="3" name="内容占位符 2"/>
          <p:cNvSpPr>
            <a:spLocks noGrp="1"/>
          </p:cNvSpPr>
          <p:nvPr>
            <p:ph idx="1"/>
          </p:nvPr>
        </p:nvSpPr>
        <p:spPr/>
        <p:txBody>
          <a:bodyPr/>
          <a:p>
            <a:r>
              <a:rPr lang="zh-CN" altLang="en-US"/>
              <a:t>往下图的3阶B+树中插入关键字9。</a:t>
            </a:r>
            <a:endParaRPr lang="zh-CN" altLang="en-US"/>
          </a:p>
          <a:p>
            <a:endParaRPr lang="zh-CN" altLang="en-US"/>
          </a:p>
          <a:p>
            <a:endParaRPr lang="zh-CN" altLang="en-US"/>
          </a:p>
          <a:p>
            <a:endParaRPr lang="zh-CN" altLang="en-US"/>
          </a:p>
          <a:p>
            <a:r>
              <a:rPr lang="zh-CN" altLang="en-US"/>
              <a:t>首先查找9应插入的叶节点(最左下角的那一个),插入发现没有破坏B+树的性质,完毕。插完如下图所示:</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409825"/>
            <a:ext cx="5371465" cy="1362075"/>
          </a:xfrm>
          <a:prstGeom prst="rect">
            <a:avLst/>
          </a:prstGeom>
        </p:spPr>
      </p:pic>
      <p:pic>
        <p:nvPicPr>
          <p:cNvPr id="6" name="图片 5"/>
          <p:cNvPicPr>
            <a:picLocks noChangeAspect="1"/>
          </p:cNvPicPr>
          <p:nvPr/>
        </p:nvPicPr>
        <p:blipFill>
          <a:blip r:embed="rId2"/>
          <a:stretch>
            <a:fillRect/>
          </a:stretch>
        </p:blipFill>
        <p:spPr>
          <a:xfrm>
            <a:off x="838200" y="4823460"/>
            <a:ext cx="5409565" cy="14573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插入</a:t>
            </a:r>
            <a:r>
              <a:rPr lang="en-US" altLang="zh-CN">
                <a:sym typeface="+mn-ea"/>
              </a:rPr>
              <a:t>-</a:t>
            </a:r>
            <a:r>
              <a:rPr lang="zh-CN" altLang="en-US">
                <a:sym typeface="+mn-ea"/>
              </a:rPr>
              <a:t>例</a:t>
            </a:r>
            <a:r>
              <a:rPr lang="en-US" altLang="zh-CN">
                <a:sym typeface="+mn-ea"/>
              </a:rPr>
              <a:t>2</a:t>
            </a:r>
            <a:endParaRPr lang="en-US" altLang="zh-CN">
              <a:sym typeface="+mn-ea"/>
            </a:endParaRPr>
          </a:p>
        </p:txBody>
      </p:sp>
      <p:sp>
        <p:nvSpPr>
          <p:cNvPr id="3" name="内容占位符 2"/>
          <p:cNvSpPr>
            <a:spLocks noGrp="1"/>
          </p:cNvSpPr>
          <p:nvPr>
            <p:ph idx="1"/>
          </p:nvPr>
        </p:nvSpPr>
        <p:spPr/>
        <p:txBody>
          <a:bodyPr/>
          <a:p>
            <a:r>
              <a:rPr>
                <a:sym typeface="+mn-ea"/>
              </a:rPr>
              <a:t>往下图的3阶B+树插入20</a:t>
            </a:r>
            <a:r>
              <a:rPr lang="zh-CN">
                <a:sym typeface="+mn-ea"/>
              </a:rPr>
              <a:t>。</a:t>
            </a:r>
            <a:endParaRPr lang="zh-CN">
              <a:sym typeface="+mn-ea"/>
            </a:endParaRPr>
          </a:p>
          <a:p>
            <a:endParaRPr>
              <a:sym typeface="+mn-ea"/>
            </a:endParaRPr>
          </a:p>
          <a:p>
            <a:endParaRPr>
              <a:sym typeface="+mn-ea"/>
            </a:endParaRPr>
          </a:p>
          <a:p>
            <a:endParaRPr>
              <a:sym typeface="+mn-ea"/>
            </a:endParaRPr>
          </a:p>
          <a:p>
            <a:r>
              <a:rPr>
                <a:sym typeface="+mn-ea"/>
              </a:rPr>
              <a:t>首先查找20应插入的叶节点(第二个叶子节点),插入，如下图</a:t>
            </a:r>
            <a:r>
              <a:rPr lang="zh-CN">
                <a:sym typeface="+mn-ea"/>
              </a:rPr>
              <a:t>：</a:t>
            </a:r>
            <a:endParaRPr lang="zh-CN">
              <a:sym typeface="+mn-ea"/>
            </a:endParaRPr>
          </a:p>
          <a:p>
            <a:endParaRPr>
              <a:sym typeface="+mn-ea"/>
            </a:endParaRPr>
          </a:p>
          <a:p>
            <a:endParaRPr lang="zh-CN" altLang="en-US"/>
          </a:p>
        </p:txBody>
      </p:sp>
      <p:pic>
        <p:nvPicPr>
          <p:cNvPr id="4" name="图片 3"/>
          <p:cNvPicPr>
            <a:picLocks noChangeAspect="1"/>
          </p:cNvPicPr>
          <p:nvPr/>
        </p:nvPicPr>
        <p:blipFill>
          <a:blip r:embed="rId1"/>
          <a:stretch>
            <a:fillRect/>
          </a:stretch>
        </p:blipFill>
        <p:spPr>
          <a:xfrm>
            <a:off x="946785" y="2254885"/>
            <a:ext cx="5400040" cy="1400175"/>
          </a:xfrm>
          <a:prstGeom prst="rect">
            <a:avLst/>
          </a:prstGeom>
        </p:spPr>
      </p:pic>
      <p:pic>
        <p:nvPicPr>
          <p:cNvPr id="5" name="图片 4"/>
          <p:cNvPicPr>
            <a:picLocks noChangeAspect="1"/>
          </p:cNvPicPr>
          <p:nvPr/>
        </p:nvPicPr>
        <p:blipFill>
          <a:blip r:embed="rId2"/>
          <a:stretch>
            <a:fillRect/>
          </a:stretch>
        </p:blipFill>
        <p:spPr>
          <a:xfrm>
            <a:off x="946785" y="4577715"/>
            <a:ext cx="5371465" cy="1381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
            </a:r>
            <a:r>
              <a:rPr lang="zh-CN" altLang="en-US"/>
              <a:t>树插入</a:t>
            </a:r>
            <a:r>
              <a:rPr lang="en-US" altLang="zh-CN"/>
              <a:t>-</a:t>
            </a:r>
            <a:r>
              <a:rPr lang="zh-CN" altLang="en-US"/>
              <a:t>例子</a:t>
            </a:r>
            <a:endParaRPr lang="zh-CN" altLang="en-US"/>
          </a:p>
        </p:txBody>
      </p:sp>
      <p:sp>
        <p:nvSpPr>
          <p:cNvPr id="3" name="内容占位符 2"/>
          <p:cNvSpPr>
            <a:spLocks noGrp="1"/>
          </p:cNvSpPr>
          <p:nvPr>
            <p:ph idx="1"/>
          </p:nvPr>
        </p:nvSpPr>
        <p:spPr/>
        <p:txBody>
          <a:bodyPr/>
          <a:p>
            <a:pPr marL="0" indent="0">
              <a:buNone/>
            </a:pPr>
            <a:r>
              <a:rPr lang="en-US" altLang="zh-CN"/>
              <a:t>1. </a:t>
            </a:r>
            <a:r>
              <a:rPr lang="zh-CN" altLang="en-US"/>
              <a:t>将</a:t>
            </a:r>
            <a:r>
              <a:rPr lang="en-US" altLang="zh-CN">
                <a:sym typeface="+mn-ea"/>
              </a:rPr>
              <a:t>C N G A H E K Q M F W L T Z D P R X Y S</a:t>
            </a:r>
            <a:r>
              <a:rPr lang="zh-CN" altLang="en-US"/>
              <a:t>插入到一棵空</a:t>
            </a:r>
            <a:r>
              <a:rPr lang="en-US" altLang="zh-CN"/>
              <a:t>5</a:t>
            </a:r>
            <a:r>
              <a:rPr lang="zh-CN" altLang="en-US"/>
              <a:t>阶</a:t>
            </a:r>
            <a:r>
              <a:rPr lang="en-US" altLang="zh-CN"/>
              <a:t>B</a:t>
            </a:r>
            <a:r>
              <a:rPr lang="zh-CN" altLang="en-US"/>
              <a:t>树中。</a:t>
            </a:r>
            <a:endParaRPr lang="zh-CN" altLang="en-US"/>
          </a:p>
          <a:p>
            <a:pPr marL="0" indent="0">
              <a:buNone/>
            </a:pPr>
            <a:r>
              <a:rPr lang="en-US" altLang="zh-CN"/>
              <a:t>2. 首先，结点空间足够，4个字母插入相同的结点中，如下图：</a:t>
            </a:r>
            <a:endParaRPr lang="en-US" altLang="zh-CN"/>
          </a:p>
          <a:p>
            <a:pPr marL="0" indent="0">
              <a:buNone/>
            </a:pPr>
            <a:endParaRPr lang="en-US" altLang="zh-CN"/>
          </a:p>
          <a:p>
            <a:pPr marL="0" indent="0">
              <a:buNone/>
            </a:pPr>
            <a:r>
              <a:rPr lang="en-US" altLang="zh-CN"/>
              <a:t>3. 当插入H时，结点发现空间不够，以致将其分裂成2个结点，移动中间元素G上移到新的根结点中，在实现过程中，把A和C留在当前结点中，而H和N放置新的其右邻居结点</a:t>
            </a:r>
            <a:r>
              <a:rPr lang="zh-CN" altLang="en-US"/>
              <a:t>中，如下图：</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1307465" y="2960370"/>
            <a:ext cx="1657350" cy="276225"/>
          </a:xfrm>
          <a:prstGeom prst="rect">
            <a:avLst/>
          </a:prstGeom>
        </p:spPr>
      </p:pic>
      <p:pic>
        <p:nvPicPr>
          <p:cNvPr id="6" name="图片 5"/>
          <p:cNvPicPr>
            <a:picLocks noChangeAspect="1"/>
          </p:cNvPicPr>
          <p:nvPr/>
        </p:nvPicPr>
        <p:blipFill>
          <a:blip r:embed="rId2"/>
          <a:stretch>
            <a:fillRect/>
          </a:stretch>
        </p:blipFill>
        <p:spPr>
          <a:xfrm>
            <a:off x="1259840" y="5103495"/>
            <a:ext cx="1704975" cy="8191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插入</a:t>
            </a:r>
            <a:r>
              <a:rPr lang="en-US" altLang="zh-CN">
                <a:sym typeface="+mn-ea"/>
              </a:rPr>
              <a:t>-</a:t>
            </a:r>
            <a:r>
              <a:rPr lang="zh-CN" altLang="en-US">
                <a:sym typeface="+mn-ea"/>
              </a:rPr>
              <a:t>例</a:t>
            </a:r>
            <a:r>
              <a:rPr lang="en-US" altLang="zh-CN">
                <a:sym typeface="+mn-ea"/>
              </a:rPr>
              <a:t>2</a:t>
            </a:r>
            <a:endParaRPr lang="zh-CN" altLang="en-US"/>
          </a:p>
        </p:txBody>
      </p:sp>
      <p:sp>
        <p:nvSpPr>
          <p:cNvPr id="3" name="内容占位符 2"/>
          <p:cNvSpPr>
            <a:spLocks noGrp="1"/>
          </p:cNvSpPr>
          <p:nvPr>
            <p:ph idx="1"/>
          </p:nvPr>
        </p:nvSpPr>
        <p:spPr>
          <a:xfrm>
            <a:off x="838200" y="1825625"/>
            <a:ext cx="10515600" cy="4892040"/>
          </a:xfrm>
        </p:spPr>
        <p:txBody>
          <a:bodyPr>
            <a:normAutofit fontScale="80000"/>
          </a:bodyPr>
          <a:p>
            <a:r>
              <a:rPr lang="zh-CN" altLang="en-US"/>
              <a:t>发现第二个叶子节点已经破坏了B+树的性质,则把之分解成[20 21], [37 44]两个,并把21往父节点移，如下图：</a:t>
            </a:r>
            <a:endParaRPr lang="zh-CN" altLang="en-US"/>
          </a:p>
          <a:p>
            <a:endParaRPr lang="zh-CN" altLang="en-US"/>
          </a:p>
          <a:p>
            <a:endParaRPr lang="zh-CN" altLang="en-US"/>
          </a:p>
          <a:p>
            <a:endParaRPr lang="zh-CN" altLang="en-US"/>
          </a:p>
          <a:p>
            <a:r>
              <a:rPr lang="zh-CN" altLang="en-US"/>
              <a:t>发现父节点也破坏了B+树的性质,则把之再分解成[15 21], [44 59]两个,并把21往其父节点移，如下图：</a:t>
            </a:r>
            <a:endParaRPr lang="zh-CN" altLang="en-US"/>
          </a:p>
          <a:p>
            <a:endParaRPr lang="zh-CN" altLang="en-US"/>
          </a:p>
          <a:p>
            <a:endParaRPr lang="zh-CN" altLang="en-US"/>
          </a:p>
          <a:p>
            <a:endParaRPr lang="zh-CN" altLang="en-US"/>
          </a:p>
          <a:p>
            <a:r>
              <a:rPr lang="zh-CN" altLang="en-US"/>
              <a:t>这次没有破坏B+树的性质(如果还是不满足B+树的性质,可以递归上去,直到满足为至),插入完毕。</a:t>
            </a:r>
            <a:endParaRPr lang="zh-CN" altLang="en-US"/>
          </a:p>
        </p:txBody>
      </p:sp>
      <p:pic>
        <p:nvPicPr>
          <p:cNvPr id="4" name="图片 3"/>
          <p:cNvPicPr>
            <a:picLocks noChangeAspect="1"/>
          </p:cNvPicPr>
          <p:nvPr/>
        </p:nvPicPr>
        <p:blipFill>
          <a:blip r:embed="rId1"/>
          <a:stretch>
            <a:fillRect/>
          </a:stretch>
        </p:blipFill>
        <p:spPr>
          <a:xfrm>
            <a:off x="847725" y="2546985"/>
            <a:ext cx="5400040" cy="1219200"/>
          </a:xfrm>
          <a:prstGeom prst="rect">
            <a:avLst/>
          </a:prstGeom>
        </p:spPr>
      </p:pic>
      <p:pic>
        <p:nvPicPr>
          <p:cNvPr id="5" name="图片 4"/>
          <p:cNvPicPr>
            <a:picLocks noChangeAspect="1"/>
          </p:cNvPicPr>
          <p:nvPr/>
        </p:nvPicPr>
        <p:blipFill>
          <a:blip r:embed="rId2"/>
          <a:stretch>
            <a:fillRect/>
          </a:stretch>
        </p:blipFill>
        <p:spPr>
          <a:xfrm>
            <a:off x="847725" y="4568190"/>
            <a:ext cx="5409565" cy="12382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插入</a:t>
            </a:r>
            <a:r>
              <a:rPr lang="en-US" altLang="zh-CN">
                <a:sym typeface="+mn-ea"/>
              </a:rPr>
              <a:t>-</a:t>
            </a:r>
            <a:r>
              <a:rPr lang="zh-CN" altLang="en-US">
                <a:sym typeface="+mn-ea"/>
              </a:rPr>
              <a:t>例</a:t>
            </a:r>
            <a:r>
              <a:rPr lang="en-US" altLang="zh-CN">
                <a:sym typeface="+mn-ea"/>
              </a:rPr>
              <a:t>3</a:t>
            </a:r>
            <a:endParaRPr lang="en-US" altLang="zh-CN">
              <a:sym typeface="+mn-ea"/>
            </a:endParaRPr>
          </a:p>
        </p:txBody>
      </p:sp>
      <p:sp>
        <p:nvSpPr>
          <p:cNvPr id="3" name="内容占位符 2"/>
          <p:cNvSpPr>
            <a:spLocks noGrp="1"/>
          </p:cNvSpPr>
          <p:nvPr>
            <p:ph idx="1"/>
          </p:nvPr>
        </p:nvSpPr>
        <p:spPr/>
        <p:txBody>
          <a:bodyPr/>
          <a:p>
            <a:r>
              <a:rPr lang="zh-CN" altLang="en-US"/>
              <a:t>往下图的3阶B+树插入100。</a:t>
            </a:r>
            <a:endParaRPr lang="zh-CN" altLang="en-US"/>
          </a:p>
          <a:p>
            <a:endParaRPr lang="zh-CN" altLang="en-US"/>
          </a:p>
          <a:p>
            <a:endParaRPr lang="zh-CN" altLang="en-US"/>
          </a:p>
          <a:p>
            <a:endParaRPr lang="zh-CN" altLang="en-US"/>
          </a:p>
          <a:p>
            <a:r>
              <a:rPr lang="zh-CN" altLang="en-US"/>
              <a:t>首先查找100应插入的叶节点(最后一个节点), 插入，如下图：</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363470"/>
            <a:ext cx="5400040" cy="1400175"/>
          </a:xfrm>
          <a:prstGeom prst="rect">
            <a:avLst/>
          </a:prstGeom>
        </p:spPr>
      </p:pic>
      <p:pic>
        <p:nvPicPr>
          <p:cNvPr id="5" name="图片 4"/>
          <p:cNvPicPr>
            <a:picLocks noChangeAspect="1"/>
          </p:cNvPicPr>
          <p:nvPr/>
        </p:nvPicPr>
        <p:blipFill>
          <a:blip r:embed="rId2"/>
          <a:stretch>
            <a:fillRect/>
          </a:stretch>
        </p:blipFill>
        <p:spPr>
          <a:xfrm>
            <a:off x="838200" y="4366260"/>
            <a:ext cx="5390515" cy="1371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插入</a:t>
            </a:r>
            <a:r>
              <a:rPr lang="en-US" altLang="zh-CN">
                <a:sym typeface="+mn-ea"/>
              </a:rPr>
              <a:t>-</a:t>
            </a:r>
            <a:r>
              <a:rPr lang="zh-CN" altLang="en-US">
                <a:sym typeface="+mn-ea"/>
              </a:rPr>
              <a:t>例</a:t>
            </a:r>
            <a:r>
              <a:rPr lang="en-US" altLang="zh-CN">
                <a:sym typeface="+mn-ea"/>
              </a:rPr>
              <a:t>3</a:t>
            </a:r>
            <a:endParaRPr lang="zh-CN" altLang="en-US"/>
          </a:p>
        </p:txBody>
      </p:sp>
      <p:sp>
        <p:nvSpPr>
          <p:cNvPr id="3" name="内容占位符 2"/>
          <p:cNvSpPr>
            <a:spLocks noGrp="1"/>
          </p:cNvSpPr>
          <p:nvPr>
            <p:ph idx="1"/>
          </p:nvPr>
        </p:nvSpPr>
        <p:spPr/>
        <p:txBody>
          <a:bodyPr/>
          <a:p>
            <a:r>
              <a:rPr lang="zh-CN" altLang="en-US"/>
              <a:t>修改其所有父辈节点的键值为100(只有插入比当前树的最大数大的数时要做此步),如下图：</a:t>
            </a:r>
            <a:endParaRPr lang="zh-CN" altLang="en-US"/>
          </a:p>
          <a:p>
            <a:endParaRPr lang="zh-CN" altLang="en-US"/>
          </a:p>
          <a:p>
            <a:endParaRPr lang="zh-CN" altLang="en-US"/>
          </a:p>
          <a:p>
            <a:endParaRPr lang="zh-CN" altLang="en-US"/>
          </a:p>
          <a:p>
            <a:r>
              <a:rPr lang="zh-CN" altLang="en-US"/>
              <a:t>然后重复Eg.2的方法拆分节点,最后得：</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728595"/>
            <a:ext cx="5409565" cy="1400175"/>
          </a:xfrm>
          <a:prstGeom prst="rect">
            <a:avLst/>
          </a:prstGeom>
        </p:spPr>
      </p:pic>
      <p:pic>
        <p:nvPicPr>
          <p:cNvPr id="5" name="图片 4"/>
          <p:cNvPicPr>
            <a:picLocks noChangeAspect="1"/>
          </p:cNvPicPr>
          <p:nvPr/>
        </p:nvPicPr>
        <p:blipFill>
          <a:blip r:embed="rId2"/>
          <a:stretch>
            <a:fillRect/>
          </a:stretch>
        </p:blipFill>
        <p:spPr>
          <a:xfrm>
            <a:off x="838200" y="4900930"/>
            <a:ext cx="5419090" cy="12763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a:t>
            </a:r>
            <a:r>
              <a:rPr lang="en-US" altLang="zh-CN"/>
              <a:t>-</a:t>
            </a:r>
            <a:r>
              <a:rPr lang="zh-CN" altLang="en-US"/>
              <a:t>例子</a:t>
            </a:r>
            <a:r>
              <a:rPr lang="en-US" altLang="zh-CN"/>
              <a:t>1</a:t>
            </a:r>
            <a:endParaRPr lang="en-US" altLang="zh-CN"/>
          </a:p>
        </p:txBody>
      </p:sp>
      <p:sp>
        <p:nvSpPr>
          <p:cNvPr id="3" name="内容占位符 2"/>
          <p:cNvSpPr>
            <a:spLocks noGrp="1"/>
          </p:cNvSpPr>
          <p:nvPr>
            <p:ph idx="1"/>
          </p:nvPr>
        </p:nvSpPr>
        <p:spPr/>
        <p:txBody>
          <a:bodyPr>
            <a:normAutofit lnSpcReduction="10000"/>
          </a:bodyPr>
          <a:p>
            <a:r>
              <a:rPr lang="zh-CN" altLang="en-US"/>
              <a:t>删除下图3阶B+树的关键字91</a:t>
            </a:r>
            <a:endParaRPr lang="zh-CN" altLang="en-US"/>
          </a:p>
          <a:p>
            <a:endParaRPr lang="zh-CN" altLang="en-US"/>
          </a:p>
          <a:p>
            <a:endParaRPr lang="zh-CN" altLang="en-US"/>
          </a:p>
          <a:p>
            <a:endParaRPr lang="zh-CN" altLang="en-US"/>
          </a:p>
          <a:p>
            <a:r>
              <a:rPr lang="zh-CN" altLang="en-US"/>
              <a:t>首先找到91所在叶节点(最后一个节点),删除之，如下图：</a:t>
            </a:r>
            <a:endParaRPr lang="zh-CN" altLang="en-US"/>
          </a:p>
          <a:p>
            <a:endParaRPr lang="zh-CN" altLang="en-US"/>
          </a:p>
          <a:p>
            <a:endParaRPr lang="zh-CN" altLang="en-US"/>
          </a:p>
          <a:p>
            <a:endParaRPr lang="zh-CN" altLang="en-US"/>
          </a:p>
          <a:p>
            <a:r>
              <a:rPr lang="zh-CN" altLang="en-US"/>
              <a:t>没有破坏B+树的性质,删除完毕</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268855"/>
            <a:ext cx="5419090" cy="1400175"/>
          </a:xfrm>
          <a:prstGeom prst="rect">
            <a:avLst/>
          </a:prstGeom>
        </p:spPr>
      </p:pic>
      <p:pic>
        <p:nvPicPr>
          <p:cNvPr id="5" name="图片 4"/>
          <p:cNvPicPr>
            <a:picLocks noChangeAspect="1"/>
          </p:cNvPicPr>
          <p:nvPr/>
        </p:nvPicPr>
        <p:blipFill>
          <a:blip r:embed="rId2"/>
          <a:stretch>
            <a:fillRect/>
          </a:stretch>
        </p:blipFill>
        <p:spPr>
          <a:xfrm>
            <a:off x="919480" y="4030980"/>
            <a:ext cx="5419090" cy="14192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2</a:t>
            </a:r>
            <a:endParaRPr lang="en-US" altLang="zh-CN">
              <a:sym typeface="+mn-ea"/>
            </a:endParaRPr>
          </a:p>
        </p:txBody>
      </p:sp>
      <p:sp>
        <p:nvSpPr>
          <p:cNvPr id="3" name="内容占位符 2"/>
          <p:cNvSpPr>
            <a:spLocks noGrp="1"/>
          </p:cNvSpPr>
          <p:nvPr>
            <p:ph idx="1"/>
          </p:nvPr>
        </p:nvSpPr>
        <p:spPr/>
        <p:txBody>
          <a:bodyPr/>
          <a:p>
            <a:r>
              <a:rPr lang="zh-CN" altLang="en-US"/>
              <a:t>删除下图3阶B+树的关键字97</a:t>
            </a:r>
            <a:endParaRPr lang="zh-CN" altLang="en-US"/>
          </a:p>
          <a:p>
            <a:endParaRPr lang="zh-CN" altLang="en-US"/>
          </a:p>
          <a:p>
            <a:endParaRPr lang="zh-CN" altLang="en-US"/>
          </a:p>
          <a:p>
            <a:endParaRPr lang="zh-CN" altLang="en-US"/>
          </a:p>
          <a:p>
            <a:r>
              <a:rPr lang="zh-CN" altLang="en-US"/>
              <a:t>首先找到97所在叶节点(最后一个节点),删除之，然后修改该节点的父辈的键字为91(只有删除树中最大数时要做此步)，如下图</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331720"/>
            <a:ext cx="5400040" cy="1409700"/>
          </a:xfrm>
          <a:prstGeom prst="rect">
            <a:avLst/>
          </a:prstGeom>
        </p:spPr>
      </p:pic>
      <p:pic>
        <p:nvPicPr>
          <p:cNvPr id="5" name="图片 4"/>
          <p:cNvPicPr>
            <a:picLocks noChangeAspect="1"/>
          </p:cNvPicPr>
          <p:nvPr/>
        </p:nvPicPr>
        <p:blipFill>
          <a:blip r:embed="rId2"/>
          <a:stretch>
            <a:fillRect/>
          </a:stretch>
        </p:blipFill>
        <p:spPr>
          <a:xfrm>
            <a:off x="838200" y="4672330"/>
            <a:ext cx="5428615" cy="14097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3</a:t>
            </a:r>
            <a:endParaRPr lang="en-US" altLang="zh-CN">
              <a:sym typeface="+mn-ea"/>
            </a:endParaRPr>
          </a:p>
        </p:txBody>
      </p:sp>
      <p:sp>
        <p:nvSpPr>
          <p:cNvPr id="3" name="内容占位符 2"/>
          <p:cNvSpPr>
            <a:spLocks noGrp="1"/>
          </p:cNvSpPr>
          <p:nvPr>
            <p:ph idx="1"/>
          </p:nvPr>
        </p:nvSpPr>
        <p:spPr/>
        <p:txBody>
          <a:bodyPr/>
          <a:p>
            <a:r>
              <a:rPr lang="zh-CN" altLang="en-US"/>
              <a:t>删除下图3阶B+树的关键字51。</a:t>
            </a:r>
            <a:endParaRPr lang="zh-CN" altLang="en-US"/>
          </a:p>
          <a:p>
            <a:endParaRPr lang="zh-CN" altLang="en-US"/>
          </a:p>
          <a:p>
            <a:endParaRPr lang="zh-CN" altLang="en-US"/>
          </a:p>
          <a:p>
            <a:endParaRPr lang="zh-CN" altLang="en-US"/>
          </a:p>
          <a:p>
            <a:r>
              <a:rPr lang="zh-CN" altLang="en-US"/>
              <a:t>首先找到51所在节点(第三个节点),删除之，如下图：</a:t>
            </a:r>
            <a:endParaRPr lang="zh-CN" altLang="en-US"/>
          </a:p>
          <a:p>
            <a:endParaRPr lang="zh-CN" altLang="en-US"/>
          </a:p>
        </p:txBody>
      </p:sp>
      <p:pic>
        <p:nvPicPr>
          <p:cNvPr id="4" name="图片 3"/>
          <p:cNvPicPr>
            <a:picLocks noChangeAspect="1"/>
          </p:cNvPicPr>
          <p:nvPr/>
        </p:nvPicPr>
        <p:blipFill>
          <a:blip r:embed="rId1"/>
          <a:stretch>
            <a:fillRect/>
          </a:stretch>
        </p:blipFill>
        <p:spPr>
          <a:xfrm>
            <a:off x="838200" y="2305050"/>
            <a:ext cx="5409565" cy="1409700"/>
          </a:xfrm>
          <a:prstGeom prst="rect">
            <a:avLst/>
          </a:prstGeom>
        </p:spPr>
      </p:pic>
      <p:pic>
        <p:nvPicPr>
          <p:cNvPr id="5" name="图片 4"/>
          <p:cNvPicPr>
            <a:picLocks noChangeAspect="1"/>
          </p:cNvPicPr>
          <p:nvPr/>
        </p:nvPicPr>
        <p:blipFill>
          <a:blip r:embed="rId2"/>
          <a:stretch>
            <a:fillRect/>
          </a:stretch>
        </p:blipFill>
        <p:spPr>
          <a:xfrm>
            <a:off x="838200" y="4562475"/>
            <a:ext cx="5409565" cy="14382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3</a:t>
            </a:r>
            <a:endParaRPr lang="zh-CN" altLang="en-US"/>
          </a:p>
        </p:txBody>
      </p:sp>
      <p:sp>
        <p:nvSpPr>
          <p:cNvPr id="3" name="内容占位符 2"/>
          <p:cNvSpPr>
            <a:spLocks noGrp="1"/>
          </p:cNvSpPr>
          <p:nvPr>
            <p:ph idx="1"/>
          </p:nvPr>
        </p:nvSpPr>
        <p:spPr/>
        <p:txBody>
          <a:bodyPr/>
          <a:p>
            <a:r>
              <a:rPr lang="zh-CN" altLang="en-US"/>
              <a:t>破坏了B+树的性质,从该节点的兄弟节点(左边或右边)借节点44，并修改相应键值,判断没有破坏B+树,完毕，如下图</a:t>
            </a:r>
            <a:endParaRPr lang="zh-CN" altLang="en-US"/>
          </a:p>
          <a:p>
            <a:endParaRPr lang="zh-CN" altLang="en-US"/>
          </a:p>
        </p:txBody>
      </p:sp>
      <p:pic>
        <p:nvPicPr>
          <p:cNvPr id="4" name="图片 3"/>
          <p:cNvPicPr>
            <a:picLocks noChangeAspect="1"/>
          </p:cNvPicPr>
          <p:nvPr/>
        </p:nvPicPr>
        <p:blipFill>
          <a:blip r:embed="rId1"/>
          <a:stretch>
            <a:fillRect/>
          </a:stretch>
        </p:blipFill>
        <p:spPr>
          <a:xfrm>
            <a:off x="838200" y="2819400"/>
            <a:ext cx="5409565" cy="13811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4</a:t>
            </a:r>
            <a:endParaRPr lang="en-US" altLang="zh-CN">
              <a:sym typeface="+mn-ea"/>
            </a:endParaRPr>
          </a:p>
        </p:txBody>
      </p:sp>
      <p:sp>
        <p:nvSpPr>
          <p:cNvPr id="3" name="内容占位符 2"/>
          <p:cNvSpPr>
            <a:spLocks noGrp="1"/>
          </p:cNvSpPr>
          <p:nvPr>
            <p:ph idx="1"/>
          </p:nvPr>
        </p:nvSpPr>
        <p:spPr/>
        <p:txBody>
          <a:bodyPr/>
          <a:p>
            <a:r>
              <a:rPr lang="zh-CN" altLang="en-US"/>
              <a:t>删除下图3阶B+树的关键字59</a:t>
            </a:r>
            <a:endParaRPr lang="zh-CN" altLang="en-US"/>
          </a:p>
          <a:p>
            <a:endParaRPr lang="zh-CN" altLang="en-US"/>
          </a:p>
          <a:p>
            <a:endParaRPr lang="zh-CN" altLang="en-US"/>
          </a:p>
          <a:p>
            <a:endParaRPr lang="zh-CN" altLang="en-US"/>
          </a:p>
          <a:p>
            <a:r>
              <a:rPr lang="zh-CN" altLang="en-US"/>
              <a:t>首先找到59所在叶节点(第三个节点),删除之，如下图</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309495"/>
            <a:ext cx="5400040" cy="1400175"/>
          </a:xfrm>
          <a:prstGeom prst="rect">
            <a:avLst/>
          </a:prstGeom>
        </p:spPr>
      </p:pic>
      <p:pic>
        <p:nvPicPr>
          <p:cNvPr id="5" name="图片 4"/>
          <p:cNvPicPr>
            <a:picLocks noChangeAspect="1"/>
          </p:cNvPicPr>
          <p:nvPr/>
        </p:nvPicPr>
        <p:blipFill>
          <a:blip r:embed="rId2"/>
          <a:stretch>
            <a:fillRect/>
          </a:stretch>
        </p:blipFill>
        <p:spPr>
          <a:xfrm>
            <a:off x="838200" y="4505960"/>
            <a:ext cx="5400040" cy="13906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4</a:t>
            </a:r>
            <a:endParaRPr lang="zh-CN" altLang="en-US"/>
          </a:p>
        </p:txBody>
      </p:sp>
      <p:sp>
        <p:nvSpPr>
          <p:cNvPr id="3" name="内容占位符 2"/>
          <p:cNvSpPr>
            <a:spLocks noGrp="1"/>
          </p:cNvSpPr>
          <p:nvPr>
            <p:ph idx="1"/>
          </p:nvPr>
        </p:nvSpPr>
        <p:spPr/>
        <p:txBody>
          <a:bodyPr/>
          <a:p>
            <a:r>
              <a:rPr lang="zh-CN" altLang="en-US"/>
              <a:t>破坏B+树性质,尝试借节点,无效(因为左兄弟节点被借也会破坏B+树性质),合并第二第三叶节点并调整键值，如下图</a:t>
            </a:r>
            <a:endParaRPr lang="zh-CN" altLang="en-US"/>
          </a:p>
          <a:p>
            <a:endParaRPr lang="zh-CN" altLang="en-US"/>
          </a:p>
        </p:txBody>
      </p:sp>
      <p:pic>
        <p:nvPicPr>
          <p:cNvPr id="4" name="图片 3"/>
          <p:cNvPicPr>
            <a:picLocks noChangeAspect="1"/>
          </p:cNvPicPr>
          <p:nvPr/>
        </p:nvPicPr>
        <p:blipFill>
          <a:blip r:embed="rId1"/>
          <a:stretch>
            <a:fillRect/>
          </a:stretch>
        </p:blipFill>
        <p:spPr>
          <a:xfrm>
            <a:off x="838200" y="2790825"/>
            <a:ext cx="5438140" cy="16002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5</a:t>
            </a:r>
            <a:endParaRPr lang="en-US" altLang="zh-CN">
              <a:sym typeface="+mn-ea"/>
            </a:endParaRPr>
          </a:p>
        </p:txBody>
      </p:sp>
      <p:sp>
        <p:nvSpPr>
          <p:cNvPr id="3" name="内容占位符 2"/>
          <p:cNvSpPr>
            <a:spLocks noGrp="1"/>
          </p:cNvSpPr>
          <p:nvPr>
            <p:ph idx="1"/>
          </p:nvPr>
        </p:nvSpPr>
        <p:spPr/>
        <p:txBody>
          <a:bodyPr/>
          <a:p>
            <a:r>
              <a:rPr lang="zh-CN" altLang="en-US"/>
              <a:t>删除下图3阶B+树的关键字63</a:t>
            </a:r>
            <a:endParaRPr lang="zh-CN" altLang="en-US"/>
          </a:p>
          <a:p>
            <a:endParaRPr lang="zh-CN" altLang="en-US"/>
          </a:p>
          <a:p>
            <a:endParaRPr lang="zh-CN" altLang="en-US"/>
          </a:p>
          <a:p>
            <a:endParaRPr lang="zh-CN" altLang="en-US"/>
          </a:p>
          <a:p>
            <a:r>
              <a:rPr lang="zh-CN" altLang="en-US"/>
              <a:t>首先找到63所在叶结点(第四个</a:t>
            </a:r>
            <a:r>
              <a:rPr lang="zh-CN" altLang="en-US">
                <a:sym typeface="+mn-ea"/>
              </a:rPr>
              <a:t>结</a:t>
            </a:r>
            <a:r>
              <a:rPr lang="zh-CN" altLang="en-US"/>
              <a:t>点),删除之，如下图：</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327275"/>
            <a:ext cx="5409565" cy="1390650"/>
          </a:xfrm>
          <a:prstGeom prst="rect">
            <a:avLst/>
          </a:prstGeom>
        </p:spPr>
      </p:pic>
      <p:pic>
        <p:nvPicPr>
          <p:cNvPr id="5" name="图片 4"/>
          <p:cNvPicPr>
            <a:picLocks noChangeAspect="1"/>
          </p:cNvPicPr>
          <p:nvPr/>
        </p:nvPicPr>
        <p:blipFill>
          <a:blip r:embed="rId2"/>
          <a:stretch>
            <a:fillRect/>
          </a:stretch>
        </p:blipFill>
        <p:spPr>
          <a:xfrm>
            <a:off x="838200" y="4486910"/>
            <a:ext cx="5447665" cy="1428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a:t>
            </a:r>
            <a:r>
              <a:rPr lang="en-US" altLang="zh-CN">
                <a:sym typeface="+mn-ea"/>
              </a:rPr>
              <a:t>-</a:t>
            </a:r>
            <a:r>
              <a:rPr lang="zh-CN" altLang="en-US">
                <a:sym typeface="+mn-ea"/>
              </a:rPr>
              <a:t>例子</a:t>
            </a:r>
            <a:endParaRPr lang="zh-CN" altLang="en-US"/>
          </a:p>
        </p:txBody>
      </p:sp>
      <p:sp>
        <p:nvSpPr>
          <p:cNvPr id="3" name="内容占位符 2"/>
          <p:cNvSpPr>
            <a:spLocks noGrp="1"/>
          </p:cNvSpPr>
          <p:nvPr>
            <p:ph idx="1"/>
          </p:nvPr>
        </p:nvSpPr>
        <p:spPr/>
        <p:txBody>
          <a:bodyPr/>
          <a:p>
            <a:pPr marL="0" indent="0">
              <a:buNone/>
            </a:pPr>
            <a:r>
              <a:rPr lang="en-US" altLang="zh-CN"/>
              <a:t>4. 插入E,K,Q时，不需要任何分裂操作:</a:t>
            </a:r>
            <a:endParaRPr lang="en-US" altLang="zh-CN"/>
          </a:p>
          <a:p>
            <a:pPr marL="0" indent="0">
              <a:buNone/>
            </a:pPr>
            <a:endParaRPr lang="en-US" altLang="zh-CN"/>
          </a:p>
          <a:p>
            <a:pPr marL="0" indent="0">
              <a:buNone/>
            </a:pPr>
            <a:endParaRPr lang="en-US" altLang="zh-CN"/>
          </a:p>
          <a:p>
            <a:pPr marL="0" indent="0">
              <a:buNone/>
            </a:pPr>
            <a:r>
              <a:rPr lang="en-US" altLang="zh-CN"/>
              <a:t>5. 插入M需要一次分裂，注意M恰好是中间关键字元素，向上移到父节点中:</a:t>
            </a:r>
            <a:endParaRPr lang="en-US" altLang="zh-CN"/>
          </a:p>
          <a:p>
            <a:pPr marL="0" indent="0">
              <a:buNone/>
            </a:pPr>
            <a:r>
              <a:rPr lang="en-US" altLang="zh-CN"/>
              <a:t>   </a:t>
            </a:r>
            <a:endParaRPr lang="en-US" altLang="zh-CN"/>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1196975" y="2406650"/>
            <a:ext cx="2828290" cy="838200"/>
          </a:xfrm>
          <a:prstGeom prst="rect">
            <a:avLst/>
          </a:prstGeom>
        </p:spPr>
      </p:pic>
      <p:pic>
        <p:nvPicPr>
          <p:cNvPr id="5" name="图片 4"/>
          <p:cNvPicPr>
            <a:picLocks noChangeAspect="1"/>
          </p:cNvPicPr>
          <p:nvPr/>
        </p:nvPicPr>
        <p:blipFill>
          <a:blip r:embed="rId2"/>
          <a:stretch>
            <a:fillRect/>
          </a:stretch>
        </p:blipFill>
        <p:spPr>
          <a:xfrm>
            <a:off x="1130300" y="4433570"/>
            <a:ext cx="2894965" cy="7905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删除</a:t>
            </a:r>
            <a:r>
              <a:rPr lang="en-US" altLang="zh-CN">
                <a:sym typeface="+mn-ea"/>
              </a:rPr>
              <a:t>-</a:t>
            </a:r>
            <a:r>
              <a:rPr lang="zh-CN" altLang="en-US">
                <a:sym typeface="+mn-ea"/>
              </a:rPr>
              <a:t>例子</a:t>
            </a:r>
            <a:r>
              <a:rPr lang="en-US" altLang="zh-CN">
                <a:sym typeface="+mn-ea"/>
              </a:rPr>
              <a:t>5</a:t>
            </a:r>
            <a:endParaRPr lang="zh-CN" altLang="en-US"/>
          </a:p>
        </p:txBody>
      </p:sp>
      <p:sp>
        <p:nvSpPr>
          <p:cNvPr id="3" name="内容占位符 2"/>
          <p:cNvSpPr>
            <a:spLocks noGrp="1"/>
          </p:cNvSpPr>
          <p:nvPr>
            <p:ph idx="1"/>
          </p:nvPr>
        </p:nvSpPr>
        <p:spPr/>
        <p:txBody>
          <a:bodyPr/>
          <a:p>
            <a:r>
              <a:rPr lang="zh-CN" altLang="en-US"/>
              <a:t>合并第四五叶结点并调整键值，如下图：</a:t>
            </a:r>
            <a:endParaRPr lang="zh-CN" altLang="en-US"/>
          </a:p>
          <a:p>
            <a:endParaRPr lang="zh-CN" altLang="en-US"/>
          </a:p>
          <a:p>
            <a:endParaRPr lang="zh-CN" altLang="en-US"/>
          </a:p>
          <a:p>
            <a:endParaRPr lang="zh-CN" altLang="en-US"/>
          </a:p>
          <a:p>
            <a:r>
              <a:rPr lang="zh-CN" altLang="en-US"/>
              <a:t>发现第二层的第二个结点不满足B+树性质,从第二层的第一个结点借59,并调整键值，如下图：</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838200" y="2299335"/>
            <a:ext cx="5447665" cy="1419225"/>
          </a:xfrm>
          <a:prstGeom prst="rect">
            <a:avLst/>
          </a:prstGeom>
        </p:spPr>
      </p:pic>
      <p:pic>
        <p:nvPicPr>
          <p:cNvPr id="5" name="图片 4"/>
          <p:cNvPicPr>
            <a:picLocks noChangeAspect="1"/>
          </p:cNvPicPr>
          <p:nvPr/>
        </p:nvPicPr>
        <p:blipFill>
          <a:blip r:embed="rId2"/>
          <a:stretch>
            <a:fillRect/>
          </a:stretch>
        </p:blipFill>
        <p:spPr>
          <a:xfrm>
            <a:off x="847725" y="4697095"/>
            <a:ext cx="5438140" cy="16287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MySQL</a:t>
            </a:r>
            <a:r>
              <a:rPr lang="zh-CN" altLang="zh-CN"/>
              <a:t>索引</a:t>
            </a:r>
            <a:endParaRPr lang="zh-CN" altLang="zh-CN"/>
          </a:p>
        </p:txBody>
      </p:sp>
      <p:sp>
        <p:nvSpPr>
          <p:cNvPr id="3" name="内容占位符 2"/>
          <p:cNvSpPr>
            <a:spLocks noGrp="1"/>
          </p:cNvSpPr>
          <p:nvPr>
            <p:ph idx="1"/>
          </p:nvPr>
        </p:nvSpPr>
        <p:spPr/>
        <p:txBody>
          <a:bodyPr/>
          <a:p>
            <a:r>
              <a:rPr lang="zh-CN" altLang="en-US"/>
              <a:t>http://www.admin10000.com/document/5372.html</a:t>
            </a:r>
            <a:endParaRPr lang="zh-CN" altLang="en-US"/>
          </a:p>
          <a:p>
            <a:r>
              <a:rPr lang="zh-CN" altLang="en-US"/>
              <a:t>http://blog.codinglabs.org/articles/theory-of-mysql-index.html</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How do you build a database</a:t>
            </a:r>
            <a:endParaRPr lang="zh-CN" altLang="zh-CN"/>
          </a:p>
        </p:txBody>
      </p:sp>
      <p:sp>
        <p:nvSpPr>
          <p:cNvPr id="3" name="内容占位符 2"/>
          <p:cNvSpPr>
            <a:spLocks noGrp="1"/>
          </p:cNvSpPr>
          <p:nvPr>
            <p:ph idx="1"/>
          </p:nvPr>
        </p:nvSpPr>
        <p:spPr/>
        <p:txBody>
          <a:bodyPr>
            <a:normAutofit lnSpcReduction="20000"/>
          </a:bodyPr>
          <a:p>
            <a:r>
              <a:rPr lang="zh-CN" altLang="en-US" sz="1200"/>
              <a:t>Most database servers are built in C, and store data using B-tree type constructs. In the old days there was a product called C-Isam (c library for an indexed sequential access method) which is a low level library to help C programmers write data in B-tree format. So you need to know about btrees and understand what these are.</a:t>
            </a:r>
            <a:endParaRPr lang="zh-CN" altLang="en-US" sz="1200"/>
          </a:p>
          <a:p>
            <a:r>
              <a:rPr lang="zh-CN" altLang="en-US" sz="1200"/>
              <a:t>Most databases store data separate to indexes. Lets assume a record (or row) is 800 bytes long and you write 5 rows of data to a file. If the row contains columns such as first name, last name, address etc. and you want to search for a specific record by last name, you can open the file and sequentially search through each record but this is very slow. Instead you open an index file which just contains the lastname and the position of the record in the data file. Then when you have the position you open the data file, lseek to that position and read the data. Because index data is very small it is much quicker to search through index files. Also as the index files are stored in btrees in it very quick to effectively do a quicksearch (divide and conquer) to find the record you are looking for.</a:t>
            </a:r>
            <a:endParaRPr lang="zh-CN" altLang="en-US" sz="1200"/>
          </a:p>
          <a:p>
            <a:r>
              <a:rPr lang="zh-CN" altLang="en-US" sz="1200"/>
              <a:t>So you understand for one "table" you will have a data file with the data and one (or many) index files. The first index file could be for lastname, the next could be to search by SS number etc. When the user defines their query to get some data, they decide which index file to search through. If you can find any info on C-ISAM (there used to be an open source version (or cheap commercial) called D-ISAM) you will understand this concept quite well.</a:t>
            </a:r>
            <a:endParaRPr lang="zh-CN" altLang="en-US" sz="1200"/>
          </a:p>
          <a:p>
            <a:r>
              <a:rPr lang="zh-CN" altLang="en-US" sz="1200"/>
              <a:t>Once you have stored data and have index files, using an ISAM type approach allows you to GET a record based on a value, or PUT a new record. However modern database servers all support SQL, so you need an SQL parser that translates the SQL statement into a sequence of related GETs. SQL may join 2 tables so an optimizer is also needed to decide which table to read first (normally based on number of rows in each table and indexes available) and how to relate it to the next table. SQL can INSERT data so you need to parse that into PUT statements but it can also combine multiple INSERTS into transactions so you need a transaction manager to control this, and you will need transaction logs to store wip/completed transactions.</a:t>
            </a:r>
            <a:endParaRPr lang="zh-CN" altLang="en-US" sz="1200"/>
          </a:p>
          <a:p>
            <a:r>
              <a:rPr lang="zh-CN" altLang="en-US" sz="1200"/>
              <a:t>It is possible you will need some backup/restore commands to backup your data files and index files and maybe also your transaction log files, and if you really want to go for it you could write some replication tools to read your transaction log and replicate the transactions to a backup database on a different server. Note if you want your client programs (for example an SQL UI like phpmyadmin) to reside on separate machine than your database server you will need to write a connection manager that sends the SQL requests over TCP/IP to your server, then authenticate it using some credentials, parse the request, run your GETS and send back the data to the client.</a:t>
            </a:r>
            <a:endParaRPr lang="zh-CN" altLang="en-US" sz="1200"/>
          </a:p>
          <a:p>
            <a:r>
              <a:rPr lang="zh-CN" altLang="en-US" sz="1200"/>
              <a:t>So these database servers can be a lot of work, especially for one person. But you can create simple versions of these tools one at a time. Start with how to store data and indexes, and how to retrieve data using an ISAM type interface.</a:t>
            </a:r>
            <a:endParaRPr lang="zh-CN" altLang="en-US" sz="1200"/>
          </a:p>
          <a:p>
            <a:r>
              <a:rPr lang="zh-CN" altLang="en-US" sz="1200"/>
              <a:t>There are books out there - look for older books on mysql and msql, look for anything on google re btrees and isam, look for open source C libraries that already do isam. Get a good understanding on file IO on a linux machine using C. Many commercial databases now dont even use the filesystem for their data files because of cacheing issues - they write directly to raw disk. You want to just write to files initially.</a:t>
            </a:r>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a:t>
            </a:r>
            <a:r>
              <a:rPr lang="en-US" altLang="zh-CN">
                <a:sym typeface="+mn-ea"/>
              </a:rPr>
              <a:t>-</a:t>
            </a:r>
            <a:r>
              <a:rPr lang="zh-CN" altLang="en-US">
                <a:sym typeface="+mn-ea"/>
              </a:rPr>
              <a:t>例子</a:t>
            </a:r>
            <a:endParaRPr lang="zh-CN" altLang="en-US"/>
          </a:p>
        </p:txBody>
      </p:sp>
      <p:sp>
        <p:nvSpPr>
          <p:cNvPr id="3" name="内容占位符 2"/>
          <p:cNvSpPr>
            <a:spLocks noGrp="1"/>
          </p:cNvSpPr>
          <p:nvPr>
            <p:ph idx="1"/>
          </p:nvPr>
        </p:nvSpPr>
        <p:spPr/>
        <p:txBody>
          <a:bodyPr/>
          <a:p>
            <a:pPr marL="0" indent="0">
              <a:buNone/>
            </a:pPr>
            <a:r>
              <a:rPr lang="en-US" altLang="zh-CN"/>
              <a:t>6. 插入F,W,L,T不需要任何分裂操作:</a:t>
            </a:r>
            <a:endParaRPr lang="en-US" altLang="zh-CN"/>
          </a:p>
          <a:p>
            <a:pPr marL="0" indent="0">
              <a:buNone/>
            </a:pPr>
            <a:endParaRPr lang="en-US" altLang="zh-CN"/>
          </a:p>
          <a:p>
            <a:pPr marL="0" indent="0">
              <a:buNone/>
            </a:pPr>
            <a:endParaRPr lang="en-US" altLang="zh-CN"/>
          </a:p>
          <a:p>
            <a:pPr marL="0" indent="0">
              <a:buNone/>
            </a:pPr>
            <a:r>
              <a:rPr lang="en-US" altLang="zh-CN"/>
              <a:t>7. 插入Z时，最右的叶子结点空间满了，需要进行分裂操作，中间元素T上移到父节点中，注意通过上移中间元素，树最终还是保持平衡，分裂结果的结点存在2个关键字元素。</a:t>
            </a: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1124585" y="2462530"/>
            <a:ext cx="4390390" cy="838200"/>
          </a:xfrm>
          <a:prstGeom prst="rect">
            <a:avLst/>
          </a:prstGeom>
        </p:spPr>
      </p:pic>
      <p:pic>
        <p:nvPicPr>
          <p:cNvPr id="5" name="图片 4"/>
          <p:cNvPicPr>
            <a:picLocks noChangeAspect="1"/>
          </p:cNvPicPr>
          <p:nvPr/>
        </p:nvPicPr>
        <p:blipFill>
          <a:blip r:embed="rId2"/>
          <a:stretch>
            <a:fillRect/>
          </a:stretch>
        </p:blipFill>
        <p:spPr>
          <a:xfrm>
            <a:off x="1124585" y="4897120"/>
            <a:ext cx="4409440" cy="89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树插入</a:t>
            </a:r>
            <a:r>
              <a:rPr lang="en-US" altLang="zh-CN">
                <a:sym typeface="+mn-ea"/>
              </a:rPr>
              <a:t>-</a:t>
            </a:r>
            <a:r>
              <a:rPr lang="zh-CN" altLang="en-US">
                <a:sym typeface="+mn-ea"/>
              </a:rPr>
              <a:t>例子</a:t>
            </a:r>
            <a:endParaRPr lang="zh-CN" altLang="en-US"/>
          </a:p>
        </p:txBody>
      </p:sp>
      <p:sp>
        <p:nvSpPr>
          <p:cNvPr id="3" name="内容占位符 2"/>
          <p:cNvSpPr>
            <a:spLocks noGrp="1"/>
          </p:cNvSpPr>
          <p:nvPr>
            <p:ph idx="1"/>
          </p:nvPr>
        </p:nvSpPr>
        <p:spPr/>
        <p:txBody>
          <a:bodyPr/>
          <a:p>
            <a:pPr marL="0" indent="0">
              <a:buNone/>
            </a:pPr>
            <a:r>
              <a:rPr lang="en-US" altLang="zh-CN"/>
              <a:t>8. 插入D时，导致最左边的叶子结点被分裂，D恰好也是中间元素，上移到父节点中，然后字母P,R,X,Y陆续插入不需要任何分裂操作:</a:t>
            </a:r>
            <a:endParaRPr lang="en-US" altLang="zh-CN"/>
          </a:p>
          <a:p>
            <a:pPr marL="0" indent="0">
              <a:buNone/>
            </a:pPr>
            <a:endParaRPr lang="en-US" altLang="zh-CN"/>
          </a:p>
          <a:p>
            <a:pPr marL="0" indent="0">
              <a:buNone/>
            </a:pPr>
            <a:endParaRPr lang="en-US" altLang="zh-CN"/>
          </a:p>
          <a:p>
            <a:pPr marL="0" indent="0">
              <a:buNone/>
            </a:pPr>
            <a:r>
              <a:rPr lang="en-US" altLang="zh-CN"/>
              <a:t>9.最后，当插入S时，含有N,P,Q,R的结点需要分裂，把中间元素Q上移到父节点中，但是父节点中空间已经满了，所以也要进行分裂，将父节点中的中间元素M上移到新形成的根结点中:</a:t>
            </a:r>
            <a:endParaRPr lang="en-US" altLang="zh-CN"/>
          </a:p>
        </p:txBody>
      </p:sp>
      <p:pic>
        <p:nvPicPr>
          <p:cNvPr id="4" name="图片 3"/>
          <p:cNvPicPr>
            <a:picLocks noChangeAspect="1"/>
          </p:cNvPicPr>
          <p:nvPr/>
        </p:nvPicPr>
        <p:blipFill>
          <a:blip r:embed="rId1"/>
          <a:stretch>
            <a:fillRect/>
          </a:stretch>
        </p:blipFill>
        <p:spPr>
          <a:xfrm>
            <a:off x="1125220" y="2689225"/>
            <a:ext cx="5981065" cy="819150"/>
          </a:xfrm>
          <a:prstGeom prst="rect">
            <a:avLst/>
          </a:prstGeom>
        </p:spPr>
      </p:pic>
      <p:pic>
        <p:nvPicPr>
          <p:cNvPr id="5" name="图片 4"/>
          <p:cNvPicPr>
            <a:picLocks noChangeAspect="1"/>
          </p:cNvPicPr>
          <p:nvPr/>
        </p:nvPicPr>
        <p:blipFill>
          <a:blip r:embed="rId2"/>
          <a:stretch>
            <a:fillRect/>
          </a:stretch>
        </p:blipFill>
        <p:spPr>
          <a:xfrm>
            <a:off x="1196340" y="4954905"/>
            <a:ext cx="6000115" cy="129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a:t>
            </a:r>
            <a:r>
              <a:rPr lang="zh-CN" altLang="en-US">
                <a:sym typeface="+mn-ea"/>
              </a:rPr>
              <a:t>树删除原则</a:t>
            </a:r>
            <a:endParaRPr lang="en-US" altLang="zh-CN">
              <a:sym typeface="+mn-ea"/>
            </a:endParaRPr>
          </a:p>
        </p:txBody>
      </p:sp>
      <p:sp>
        <p:nvSpPr>
          <p:cNvPr id="3" name="内容占位符 2"/>
          <p:cNvSpPr>
            <a:spLocks noGrp="1"/>
          </p:cNvSpPr>
          <p:nvPr>
            <p:ph idx="1"/>
          </p:nvPr>
        </p:nvSpPr>
        <p:spPr/>
        <p:txBody>
          <a:bodyPr>
            <a:normAutofit fontScale="90000" lnSpcReduction="10000"/>
          </a:bodyPr>
          <a:p>
            <a:r>
              <a:rPr lang="zh-CN" altLang="en-US"/>
              <a:t>首先查找B树中需删除的元素,如果该元素在B树中存在，则将该元素在其结点中进行删除。然后判断该元素是否有左右孩子结点，如果有，则上移孩子结点中的某相近元素(“左孩子最右边的节点”或“右孩子最左边的节点”)到父节点中，最后是移动相应结点；如果没有，直接删除后，</a:t>
            </a:r>
            <a:r>
              <a:rPr lang="zh-CN" altLang="en-US">
                <a:sym typeface="+mn-ea"/>
              </a:rPr>
              <a:t>移动相应结点</a:t>
            </a:r>
            <a:r>
              <a:rPr lang="zh-CN" altLang="en-US"/>
              <a:t>。</a:t>
            </a:r>
            <a:endParaRPr lang="zh-CN" altLang="en-US"/>
          </a:p>
          <a:p>
            <a:r>
              <a:rPr lang="zh-CN" altLang="en-US"/>
              <a:t>删除元素，移动相应元素之后，如果某结点中元素数目（即关键字数）小于ceil(m/2)-1，则需要看其某相邻兄弟结点是否丰满（结点中元素个数大于ceil(m/2)-1），如果丰满，则向父节点借一个元素来，然后将最丰满的相邻兄弟结点中上移最后或最前一个元素到父节点中；如果其相邻兄弟都刚脱贫，即借了之后其结点数目小于ceil(m/2)-1，则该结点与其相邻的某一兄弟结点进行“合并”成一个结点：首先移动父结点中的元素（该元素在两个需要合并的两个结点元素之间）下移到其子结点中，然后将这两个结点进行合并成一个结点。</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t>
            </a:r>
            <a:r>
              <a:rPr lang="zh-CN" altLang="en-US">
                <a:sym typeface="+mn-ea"/>
              </a:rPr>
              <a:t>树删除</a:t>
            </a:r>
            <a:r>
              <a:rPr lang="en-US" altLang="zh-CN">
                <a:sym typeface="+mn-ea"/>
              </a:rPr>
              <a:t>-</a:t>
            </a:r>
            <a:r>
              <a:rPr lang="zh-CN" altLang="en-US">
                <a:sym typeface="+mn-ea"/>
              </a:rPr>
              <a:t>例子</a:t>
            </a:r>
            <a:endParaRPr lang="zh-CN" altLang="en-US"/>
          </a:p>
        </p:txBody>
      </p:sp>
      <p:sp>
        <p:nvSpPr>
          <p:cNvPr id="4" name="内容占位符 3"/>
          <p:cNvSpPr/>
          <p:nvPr>
            <p:ph idx="1"/>
          </p:nvPr>
        </p:nvSpPr>
        <p:spPr/>
        <p:txBody>
          <a:bodyPr/>
          <a:p>
            <a:pPr marL="0" indent="0">
              <a:buNone/>
            </a:pPr>
            <a:r>
              <a:rPr lang="en-US" altLang="zh-CN"/>
              <a:t>1. </a:t>
            </a:r>
            <a:r>
              <a:rPr lang="zh-CN" altLang="en-US" sz="2600"/>
              <a:t>以刚插入例子的树，删除</a:t>
            </a:r>
            <a:r>
              <a:rPr lang="en-US" altLang="zh-CN" sz="2600"/>
              <a:t>H T R E</a:t>
            </a:r>
            <a:r>
              <a:rPr lang="zh-CN" altLang="en-US" sz="2600"/>
              <a:t>。先删除</a:t>
            </a:r>
            <a:r>
              <a:rPr lang="en-US" altLang="zh-CN" sz="2600"/>
              <a:t>H</a:t>
            </a:r>
            <a:endParaRPr lang="en-US" altLang="zh-CN" sz="2600"/>
          </a:p>
          <a:p>
            <a:pPr marL="0" indent="0">
              <a:buNone/>
            </a:pPr>
            <a:endParaRPr lang="en-US" altLang="zh-CN" sz="2600"/>
          </a:p>
          <a:p>
            <a:pPr marL="0" indent="0">
              <a:buNone/>
            </a:pPr>
            <a:endParaRPr lang="en-US" altLang="zh-CN" sz="2600"/>
          </a:p>
          <a:p>
            <a:pPr marL="0" indent="0">
              <a:buNone/>
            </a:pPr>
            <a:endParaRPr lang="en-US" altLang="zh-CN" sz="2600"/>
          </a:p>
          <a:p>
            <a:pPr marL="0" indent="0">
              <a:buNone/>
            </a:pPr>
            <a:r>
              <a:rPr lang="en-US" altLang="zh-CN" sz="2600"/>
              <a:t>2. 当然首先查找H，H在一个叶子结点中，且该叶子结点元素数目3大于最小元素数目ceil(m/2)-1=2，则操作很简单，咱们只需要移动K至原来H的位置，移动L至K的位置（也就是结点中删除元素后面的元素向前移动）</a:t>
            </a:r>
            <a:endParaRPr lang="en-US" altLang="zh-CN" sz="2600"/>
          </a:p>
          <a:p>
            <a:pPr marL="0" indent="0">
              <a:buNone/>
            </a:pPr>
            <a:endParaRPr lang="en-US" altLang="zh-CN"/>
          </a:p>
          <a:p>
            <a:endParaRPr lang="en-US" altLang="zh-CN"/>
          </a:p>
          <a:p>
            <a:endParaRPr lang="en-US" altLang="zh-CN"/>
          </a:p>
          <a:p>
            <a:endParaRPr lang="en-US" altLang="zh-CN"/>
          </a:p>
          <a:p>
            <a:endParaRPr lang="zh-CN" altLang="en-US"/>
          </a:p>
        </p:txBody>
      </p:sp>
      <p:pic>
        <p:nvPicPr>
          <p:cNvPr id="6" name="图片 5"/>
          <p:cNvPicPr>
            <a:picLocks noChangeAspect="1"/>
          </p:cNvPicPr>
          <p:nvPr/>
        </p:nvPicPr>
        <p:blipFill>
          <a:blip r:embed="rId1"/>
          <a:stretch>
            <a:fillRect/>
          </a:stretch>
        </p:blipFill>
        <p:spPr>
          <a:xfrm>
            <a:off x="1091565" y="2411730"/>
            <a:ext cx="6000115" cy="1295400"/>
          </a:xfrm>
          <a:prstGeom prst="rect">
            <a:avLst/>
          </a:prstGeom>
        </p:spPr>
      </p:pic>
      <p:pic>
        <p:nvPicPr>
          <p:cNvPr id="7" name="图片 6"/>
          <p:cNvPicPr>
            <a:picLocks noChangeAspect="1"/>
          </p:cNvPicPr>
          <p:nvPr/>
        </p:nvPicPr>
        <p:blipFill>
          <a:blip r:embed="rId2"/>
          <a:stretch>
            <a:fillRect/>
          </a:stretch>
        </p:blipFill>
        <p:spPr>
          <a:xfrm>
            <a:off x="1091565" y="5021580"/>
            <a:ext cx="6047740" cy="12763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9542</Words>
  <Application>WPS 演示</Application>
  <PresentationFormat>宽屏</PresentationFormat>
  <Paragraphs>443</Paragraphs>
  <Slides>52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Arial</vt:lpstr>
      <vt:lpstr>宋体</vt:lpstr>
      <vt:lpstr>Wingdings</vt:lpstr>
      <vt:lpstr>Calibri Light</vt:lpstr>
      <vt:lpstr>Calibri</vt:lpstr>
      <vt:lpstr>微软雅黑</vt:lpstr>
      <vt:lpstr>Arial Unicode MS</vt:lpstr>
      <vt:lpstr>Office 主题</vt:lpstr>
      <vt:lpstr>B树</vt:lpstr>
      <vt:lpstr>1. M阶B树定义</vt:lpstr>
      <vt:lpstr>B树插入原则</vt:lpstr>
      <vt:lpstr>B树插入-例子</vt:lpstr>
      <vt:lpstr>B树插入-例子</vt:lpstr>
      <vt:lpstr>B树插入-例子</vt:lpstr>
      <vt:lpstr>B树插入-例子</vt:lpstr>
      <vt:lpstr>B树删除原则</vt:lpstr>
      <vt:lpstr>B树删除-例子</vt:lpstr>
      <vt:lpstr>B树删除-例子</vt:lpstr>
      <vt:lpstr>B树删除-例子</vt:lpstr>
      <vt:lpstr>B树删除-例子</vt:lpstr>
      <vt:lpstr>B树删除-例子2</vt:lpstr>
      <vt:lpstr>B树删除-例子2</vt:lpstr>
      <vt:lpstr>B树删除-例子2</vt:lpstr>
      <vt:lpstr>B树删除-例子2</vt:lpstr>
      <vt:lpstr>磁盘的结构</vt:lpstr>
      <vt:lpstr>磁盘的结构</vt:lpstr>
      <vt:lpstr>磁盘的读写原理</vt:lpstr>
      <vt:lpstr>磁盘的读写原理</vt:lpstr>
      <vt:lpstr>磁盘的读写原理</vt:lpstr>
      <vt:lpstr>概念区分	</vt:lpstr>
      <vt:lpstr>B树数据查找与磁盘IO</vt:lpstr>
      <vt:lpstr>M阶B+树</vt:lpstr>
      <vt:lpstr>B+树数据存储方式</vt:lpstr>
      <vt:lpstr>B树与B+树区别</vt:lpstr>
      <vt:lpstr>B+树插入原则</vt:lpstr>
      <vt:lpstr>B+树插入</vt:lpstr>
      <vt:lpstr>B+树插入  分支等关键码+1</vt:lpstr>
      <vt:lpstr>B+树插入</vt:lpstr>
      <vt:lpstr>B+树插入</vt:lpstr>
      <vt:lpstr>B+树插入</vt:lpstr>
      <vt:lpstr>B+树删除原则</vt:lpstr>
      <vt:lpstr>B+树删除</vt:lpstr>
      <vt:lpstr>B+树删除</vt:lpstr>
      <vt:lpstr>B+树删除</vt:lpstr>
      <vt:lpstr>B+树删除</vt:lpstr>
      <vt:lpstr>插入-例1     分支与关键码相同</vt:lpstr>
      <vt:lpstr>插入-例2</vt:lpstr>
      <vt:lpstr>插入-例2</vt:lpstr>
      <vt:lpstr>插入-例3</vt:lpstr>
      <vt:lpstr>插入-例3</vt:lpstr>
      <vt:lpstr>删除-例子1</vt:lpstr>
      <vt:lpstr>删除-例子2</vt:lpstr>
      <vt:lpstr>删除-例子3</vt:lpstr>
      <vt:lpstr>删除-例子3</vt:lpstr>
      <vt:lpstr>删除-例子4</vt:lpstr>
      <vt:lpstr>删除-例子4</vt:lpstr>
      <vt:lpstr>删除-例子5</vt:lpstr>
      <vt:lpstr>删除-例子5</vt:lpstr>
      <vt:lpstr>MySQL索引</vt:lpstr>
      <vt:lpstr>How do you build a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p:lastModifiedBy>
  <cp:revision>85</cp:revision>
  <dcterms:created xsi:type="dcterms:W3CDTF">2015-05-05T08:02:00Z</dcterms:created>
  <dcterms:modified xsi:type="dcterms:W3CDTF">2017-07-10T09:39:15Z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2052-10.1.0.6638</vt:lpwstr>
  </property>
</Properties>
</file>