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98" r:id="rId4"/>
    <p:sldId id="299" r:id="rId5"/>
    <p:sldId id="300" r:id="rId6"/>
    <p:sldId id="301" r:id="rId7"/>
    <p:sldId id="302" r:id="rId8"/>
    <p:sldId id="303" r:id="rId9"/>
    <p:sldId id="258" r:id="rId10"/>
    <p:sldId id="259" r:id="rId11"/>
    <p:sldId id="260" r:id="rId12"/>
    <p:sldId id="261" r:id="rId13"/>
    <p:sldId id="262" r:id="rId14"/>
    <p:sldId id="263" r:id="rId15"/>
    <p:sldId id="291" r:id="rId16"/>
    <p:sldId id="292" r:id="rId17"/>
    <p:sldId id="304" r:id="rId18"/>
    <p:sldId id="264" r:id="rId19"/>
    <p:sldId id="265" r:id="rId20"/>
    <p:sldId id="293" r:id="rId21"/>
    <p:sldId id="286" r:id="rId22"/>
    <p:sldId id="287" r:id="rId23"/>
    <p:sldId id="288" r:id="rId24"/>
    <p:sldId id="289" r:id="rId25"/>
    <p:sldId id="290" r:id="rId26"/>
    <p:sldId id="294" r:id="rId27"/>
    <p:sldId id="266" r:id="rId28"/>
    <p:sldId id="267" r:id="rId29"/>
    <p:sldId id="295" r:id="rId30"/>
    <p:sldId id="296" r:id="rId31"/>
    <p:sldId id="29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305" r:id="rId48"/>
    <p:sldId id="306" r:id="rId49"/>
    <p:sldId id="307" r:id="rId50"/>
    <p:sldId id="308" r:id="rId51"/>
    <p:sldId id="283" r:id="rId52"/>
    <p:sldId id="284" r:id="rId53"/>
    <p:sldId id="28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p:cViewPr varScale="1">
        <p:scale>
          <a:sx n="68" d="100"/>
          <a:sy n="68" d="100"/>
        </p:scale>
        <p:origin x="147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61739-AC11-4541-88F1-33FFA016B676}"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F2F11-BBFE-4872-9948-D3B111C83550}" type="slidenum">
              <a:rPr lang="en-US" smtClean="0"/>
              <a:t>‹#›</a:t>
            </a:fld>
            <a:endParaRPr lang="en-US"/>
          </a:p>
        </p:txBody>
      </p:sp>
    </p:spTree>
    <p:extLst>
      <p:ext uri="{BB962C8B-B14F-4D97-AF65-F5344CB8AC3E}">
        <p14:creationId xmlns:p14="http://schemas.microsoft.com/office/powerpoint/2010/main" val="284198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2F11-BBFE-4872-9948-D3B111C83550}" type="slidenum">
              <a:rPr lang="en-US" smtClean="0"/>
              <a:t>1</a:t>
            </a:fld>
            <a:endParaRPr lang="en-US"/>
          </a:p>
        </p:txBody>
      </p:sp>
    </p:spTree>
    <p:extLst>
      <p:ext uri="{BB962C8B-B14F-4D97-AF65-F5344CB8AC3E}">
        <p14:creationId xmlns:p14="http://schemas.microsoft.com/office/powerpoint/2010/main" val="25322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2F11-BBFE-4872-9948-D3B111C83550}" type="slidenum">
              <a:rPr lang="en-US" smtClean="0"/>
              <a:t>6</a:t>
            </a:fld>
            <a:endParaRPr lang="en-US"/>
          </a:p>
        </p:txBody>
      </p:sp>
    </p:spTree>
    <p:extLst>
      <p:ext uri="{BB962C8B-B14F-4D97-AF65-F5344CB8AC3E}">
        <p14:creationId xmlns:p14="http://schemas.microsoft.com/office/powerpoint/2010/main" val="216114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B0367A-C950-488C-9674-58608C8E0CAF}"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0367A-C950-488C-9674-58608C8E0CAF}"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0367A-C950-488C-9674-58608C8E0CAF}"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B0367A-C950-488C-9674-58608C8E0CAF}"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0367A-C950-488C-9674-58608C8E0CAF}"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B0367A-C950-488C-9674-58608C8E0CAF}"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B0367A-C950-488C-9674-58608C8E0CAF}"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B0367A-C950-488C-9674-58608C8E0CAF}"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0367A-C950-488C-9674-58608C8E0CAF}"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0367A-C950-488C-9674-58608C8E0CAF}"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0367A-C950-488C-9674-58608C8E0CAF}"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63C66-135E-43E1-AEEA-F324CD6298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0367A-C950-488C-9674-58608C8E0CAF}" type="datetimeFigureOut">
              <a:rPr lang="en-US" smtClean="0"/>
              <a:pPr/>
              <a:t>5/8/2023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63C66-135E-43E1-AEEA-F324CD6298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179512" y="188640"/>
            <a:ext cx="8784976" cy="6480720"/>
            <a:chOff x="2377413" y="100576"/>
            <a:chExt cx="13526135" cy="10048875"/>
          </a:xfrm>
        </p:grpSpPr>
        <p:sp>
          <p:nvSpPr>
            <p:cNvPr id="5" name="object 3"/>
            <p:cNvSpPr/>
            <p:nvPr/>
          </p:nvSpPr>
          <p:spPr>
            <a:xfrm>
              <a:off x="2381985" y="105147"/>
              <a:ext cx="13516610" cy="10039985"/>
            </a:xfrm>
            <a:custGeom>
              <a:avLst/>
              <a:gdLst/>
              <a:ahLst/>
              <a:cxnLst/>
              <a:rect l="l" t="t" r="r" b="b"/>
              <a:pathLst>
                <a:path w="13516610" h="10039985">
                  <a:moveTo>
                    <a:pt x="0" y="494900"/>
                  </a:moveTo>
                  <a:lnTo>
                    <a:pt x="2264" y="447233"/>
                  </a:lnTo>
                  <a:lnTo>
                    <a:pt x="8921" y="400849"/>
                  </a:lnTo>
                  <a:lnTo>
                    <a:pt x="19761" y="355955"/>
                  </a:lnTo>
                  <a:lnTo>
                    <a:pt x="34578" y="312759"/>
                  </a:lnTo>
                  <a:lnTo>
                    <a:pt x="53165" y="271467"/>
                  </a:lnTo>
                  <a:lnTo>
                    <a:pt x="75315" y="232288"/>
                  </a:lnTo>
                  <a:lnTo>
                    <a:pt x="100819" y="195428"/>
                  </a:lnTo>
                  <a:lnTo>
                    <a:pt x="129472" y="161095"/>
                  </a:lnTo>
                  <a:lnTo>
                    <a:pt x="161065" y="129496"/>
                  </a:lnTo>
                  <a:lnTo>
                    <a:pt x="195392" y="100838"/>
                  </a:lnTo>
                  <a:lnTo>
                    <a:pt x="232245" y="75329"/>
                  </a:lnTo>
                  <a:lnTo>
                    <a:pt x="271417" y="53175"/>
                  </a:lnTo>
                  <a:lnTo>
                    <a:pt x="312701" y="34585"/>
                  </a:lnTo>
                  <a:lnTo>
                    <a:pt x="355889" y="19765"/>
                  </a:lnTo>
                  <a:lnTo>
                    <a:pt x="400775" y="8922"/>
                  </a:lnTo>
                  <a:lnTo>
                    <a:pt x="447150" y="2265"/>
                  </a:lnTo>
                  <a:lnTo>
                    <a:pt x="494809" y="0"/>
                  </a:lnTo>
                  <a:lnTo>
                    <a:pt x="13021590" y="0"/>
                  </a:lnTo>
                  <a:lnTo>
                    <a:pt x="13069249" y="2265"/>
                  </a:lnTo>
                  <a:lnTo>
                    <a:pt x="13115624" y="8922"/>
                  </a:lnTo>
                  <a:lnTo>
                    <a:pt x="13160510" y="19765"/>
                  </a:lnTo>
                  <a:lnTo>
                    <a:pt x="13203698" y="34585"/>
                  </a:lnTo>
                  <a:lnTo>
                    <a:pt x="13244982" y="53175"/>
                  </a:lnTo>
                  <a:lnTo>
                    <a:pt x="13284154" y="75329"/>
                  </a:lnTo>
                  <a:lnTo>
                    <a:pt x="13321007" y="100838"/>
                  </a:lnTo>
                  <a:lnTo>
                    <a:pt x="13355333" y="129496"/>
                  </a:lnTo>
                  <a:lnTo>
                    <a:pt x="13386927" y="161095"/>
                  </a:lnTo>
                  <a:lnTo>
                    <a:pt x="13415579" y="195428"/>
                  </a:lnTo>
                  <a:lnTo>
                    <a:pt x="13441084" y="232288"/>
                  </a:lnTo>
                  <a:lnTo>
                    <a:pt x="13463233" y="271467"/>
                  </a:lnTo>
                  <a:lnTo>
                    <a:pt x="13481820" y="312759"/>
                  </a:lnTo>
                  <a:lnTo>
                    <a:pt x="13496638" y="355955"/>
                  </a:lnTo>
                  <a:lnTo>
                    <a:pt x="13507478" y="400849"/>
                  </a:lnTo>
                  <a:lnTo>
                    <a:pt x="13514134" y="447233"/>
                  </a:lnTo>
                  <a:lnTo>
                    <a:pt x="13516399" y="494900"/>
                  </a:lnTo>
                  <a:lnTo>
                    <a:pt x="13516399" y="9544837"/>
                  </a:lnTo>
                  <a:lnTo>
                    <a:pt x="13514134" y="9592504"/>
                  </a:lnTo>
                  <a:lnTo>
                    <a:pt x="13507478" y="9638888"/>
                  </a:lnTo>
                  <a:lnTo>
                    <a:pt x="13496638" y="9683781"/>
                  </a:lnTo>
                  <a:lnTo>
                    <a:pt x="13481820" y="9726978"/>
                  </a:lnTo>
                  <a:lnTo>
                    <a:pt x="13463233" y="9768269"/>
                  </a:lnTo>
                  <a:lnTo>
                    <a:pt x="13441084" y="9807448"/>
                  </a:lnTo>
                  <a:lnTo>
                    <a:pt x="13415579" y="9844308"/>
                  </a:lnTo>
                  <a:lnTo>
                    <a:pt x="13386927" y="9878641"/>
                  </a:lnTo>
                  <a:lnTo>
                    <a:pt x="13355333" y="9910240"/>
                  </a:lnTo>
                  <a:lnTo>
                    <a:pt x="13321007" y="9938898"/>
                  </a:lnTo>
                  <a:lnTo>
                    <a:pt x="13284154" y="9964408"/>
                  </a:lnTo>
                  <a:lnTo>
                    <a:pt x="13244982" y="9986561"/>
                  </a:lnTo>
                  <a:lnTo>
                    <a:pt x="13203698" y="10005152"/>
                  </a:lnTo>
                  <a:lnTo>
                    <a:pt x="13160510" y="10019972"/>
                  </a:lnTo>
                  <a:lnTo>
                    <a:pt x="13115624" y="10030814"/>
                  </a:lnTo>
                  <a:lnTo>
                    <a:pt x="13069249" y="10037471"/>
                  </a:lnTo>
                  <a:lnTo>
                    <a:pt x="13021590" y="10039737"/>
                  </a:lnTo>
                  <a:lnTo>
                    <a:pt x="494809" y="10039737"/>
                  </a:lnTo>
                  <a:lnTo>
                    <a:pt x="447150" y="10037471"/>
                  </a:lnTo>
                  <a:lnTo>
                    <a:pt x="400775" y="10030814"/>
                  </a:lnTo>
                  <a:lnTo>
                    <a:pt x="355889" y="10019972"/>
                  </a:lnTo>
                  <a:lnTo>
                    <a:pt x="312701" y="10005152"/>
                  </a:lnTo>
                  <a:lnTo>
                    <a:pt x="271417" y="9986561"/>
                  </a:lnTo>
                  <a:lnTo>
                    <a:pt x="232245" y="9964408"/>
                  </a:lnTo>
                  <a:lnTo>
                    <a:pt x="195392" y="9938898"/>
                  </a:lnTo>
                  <a:lnTo>
                    <a:pt x="161065" y="9910240"/>
                  </a:lnTo>
                  <a:lnTo>
                    <a:pt x="129472" y="9878641"/>
                  </a:lnTo>
                  <a:lnTo>
                    <a:pt x="100819" y="9844308"/>
                  </a:lnTo>
                  <a:lnTo>
                    <a:pt x="75315" y="9807448"/>
                  </a:lnTo>
                  <a:lnTo>
                    <a:pt x="53165" y="9768269"/>
                  </a:lnTo>
                  <a:lnTo>
                    <a:pt x="34578" y="9726977"/>
                  </a:lnTo>
                  <a:lnTo>
                    <a:pt x="19761" y="9683781"/>
                  </a:lnTo>
                  <a:lnTo>
                    <a:pt x="8921" y="9638887"/>
                  </a:lnTo>
                  <a:lnTo>
                    <a:pt x="2264" y="9592503"/>
                  </a:lnTo>
                  <a:lnTo>
                    <a:pt x="0" y="9544836"/>
                  </a:lnTo>
                  <a:lnTo>
                    <a:pt x="0" y="494900"/>
                  </a:lnTo>
                  <a:close/>
                </a:path>
                <a:path w="13516610" h="10039985">
                  <a:moveTo>
                    <a:pt x="0" y="494900"/>
                  </a:moveTo>
                  <a:lnTo>
                    <a:pt x="2264" y="447233"/>
                  </a:lnTo>
                  <a:lnTo>
                    <a:pt x="8921" y="400849"/>
                  </a:lnTo>
                  <a:lnTo>
                    <a:pt x="19761" y="355955"/>
                  </a:lnTo>
                  <a:lnTo>
                    <a:pt x="34578" y="312759"/>
                  </a:lnTo>
                  <a:lnTo>
                    <a:pt x="53165" y="271467"/>
                  </a:lnTo>
                  <a:lnTo>
                    <a:pt x="75315" y="232288"/>
                  </a:lnTo>
                  <a:lnTo>
                    <a:pt x="100819" y="195428"/>
                  </a:lnTo>
                  <a:lnTo>
                    <a:pt x="129472" y="161095"/>
                  </a:lnTo>
                  <a:lnTo>
                    <a:pt x="161065" y="129496"/>
                  </a:lnTo>
                  <a:lnTo>
                    <a:pt x="195392" y="100838"/>
                  </a:lnTo>
                  <a:lnTo>
                    <a:pt x="232245" y="75329"/>
                  </a:lnTo>
                  <a:lnTo>
                    <a:pt x="271417" y="53175"/>
                  </a:lnTo>
                  <a:lnTo>
                    <a:pt x="312701" y="34585"/>
                  </a:lnTo>
                  <a:lnTo>
                    <a:pt x="355889" y="19765"/>
                  </a:lnTo>
                  <a:lnTo>
                    <a:pt x="400775" y="8922"/>
                  </a:lnTo>
                  <a:lnTo>
                    <a:pt x="447150" y="2265"/>
                  </a:lnTo>
                  <a:lnTo>
                    <a:pt x="494809" y="0"/>
                  </a:lnTo>
                  <a:lnTo>
                    <a:pt x="13021590" y="0"/>
                  </a:lnTo>
                  <a:lnTo>
                    <a:pt x="13069249" y="2265"/>
                  </a:lnTo>
                  <a:lnTo>
                    <a:pt x="13115624" y="8922"/>
                  </a:lnTo>
                  <a:lnTo>
                    <a:pt x="13160510" y="19765"/>
                  </a:lnTo>
                  <a:lnTo>
                    <a:pt x="13203698" y="34585"/>
                  </a:lnTo>
                  <a:lnTo>
                    <a:pt x="13244982" y="53175"/>
                  </a:lnTo>
                  <a:lnTo>
                    <a:pt x="13284154" y="75329"/>
                  </a:lnTo>
                  <a:lnTo>
                    <a:pt x="13321007" y="100838"/>
                  </a:lnTo>
                  <a:lnTo>
                    <a:pt x="13355333" y="129496"/>
                  </a:lnTo>
                  <a:lnTo>
                    <a:pt x="13386927" y="161095"/>
                  </a:lnTo>
                  <a:lnTo>
                    <a:pt x="13415579" y="195428"/>
                  </a:lnTo>
                  <a:lnTo>
                    <a:pt x="13441084" y="232288"/>
                  </a:lnTo>
                  <a:lnTo>
                    <a:pt x="13463233" y="271467"/>
                  </a:lnTo>
                  <a:lnTo>
                    <a:pt x="13481820" y="312759"/>
                  </a:lnTo>
                  <a:lnTo>
                    <a:pt x="13496638" y="355955"/>
                  </a:lnTo>
                  <a:lnTo>
                    <a:pt x="13507478" y="400849"/>
                  </a:lnTo>
                  <a:lnTo>
                    <a:pt x="13514134" y="447233"/>
                  </a:lnTo>
                  <a:lnTo>
                    <a:pt x="13516399" y="494900"/>
                  </a:lnTo>
                  <a:lnTo>
                    <a:pt x="13516399" y="9544837"/>
                  </a:lnTo>
                  <a:lnTo>
                    <a:pt x="13514134" y="9592504"/>
                  </a:lnTo>
                  <a:lnTo>
                    <a:pt x="13507478" y="9638888"/>
                  </a:lnTo>
                  <a:lnTo>
                    <a:pt x="13496638" y="9683781"/>
                  </a:lnTo>
                  <a:lnTo>
                    <a:pt x="13481820" y="9726978"/>
                  </a:lnTo>
                  <a:lnTo>
                    <a:pt x="13463233" y="9768269"/>
                  </a:lnTo>
                  <a:lnTo>
                    <a:pt x="13441084" y="9807448"/>
                  </a:lnTo>
                  <a:lnTo>
                    <a:pt x="13415579" y="9844308"/>
                  </a:lnTo>
                  <a:lnTo>
                    <a:pt x="13386927" y="9878641"/>
                  </a:lnTo>
                  <a:lnTo>
                    <a:pt x="13355333" y="9910240"/>
                  </a:lnTo>
                  <a:lnTo>
                    <a:pt x="13321007" y="9938898"/>
                  </a:lnTo>
                  <a:lnTo>
                    <a:pt x="13284154" y="9964408"/>
                  </a:lnTo>
                  <a:lnTo>
                    <a:pt x="13244982" y="9986561"/>
                  </a:lnTo>
                  <a:lnTo>
                    <a:pt x="13203698" y="10005152"/>
                  </a:lnTo>
                  <a:lnTo>
                    <a:pt x="13160510" y="10019972"/>
                  </a:lnTo>
                  <a:lnTo>
                    <a:pt x="13115624" y="10030814"/>
                  </a:lnTo>
                  <a:lnTo>
                    <a:pt x="13069249" y="10037471"/>
                  </a:lnTo>
                  <a:lnTo>
                    <a:pt x="13021590" y="10039737"/>
                  </a:lnTo>
                  <a:lnTo>
                    <a:pt x="494809" y="10039737"/>
                  </a:lnTo>
                  <a:lnTo>
                    <a:pt x="447150" y="10037471"/>
                  </a:lnTo>
                  <a:lnTo>
                    <a:pt x="400775" y="10030814"/>
                  </a:lnTo>
                  <a:lnTo>
                    <a:pt x="355889" y="10019972"/>
                  </a:lnTo>
                  <a:lnTo>
                    <a:pt x="312701" y="10005152"/>
                  </a:lnTo>
                  <a:lnTo>
                    <a:pt x="271417" y="9986561"/>
                  </a:lnTo>
                  <a:lnTo>
                    <a:pt x="232245" y="9964408"/>
                  </a:lnTo>
                  <a:lnTo>
                    <a:pt x="195392" y="9938898"/>
                  </a:lnTo>
                  <a:lnTo>
                    <a:pt x="161065" y="9910240"/>
                  </a:lnTo>
                  <a:lnTo>
                    <a:pt x="129472" y="9878641"/>
                  </a:lnTo>
                  <a:lnTo>
                    <a:pt x="100819" y="9844308"/>
                  </a:lnTo>
                  <a:lnTo>
                    <a:pt x="75315" y="9807448"/>
                  </a:lnTo>
                  <a:lnTo>
                    <a:pt x="53165" y="9768269"/>
                  </a:lnTo>
                  <a:lnTo>
                    <a:pt x="34578" y="9726977"/>
                  </a:lnTo>
                  <a:lnTo>
                    <a:pt x="19761" y="9683781"/>
                  </a:lnTo>
                  <a:lnTo>
                    <a:pt x="8921" y="9638887"/>
                  </a:lnTo>
                  <a:lnTo>
                    <a:pt x="2264" y="9592503"/>
                  </a:lnTo>
                  <a:lnTo>
                    <a:pt x="0" y="9544836"/>
                  </a:lnTo>
                  <a:lnTo>
                    <a:pt x="0" y="494900"/>
                  </a:lnTo>
                  <a:close/>
                </a:path>
              </a:pathLst>
            </a:custGeom>
            <a:ln w="9142">
              <a:solidFill>
                <a:srgbClr val="000000"/>
              </a:solidFill>
            </a:ln>
          </p:spPr>
          <p:txBody>
            <a:bodyPr wrap="square" lIns="0" tIns="0" rIns="0" bIns="0" rtlCol="0"/>
            <a:lstStyle/>
            <a:p>
              <a:endParaRPr/>
            </a:p>
          </p:txBody>
        </p:sp>
        <p:pic>
          <p:nvPicPr>
            <p:cNvPr id="6" name="object 4"/>
            <p:cNvPicPr/>
            <p:nvPr/>
          </p:nvPicPr>
          <p:blipFill>
            <a:blip r:embed="rId3" cstate="print"/>
            <a:stretch>
              <a:fillRect/>
            </a:stretch>
          </p:blipFill>
          <p:spPr>
            <a:xfrm>
              <a:off x="2530918" y="466924"/>
              <a:ext cx="1819274" cy="1609724"/>
            </a:xfrm>
            <a:prstGeom prst="rect">
              <a:avLst/>
            </a:prstGeom>
          </p:spPr>
        </p:pic>
        <p:pic>
          <p:nvPicPr>
            <p:cNvPr id="7" name="object 5"/>
            <p:cNvPicPr/>
            <p:nvPr/>
          </p:nvPicPr>
          <p:blipFill>
            <a:blip r:embed="rId4" cstate="print"/>
            <a:stretch>
              <a:fillRect/>
            </a:stretch>
          </p:blipFill>
          <p:spPr>
            <a:xfrm>
              <a:off x="13982333" y="533939"/>
              <a:ext cx="1307591" cy="1717263"/>
            </a:xfrm>
            <a:prstGeom prst="rect">
              <a:avLst/>
            </a:prstGeom>
          </p:spPr>
        </p:pic>
      </p:grpSp>
      <p:sp>
        <p:nvSpPr>
          <p:cNvPr id="8" name="object 6"/>
          <p:cNvSpPr txBox="1"/>
          <p:nvPr/>
        </p:nvSpPr>
        <p:spPr>
          <a:xfrm>
            <a:off x="4716016" y="4869160"/>
            <a:ext cx="4154804" cy="1685589"/>
          </a:xfrm>
          <a:prstGeom prst="rect">
            <a:avLst/>
          </a:prstGeom>
        </p:spPr>
        <p:txBody>
          <a:bodyPr vert="horz" wrap="square" lIns="0" tIns="116839" rIns="0" bIns="0" rtlCol="0">
            <a:spAutoFit/>
          </a:bodyPr>
          <a:lstStyle/>
          <a:p>
            <a:pPr marL="12700" algn="r">
              <a:lnSpc>
                <a:spcPct val="100000"/>
              </a:lnSpc>
              <a:spcBef>
                <a:spcPts val="919"/>
              </a:spcBef>
            </a:pPr>
            <a:r>
              <a:rPr b="1" u="heavy" dirty="0">
                <a:uFill>
                  <a:solidFill>
                    <a:srgbClr val="000000"/>
                  </a:solidFill>
                </a:uFill>
                <a:latin typeface="Trebuchet MS"/>
                <a:cs typeface="Trebuchet MS"/>
              </a:rPr>
              <a:t>Pro</a:t>
            </a:r>
            <a:r>
              <a:rPr b="1" dirty="0">
                <a:latin typeface="Trebuchet MS"/>
                <a:cs typeface="Trebuchet MS"/>
              </a:rPr>
              <a:t>j</a:t>
            </a:r>
            <a:r>
              <a:rPr b="1" u="heavy" dirty="0">
                <a:uFill>
                  <a:solidFill>
                    <a:srgbClr val="000000"/>
                  </a:solidFill>
                </a:uFill>
                <a:latin typeface="Trebuchet MS"/>
                <a:cs typeface="Trebuchet MS"/>
              </a:rPr>
              <a:t>ect Guide:</a:t>
            </a:r>
            <a:endParaRPr dirty="0">
              <a:latin typeface="Trebuchet MS"/>
              <a:cs typeface="Trebuchet MS"/>
            </a:endParaRPr>
          </a:p>
          <a:p>
            <a:pPr marL="12700" algn="r">
              <a:lnSpc>
                <a:spcPct val="100000"/>
              </a:lnSpc>
              <a:spcBef>
                <a:spcPts val="555"/>
              </a:spcBef>
            </a:pPr>
            <a:r>
              <a:rPr lang="en-US" b="1" dirty="0" err="1">
                <a:latin typeface="Trebuchet MS"/>
                <a:cs typeface="Trebuchet MS"/>
              </a:rPr>
              <a:t>Prof</a:t>
            </a:r>
            <a:r>
              <a:rPr b="1" dirty="0" err="1">
                <a:latin typeface="Trebuchet MS"/>
                <a:cs typeface="Trebuchet MS"/>
              </a:rPr>
              <a:t>.M.RAJAKUMAR</a:t>
            </a:r>
            <a:endParaRPr dirty="0">
              <a:latin typeface="Trebuchet MS"/>
              <a:cs typeface="Trebuchet MS"/>
            </a:endParaRPr>
          </a:p>
          <a:p>
            <a:pPr marL="12700" marR="5080" algn="r">
              <a:lnSpc>
                <a:spcPct val="115500"/>
              </a:lnSpc>
            </a:pPr>
            <a:r>
              <a:rPr b="1" dirty="0">
                <a:latin typeface="Trebuchet MS"/>
                <a:cs typeface="Trebuchet MS"/>
              </a:rPr>
              <a:t>MCA,M.phil,M.Tech,(Ph.D)  </a:t>
            </a:r>
            <a:endParaRPr lang="en-IN" b="1" dirty="0">
              <a:latin typeface="Trebuchet MS"/>
              <a:cs typeface="Trebuchet MS"/>
            </a:endParaRPr>
          </a:p>
          <a:p>
            <a:pPr marL="12700" marR="5080" algn="r">
              <a:lnSpc>
                <a:spcPct val="115500"/>
              </a:lnSpc>
            </a:pPr>
            <a:r>
              <a:rPr b="1" dirty="0">
                <a:latin typeface="Trebuchet MS"/>
                <a:cs typeface="Trebuchet MS"/>
              </a:rPr>
              <a:t>Head</a:t>
            </a:r>
            <a:r>
              <a:rPr lang="en-IN" b="1" dirty="0">
                <a:latin typeface="Trebuchet MS"/>
                <a:cs typeface="Trebuchet MS"/>
              </a:rPr>
              <a:t> / </a:t>
            </a:r>
            <a:r>
              <a:rPr b="1" dirty="0">
                <a:latin typeface="Trebuchet MS"/>
                <a:cs typeface="Trebuchet MS"/>
              </a:rPr>
              <a:t>Department</a:t>
            </a:r>
            <a:r>
              <a:rPr lang="en-IN" b="1" dirty="0">
                <a:latin typeface="Trebuchet MS"/>
                <a:cs typeface="Trebuchet MS"/>
              </a:rPr>
              <a:t> of computer applications</a:t>
            </a:r>
            <a:endParaRPr dirty="0">
              <a:latin typeface="Trebuchet MS"/>
              <a:cs typeface="Trebuchet MS"/>
            </a:endParaRPr>
          </a:p>
        </p:txBody>
      </p:sp>
      <p:sp>
        <p:nvSpPr>
          <p:cNvPr id="10" name="object 8"/>
          <p:cNvSpPr txBox="1"/>
          <p:nvPr/>
        </p:nvSpPr>
        <p:spPr>
          <a:xfrm>
            <a:off x="323528" y="4797152"/>
            <a:ext cx="3143250" cy="1591460"/>
          </a:xfrm>
          <a:prstGeom prst="rect">
            <a:avLst/>
          </a:prstGeom>
        </p:spPr>
        <p:txBody>
          <a:bodyPr vert="horz" wrap="square" lIns="0" tIns="116839" rIns="0" bIns="0" rtlCol="0">
            <a:spAutoFit/>
          </a:bodyPr>
          <a:lstStyle/>
          <a:p>
            <a:pPr marL="38100">
              <a:lnSpc>
                <a:spcPct val="150000"/>
              </a:lnSpc>
              <a:spcBef>
                <a:spcPts val="919"/>
              </a:spcBef>
            </a:pPr>
            <a:r>
              <a:rPr lang="en-US" sz="1900" b="1" u="heavy" dirty="0">
                <a:uFill>
                  <a:solidFill>
                    <a:srgbClr val="000000"/>
                  </a:solidFill>
                </a:uFill>
                <a:latin typeface="Times New Roman" pitchFamily="18" charset="0"/>
                <a:cs typeface="Times New Roman" pitchFamily="18" charset="0"/>
              </a:rPr>
              <a:t>PRESENTED B</a:t>
            </a:r>
            <a:r>
              <a:rPr lang="en-US" sz="1900" b="1" dirty="0">
                <a:latin typeface="Times New Roman" pitchFamily="18" charset="0"/>
                <a:cs typeface="Times New Roman" pitchFamily="18" charset="0"/>
              </a:rPr>
              <a:t>Y</a:t>
            </a:r>
            <a:r>
              <a:rPr lang="en-US" sz="1900" b="1" u="heavy" dirty="0">
                <a:uFill>
                  <a:solidFill>
                    <a:srgbClr val="000000"/>
                  </a:solidFill>
                </a:uFill>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marL="12700" marR="1271270">
              <a:lnSpc>
                <a:spcPct val="115500"/>
              </a:lnSpc>
              <a:spcBef>
                <a:spcPts val="15"/>
              </a:spcBef>
              <a:tabLst>
                <a:tab pos="1711325" algn="l"/>
              </a:tabLst>
            </a:pPr>
            <a:r>
              <a:rPr lang="en-US" sz="1900" b="1" dirty="0">
                <a:latin typeface="Times New Roman" pitchFamily="18" charset="0"/>
                <a:cs typeface="Times New Roman" pitchFamily="18" charset="0"/>
              </a:rPr>
              <a:t>CHANDRU  S  21280425</a:t>
            </a:r>
            <a:endParaRPr lang="en-US" sz="1900" dirty="0">
              <a:latin typeface="Times New Roman" pitchFamily="18" charset="0"/>
              <a:cs typeface="Times New Roman" pitchFamily="18" charset="0"/>
            </a:endParaRPr>
          </a:p>
          <a:p>
            <a:pPr marL="12700">
              <a:lnSpc>
                <a:spcPct val="100000"/>
              </a:lnSpc>
              <a:spcBef>
                <a:spcPts val="540"/>
              </a:spcBef>
            </a:pPr>
            <a:r>
              <a:rPr lang="en-US" sz="1900" b="1" dirty="0">
                <a:latin typeface="Times New Roman" pitchFamily="18" charset="0"/>
                <a:cs typeface="Times New Roman" pitchFamily="18" charset="0"/>
              </a:rPr>
              <a:t>II - MCA</a:t>
            </a:r>
            <a:endParaRPr lang="en-US" sz="1900" dirty="0">
              <a:latin typeface="Times New Roman" pitchFamily="18" charset="0"/>
              <a:cs typeface="Times New Roman" pitchFamily="18" charset="0"/>
            </a:endParaRPr>
          </a:p>
        </p:txBody>
      </p:sp>
      <p:sp>
        <p:nvSpPr>
          <p:cNvPr id="11" name="TextBox 10"/>
          <p:cNvSpPr txBox="1"/>
          <p:nvPr/>
        </p:nvSpPr>
        <p:spPr>
          <a:xfrm>
            <a:off x="1547664" y="848906"/>
            <a:ext cx="6048672" cy="707886"/>
          </a:xfrm>
          <a:prstGeom prst="rect">
            <a:avLst/>
          </a:prstGeom>
          <a:noFill/>
        </p:spPr>
        <p:txBody>
          <a:bodyPr wrap="square" rtlCol="0">
            <a:spAutoFit/>
          </a:bodyPr>
          <a:lstStyle/>
          <a:p>
            <a:pPr algn="ctr"/>
            <a:r>
              <a:rPr lang="en-IN" sz="2000" b="1" dirty="0">
                <a:latin typeface="Times New Roman" pitchFamily="18" charset="0"/>
                <a:cs typeface="Times New Roman" pitchFamily="18" charset="0"/>
              </a:rPr>
              <a:t>SRINIVASAN COLLEGE OF ARTS AND SCIENCE</a:t>
            </a:r>
          </a:p>
          <a:p>
            <a:pPr algn="ctr"/>
            <a:r>
              <a:rPr lang="en-IN" sz="2000" b="1" dirty="0">
                <a:latin typeface="Times New Roman" pitchFamily="18" charset="0"/>
                <a:cs typeface="Times New Roman" pitchFamily="18" charset="0"/>
              </a:rPr>
              <a:t>PERAMBALUR - 621212</a:t>
            </a:r>
            <a:endParaRPr lang="en-US" sz="2000" b="1" dirty="0">
              <a:latin typeface="Times New Roman" pitchFamily="18" charset="0"/>
              <a:cs typeface="Times New Roman" pitchFamily="18" charset="0"/>
            </a:endParaRPr>
          </a:p>
        </p:txBody>
      </p:sp>
      <p:sp>
        <p:nvSpPr>
          <p:cNvPr id="19" name="TextBox 18"/>
          <p:cNvSpPr txBox="1"/>
          <p:nvPr/>
        </p:nvSpPr>
        <p:spPr>
          <a:xfrm>
            <a:off x="-180528" y="2087850"/>
            <a:ext cx="9937104" cy="477054"/>
          </a:xfrm>
          <a:prstGeom prst="rect">
            <a:avLst/>
          </a:prstGeom>
          <a:noFill/>
        </p:spPr>
        <p:txBody>
          <a:bodyPr wrap="square" rtlCol="0">
            <a:spAutoFit/>
          </a:bodyPr>
          <a:lstStyle/>
          <a:p>
            <a:pPr algn="ctr"/>
            <a:r>
              <a:rPr lang="en-IN" sz="2500" b="1" dirty="0">
                <a:latin typeface="Times New Roman" pitchFamily="18" charset="0"/>
                <a:cs typeface="Times New Roman" pitchFamily="18" charset="0"/>
              </a:rPr>
              <a:t>DEPARTMENT OF COMPUTER APPLICATIONS</a:t>
            </a:r>
            <a:endParaRPr lang="en-US" sz="2500" b="1" dirty="0">
              <a:latin typeface="Times New Roman" pitchFamily="18" charset="0"/>
              <a:cs typeface="Times New Roman" pitchFamily="18" charset="0"/>
            </a:endParaRPr>
          </a:p>
        </p:txBody>
      </p:sp>
      <p:sp>
        <p:nvSpPr>
          <p:cNvPr id="20" name="TextBox 19"/>
          <p:cNvSpPr txBox="1"/>
          <p:nvPr/>
        </p:nvSpPr>
        <p:spPr>
          <a:xfrm>
            <a:off x="504056" y="2852936"/>
            <a:ext cx="8316416"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“WEB BASE ADVANCED METRO RESERVATION</a:t>
            </a:r>
          </a:p>
          <a:p>
            <a:pPr algn="ctr"/>
            <a:r>
              <a:rPr lang="en-IN" sz="2800" b="1" dirty="0">
                <a:latin typeface="Times New Roman" pitchFamily="18" charset="0"/>
                <a:cs typeface="Times New Roman" pitchFamily="18" charset="0"/>
              </a:rPr>
              <a:t>SYSTEM”</a:t>
            </a:r>
            <a:endParaRPr lang="en-US" sz="2800" b="1" dirty="0">
              <a:latin typeface="Times New Roman" pitchFamily="18" charset="0"/>
              <a:cs typeface="Times New Roman" pitchFamily="18" charset="0"/>
            </a:endParaRPr>
          </a:p>
        </p:txBody>
      </p:sp>
      <p:sp>
        <p:nvSpPr>
          <p:cNvPr id="21" name="TextBox 20"/>
          <p:cNvSpPr txBox="1"/>
          <p:nvPr/>
        </p:nvSpPr>
        <p:spPr>
          <a:xfrm>
            <a:off x="1547664" y="4211796"/>
            <a:ext cx="6048672" cy="369332"/>
          </a:xfrm>
          <a:prstGeom prst="rect">
            <a:avLst/>
          </a:prstGeom>
          <a:noFill/>
        </p:spPr>
        <p:txBody>
          <a:bodyPr wrap="square" rtlCol="0">
            <a:spAutoFit/>
          </a:bodyPr>
          <a:lstStyle/>
          <a:p>
            <a:pPr algn="ctr"/>
            <a:r>
              <a:rPr lang="en-IN" b="1" dirty="0">
                <a:latin typeface="Times New Roman" pitchFamily="18" charset="0"/>
                <a:cs typeface="Times New Roman" pitchFamily="18" charset="0"/>
              </a:rPr>
              <a:t>FINAL REVIEW</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13792"/>
            <a:ext cx="8229600" cy="1143000"/>
          </a:xfrm>
        </p:spPr>
        <p:txBody>
          <a:bodyPr>
            <a:normAutofit/>
          </a:bodyPr>
          <a:lstStyle/>
          <a:p>
            <a:r>
              <a:rPr lang="en-IN" sz="3000" b="1" u="sng" dirty="0">
                <a:latin typeface="Times New Roman" panose="02020603050405020304" pitchFamily="18" charset="0"/>
                <a:cs typeface="Times New Roman" panose="02020603050405020304" pitchFamily="18" charset="0"/>
              </a:rPr>
              <a:t>MODULES DESCRIPTION</a:t>
            </a:r>
            <a:endParaRPr lang="en-US"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12169"/>
            <a:ext cx="8229600" cy="820687"/>
          </a:xfrm>
        </p:spPr>
        <p:txBody>
          <a:bodyPr>
            <a:normAutofit fontScale="25000" lnSpcReduction="20000"/>
          </a:bodyPr>
          <a:lstStyle/>
          <a:p>
            <a:endParaRPr lang="en-US" sz="9200" dirty="0">
              <a:latin typeface="Times New Roman" pitchFamily="18" charset="0"/>
              <a:cs typeface="Times New Roman" pitchFamily="18" charset="0"/>
            </a:endParaRPr>
          </a:p>
          <a:p>
            <a:pPr>
              <a:buNone/>
            </a:pPr>
            <a:r>
              <a:rPr lang="en-US" sz="9200" b="1" dirty="0">
                <a:latin typeface="Times New Roman" pitchFamily="18" charset="0"/>
                <a:cs typeface="Times New Roman" pitchFamily="18" charset="0"/>
              </a:rPr>
              <a:t>1. Admin Login: </a:t>
            </a:r>
          </a:p>
          <a:p>
            <a:pPr>
              <a:buNone/>
            </a:pPr>
            <a:r>
              <a:rPr lang="en-US" dirty="0"/>
              <a:t>     </a:t>
            </a:r>
          </a:p>
        </p:txBody>
      </p:sp>
      <p:sp>
        <p:nvSpPr>
          <p:cNvPr id="4" name="TextBox 3"/>
          <p:cNvSpPr txBox="1"/>
          <p:nvPr/>
        </p:nvSpPr>
        <p:spPr>
          <a:xfrm>
            <a:off x="1403648" y="2204864"/>
            <a:ext cx="7128792" cy="3477875"/>
          </a:xfrm>
          <a:prstGeom prst="rect">
            <a:avLst/>
          </a:prstGeom>
          <a:noFill/>
        </p:spPr>
        <p:txBody>
          <a:bodyPr wrap="square" numCol="1" rtlCol="0">
            <a:spAutoFit/>
          </a:bodyPr>
          <a:lstStyle/>
          <a:p>
            <a:pPr algn="just">
              <a:buFont typeface="Arial" pitchFamily="34" charset="0"/>
              <a:buChar char="•"/>
            </a:pPr>
            <a:r>
              <a:rPr lang="en-US" sz="2000" dirty="0">
                <a:latin typeface="Times New Roman" pitchFamily="18" charset="0"/>
                <a:cs typeface="Times New Roman" pitchFamily="18" charset="0"/>
              </a:rPr>
              <a:t>   An admin has full control over the system. </a:t>
            </a:r>
          </a:p>
          <a:p>
            <a:pPr algn="just">
              <a:buFont typeface="Arial" pitchFamily="34" charset="0"/>
              <a:buChar char="•"/>
            </a:pPr>
            <a:r>
              <a:rPr lang="en-US" sz="2000" dirty="0">
                <a:latin typeface="Times New Roman" pitchFamily="18" charset="0"/>
                <a:cs typeface="Times New Roman" pitchFamily="18" charset="0"/>
              </a:rPr>
              <a:t>   He/she can manage passengers, trains, accounting, and so on. </a:t>
            </a:r>
          </a:p>
          <a:p>
            <a:pPr algn="just">
              <a:buFont typeface="Arial" pitchFamily="34" charset="0"/>
              <a:buChar char="•"/>
            </a:pPr>
            <a:r>
              <a:rPr lang="en-US" sz="2000" dirty="0">
                <a:latin typeface="Times New Roman" pitchFamily="18" charset="0"/>
                <a:cs typeface="Times New Roman" pitchFamily="18" charset="0"/>
              </a:rPr>
              <a:t>   Here, each and every section has its own respective details such      as name, and other important details. </a:t>
            </a:r>
          </a:p>
          <a:p>
            <a:pPr algn="just">
              <a:buFont typeface="Arial" pitchFamily="34" charset="0"/>
              <a:buChar char="•"/>
            </a:pPr>
            <a:r>
              <a:rPr lang="en-US" sz="2000" dirty="0">
                <a:latin typeface="Times New Roman" pitchFamily="18" charset="0"/>
                <a:cs typeface="Times New Roman" pitchFamily="18" charset="0"/>
              </a:rPr>
              <a:t>   An admin can add passenger records directly by filling up the required forms. </a:t>
            </a:r>
          </a:p>
          <a:p>
            <a:pPr algn="just">
              <a:buFont typeface="Arial" pitchFamily="34" charset="0"/>
              <a:buChar char="•"/>
            </a:pPr>
            <a:r>
              <a:rPr lang="en-US" sz="2000" dirty="0">
                <a:latin typeface="Times New Roman" pitchFamily="18" charset="0"/>
                <a:cs typeface="Times New Roman" pitchFamily="18" charset="0"/>
              </a:rPr>
              <a:t>  An admin can also add employee members in this system.</a:t>
            </a:r>
          </a:p>
          <a:p>
            <a:pPr algn="just">
              <a:buFont typeface="Arial" pitchFamily="34" charset="0"/>
              <a:buChar char="•"/>
            </a:pPr>
            <a:r>
              <a:rPr lang="en-US" sz="2000" dirty="0">
                <a:latin typeface="Times New Roman" pitchFamily="18" charset="0"/>
                <a:cs typeface="Times New Roman" pitchFamily="18" charset="0"/>
              </a:rPr>
              <a:t>  Admin can manage the password reset requests.</a:t>
            </a:r>
          </a:p>
          <a:p>
            <a:pPr algn="just">
              <a:buFont typeface="Arial" pitchFamily="34" charset="0"/>
              <a:buChar char="•"/>
            </a:pPr>
            <a:r>
              <a:rPr lang="en-US" sz="2000" dirty="0">
                <a:latin typeface="Times New Roman" pitchFamily="18" charset="0"/>
                <a:cs typeface="Times New Roman" pitchFamily="18" charset="0"/>
              </a:rPr>
              <a:t>  More over the admin can manage travel and trip card which is applied by the passenger.</a:t>
            </a:r>
          </a:p>
          <a:p>
            <a:pPr algn="just">
              <a:buFont typeface="Arial" pitchFamily="34" charset="0"/>
              <a:buChar char="•"/>
            </a:pPr>
            <a:r>
              <a:rPr lang="en-US" sz="2000" dirty="0">
                <a:latin typeface="Times New Roman" pitchFamily="18" charset="0"/>
                <a:cs typeface="Times New Roman" pitchFamily="18" charset="0"/>
              </a:rPr>
              <a:t>  Also the admin can manage the travel insurance policy.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55576" y="939492"/>
            <a:ext cx="8229600" cy="820687"/>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9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9200" b="1" dirty="0">
                <a:latin typeface="Times New Roman" pitchFamily="18" charset="0"/>
                <a:cs typeface="Times New Roman" pitchFamily="18" charset="0"/>
              </a:rPr>
              <a:t>2</a:t>
            </a:r>
            <a:r>
              <a:rPr kumimoji="0" lang="en-US" sz="9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Employee</a:t>
            </a:r>
            <a:r>
              <a:rPr kumimoji="0" lang="en-US" sz="92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kumimoji="0" lang="en-US" sz="9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Login: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p>
        </p:txBody>
      </p:sp>
      <p:sp>
        <p:nvSpPr>
          <p:cNvPr id="6" name="TextBox 5"/>
          <p:cNvSpPr txBox="1"/>
          <p:nvPr/>
        </p:nvSpPr>
        <p:spPr>
          <a:xfrm>
            <a:off x="1403648" y="1916832"/>
            <a:ext cx="7200800" cy="4093428"/>
          </a:xfrm>
          <a:prstGeom prst="rect">
            <a:avLst/>
          </a:prstGeom>
          <a:noFill/>
        </p:spPr>
        <p:txBody>
          <a:bodyPr wrap="square" numCol="1" rtlCol="0">
            <a:spAutoFit/>
          </a:bodyPr>
          <a:lstStyle/>
          <a:p>
            <a:pPr algn="just">
              <a:buFont typeface="Arial" pitchFamily="34" charset="0"/>
              <a:buChar char="•"/>
            </a:pPr>
            <a:r>
              <a:rPr lang="en-US" sz="2000" dirty="0">
                <a:latin typeface="Times New Roman" pitchFamily="18" charset="0"/>
                <a:cs typeface="Times New Roman" pitchFamily="18" charset="0"/>
              </a:rPr>
              <a:t>   Talking about the employee panel, there’s a bit of a similar access level for the employees in this system.</a:t>
            </a:r>
          </a:p>
          <a:p>
            <a:pPr algn="just">
              <a:buFont typeface="Arial" pitchFamily="34" charset="0"/>
              <a:buChar char="•"/>
            </a:pPr>
            <a:r>
              <a:rPr lang="en-US" sz="2000" dirty="0">
                <a:latin typeface="Times New Roman" pitchFamily="18" charset="0"/>
                <a:cs typeface="Times New Roman" pitchFamily="18" charset="0"/>
              </a:rPr>
              <a:t>    An employee can also manage train details, passengers, and tickets.</a:t>
            </a:r>
          </a:p>
          <a:p>
            <a:pPr algn="just">
              <a:buFont typeface="Arial" pitchFamily="34" charset="0"/>
              <a:buChar char="•"/>
            </a:pPr>
            <a:r>
              <a:rPr lang="en-US" sz="2000" dirty="0">
                <a:latin typeface="Times New Roman" pitchFamily="18" charset="0"/>
                <a:cs typeface="Times New Roman" pitchFamily="18" charset="0"/>
              </a:rPr>
              <a:t>     In ticket section it has the same access as the administrator where they can manage pending train tickets. </a:t>
            </a:r>
          </a:p>
          <a:p>
            <a:pPr algn="just">
              <a:buFont typeface="Arial" pitchFamily="34" charset="0"/>
              <a:buChar char="•"/>
            </a:pPr>
            <a:r>
              <a:rPr lang="en-US" sz="2000" dirty="0">
                <a:latin typeface="Times New Roman" pitchFamily="18" charset="0"/>
                <a:cs typeface="Times New Roman" pitchFamily="18" charset="0"/>
              </a:rPr>
              <a:t>     The employees can also view a list of passenger reservations with detailed information. </a:t>
            </a:r>
          </a:p>
          <a:p>
            <a:pPr algn="just">
              <a:buFont typeface="Arial" pitchFamily="34" charset="0"/>
              <a:buChar char="•"/>
            </a:pPr>
            <a:r>
              <a:rPr lang="en-US" sz="2000" dirty="0">
                <a:latin typeface="Times New Roman" pitchFamily="18" charset="0"/>
                <a:cs typeface="Times New Roman" pitchFamily="18" charset="0"/>
              </a:rPr>
              <a:t>    In addition to it, the accounting section also highlights the overall reservation numbers. </a:t>
            </a:r>
          </a:p>
          <a:p>
            <a:pPr algn="just">
              <a:buFont typeface="Arial" pitchFamily="34" charset="0"/>
              <a:buChar char="•"/>
            </a:pPr>
            <a:r>
              <a:rPr lang="en-US" sz="2000" dirty="0">
                <a:latin typeface="Times New Roman" pitchFamily="18" charset="0"/>
                <a:cs typeface="Times New Roman" pitchFamily="18" charset="0"/>
              </a:rPr>
              <a:t>    More over the employee also can manage the travel and trip card which is applied by the passenger.</a:t>
            </a:r>
          </a:p>
          <a:p>
            <a:pPr algn="just">
              <a:buFont typeface="Arial" pitchFamily="34" charset="0"/>
              <a:buChar char="•"/>
            </a:pPr>
            <a:r>
              <a:rPr lang="en-US" sz="2000" dirty="0">
                <a:latin typeface="Times New Roman" pitchFamily="18" charset="0"/>
                <a:cs typeface="Times New Roman" pitchFamily="18" charset="0"/>
              </a:rPr>
              <a:t>  Also can manage the travel insurance policy.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83568" y="620688"/>
            <a:ext cx="8229600" cy="820687"/>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9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9200" b="1" noProof="0" dirty="0">
                <a:latin typeface="Times New Roman" pitchFamily="18" charset="0"/>
                <a:cs typeface="Times New Roman" pitchFamily="18" charset="0"/>
              </a:rPr>
              <a:t>3</a:t>
            </a:r>
            <a:r>
              <a:rPr kumimoji="0" lang="en-US" sz="9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9200" b="1" i="0" u="none" strike="noStrike" kern="1200" cap="none" spc="0" normalizeH="0" baseline="0" dirty="0">
                <a:ln>
                  <a:noFill/>
                </a:ln>
                <a:solidFill>
                  <a:schemeClr val="tx1"/>
                </a:solidFill>
                <a:effectLst/>
                <a:uLnTx/>
                <a:uFillTx/>
                <a:latin typeface="Times New Roman" pitchFamily="18" charset="0"/>
                <a:ea typeface="+mn-ea"/>
                <a:cs typeface="Times New Roman" pitchFamily="18" charset="0"/>
              </a:rPr>
              <a:t>Passenger</a:t>
            </a:r>
            <a:r>
              <a:rPr lang="en-US" sz="9200" b="1" noProof="0" dirty="0">
                <a:latin typeface="Times New Roman" pitchFamily="18" charset="0"/>
                <a:cs typeface="Times New Roman" pitchFamily="18" charset="0"/>
              </a:rPr>
              <a:t> login:</a:t>
            </a:r>
            <a:endParaRPr kumimoji="0" lang="en-US" sz="9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TextBox 4"/>
          <p:cNvSpPr txBox="1"/>
          <p:nvPr/>
        </p:nvSpPr>
        <p:spPr>
          <a:xfrm>
            <a:off x="1475656" y="1464077"/>
            <a:ext cx="7200800" cy="5016758"/>
          </a:xfrm>
          <a:prstGeom prst="rect">
            <a:avLst/>
          </a:prstGeom>
          <a:noFill/>
        </p:spPr>
        <p:txBody>
          <a:bodyPr wrap="square" numCol="1" rtlCol="0">
            <a:spAutoFit/>
          </a:bodyPr>
          <a:lstStyle/>
          <a:p>
            <a:pPr algn="just">
              <a:buFont typeface="Arial" pitchFamily="34" charset="0"/>
              <a:buChar char="•"/>
            </a:pPr>
            <a:r>
              <a:rPr lang="en-US" sz="2000" b="1" dirty="0">
                <a:latin typeface="Times New Roman" panose="02020603050405020304" pitchFamily="18" charset="0"/>
                <a:cs typeface="Times New Roman" pitchFamily="18" charset="0"/>
              </a:rPr>
              <a:t>  Passenger login : </a:t>
            </a:r>
            <a:r>
              <a:rPr lang="en-US" sz="2000" dirty="0">
                <a:latin typeface="Times New Roman" panose="02020603050405020304" pitchFamily="18" charset="0"/>
                <a:cs typeface="Times New Roman" pitchFamily="18" charset="0"/>
              </a:rPr>
              <a:t>talking about the passenger login here the user already have an account to login their profile. In the user login they can view the available trains and the ticket fare of then trains. here, they can book the train and make payment. Also they can print their booked ticket and status of their ticket. They can track the metro train live location. Also they can apply travel card through online and also they can apply travel insurance. </a:t>
            </a:r>
          </a:p>
          <a:p>
            <a:pPr algn="just">
              <a:buFont typeface="Arial" pitchFamily="34" charset="0"/>
              <a:buChar char="•"/>
            </a:pPr>
            <a:endParaRPr lang="en-US" sz="2000" dirty="0">
              <a:latin typeface="Times New Roman" panose="02020603050405020304" pitchFamily="18" charset="0"/>
              <a:cs typeface="Times New Roman" pitchFamily="18" charset="0"/>
            </a:endParaRPr>
          </a:p>
          <a:p>
            <a:pPr algn="just">
              <a:buFont typeface="Arial" pitchFamily="34" charset="0"/>
              <a:buChar char="•"/>
            </a:pPr>
            <a:r>
              <a:rPr lang="en-US" sz="2000" b="1" dirty="0">
                <a:latin typeface="Times New Roman" panose="02020603050405020304" pitchFamily="18" charset="0"/>
                <a:cs typeface="Times New Roman" pitchFamily="18" charset="0"/>
              </a:rPr>
              <a:t>  New Passenger registration : </a:t>
            </a:r>
            <a:r>
              <a:rPr lang="en-US" sz="2000" dirty="0">
                <a:latin typeface="Times New Roman" panose="02020603050405020304" pitchFamily="18" charset="0"/>
                <a:cs typeface="Times New Roman" pitchFamily="18" charset="0"/>
              </a:rPr>
              <a:t>talking about the new passenger registration here the user didn't have an existing account to login so they can create an new account to login their profile. also here they can view the available trains and the ticket fare of then trains. here, they can book the train and make payment. Also they can print their booked ticket and status of their ticket. They can track the metro train live location. Also they can apply travel card through online and also they can apply travel insurance.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atin typeface="Times New Roman" panose="02020603050405020304" pitchFamily="18" charset="0"/>
                <a:cs typeface="Times New Roman" panose="02020603050405020304" pitchFamily="18" charset="0"/>
              </a:rPr>
              <a:t>SYSTEM ARCHITECTURE</a:t>
            </a:r>
            <a:endParaRPr lang="en-US" sz="3000" b="1" u="sng" dirty="0">
              <a:latin typeface="Times New Roman" panose="02020603050405020304" pitchFamily="18" charset="0"/>
              <a:cs typeface="Times New Roman" panose="02020603050405020304" pitchFamily="18" charset="0"/>
            </a:endParaRPr>
          </a:p>
        </p:txBody>
      </p:sp>
      <p:pic>
        <p:nvPicPr>
          <p:cNvPr id="3" name="Picture 2" descr="ss archi.png"/>
          <p:cNvPicPr>
            <a:picLocks noChangeAspect="1"/>
          </p:cNvPicPr>
          <p:nvPr/>
        </p:nvPicPr>
        <p:blipFill>
          <a:blip r:embed="rId2" cstate="print"/>
          <a:stretch>
            <a:fillRect/>
          </a:stretch>
        </p:blipFill>
        <p:spPr>
          <a:xfrm>
            <a:off x="108520" y="1484784"/>
            <a:ext cx="9035480" cy="43968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normAutofit/>
          </a:bodyPr>
          <a:lstStyle/>
          <a:p>
            <a:r>
              <a:rPr lang="en-IN" sz="3000" b="1" u="sng" dirty="0">
                <a:latin typeface="Times New Roman" panose="02020603050405020304" pitchFamily="18" charset="0"/>
                <a:cs typeface="Times New Roman" panose="02020603050405020304" pitchFamily="18" charset="0"/>
              </a:rPr>
              <a:t>DATABASE DIAGRAM</a:t>
            </a:r>
            <a:endParaRPr lang="en-US" sz="30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BF9FEC4-AE7E-4357-83C4-FF7B5DFA6E84}"/>
              </a:ext>
            </a:extLst>
          </p:cNvPr>
          <p:cNvSpPr txBox="1"/>
          <p:nvPr/>
        </p:nvSpPr>
        <p:spPr>
          <a:xfrm>
            <a:off x="3419872" y="4767321"/>
            <a:ext cx="33843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 database</a:t>
            </a:r>
          </a:p>
        </p:txBody>
      </p:sp>
      <p:pic>
        <p:nvPicPr>
          <p:cNvPr id="4" name="Picture 3">
            <a:extLst>
              <a:ext uri="{FF2B5EF4-FFF2-40B4-BE49-F238E27FC236}">
                <a16:creationId xmlns:a16="http://schemas.microsoft.com/office/drawing/2014/main" id="{44D183A1-D27D-4596-8585-DC414D654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01900"/>
            <a:ext cx="6309791" cy="2688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C51144-6B1E-40EF-9C11-2053F6ABC975}"/>
              </a:ext>
            </a:extLst>
          </p:cNvPr>
          <p:cNvSpPr txBox="1"/>
          <p:nvPr/>
        </p:nvSpPr>
        <p:spPr>
          <a:xfrm>
            <a:off x="3923928" y="5126033"/>
            <a:ext cx="33843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Employee database</a:t>
            </a:r>
          </a:p>
        </p:txBody>
      </p:sp>
      <p:pic>
        <p:nvPicPr>
          <p:cNvPr id="7" name="Picture 6">
            <a:extLst>
              <a:ext uri="{FF2B5EF4-FFF2-40B4-BE49-F238E27FC236}">
                <a16:creationId xmlns:a16="http://schemas.microsoft.com/office/drawing/2014/main" id="{EB05698E-6E01-4518-824F-E81E57A42359}"/>
              </a:ext>
            </a:extLst>
          </p:cNvPr>
          <p:cNvPicPr>
            <a:picLocks noChangeAspect="1"/>
          </p:cNvPicPr>
          <p:nvPr/>
        </p:nvPicPr>
        <p:blipFill rotWithShape="1">
          <a:blip r:embed="rId2">
            <a:extLst>
              <a:ext uri="{28A0092B-C50C-407E-A947-70E740481C1C}">
                <a14:useLocalDpi xmlns:a14="http://schemas.microsoft.com/office/drawing/2010/main" val="0"/>
              </a:ext>
            </a:extLst>
          </a:blip>
          <a:srcRect t="9896"/>
          <a:stretch/>
        </p:blipFill>
        <p:spPr>
          <a:xfrm>
            <a:off x="1387682" y="1196752"/>
            <a:ext cx="6824434" cy="3960440"/>
          </a:xfrm>
          <a:prstGeom prst="rect">
            <a:avLst/>
          </a:prstGeom>
        </p:spPr>
      </p:pic>
    </p:spTree>
    <p:extLst>
      <p:ext uri="{BB962C8B-B14F-4D97-AF65-F5344CB8AC3E}">
        <p14:creationId xmlns:p14="http://schemas.microsoft.com/office/powerpoint/2010/main" val="255040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2364C-FA24-4481-A36A-080B7E4DEFDB}"/>
              </a:ext>
            </a:extLst>
          </p:cNvPr>
          <p:cNvSpPr txBox="1"/>
          <p:nvPr/>
        </p:nvSpPr>
        <p:spPr>
          <a:xfrm>
            <a:off x="3779912" y="5786802"/>
            <a:ext cx="33843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Passenger database</a:t>
            </a:r>
          </a:p>
        </p:txBody>
      </p:sp>
      <p:pic>
        <p:nvPicPr>
          <p:cNvPr id="7" name="Picture 6">
            <a:extLst>
              <a:ext uri="{FF2B5EF4-FFF2-40B4-BE49-F238E27FC236}">
                <a16:creationId xmlns:a16="http://schemas.microsoft.com/office/drawing/2014/main" id="{63792A97-DF84-48AD-A42C-AB092BFB913F}"/>
              </a:ext>
            </a:extLst>
          </p:cNvPr>
          <p:cNvPicPr>
            <a:picLocks noChangeAspect="1"/>
          </p:cNvPicPr>
          <p:nvPr/>
        </p:nvPicPr>
        <p:blipFill rotWithShape="1">
          <a:blip r:embed="rId2">
            <a:extLst>
              <a:ext uri="{28A0092B-C50C-407E-A947-70E740481C1C}">
                <a14:useLocalDpi xmlns:a14="http://schemas.microsoft.com/office/drawing/2010/main" val="0"/>
              </a:ext>
            </a:extLst>
          </a:blip>
          <a:srcRect t="10902"/>
          <a:stretch/>
        </p:blipFill>
        <p:spPr>
          <a:xfrm>
            <a:off x="1007604" y="640902"/>
            <a:ext cx="7103307" cy="5145900"/>
          </a:xfrm>
          <a:prstGeom prst="rect">
            <a:avLst/>
          </a:prstGeom>
        </p:spPr>
      </p:pic>
    </p:spTree>
    <p:extLst>
      <p:ext uri="{BB962C8B-B14F-4D97-AF65-F5344CB8AC3E}">
        <p14:creationId xmlns:p14="http://schemas.microsoft.com/office/powerpoint/2010/main" val="163183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55A07-E2DC-4F42-AEE4-FE20FC12DBE1}"/>
              </a:ext>
            </a:extLst>
          </p:cNvPr>
          <p:cNvPicPr>
            <a:picLocks noChangeAspect="1"/>
          </p:cNvPicPr>
          <p:nvPr/>
        </p:nvPicPr>
        <p:blipFill rotWithShape="1">
          <a:blip r:embed="rId2">
            <a:extLst>
              <a:ext uri="{28A0092B-C50C-407E-A947-70E740481C1C}">
                <a14:useLocalDpi xmlns:a14="http://schemas.microsoft.com/office/drawing/2010/main" val="0"/>
              </a:ext>
            </a:extLst>
          </a:blip>
          <a:srcRect t="10356"/>
          <a:stretch/>
        </p:blipFill>
        <p:spPr>
          <a:xfrm>
            <a:off x="899592" y="1021962"/>
            <a:ext cx="7274242" cy="4135230"/>
          </a:xfrm>
          <a:prstGeom prst="rect">
            <a:avLst/>
          </a:prstGeom>
        </p:spPr>
      </p:pic>
      <p:sp>
        <p:nvSpPr>
          <p:cNvPr id="4" name="TextBox 3">
            <a:extLst>
              <a:ext uri="{FF2B5EF4-FFF2-40B4-BE49-F238E27FC236}">
                <a16:creationId xmlns:a16="http://schemas.microsoft.com/office/drawing/2014/main" id="{8959B5A4-A3F5-4A60-A59A-57A27F18927E}"/>
              </a:ext>
            </a:extLst>
          </p:cNvPr>
          <p:cNvSpPr txBox="1"/>
          <p:nvPr/>
        </p:nvSpPr>
        <p:spPr>
          <a:xfrm>
            <a:off x="3635896" y="5301208"/>
            <a:ext cx="33843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 database</a:t>
            </a:r>
          </a:p>
        </p:txBody>
      </p:sp>
    </p:spTree>
    <p:extLst>
      <p:ext uri="{BB962C8B-B14F-4D97-AF65-F5344CB8AC3E}">
        <p14:creationId xmlns:p14="http://schemas.microsoft.com/office/powerpoint/2010/main" val="62644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rmAutofit/>
          </a:bodyPr>
          <a:lstStyle/>
          <a:p>
            <a:r>
              <a:rPr lang="en-IN" sz="3000" b="1" u="sng" dirty="0">
                <a:latin typeface="Times New Roman" panose="02020603050405020304" pitchFamily="18" charset="0"/>
                <a:cs typeface="Times New Roman" panose="02020603050405020304" pitchFamily="18" charset="0"/>
              </a:rPr>
              <a:t>DATA FLOW DIAGRAM</a:t>
            </a:r>
            <a:endParaRPr lang="en-US" sz="3000" b="1" u="sng" dirty="0">
              <a:latin typeface="Times New Roman" panose="02020603050405020304" pitchFamily="18" charset="0"/>
              <a:cs typeface="Times New Roman" panose="02020603050405020304" pitchFamily="18" charset="0"/>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1043608" y="2348880"/>
            <a:ext cx="7509312" cy="2592288"/>
          </a:xfrm>
          <a:prstGeom prst="rect">
            <a:avLst/>
          </a:prstGeom>
          <a:noFill/>
          <a:ln w="9525">
            <a:noFill/>
            <a:miter lim="800000"/>
            <a:headEnd/>
            <a:tailEnd/>
          </a:ln>
        </p:spPr>
      </p:pic>
      <p:sp>
        <p:nvSpPr>
          <p:cNvPr id="7" name="TextBox 6"/>
          <p:cNvSpPr txBox="1"/>
          <p:nvPr/>
        </p:nvSpPr>
        <p:spPr>
          <a:xfrm>
            <a:off x="2267744" y="5332566"/>
            <a:ext cx="7416824" cy="369332"/>
          </a:xfrm>
          <a:prstGeom prst="rect">
            <a:avLst/>
          </a:prstGeom>
          <a:noFill/>
        </p:spPr>
        <p:txBody>
          <a:bodyPr wrap="square" rtlCol="0">
            <a:spAutoFit/>
          </a:bodyPr>
          <a:lstStyle/>
          <a:p>
            <a:r>
              <a:rPr lang="en-IN" b="1" dirty="0">
                <a:latin typeface="Times New Roman" pitchFamily="18" charset="0"/>
                <a:cs typeface="Times New Roman" pitchFamily="18" charset="0"/>
              </a:rPr>
              <a:t>Level  0  Data Flow Diagram for overall system</a:t>
            </a:r>
            <a:endParaRPr lang="en-US"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23728" y="5373216"/>
            <a:ext cx="6048672" cy="369332"/>
          </a:xfrm>
          <a:prstGeom prst="rect">
            <a:avLst/>
          </a:prstGeom>
          <a:noFill/>
        </p:spPr>
        <p:txBody>
          <a:bodyPr wrap="square" rtlCol="0">
            <a:spAutoFit/>
          </a:bodyPr>
          <a:lstStyle/>
          <a:p>
            <a:r>
              <a:rPr lang="en-IN" b="1" dirty="0"/>
              <a:t>Level 1 Data Flow Diagram for sub-system process</a:t>
            </a:r>
            <a:endParaRPr lang="en-US" b="1" dirty="0"/>
          </a:p>
        </p:txBody>
      </p:sp>
      <p:pic>
        <p:nvPicPr>
          <p:cNvPr id="7" name="Picture 6">
            <a:extLst>
              <a:ext uri="{FF2B5EF4-FFF2-40B4-BE49-F238E27FC236}">
                <a16:creationId xmlns:a16="http://schemas.microsoft.com/office/drawing/2014/main" id="{55EBD9AC-8B84-4AF8-B7B8-4D4A45C9F7C7}"/>
              </a:ext>
            </a:extLst>
          </p:cNvPr>
          <p:cNvPicPr/>
          <p:nvPr/>
        </p:nvPicPr>
        <p:blipFill rotWithShape="1">
          <a:blip r:embed="rId2">
            <a:extLst>
              <a:ext uri="{28A0092B-C50C-407E-A947-70E740481C1C}">
                <a14:useLocalDpi xmlns:a14="http://schemas.microsoft.com/office/drawing/2010/main" val="0"/>
              </a:ext>
            </a:extLst>
          </a:blip>
          <a:srcRect r="8943"/>
          <a:stretch/>
        </p:blipFill>
        <p:spPr>
          <a:xfrm>
            <a:off x="827584" y="980728"/>
            <a:ext cx="8064896" cy="40324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normAutofit/>
          </a:bodyPr>
          <a:lstStyle/>
          <a:p>
            <a:r>
              <a:rPr lang="en-IN" sz="3000" b="1" u="sng" dirty="0">
                <a:latin typeface="Times New Roman" panose="02020603050405020304" pitchFamily="18" charset="0"/>
                <a:cs typeface="Times New Roman" panose="02020603050405020304" pitchFamily="18" charset="0"/>
              </a:rPr>
              <a:t>ABSTRACT</a:t>
            </a:r>
            <a:endParaRPr lang="en-US"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340768"/>
            <a:ext cx="8229600" cy="5256584"/>
          </a:xfrm>
        </p:spPr>
        <p:txBody>
          <a:bodyPr>
            <a:noAutofit/>
          </a:bodyPr>
          <a:lstStyle/>
          <a:p>
            <a:pPr>
              <a:lnSpc>
                <a:spcPct val="150000"/>
              </a:lnSpc>
            </a:pPr>
            <a:r>
              <a:rPr lang="en-US" sz="1800" dirty="0">
                <a:latin typeface="Times New Roman" pitchFamily="18" charset="0"/>
                <a:cs typeface="Times New Roman" pitchFamily="18" charset="0"/>
              </a:rPr>
              <a:t>As technology develops, new tools and software are created to make man’s task easier. </a:t>
            </a:r>
          </a:p>
          <a:p>
            <a:pPr>
              <a:lnSpc>
                <a:spcPct val="150000"/>
              </a:lnSpc>
            </a:pPr>
            <a:r>
              <a:rPr lang="en-US" sz="1800" dirty="0">
                <a:latin typeface="Times New Roman" pitchFamily="18" charset="0"/>
                <a:cs typeface="Times New Roman" pitchFamily="18" charset="0"/>
              </a:rPr>
              <a:t>It takes a lot of time to wait in line for metro train tickets. </a:t>
            </a:r>
          </a:p>
          <a:p>
            <a:pPr>
              <a:lnSpc>
                <a:spcPct val="150000"/>
              </a:lnSpc>
            </a:pPr>
            <a:r>
              <a:rPr lang="en-US" sz="1800" dirty="0">
                <a:latin typeface="Times New Roman" pitchFamily="18" charset="0"/>
                <a:cs typeface="Times New Roman" pitchFamily="18" charset="0"/>
              </a:rPr>
              <a:t>In this metro ticket booking system automation would be helpful for the government to implement proper and better rates for tickets and also for the people as they wouldn’t need to wait in long lines.</a:t>
            </a:r>
          </a:p>
          <a:p>
            <a:pPr>
              <a:lnSpc>
                <a:spcPct val="150000"/>
              </a:lnSpc>
            </a:pPr>
            <a:r>
              <a:rPr lang="en-US" sz="1800" dirty="0">
                <a:latin typeface="Times New Roman" pitchFamily="18" charset="0"/>
                <a:cs typeface="Times New Roman" pitchFamily="18" charset="0"/>
              </a:rPr>
              <a:t>By using this technique, travelers can purchase their tickets without having to wait in lengthy lines.</a:t>
            </a:r>
          </a:p>
          <a:p>
            <a:pPr>
              <a:lnSpc>
                <a:spcPct val="150000"/>
              </a:lnSpc>
            </a:pPr>
            <a:r>
              <a:rPr lang="en-US" sz="1800" dirty="0">
                <a:latin typeface="Times New Roman" pitchFamily="18" charset="0"/>
                <a:cs typeface="Times New Roman" pitchFamily="18" charset="0"/>
              </a:rPr>
              <a:t>In this project the admin can login the system using his/her user name and password. After the login process the admin can add and update the train details. </a:t>
            </a:r>
          </a:p>
          <a:p>
            <a:pPr>
              <a:lnSpc>
                <a:spcPct val="150000"/>
              </a:lnSpc>
            </a:pPr>
            <a:r>
              <a:rPr lang="en-US" sz="1800" dirty="0">
                <a:latin typeface="Times New Roman" pitchFamily="18" charset="0"/>
                <a:cs typeface="Times New Roman" pitchFamily="18" charset="0"/>
              </a:rPr>
              <a:t>It has a specific ticket booking method which has bending and approved method of ticket booking which helps to control the passenger limits on the train.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E0E520-A16D-433A-A31D-ADABD00B256F}"/>
              </a:ext>
            </a:extLst>
          </p:cNvPr>
          <p:cNvPicPr/>
          <p:nvPr/>
        </p:nvPicPr>
        <p:blipFill rotWithShape="1">
          <a:blip r:embed="rId2">
            <a:extLst>
              <a:ext uri="{28A0092B-C50C-407E-A947-70E740481C1C}">
                <a14:useLocalDpi xmlns:a14="http://schemas.microsoft.com/office/drawing/2010/main" val="0"/>
              </a:ext>
            </a:extLst>
          </a:blip>
          <a:srcRect r="7438"/>
          <a:stretch/>
        </p:blipFill>
        <p:spPr>
          <a:xfrm>
            <a:off x="971600" y="692696"/>
            <a:ext cx="8064896" cy="4752528"/>
          </a:xfrm>
          <a:prstGeom prst="rect">
            <a:avLst/>
          </a:prstGeom>
        </p:spPr>
      </p:pic>
      <p:sp>
        <p:nvSpPr>
          <p:cNvPr id="4" name="TextBox 3">
            <a:extLst>
              <a:ext uri="{FF2B5EF4-FFF2-40B4-BE49-F238E27FC236}">
                <a16:creationId xmlns:a16="http://schemas.microsoft.com/office/drawing/2014/main" id="{C549DB40-BC7D-4B41-852E-995D2F7E06FF}"/>
              </a:ext>
            </a:extLst>
          </p:cNvPr>
          <p:cNvSpPr txBox="1"/>
          <p:nvPr/>
        </p:nvSpPr>
        <p:spPr>
          <a:xfrm>
            <a:off x="2303748" y="5427175"/>
            <a:ext cx="5400600" cy="369332"/>
          </a:xfrm>
          <a:prstGeom prst="rect">
            <a:avLst/>
          </a:prstGeom>
          <a:noFill/>
        </p:spPr>
        <p:txBody>
          <a:bodyPr wrap="square">
            <a:spAutoFit/>
          </a:bodyPr>
          <a:lstStyle/>
          <a:p>
            <a:r>
              <a:rPr lang="en-US" b="1" dirty="0">
                <a:effectLst/>
                <a:latin typeface="Times New Roman" panose="02020603050405020304" pitchFamily="18" charset="0"/>
                <a:ea typeface="Times New Roman" panose="02020603050405020304" pitchFamily="18" charset="0"/>
              </a:rPr>
              <a:t>Level 2 Data Flow Diagram for Admin Process</a:t>
            </a:r>
            <a:endParaRPr lang="en-US" dirty="0"/>
          </a:p>
        </p:txBody>
      </p:sp>
    </p:spTree>
    <p:extLst>
      <p:ext uri="{BB962C8B-B14F-4D97-AF65-F5344CB8AC3E}">
        <p14:creationId xmlns:p14="http://schemas.microsoft.com/office/powerpoint/2010/main" val="417791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7864" y="404664"/>
            <a:ext cx="2376264" cy="430887"/>
          </a:xfrm>
          <a:prstGeom prst="rect">
            <a:avLst/>
          </a:prstGeom>
          <a:noFill/>
        </p:spPr>
        <p:txBody>
          <a:bodyPr wrap="square" rtlCol="0">
            <a:spAutoFit/>
          </a:bodyPr>
          <a:lstStyle/>
          <a:p>
            <a:r>
              <a:rPr lang="en-IN" sz="2200" b="1" u="sng" dirty="0">
                <a:latin typeface="Times New Roman" pitchFamily="18" charset="0"/>
                <a:cs typeface="Times New Roman" pitchFamily="18" charset="0"/>
              </a:rPr>
              <a:t>UML  DIAGRAM</a:t>
            </a:r>
            <a:endParaRPr lang="en-US" sz="2200" b="1" u="sng" dirty="0">
              <a:latin typeface="Times New Roman" pitchFamily="18" charset="0"/>
              <a:cs typeface="Times New Roman" pitchFamily="18" charset="0"/>
            </a:endParaRPr>
          </a:p>
        </p:txBody>
      </p:sp>
      <p:pic>
        <p:nvPicPr>
          <p:cNvPr id="3" name="image5.jpeg" descr="Uml Class dia"/>
          <p:cNvPicPr/>
          <p:nvPr/>
        </p:nvPicPr>
        <p:blipFill>
          <a:blip r:embed="rId2" cstate="print"/>
          <a:stretch>
            <a:fillRect/>
          </a:stretch>
        </p:blipFill>
        <p:spPr>
          <a:xfrm>
            <a:off x="683568" y="1124744"/>
            <a:ext cx="7920879" cy="51735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F63F73-1869-46DF-B206-63EA8825F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32" y="836712"/>
            <a:ext cx="6887536" cy="5942187"/>
          </a:xfrm>
          <a:prstGeom prst="rect">
            <a:avLst/>
          </a:prstGeom>
        </p:spPr>
      </p:pic>
      <p:sp>
        <p:nvSpPr>
          <p:cNvPr id="7" name="TextBox 6">
            <a:extLst>
              <a:ext uri="{FF2B5EF4-FFF2-40B4-BE49-F238E27FC236}">
                <a16:creationId xmlns:a16="http://schemas.microsoft.com/office/drawing/2014/main" id="{DA72E4B8-FC66-4AE5-8129-5224D31DB551}"/>
              </a:ext>
            </a:extLst>
          </p:cNvPr>
          <p:cNvSpPr txBox="1"/>
          <p:nvPr/>
        </p:nvSpPr>
        <p:spPr>
          <a:xfrm>
            <a:off x="3707904" y="445314"/>
            <a:ext cx="3528392"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USE - CASE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descr="uml Activity dia"/>
          <p:cNvPicPr/>
          <p:nvPr/>
        </p:nvPicPr>
        <p:blipFill>
          <a:blip r:embed="rId2" cstate="print"/>
          <a:stretch>
            <a:fillRect/>
          </a:stretch>
        </p:blipFill>
        <p:spPr>
          <a:xfrm>
            <a:off x="1115616" y="890752"/>
            <a:ext cx="7128792" cy="54185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png" descr="sequence dia"/>
          <p:cNvPicPr/>
          <p:nvPr/>
        </p:nvPicPr>
        <p:blipFill>
          <a:blip r:embed="rId2" cstate="print"/>
          <a:stretch>
            <a:fillRect/>
          </a:stretch>
        </p:blipFill>
        <p:spPr>
          <a:xfrm>
            <a:off x="1259632" y="590670"/>
            <a:ext cx="6840760" cy="567665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descr="component cls"/>
          <p:cNvPicPr/>
          <p:nvPr/>
        </p:nvPicPr>
        <p:blipFill>
          <a:blip r:embed="rId2" cstate="print"/>
          <a:stretch>
            <a:fillRect/>
          </a:stretch>
        </p:blipFill>
        <p:spPr>
          <a:xfrm>
            <a:off x="971600" y="836712"/>
            <a:ext cx="7200799" cy="548951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40E5-18D2-4B4C-AC66-92BD59D08250}"/>
              </a:ext>
            </a:extLst>
          </p:cNvPr>
          <p:cNvSpPr txBox="1">
            <a:spLocks/>
          </p:cNvSpPr>
          <p:nvPr/>
        </p:nvSpPr>
        <p:spPr>
          <a:xfrm>
            <a:off x="457200" y="98072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u="sng" dirty="0">
                <a:latin typeface="Times New Roman" panose="02020603050405020304" pitchFamily="18" charset="0"/>
                <a:cs typeface="Times New Roman" panose="02020603050405020304" pitchFamily="18" charset="0"/>
              </a:rPr>
              <a:t>TEST CASES USED</a:t>
            </a:r>
            <a:endParaRPr lang="en-US" sz="3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B24780-52A6-4EAE-83A9-DEF7B5F2C261}"/>
              </a:ext>
            </a:extLst>
          </p:cNvPr>
          <p:cNvSpPr txBox="1"/>
          <p:nvPr/>
        </p:nvSpPr>
        <p:spPr>
          <a:xfrm>
            <a:off x="3528392" y="2981666"/>
            <a:ext cx="4572000" cy="2535566"/>
          </a:xfrm>
          <a:prstGeom prst="rect">
            <a:avLst/>
          </a:prstGeom>
          <a:noFill/>
        </p:spPr>
        <p:txBody>
          <a:bodyPr wrap="square">
            <a:spAutoFit/>
          </a:bodyPr>
          <a:lstStyle/>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Test plan.</a:t>
            </a:r>
            <a:endParaRPr lang="en-US" sz="2000" dirty="0">
              <a:effectLst/>
              <a:latin typeface="Times New Roman" panose="02020603050405020304" pitchFamily="18" charset="0"/>
              <a:ea typeface="Times New Roman" panose="02020603050405020304" pitchFamily="18" charset="0"/>
            </a:endParaRPr>
          </a:p>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Responsive test.</a:t>
            </a:r>
            <a:endParaRPr lang="en-US" sz="2000" dirty="0">
              <a:effectLst/>
              <a:latin typeface="Times New Roman" panose="02020603050405020304" pitchFamily="18" charset="0"/>
              <a:ea typeface="Times New Roman" panose="02020603050405020304" pitchFamily="18" charset="0"/>
            </a:endParaRPr>
          </a:p>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Unit test.</a:t>
            </a:r>
            <a:endParaRPr lang="en-US" sz="2000" dirty="0">
              <a:effectLst/>
              <a:latin typeface="Times New Roman" panose="02020603050405020304" pitchFamily="18" charset="0"/>
              <a:ea typeface="Times New Roman" panose="02020603050405020304" pitchFamily="18" charset="0"/>
            </a:endParaRPr>
          </a:p>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Integration test.</a:t>
            </a:r>
            <a:endParaRPr lang="en-US" sz="2000" dirty="0">
              <a:effectLst/>
              <a:latin typeface="Times New Roman" panose="02020603050405020304" pitchFamily="18" charset="0"/>
              <a:ea typeface="Times New Roman" panose="02020603050405020304" pitchFamily="18" charset="0"/>
            </a:endParaRPr>
          </a:p>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System test.</a:t>
            </a:r>
            <a:endParaRPr lang="en-US" sz="2000" dirty="0">
              <a:effectLst/>
              <a:latin typeface="Times New Roman" panose="02020603050405020304" pitchFamily="18" charset="0"/>
              <a:ea typeface="Times New Roman" panose="02020603050405020304" pitchFamily="18" charset="0"/>
            </a:endParaRPr>
          </a:p>
          <a:p>
            <a:pPr marL="342900" marR="454025" lvl="0" indent="-342900">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Acceptance test.</a:t>
            </a:r>
            <a:endParaRPr lang="en-US"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445DA95-AA46-40D3-B817-06AF0AF21BC1}"/>
              </a:ext>
            </a:extLst>
          </p:cNvPr>
          <p:cNvSpPr txBox="1"/>
          <p:nvPr/>
        </p:nvSpPr>
        <p:spPr>
          <a:xfrm>
            <a:off x="1043608" y="1914320"/>
            <a:ext cx="7452320" cy="923330"/>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	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 However, using a standard test case format for writing test cases is 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 closer to setting up a testing process for your project</a:t>
            </a:r>
            <a:endParaRPr lang="en-US" dirty="0"/>
          </a:p>
        </p:txBody>
      </p:sp>
    </p:spTree>
    <p:extLst>
      <p:ext uri="{BB962C8B-B14F-4D97-AF65-F5344CB8AC3E}">
        <p14:creationId xmlns:p14="http://schemas.microsoft.com/office/powerpoint/2010/main" val="148588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5556" y="1028343"/>
            <a:ext cx="7992888" cy="4801314"/>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1. TEST PLAN : </a:t>
            </a:r>
          </a:p>
          <a:p>
            <a:r>
              <a:rPr lang="en-US" dirty="0">
                <a:latin typeface="Times New Roman" panose="02020603050405020304" pitchFamily="18" charset="0"/>
                <a:cs typeface="Times New Roman" panose="02020603050405020304" pitchFamily="18" charset="0"/>
              </a:rPr>
              <a:t>                        ●  A typical test plan documents input    values for the test, procedures used to perform the testing and the expected output values or results. </a:t>
            </a:r>
          </a:p>
          <a:p>
            <a:r>
              <a:rPr lang="en-US" dirty="0">
                <a:latin typeface="Times New Roman" panose="02020603050405020304" pitchFamily="18" charset="0"/>
                <a:cs typeface="Times New Roman" panose="02020603050405020304" pitchFamily="18" charset="0"/>
              </a:rPr>
              <a:t>                        ●  Test plans range from very simple to very complex, usually in relation to the complexity of software processes which are to be test.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2.RESPONSIVE TEST :</a:t>
            </a:r>
          </a:p>
          <a:p>
            <a:r>
              <a:rPr lang="en-US" dirty="0">
                <a:latin typeface="Times New Roman" panose="02020603050405020304" pitchFamily="18" charset="0"/>
                <a:cs typeface="Times New Roman" panose="02020603050405020304" pitchFamily="18" charset="0"/>
              </a:rPr>
              <a:t>                        ●  Before creating any kind of software applications it must satisfy the users whom used the application in different types of platform like computer or android </a:t>
            </a:r>
            <a:r>
              <a:rPr lang="en-US" dirty="0" err="1">
                <a:latin typeface="Times New Roman" panose="02020603050405020304" pitchFamily="18" charset="0"/>
                <a:cs typeface="Times New Roman" panose="02020603050405020304" pitchFamily="18" charset="0"/>
              </a:rPr>
              <a:t>smartphones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The screen size is different in these two devices. The responsive test is used to display the application contents perfectly.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3. UNIT TEST :</a:t>
            </a:r>
          </a:p>
          <a:p>
            <a:r>
              <a:rPr lang="en-US" dirty="0">
                <a:latin typeface="Times New Roman" panose="02020603050405020304" pitchFamily="18" charset="0"/>
                <a:cs typeface="Times New Roman" panose="02020603050405020304" pitchFamily="18" charset="0"/>
              </a:rPr>
              <a:t>                         ● A unit test typically focuses on a minimal component, module or narrow activity.</a:t>
            </a:r>
          </a:p>
          <a:p>
            <a:r>
              <a:rPr lang="en-US" dirty="0">
                <a:latin typeface="Times New Roman" panose="02020603050405020304" pitchFamily="18" charset="0"/>
                <a:cs typeface="Times New Roman" panose="02020603050405020304" pitchFamily="18" charset="0"/>
              </a:rPr>
              <a:t>                         ● The unit test validates that the specific module functions correctly.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882000"/>
            <a:ext cx="7776864" cy="5355312"/>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4. INTEGRATION TEST :</a:t>
            </a:r>
          </a:p>
          <a:p>
            <a:r>
              <a:rPr lang="en-US" dirty="0">
                <a:latin typeface="Times New Roman" panose="02020603050405020304" pitchFamily="18" charset="0"/>
                <a:cs typeface="Times New Roman" panose="02020603050405020304" pitchFamily="18" charset="0"/>
              </a:rPr>
              <a:t>                          ● Integration testing follows a business process  through a series of components, modules and activities.</a:t>
            </a:r>
          </a:p>
          <a:p>
            <a:r>
              <a:rPr lang="en-US" dirty="0">
                <a:latin typeface="Times New Roman" panose="02020603050405020304" pitchFamily="18" charset="0"/>
                <a:cs typeface="Times New Roman" panose="02020603050405020304" pitchFamily="18" charset="0"/>
              </a:rPr>
              <a:t>                          ● To ensure that a function performed by the system works as designed from end to end.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5. SYSTEM TEST :</a:t>
            </a:r>
          </a:p>
          <a:p>
            <a:r>
              <a:rPr lang="en-US" dirty="0">
                <a:latin typeface="Times New Roman" panose="02020603050405020304" pitchFamily="18" charset="0"/>
                <a:cs typeface="Times New Roman" panose="02020603050405020304" pitchFamily="18" charset="0"/>
              </a:rPr>
              <a:t>                          ● System testing takes, as its input, all of the "integrated" components that have successfully passed integration testing. </a:t>
            </a:r>
          </a:p>
          <a:p>
            <a:r>
              <a:rPr lang="en-US" dirty="0">
                <a:latin typeface="Times New Roman" panose="02020603050405020304" pitchFamily="18" charset="0"/>
                <a:cs typeface="Times New Roman" panose="02020603050405020304" pitchFamily="18" charset="0"/>
              </a:rPr>
              <a:t>                          ● System testing is a more limited type of testing, it seeks to detect defects both within the "inter-assemblages" and also within the system as a whole.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6. ACCEPTANCE TEST: </a:t>
            </a:r>
          </a:p>
          <a:p>
            <a:r>
              <a:rPr lang="en-US" dirty="0">
                <a:latin typeface="Times New Roman" panose="02020603050405020304" pitchFamily="18" charset="0"/>
                <a:cs typeface="Times New Roman" panose="02020603050405020304" pitchFamily="18" charset="0"/>
              </a:rPr>
              <a:t>                          ● Acceptance testing usually occurs in cases which require a 'sign-off in order for the coding or functionality to be considered complete. </a:t>
            </a:r>
          </a:p>
          <a:p>
            <a:r>
              <a:rPr lang="en-US" dirty="0">
                <a:latin typeface="Times New Roman" panose="02020603050405020304" pitchFamily="18" charset="0"/>
                <a:cs typeface="Times New Roman" panose="02020603050405020304" pitchFamily="18" charset="0"/>
              </a:rPr>
              <a:t>                          ● If the acceptance testing proves successful, the code or functionality is considered ready for production, and no further changes are required or allowed.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2FD3-E4DC-437B-8FEF-B09F0276E395}"/>
              </a:ext>
            </a:extLst>
          </p:cNvPr>
          <p:cNvSpPr txBox="1">
            <a:spLocks/>
          </p:cNvSpPr>
          <p:nvPr/>
        </p:nvSpPr>
        <p:spPr>
          <a:xfrm>
            <a:off x="-2323440" y="755575"/>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u="sng" dirty="0"/>
              <a:t>TEST </a:t>
            </a:r>
            <a:r>
              <a:rPr lang="en-IN" sz="2400" b="1" u="sng" dirty="0">
                <a:latin typeface="Times New Roman" panose="02020603050405020304" pitchFamily="18" charset="0"/>
                <a:cs typeface="Times New Roman" panose="02020603050405020304" pitchFamily="18" charset="0"/>
              </a:rPr>
              <a:t>RESULTS</a:t>
            </a:r>
            <a:r>
              <a:rPr lang="en-IN" sz="2400" b="1" u="sng" dirty="0"/>
              <a:t>:</a:t>
            </a:r>
            <a:endParaRPr lang="en-US" sz="2400" b="1" u="sng" dirty="0"/>
          </a:p>
        </p:txBody>
      </p:sp>
      <p:pic>
        <p:nvPicPr>
          <p:cNvPr id="3" name="Picture 2">
            <a:extLst>
              <a:ext uri="{FF2B5EF4-FFF2-40B4-BE49-F238E27FC236}">
                <a16:creationId xmlns:a16="http://schemas.microsoft.com/office/drawing/2014/main" id="{77C97ADA-9A08-4539-8DC7-A44945FA3D7C}"/>
              </a:ext>
            </a:extLst>
          </p:cNvPr>
          <p:cNvPicPr/>
          <p:nvPr/>
        </p:nvPicPr>
        <p:blipFill>
          <a:blip r:embed="rId2">
            <a:extLst>
              <a:ext uri="{28A0092B-C50C-407E-A947-70E740481C1C}">
                <a14:useLocalDpi xmlns:a14="http://schemas.microsoft.com/office/drawing/2010/main" val="0"/>
              </a:ext>
            </a:extLst>
          </a:blip>
          <a:stretch>
            <a:fillRect/>
          </a:stretch>
        </p:blipFill>
        <p:spPr>
          <a:xfrm>
            <a:off x="3130013" y="1475655"/>
            <a:ext cx="3494693" cy="3253522"/>
          </a:xfrm>
          <a:prstGeom prst="rect">
            <a:avLst/>
          </a:prstGeom>
        </p:spPr>
      </p:pic>
      <p:sp>
        <p:nvSpPr>
          <p:cNvPr id="5" name="TextBox 4">
            <a:extLst>
              <a:ext uri="{FF2B5EF4-FFF2-40B4-BE49-F238E27FC236}">
                <a16:creationId xmlns:a16="http://schemas.microsoft.com/office/drawing/2014/main" id="{5CEBF485-BF92-4A3F-8D14-3B163BADF347}"/>
              </a:ext>
            </a:extLst>
          </p:cNvPr>
          <p:cNvSpPr txBox="1"/>
          <p:nvPr/>
        </p:nvSpPr>
        <p:spPr>
          <a:xfrm>
            <a:off x="3293184" y="4859868"/>
            <a:ext cx="5887328"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Login Credentials Test Diagram</a:t>
            </a:r>
            <a:endParaRPr lang="en-US" dirty="0"/>
          </a:p>
        </p:txBody>
      </p:sp>
    </p:spTree>
    <p:extLst>
      <p:ext uri="{BB962C8B-B14F-4D97-AF65-F5344CB8AC3E}">
        <p14:creationId xmlns:p14="http://schemas.microsoft.com/office/powerpoint/2010/main" val="195993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9F70-06D1-4C49-8FAA-562246CCD1A4}"/>
              </a:ext>
            </a:extLst>
          </p:cNvPr>
          <p:cNvSpPr txBox="1">
            <a:spLocks/>
          </p:cNvSpPr>
          <p:nvPr/>
        </p:nvSpPr>
        <p:spPr>
          <a:xfrm>
            <a:off x="457200" y="55780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u="sng" dirty="0">
                <a:latin typeface="Times New Roman" panose="02020603050405020304" pitchFamily="18" charset="0"/>
                <a:cs typeface="Times New Roman" panose="02020603050405020304" pitchFamily="18" charset="0"/>
              </a:rPr>
              <a:t>INTRODUCTION</a:t>
            </a:r>
            <a:endParaRPr lang="en-US" sz="3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D38753-2842-4B40-B8CB-B87DF8E2C5B3}"/>
              </a:ext>
            </a:extLst>
          </p:cNvPr>
          <p:cNvSpPr txBox="1"/>
          <p:nvPr/>
        </p:nvSpPr>
        <p:spPr>
          <a:xfrm>
            <a:off x="683568" y="1340768"/>
            <a:ext cx="7776864"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2F2F2F"/>
                </a:solidFill>
                <a:effectLst/>
                <a:latin typeface="Times New Roman" panose="02020603050405020304" pitchFamily="18" charset="0"/>
                <a:ea typeface="Times New Roman" panose="02020603050405020304" pitchFamily="18" charset="0"/>
              </a:rPr>
              <a:t>In this</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Metro Reservation System Project in PHP focuses</a:t>
            </a:r>
            <a:r>
              <a:rPr lang="en-US" spc="-33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mainly on managing online train tickets. </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ea typeface="Times New Roman" panose="02020603050405020304" pitchFamily="18" charset="0"/>
              </a:rPr>
              <a:t>It </a:t>
            </a:r>
            <a:r>
              <a:rPr lang="en-US" dirty="0">
                <a:solidFill>
                  <a:srgbClr val="2F2F2F"/>
                </a:solidFill>
                <a:effectLst/>
                <a:latin typeface="Times New Roman" panose="02020603050405020304" pitchFamily="18" charset="0"/>
                <a:ea typeface="Times New Roman" panose="02020603050405020304" pitchFamily="18" charset="0"/>
              </a:rPr>
              <a:t>helps to</a:t>
            </a:r>
            <a:r>
              <a:rPr lang="en-US" spc="-340"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keep track of all online ticket bookings and information</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ea typeface="Times New Roman" panose="02020603050405020304" pitchFamily="18" charset="0"/>
              </a:rPr>
              <a:t>It </a:t>
            </a:r>
            <a:r>
              <a:rPr lang="en-US" dirty="0">
                <a:solidFill>
                  <a:srgbClr val="2F2F2F"/>
                </a:solidFill>
                <a:effectLst/>
                <a:latin typeface="Times New Roman" panose="02020603050405020304" pitchFamily="18" charset="0"/>
                <a:ea typeface="Times New Roman" panose="02020603050405020304" pitchFamily="18" charset="0"/>
              </a:rPr>
              <a:t>allows adding up</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train, and ticket details too.</a:t>
            </a:r>
          </a:p>
          <a:p>
            <a:pPr marL="285750" indent="-285750">
              <a:lnSpc>
                <a:spcPct val="150000"/>
              </a:lnSpc>
              <a:buFont typeface="Arial" panose="020B0604020202020204" pitchFamily="34" charset="0"/>
              <a:buChar char="•"/>
            </a:pPr>
            <a:r>
              <a:rPr lang="en-US" dirty="0">
                <a:solidFill>
                  <a:srgbClr val="2F2F2F"/>
                </a:solidFill>
                <a:effectLst/>
                <a:latin typeface="Times New Roman" panose="02020603050405020304" pitchFamily="18" charset="0"/>
                <a:ea typeface="Times New Roman" panose="02020603050405020304" pitchFamily="18" charset="0"/>
              </a:rPr>
              <a:t>Evidently, this project contains an admin panel with</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an employee</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and passenger panel.</a:t>
            </a:r>
            <a:r>
              <a:rPr lang="en-US" spc="5" dirty="0">
                <a:solidFill>
                  <a:srgbClr val="2F2F2F"/>
                </a:solidFill>
                <a:effectLst/>
                <a:latin typeface="Times New Roman" panose="02020603050405020304" pitchFamily="18" charset="0"/>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2F2F2F"/>
                </a:solidFill>
                <a:effectLst/>
                <a:latin typeface="Times New Roman" panose="02020603050405020304" pitchFamily="18" charset="0"/>
                <a:ea typeface="Times New Roman" panose="02020603050405020304" pitchFamily="18" charset="0"/>
              </a:rPr>
              <a:t>In an overview</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of this</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web application,</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passengers can simply register themselves and log into the system in order to</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book online tickets.</a:t>
            </a:r>
          </a:p>
          <a:p>
            <a:pPr marL="285750" indent="-285750">
              <a:lnSpc>
                <a:spcPct val="150000"/>
              </a:lnSpc>
              <a:buFont typeface="Arial" panose="020B0604020202020204" pitchFamily="34" charset="0"/>
              <a:buChar char="•"/>
            </a:pPr>
            <a:r>
              <a:rPr lang="en-US" dirty="0">
                <a:solidFill>
                  <a:srgbClr val="2F2F2F"/>
                </a:solidFill>
                <a:effectLst/>
                <a:latin typeface="Times New Roman" panose="02020603050405020304" pitchFamily="18" charset="0"/>
                <a:ea typeface="Times New Roman" panose="02020603050405020304" pitchFamily="18" charset="0"/>
              </a:rPr>
              <a:t>He/she can view a list of available trains with their routes,</a:t>
            </a:r>
            <a:r>
              <a:rPr lang="en-US" spc="5" dirty="0">
                <a:solidFill>
                  <a:srgbClr val="2F2F2F"/>
                </a:solidFill>
                <a:effectLst/>
                <a:latin typeface="Times New Roman" panose="02020603050405020304" pitchFamily="18" charset="0"/>
                <a:ea typeface="Times New Roman" panose="02020603050405020304" pitchFamily="18" charset="0"/>
              </a:rPr>
              <a:t> </a:t>
            </a:r>
            <a:r>
              <a:rPr lang="en-US" dirty="0">
                <a:solidFill>
                  <a:srgbClr val="2F2F2F"/>
                </a:solidFill>
                <a:effectLst/>
                <a:latin typeface="Times New Roman" panose="02020603050405020304" pitchFamily="18" charset="0"/>
                <a:ea typeface="Times New Roman" panose="02020603050405020304" pitchFamily="18" charset="0"/>
              </a:rPr>
              <a:t>fares, and others respectively.</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ea typeface="Times New Roman" panose="02020603050405020304" pitchFamily="18" charset="0"/>
              </a:rPr>
              <a:t>More over it has so many features comparing to the existing system.</a:t>
            </a:r>
            <a:endParaRPr lang="en-US" dirty="0">
              <a:solidFill>
                <a:srgbClr val="2F2F2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0048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CD5BB7-6211-4435-BE42-7FE6B331B4B0}"/>
              </a:ext>
            </a:extLst>
          </p:cNvPr>
          <p:cNvPicPr/>
          <p:nvPr/>
        </p:nvPicPr>
        <p:blipFill>
          <a:blip r:embed="rId2">
            <a:extLst>
              <a:ext uri="{28A0092B-C50C-407E-A947-70E740481C1C}">
                <a14:useLocalDpi xmlns:a14="http://schemas.microsoft.com/office/drawing/2010/main" val="0"/>
              </a:ext>
            </a:extLst>
          </a:blip>
          <a:stretch>
            <a:fillRect/>
          </a:stretch>
        </p:blipFill>
        <p:spPr>
          <a:xfrm>
            <a:off x="971600" y="620688"/>
            <a:ext cx="2520315" cy="2620645"/>
          </a:xfrm>
          <a:prstGeom prst="rect">
            <a:avLst/>
          </a:prstGeom>
        </p:spPr>
      </p:pic>
      <p:sp>
        <p:nvSpPr>
          <p:cNvPr id="6" name="TextBox 5">
            <a:extLst>
              <a:ext uri="{FF2B5EF4-FFF2-40B4-BE49-F238E27FC236}">
                <a16:creationId xmlns:a16="http://schemas.microsoft.com/office/drawing/2014/main" id="{63E76112-848F-4662-8D26-3BF9D7988CEB}"/>
              </a:ext>
            </a:extLst>
          </p:cNvPr>
          <p:cNvSpPr txBox="1"/>
          <p:nvPr/>
        </p:nvSpPr>
        <p:spPr>
          <a:xfrm>
            <a:off x="755576" y="3238774"/>
            <a:ext cx="4572000"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Mobile Number Input Field Required Test</a:t>
            </a:r>
            <a:endParaRPr lang="en-US" sz="1200" dirty="0"/>
          </a:p>
        </p:txBody>
      </p:sp>
      <p:pic>
        <p:nvPicPr>
          <p:cNvPr id="7" name="Picture 6">
            <a:extLst>
              <a:ext uri="{FF2B5EF4-FFF2-40B4-BE49-F238E27FC236}">
                <a16:creationId xmlns:a16="http://schemas.microsoft.com/office/drawing/2014/main" id="{CA9509A6-11B8-498C-B293-9953B0878F39}"/>
              </a:ext>
            </a:extLst>
          </p:cNvPr>
          <p:cNvPicPr/>
          <p:nvPr/>
        </p:nvPicPr>
        <p:blipFill>
          <a:blip r:embed="rId3">
            <a:extLst>
              <a:ext uri="{28A0092B-C50C-407E-A947-70E740481C1C}">
                <a14:useLocalDpi xmlns:a14="http://schemas.microsoft.com/office/drawing/2010/main" val="0"/>
              </a:ext>
            </a:extLst>
          </a:blip>
          <a:stretch>
            <a:fillRect/>
          </a:stretch>
        </p:blipFill>
        <p:spPr>
          <a:xfrm>
            <a:off x="5652087" y="618129"/>
            <a:ext cx="2960732" cy="2620645"/>
          </a:xfrm>
          <a:prstGeom prst="rect">
            <a:avLst/>
          </a:prstGeom>
        </p:spPr>
      </p:pic>
      <p:sp>
        <p:nvSpPr>
          <p:cNvPr id="9" name="TextBox 8">
            <a:extLst>
              <a:ext uri="{FF2B5EF4-FFF2-40B4-BE49-F238E27FC236}">
                <a16:creationId xmlns:a16="http://schemas.microsoft.com/office/drawing/2014/main" id="{D54C3FF6-E708-4B09-A8C5-341A50259D53}"/>
              </a:ext>
            </a:extLst>
          </p:cNvPr>
          <p:cNvSpPr txBox="1"/>
          <p:nvPr/>
        </p:nvSpPr>
        <p:spPr>
          <a:xfrm>
            <a:off x="6012160" y="3322940"/>
            <a:ext cx="4572000"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Email Input Field Required Test</a:t>
            </a:r>
            <a:endParaRPr lang="en-US" sz="1200" dirty="0"/>
          </a:p>
        </p:txBody>
      </p:sp>
      <p:pic>
        <p:nvPicPr>
          <p:cNvPr id="10" name="Picture 9">
            <a:extLst>
              <a:ext uri="{FF2B5EF4-FFF2-40B4-BE49-F238E27FC236}">
                <a16:creationId xmlns:a16="http://schemas.microsoft.com/office/drawing/2014/main" id="{FF455485-E957-4E66-A638-3986DAD8EEFE}"/>
              </a:ext>
            </a:extLst>
          </p:cNvPr>
          <p:cNvPicPr/>
          <p:nvPr/>
        </p:nvPicPr>
        <p:blipFill>
          <a:blip r:embed="rId4">
            <a:extLst>
              <a:ext uri="{28A0092B-C50C-407E-A947-70E740481C1C}">
                <a14:useLocalDpi xmlns:a14="http://schemas.microsoft.com/office/drawing/2010/main" val="0"/>
              </a:ext>
            </a:extLst>
          </a:blip>
          <a:stretch>
            <a:fillRect/>
          </a:stretch>
        </p:blipFill>
        <p:spPr>
          <a:xfrm>
            <a:off x="2385060" y="4077072"/>
            <a:ext cx="4373880" cy="1970405"/>
          </a:xfrm>
          <a:prstGeom prst="rect">
            <a:avLst/>
          </a:prstGeom>
        </p:spPr>
      </p:pic>
      <p:sp>
        <p:nvSpPr>
          <p:cNvPr id="12" name="TextBox 11">
            <a:extLst>
              <a:ext uri="{FF2B5EF4-FFF2-40B4-BE49-F238E27FC236}">
                <a16:creationId xmlns:a16="http://schemas.microsoft.com/office/drawing/2014/main" id="{FAE0A5D9-F0DB-4375-962C-033C89A8DC47}"/>
              </a:ext>
            </a:extLst>
          </p:cNvPr>
          <p:cNvSpPr txBox="1"/>
          <p:nvPr/>
        </p:nvSpPr>
        <p:spPr>
          <a:xfrm>
            <a:off x="3367434" y="6047477"/>
            <a:ext cx="5289452"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Password Input Field Required Test</a:t>
            </a:r>
            <a:endParaRPr lang="en-US" sz="1200" dirty="0"/>
          </a:p>
        </p:txBody>
      </p:sp>
    </p:spTree>
    <p:extLst>
      <p:ext uri="{BB962C8B-B14F-4D97-AF65-F5344CB8AC3E}">
        <p14:creationId xmlns:p14="http://schemas.microsoft.com/office/powerpoint/2010/main" val="2628288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5DAAD6-74D7-4E19-B5A1-5F627ABB0A7C}"/>
              </a:ext>
            </a:extLst>
          </p:cNvPr>
          <p:cNvPicPr/>
          <p:nvPr/>
        </p:nvPicPr>
        <p:blipFill rotWithShape="1">
          <a:blip r:embed="rId2">
            <a:extLst>
              <a:ext uri="{28A0092B-C50C-407E-A947-70E740481C1C}">
                <a14:useLocalDpi xmlns:a14="http://schemas.microsoft.com/office/drawing/2010/main" val="0"/>
              </a:ext>
            </a:extLst>
          </a:blip>
          <a:srcRect b="3131"/>
          <a:stretch/>
        </p:blipFill>
        <p:spPr bwMode="auto">
          <a:xfrm>
            <a:off x="3059832" y="116632"/>
            <a:ext cx="3312368" cy="612068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8D451C3-4DFE-4D55-97D7-BB74DF918E22}"/>
              </a:ext>
            </a:extLst>
          </p:cNvPr>
          <p:cNvSpPr txBox="1"/>
          <p:nvPr/>
        </p:nvSpPr>
        <p:spPr>
          <a:xfrm>
            <a:off x="3923928" y="6237312"/>
            <a:ext cx="4572000" cy="307777"/>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Responsive Test</a:t>
            </a:r>
            <a:endParaRPr lang="en-US" sz="1400" dirty="0"/>
          </a:p>
        </p:txBody>
      </p:sp>
    </p:spTree>
    <p:extLst>
      <p:ext uri="{BB962C8B-B14F-4D97-AF65-F5344CB8AC3E}">
        <p14:creationId xmlns:p14="http://schemas.microsoft.com/office/powerpoint/2010/main" val="603598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u="sng" dirty="0">
                <a:latin typeface="Times New Roman" panose="02020603050405020304" pitchFamily="18" charset="0"/>
                <a:cs typeface="Times New Roman" panose="02020603050405020304" pitchFamily="18" charset="0"/>
              </a:rPr>
              <a:t>SCREENSHOTS</a:t>
            </a:r>
            <a:endParaRPr lang="en-US" sz="3000" b="1" u="sng"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300272" y="1503983"/>
            <a:ext cx="8376184" cy="3869233"/>
          </a:xfrm>
          <a:prstGeom prst="rect">
            <a:avLst/>
          </a:prstGeom>
          <a:noFill/>
          <a:ln w="9525">
            <a:noFill/>
            <a:miter lim="800000"/>
            <a:headEnd/>
            <a:tailEnd/>
          </a:ln>
        </p:spPr>
      </p:pic>
      <p:sp>
        <p:nvSpPr>
          <p:cNvPr id="5" name="Rectangle 4"/>
          <p:cNvSpPr/>
          <p:nvPr/>
        </p:nvSpPr>
        <p:spPr>
          <a:xfrm>
            <a:off x="3094392" y="5459561"/>
            <a:ext cx="278794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Home Page login modules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04478" y="1094606"/>
            <a:ext cx="8415994" cy="3671986"/>
          </a:xfrm>
          <a:prstGeom prst="rect">
            <a:avLst/>
          </a:prstGeom>
          <a:noFill/>
          <a:ln w="9525">
            <a:noFill/>
            <a:miter lim="800000"/>
            <a:headEnd/>
            <a:tailEnd/>
          </a:ln>
        </p:spPr>
      </p:pic>
      <p:sp>
        <p:nvSpPr>
          <p:cNvPr id="5" name="Rectangle 4"/>
          <p:cNvSpPr/>
          <p:nvPr/>
        </p:nvSpPr>
        <p:spPr>
          <a:xfrm>
            <a:off x="3625666" y="5085184"/>
            <a:ext cx="206338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Admin login panel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95536" y="980728"/>
            <a:ext cx="8229600" cy="4237998"/>
          </a:xfrm>
          <a:prstGeom prst="rect">
            <a:avLst/>
          </a:prstGeom>
          <a:noFill/>
          <a:ln w="9525">
            <a:noFill/>
            <a:miter lim="800000"/>
            <a:headEnd/>
            <a:tailEnd/>
          </a:ln>
        </p:spPr>
      </p:pic>
      <p:sp>
        <p:nvSpPr>
          <p:cNvPr id="7" name="Rectangle 6"/>
          <p:cNvSpPr/>
          <p:nvPr/>
        </p:nvSpPr>
        <p:spPr>
          <a:xfrm>
            <a:off x="3593014" y="5218726"/>
            <a:ext cx="206979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Admin Dashboard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25344" y="908720"/>
            <a:ext cx="8151112" cy="4157067"/>
          </a:xfrm>
          <a:prstGeom prst="rect">
            <a:avLst/>
          </a:prstGeom>
          <a:noFill/>
          <a:ln w="9525">
            <a:noFill/>
            <a:miter lim="800000"/>
            <a:headEnd/>
            <a:tailEnd/>
          </a:ln>
        </p:spPr>
      </p:pic>
      <p:sp>
        <p:nvSpPr>
          <p:cNvPr id="3" name="Rectangle 2"/>
          <p:cNvSpPr/>
          <p:nvPr/>
        </p:nvSpPr>
        <p:spPr>
          <a:xfrm>
            <a:off x="3434284" y="5229200"/>
            <a:ext cx="2383986" cy="369332"/>
          </a:xfrm>
          <a:prstGeom prst="rect">
            <a:avLst/>
          </a:prstGeom>
        </p:spPr>
        <p:txBody>
          <a:bodyPr wrap="none">
            <a:spAutoFit/>
          </a:bodyPr>
          <a:lstStyle/>
          <a:p>
            <a:r>
              <a:rPr lang="fr-FR" b="1" dirty="0">
                <a:latin typeface="Times New Roman" panose="02020603050405020304" pitchFamily="18" charset="0"/>
                <a:cs typeface="Times New Roman" panose="02020603050405020304" pitchFamily="18" charset="0"/>
              </a:rPr>
              <a:t>Admin manage trains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15986" y="1086421"/>
            <a:ext cx="8404486" cy="4286795"/>
          </a:xfrm>
          <a:prstGeom prst="rect">
            <a:avLst/>
          </a:prstGeom>
          <a:noFill/>
          <a:ln w="9525">
            <a:noFill/>
            <a:miter lim="800000"/>
            <a:headEnd/>
            <a:tailEnd/>
          </a:ln>
        </p:spPr>
      </p:pic>
      <p:sp>
        <p:nvSpPr>
          <p:cNvPr id="3" name="Rectangle 2"/>
          <p:cNvSpPr/>
          <p:nvPr/>
        </p:nvSpPr>
        <p:spPr>
          <a:xfrm>
            <a:off x="3469966" y="5402247"/>
            <a:ext cx="237981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Admin add passenger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11553" y="1124744"/>
            <a:ext cx="8192895" cy="4248472"/>
          </a:xfrm>
          <a:prstGeom prst="rect">
            <a:avLst/>
          </a:prstGeom>
          <a:noFill/>
          <a:ln w="9525">
            <a:noFill/>
            <a:miter lim="800000"/>
            <a:headEnd/>
            <a:tailEnd/>
          </a:ln>
        </p:spPr>
      </p:pic>
      <p:sp>
        <p:nvSpPr>
          <p:cNvPr id="3" name="Rectangle 2"/>
          <p:cNvSpPr/>
          <p:nvPr/>
        </p:nvSpPr>
        <p:spPr>
          <a:xfrm>
            <a:off x="3370060" y="5548590"/>
            <a:ext cx="233269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Admin add employee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23528" y="980728"/>
            <a:ext cx="8428851" cy="4315370"/>
          </a:xfrm>
          <a:prstGeom prst="rect">
            <a:avLst/>
          </a:prstGeom>
          <a:noFill/>
          <a:ln w="9525">
            <a:noFill/>
            <a:miter lim="800000"/>
            <a:headEnd/>
            <a:tailEnd/>
          </a:ln>
        </p:spPr>
      </p:pic>
      <p:sp>
        <p:nvSpPr>
          <p:cNvPr id="3" name="Rectangle 2"/>
          <p:cNvSpPr/>
          <p:nvPr/>
        </p:nvSpPr>
        <p:spPr>
          <a:xfrm>
            <a:off x="3563888" y="5507940"/>
            <a:ext cx="4572000" cy="369332"/>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Employee login panel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13996" y="981074"/>
            <a:ext cx="8190452" cy="4248125"/>
          </a:xfrm>
          <a:prstGeom prst="rect">
            <a:avLst/>
          </a:prstGeom>
          <a:noFill/>
          <a:ln w="9525">
            <a:noFill/>
            <a:miter lim="800000"/>
            <a:headEnd/>
            <a:tailEnd/>
          </a:ln>
        </p:spPr>
      </p:pic>
      <p:sp>
        <p:nvSpPr>
          <p:cNvPr id="3" name="Rectangle 2"/>
          <p:cNvSpPr/>
          <p:nvPr/>
        </p:nvSpPr>
        <p:spPr>
          <a:xfrm>
            <a:off x="3438677" y="5373216"/>
            <a:ext cx="236475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Employee Dashboard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9D52-5258-44A1-961E-3810BA55F059}"/>
              </a:ext>
            </a:extLst>
          </p:cNvPr>
          <p:cNvSpPr txBox="1">
            <a:spLocks/>
          </p:cNvSpPr>
          <p:nvPr/>
        </p:nvSpPr>
        <p:spPr>
          <a:xfrm>
            <a:off x="457200" y="55780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u="sng" dirty="0">
                <a:latin typeface="Times New Roman" panose="02020603050405020304" pitchFamily="18" charset="0"/>
                <a:cs typeface="Times New Roman" panose="02020603050405020304" pitchFamily="18" charset="0"/>
              </a:rPr>
              <a:t>AIM STATEMENT</a:t>
            </a:r>
            <a:endParaRPr lang="en-US" sz="3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B8EF1C-9BB1-405B-B4A3-B4E678302C73}"/>
              </a:ext>
            </a:extLst>
          </p:cNvPr>
          <p:cNvSpPr txBox="1"/>
          <p:nvPr/>
        </p:nvSpPr>
        <p:spPr>
          <a:xfrm>
            <a:off x="683568" y="1412776"/>
            <a:ext cx="7776864"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Information about the route, cancellation of tickets, departure time, arrival time, </a:t>
            </a:r>
            <a:r>
              <a:rPr lang="en-US" dirty="0" err="1">
                <a:solidFill>
                  <a:srgbClr val="2F2F2F"/>
                </a:solidFill>
                <a:latin typeface="Times New Roman" panose="02020603050405020304" pitchFamily="18" charset="0"/>
              </a:rPr>
              <a:t>no.of</a:t>
            </a:r>
            <a:r>
              <a:rPr lang="en-US" dirty="0">
                <a:solidFill>
                  <a:srgbClr val="2F2F2F"/>
                </a:solidFill>
                <a:latin typeface="Times New Roman" panose="02020603050405020304" pitchFamily="18" charset="0"/>
              </a:rPr>
              <a:t> trains available and other such information.</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Store and retrieve information about the various transactions related to rail tickets.</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Keep track of all its passengers and the schedule their journey accordingly.</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Maintains record of passengers travelling in the different trains on different dates reaching different destinations in the system.</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User friendly interface to administrator and customer.</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Maintains the accounting section to calculate the total number of booking, number of cost, etc.</a:t>
            </a:r>
          </a:p>
          <a:p>
            <a:pPr marL="285750" indent="-285750">
              <a:lnSpc>
                <a:spcPct val="150000"/>
              </a:lnSpc>
              <a:buFont typeface="Arial" panose="020B0604020202020204" pitchFamily="34" charset="0"/>
              <a:buChar char="•"/>
            </a:pPr>
            <a:r>
              <a:rPr lang="en-US" dirty="0">
                <a:solidFill>
                  <a:srgbClr val="2F2F2F"/>
                </a:solidFill>
                <a:latin typeface="Times New Roman" panose="02020603050405020304" pitchFamily="18" charset="0"/>
              </a:rPr>
              <a:t>Apply travel and trip card by using this system throw online.</a:t>
            </a:r>
          </a:p>
        </p:txBody>
      </p:sp>
    </p:spTree>
    <p:extLst>
      <p:ext uri="{BB962C8B-B14F-4D97-AF65-F5344CB8AC3E}">
        <p14:creationId xmlns:p14="http://schemas.microsoft.com/office/powerpoint/2010/main" val="3406239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60040" y="1060619"/>
            <a:ext cx="8388424" cy="4312597"/>
          </a:xfrm>
          <a:prstGeom prst="rect">
            <a:avLst/>
          </a:prstGeom>
          <a:noFill/>
          <a:ln w="9525">
            <a:noFill/>
            <a:miter lim="800000"/>
            <a:headEnd/>
            <a:tailEnd/>
          </a:ln>
        </p:spPr>
      </p:pic>
      <p:sp>
        <p:nvSpPr>
          <p:cNvPr id="3" name="Rectangle 2"/>
          <p:cNvSpPr/>
          <p:nvPr/>
        </p:nvSpPr>
        <p:spPr>
          <a:xfrm>
            <a:off x="3635896" y="5428049"/>
            <a:ext cx="231569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login form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3528" y="962025"/>
            <a:ext cx="8276280" cy="4339183"/>
          </a:xfrm>
          <a:prstGeom prst="rect">
            <a:avLst/>
          </a:prstGeom>
          <a:noFill/>
          <a:ln w="9525">
            <a:noFill/>
            <a:miter lim="800000"/>
            <a:headEnd/>
            <a:tailEnd/>
          </a:ln>
        </p:spPr>
      </p:pic>
      <p:sp>
        <p:nvSpPr>
          <p:cNvPr id="3" name="Rectangle 2"/>
          <p:cNvSpPr/>
          <p:nvPr/>
        </p:nvSpPr>
        <p:spPr>
          <a:xfrm>
            <a:off x="2987824" y="5330370"/>
            <a:ext cx="345928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New passenger registration form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24785" y="962025"/>
            <a:ext cx="8351671" cy="4339183"/>
          </a:xfrm>
          <a:prstGeom prst="rect">
            <a:avLst/>
          </a:prstGeom>
          <a:noFill/>
          <a:ln w="9525">
            <a:noFill/>
            <a:miter lim="800000"/>
            <a:headEnd/>
            <a:tailEnd/>
          </a:ln>
        </p:spPr>
      </p:pic>
      <p:sp>
        <p:nvSpPr>
          <p:cNvPr id="3" name="Rectangle 2"/>
          <p:cNvSpPr/>
          <p:nvPr/>
        </p:nvSpPr>
        <p:spPr>
          <a:xfrm>
            <a:off x="3707904" y="5301208"/>
            <a:ext cx="193322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profile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5444" y="5435932"/>
            <a:ext cx="2233112" cy="369332"/>
          </a:xfrm>
          <a:prstGeom prst="rect">
            <a:avLst/>
          </a:prstGeom>
        </p:spPr>
        <p:txBody>
          <a:bodyPr wrap="none">
            <a:spAutoFit/>
          </a:bodyPr>
          <a:lstStyle/>
          <a:p>
            <a:r>
              <a:rPr lang="en-US" b="1" dirty="0"/>
              <a:t>Passenger Dashboard</a:t>
            </a:r>
            <a:endParaRPr lang="en-US" dirty="0"/>
          </a:p>
        </p:txBody>
      </p:sp>
      <p:pic>
        <p:nvPicPr>
          <p:cNvPr id="4" name="Picture 3">
            <a:extLst>
              <a:ext uri="{FF2B5EF4-FFF2-40B4-BE49-F238E27FC236}">
                <a16:creationId xmlns:a16="http://schemas.microsoft.com/office/drawing/2014/main" id="{5A511B4B-655D-46F3-983B-4D1CC6C62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0" y="764704"/>
            <a:ext cx="8532440" cy="442325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95536" y="1052736"/>
            <a:ext cx="8316416" cy="4174941"/>
          </a:xfrm>
          <a:prstGeom prst="rect">
            <a:avLst/>
          </a:prstGeom>
          <a:noFill/>
          <a:ln w="9525">
            <a:noFill/>
            <a:miter lim="800000"/>
            <a:headEnd/>
            <a:tailEnd/>
          </a:ln>
        </p:spPr>
      </p:pic>
      <p:sp>
        <p:nvSpPr>
          <p:cNvPr id="3" name="Rectangle 2"/>
          <p:cNvSpPr/>
          <p:nvPr/>
        </p:nvSpPr>
        <p:spPr>
          <a:xfrm>
            <a:off x="3707904" y="5085184"/>
            <a:ext cx="4572000" cy="646331"/>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Passenger book train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37139" y="1095375"/>
            <a:ext cx="8583333" cy="4205833"/>
          </a:xfrm>
          <a:prstGeom prst="rect">
            <a:avLst/>
          </a:prstGeom>
          <a:noFill/>
          <a:ln w="9525">
            <a:noFill/>
            <a:miter lim="800000"/>
            <a:headEnd/>
            <a:tailEnd/>
          </a:ln>
        </p:spPr>
      </p:pic>
      <p:sp>
        <p:nvSpPr>
          <p:cNvPr id="3" name="Rectangle 2"/>
          <p:cNvSpPr/>
          <p:nvPr/>
        </p:nvSpPr>
        <p:spPr>
          <a:xfrm>
            <a:off x="3080598" y="5393293"/>
            <a:ext cx="2982804" cy="369332"/>
          </a:xfrm>
          <a:prstGeom prst="rect">
            <a:avLst/>
          </a:prstGeom>
        </p:spPr>
        <p:txBody>
          <a:bodyPr wrap="none">
            <a:spAutoFit/>
          </a:bodyPr>
          <a:lstStyle/>
          <a:p>
            <a:r>
              <a:rPr lang="en-US" b="1" dirty="0"/>
              <a:t>Passenger ticket cancellation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323528" y="692697"/>
            <a:ext cx="8352928" cy="4680519"/>
          </a:xfrm>
          <a:prstGeom prst="rect">
            <a:avLst/>
          </a:prstGeom>
          <a:noFill/>
          <a:ln w="9525">
            <a:noFill/>
            <a:miter lim="800000"/>
            <a:headEnd/>
            <a:tailEnd/>
          </a:ln>
        </p:spPr>
      </p:pic>
      <p:sp>
        <p:nvSpPr>
          <p:cNvPr id="3" name="Rectangle 2"/>
          <p:cNvSpPr/>
          <p:nvPr/>
        </p:nvSpPr>
        <p:spPr>
          <a:xfrm>
            <a:off x="3021351" y="5445224"/>
            <a:ext cx="327557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Booked Ticket Print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22CB5-A74E-4167-AAA3-3DD4A05A4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64" y="836712"/>
            <a:ext cx="8428272" cy="4406661"/>
          </a:xfrm>
          <a:prstGeom prst="rect">
            <a:avLst/>
          </a:prstGeom>
        </p:spPr>
      </p:pic>
      <p:sp>
        <p:nvSpPr>
          <p:cNvPr id="4" name="Rectangle 3">
            <a:extLst>
              <a:ext uri="{FF2B5EF4-FFF2-40B4-BE49-F238E27FC236}">
                <a16:creationId xmlns:a16="http://schemas.microsoft.com/office/drawing/2014/main" id="{92DB1E86-93C2-40C2-938A-2C8CE0BB5D81}"/>
              </a:ext>
            </a:extLst>
          </p:cNvPr>
          <p:cNvSpPr/>
          <p:nvPr/>
        </p:nvSpPr>
        <p:spPr>
          <a:xfrm>
            <a:off x="3021351" y="5445224"/>
            <a:ext cx="291842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apply travel card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277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830B69-95CB-4687-B943-220F51513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66" y="836712"/>
            <a:ext cx="8509668" cy="4489764"/>
          </a:xfrm>
          <a:prstGeom prst="rect">
            <a:avLst/>
          </a:prstGeom>
        </p:spPr>
      </p:pic>
      <p:sp>
        <p:nvSpPr>
          <p:cNvPr id="4" name="Rectangle 3">
            <a:extLst>
              <a:ext uri="{FF2B5EF4-FFF2-40B4-BE49-F238E27FC236}">
                <a16:creationId xmlns:a16="http://schemas.microsoft.com/office/drawing/2014/main" id="{379F54BD-3A4F-4D1F-8F4B-0C77B50E3CD7}"/>
              </a:ext>
            </a:extLst>
          </p:cNvPr>
          <p:cNvSpPr/>
          <p:nvPr/>
        </p:nvSpPr>
        <p:spPr>
          <a:xfrm>
            <a:off x="3021351" y="5445224"/>
            <a:ext cx="324351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recharge metro card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560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A7F9CA-CB72-48EA-A44B-DDA84267A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73" y="836712"/>
            <a:ext cx="8372254" cy="4441898"/>
          </a:xfrm>
          <a:prstGeom prst="rect">
            <a:avLst/>
          </a:prstGeom>
        </p:spPr>
      </p:pic>
      <p:sp>
        <p:nvSpPr>
          <p:cNvPr id="4" name="Rectangle 3">
            <a:extLst>
              <a:ext uri="{FF2B5EF4-FFF2-40B4-BE49-F238E27FC236}">
                <a16:creationId xmlns:a16="http://schemas.microsoft.com/office/drawing/2014/main" id="{20D41CC7-6D13-46B2-BFF9-FA94C474B9B9}"/>
              </a:ext>
            </a:extLst>
          </p:cNvPr>
          <p:cNvSpPr/>
          <p:nvPr/>
        </p:nvSpPr>
        <p:spPr>
          <a:xfrm>
            <a:off x="3021351" y="5445224"/>
            <a:ext cx="343138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apply travel insurance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3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D06D-F78A-44BE-83BE-93B21E62FC64}"/>
              </a:ext>
            </a:extLst>
          </p:cNvPr>
          <p:cNvSpPr txBox="1">
            <a:spLocks/>
          </p:cNvSpPr>
          <p:nvPr/>
        </p:nvSpPr>
        <p:spPr>
          <a:xfrm>
            <a:off x="349188" y="523479"/>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400" b="1" u="sng" dirty="0">
                <a:latin typeface="Times New Roman" panose="02020603050405020304" pitchFamily="18" charset="0"/>
                <a:cs typeface="Times New Roman" panose="02020603050405020304" pitchFamily="18" charset="0"/>
              </a:rPr>
              <a:t>EXISTING SYSTEM</a:t>
            </a:r>
            <a:endParaRPr lang="en-US"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C096C6-5B75-4331-A116-00B4E5FB41A6}"/>
              </a:ext>
            </a:extLst>
          </p:cNvPr>
          <p:cNvSpPr txBox="1"/>
          <p:nvPr/>
        </p:nvSpPr>
        <p:spPr>
          <a:xfrm>
            <a:off x="611560" y="1120180"/>
            <a:ext cx="7704856" cy="5028556"/>
          </a:xfrm>
          <a:prstGeom prst="rect">
            <a:avLst/>
          </a:prstGeom>
          <a:noFill/>
        </p:spPr>
        <p:txBody>
          <a:bodyPr wrap="square">
            <a:spAutoFit/>
          </a:bodyPr>
          <a:lstStyle/>
          <a:p>
            <a:pPr marL="406400" marR="454660" indent="-342900" algn="just">
              <a:lnSpc>
                <a:spcPct val="15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Lack of security of data which stored the low level of data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about the passenger. </a:t>
            </a:r>
          </a:p>
          <a:p>
            <a:pPr marL="406400" marR="454660" indent="-342900" algn="just">
              <a:lnSpc>
                <a:spcPct val="150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We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did</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not</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proper</a:t>
            </a:r>
            <a:r>
              <a:rPr lang="en-US" spc="-3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detail about the passenger who booked the train for the emergency enquiry. </a:t>
            </a:r>
          </a:p>
          <a:p>
            <a:pPr marL="406400" marR="454660" indent="-342900" algn="just">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A number of passengers arrived at same time and booked</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tickets</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which</a:t>
            </a:r>
            <a:r>
              <a:rPr lang="en-US" spc="-8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is</a:t>
            </a:r>
            <a:r>
              <a:rPr lang="en-US" spc="-7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going</a:t>
            </a:r>
            <a:r>
              <a:rPr lang="en-US" spc="-8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to</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be</a:t>
            </a:r>
            <a:r>
              <a:rPr lang="en-US" spc="-5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make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harmful</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incident.</a:t>
            </a:r>
            <a:r>
              <a:rPr lang="en-US" spc="-75" dirty="0">
                <a:effectLst/>
                <a:latin typeface="Times New Roman" panose="02020603050405020304" pitchFamily="18" charset="0"/>
                <a:ea typeface="Times New Roman" panose="02020603050405020304" pitchFamily="18" charset="0"/>
              </a:rPr>
              <a:t> </a:t>
            </a:r>
          </a:p>
          <a:p>
            <a:pPr marL="349250" marR="460375" indent="-28575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 I</a:t>
            </a:r>
            <a:r>
              <a:rPr lang="en-US" dirty="0">
                <a:effectLst/>
                <a:latin typeface="Times New Roman" panose="02020603050405020304" pitchFamily="18" charset="0"/>
                <a:ea typeface="Times New Roman" panose="02020603050405020304" pitchFamily="18" charset="0"/>
              </a:rPr>
              <a:t>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metro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they</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didn’t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method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control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thing. </a:t>
            </a:r>
            <a:r>
              <a:rPr lang="en-US" dirty="0">
                <a:latin typeface="Times New Roman" panose="02020603050405020304" pitchFamily="18" charset="0"/>
                <a:ea typeface="Times New Roman" panose="02020603050405020304" pitchFamily="18" charset="0"/>
              </a:rPr>
              <a:t>But   they can control by using the more man power.</a:t>
            </a:r>
            <a:endParaRPr lang="en-US" dirty="0">
              <a:effectLst/>
              <a:latin typeface="Times New Roman" panose="02020603050405020304" pitchFamily="18" charset="0"/>
              <a:ea typeface="Times New Roman" panose="02020603050405020304" pitchFamily="18" charset="0"/>
            </a:endParaRPr>
          </a:p>
          <a:p>
            <a:pPr marL="349250" marR="460375" indent="-28575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 If passenger wants metro travel card they must go to the ticket counter.</a:t>
            </a:r>
          </a:p>
          <a:p>
            <a:pPr marL="349250" marR="460375" indent="-28575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 There is no travel insurance in the existing system. </a:t>
            </a:r>
          </a:p>
          <a:p>
            <a:pPr marL="349250" marR="460375" indent="-285750" algn="just">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 In existing system we can’t track the live location of the metro train.</a:t>
            </a:r>
            <a:endParaRPr lang="en-US" dirty="0">
              <a:effectLst/>
              <a:latin typeface="Times New Roman" panose="02020603050405020304" pitchFamily="18" charset="0"/>
              <a:ea typeface="Times New Roman" panose="02020603050405020304" pitchFamily="18" charset="0"/>
            </a:endParaRPr>
          </a:p>
          <a:p>
            <a:pPr marL="406400" marR="454660" indent="-342900" algn="just">
              <a:lnSpc>
                <a:spcPct val="150000"/>
              </a:lnSpc>
              <a:spcBef>
                <a:spcPts val="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1039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3D74D3-A30C-4406-96B1-9FEC17077F3F}"/>
              </a:ext>
            </a:extLst>
          </p:cNvPr>
          <p:cNvPicPr>
            <a:picLocks noChangeAspect="1"/>
          </p:cNvPicPr>
          <p:nvPr/>
        </p:nvPicPr>
        <p:blipFill rotWithShape="1">
          <a:blip r:embed="rId2">
            <a:extLst>
              <a:ext uri="{28A0092B-C50C-407E-A947-70E740481C1C}">
                <a14:useLocalDpi xmlns:a14="http://schemas.microsoft.com/office/drawing/2010/main" val="0"/>
              </a:ext>
            </a:extLst>
          </a:blip>
          <a:srcRect t="5086"/>
          <a:stretch/>
        </p:blipFill>
        <p:spPr>
          <a:xfrm>
            <a:off x="356207" y="1196752"/>
            <a:ext cx="8431586" cy="4031277"/>
          </a:xfrm>
          <a:prstGeom prst="rect">
            <a:avLst/>
          </a:prstGeom>
        </p:spPr>
      </p:pic>
      <p:sp>
        <p:nvSpPr>
          <p:cNvPr id="4" name="Rectangle 3">
            <a:extLst>
              <a:ext uri="{FF2B5EF4-FFF2-40B4-BE49-F238E27FC236}">
                <a16:creationId xmlns:a16="http://schemas.microsoft.com/office/drawing/2014/main" id="{CB25760B-02FC-465F-888F-38423E7E5D9B}"/>
              </a:ext>
            </a:extLst>
          </p:cNvPr>
          <p:cNvSpPr/>
          <p:nvPr/>
        </p:nvSpPr>
        <p:spPr>
          <a:xfrm>
            <a:off x="3021351" y="5445224"/>
            <a:ext cx="291842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Passenger cancel insurance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893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88717" y="980728"/>
            <a:ext cx="8431755" cy="4423181"/>
          </a:xfrm>
          <a:prstGeom prst="rect">
            <a:avLst/>
          </a:prstGeom>
          <a:noFill/>
          <a:ln w="9525">
            <a:noFill/>
            <a:miter lim="800000"/>
            <a:headEnd/>
            <a:tailEnd/>
          </a:ln>
        </p:spPr>
      </p:pic>
      <p:sp>
        <p:nvSpPr>
          <p:cNvPr id="3" name="Rectangle 2"/>
          <p:cNvSpPr/>
          <p:nvPr/>
        </p:nvSpPr>
        <p:spPr>
          <a:xfrm>
            <a:off x="3491880" y="5529713"/>
            <a:ext cx="263213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Admin Ticket Summary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1400"/>
            <a:ext cx="7772400" cy="1470025"/>
          </a:xfrm>
        </p:spPr>
        <p:txBody>
          <a:bodyPr>
            <a:normAutofit/>
          </a:bodyPr>
          <a:lstStyle/>
          <a:p>
            <a:r>
              <a:rPr lang="en-IN" sz="3000" b="1" u="sng" dirty="0">
                <a:latin typeface="Times New Roman" panose="02020603050405020304" pitchFamily="18" charset="0"/>
                <a:cs typeface="Times New Roman" panose="02020603050405020304" pitchFamily="18" charset="0"/>
              </a:rPr>
              <a:t>CONCLUSION</a:t>
            </a:r>
            <a:endParaRPr lang="en-US" sz="30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3568" y="1124744"/>
            <a:ext cx="7920880" cy="5733256"/>
          </a:xfrm>
        </p:spPr>
        <p:txBody>
          <a:bodyPr>
            <a:noAutofit/>
          </a:bodyPr>
          <a:lstStyle/>
          <a:p>
            <a:pPr algn="just">
              <a:buFont typeface="Arial" pitchFamily="34" charset="0"/>
              <a:buChar char="•"/>
            </a:pPr>
            <a:r>
              <a:rPr lang="en-US" sz="1600" dirty="0">
                <a:solidFill>
                  <a:schemeClr val="tx1"/>
                </a:solidFill>
                <a:latin typeface="Times New Roman" pitchFamily="18" charset="0"/>
                <a:cs typeface="Times New Roman" pitchFamily="18" charset="0"/>
              </a:rPr>
              <a:t>  In this project is designed to help to book the metro ticket easily and the extensive information is available at your fingertips through this system. </a:t>
            </a:r>
          </a:p>
          <a:p>
            <a:pPr algn="just">
              <a:buFont typeface="Arial" pitchFamily="34" charset="0"/>
              <a:buChar char="•"/>
            </a:pPr>
            <a:r>
              <a:rPr lang="en-US" sz="1600" dirty="0">
                <a:solidFill>
                  <a:schemeClr val="tx1"/>
                </a:solidFill>
                <a:latin typeface="Times New Roman" pitchFamily="18" charset="0"/>
                <a:cs typeface="Times New Roman" pitchFamily="18" charset="0"/>
              </a:rPr>
              <a:t>  Viewing metro train availability, train time, passengers details, employee details, payment controls and related issues are made simple and easy. </a:t>
            </a:r>
          </a:p>
          <a:p>
            <a:pPr algn="just">
              <a:buFont typeface="Arial" pitchFamily="34" charset="0"/>
              <a:buChar char="•"/>
            </a:pPr>
            <a:r>
              <a:rPr lang="en-US" sz="1600" dirty="0">
                <a:solidFill>
                  <a:schemeClr val="tx1"/>
                </a:solidFill>
                <a:latin typeface="Times New Roman" pitchFamily="18" charset="0"/>
                <a:cs typeface="Times New Roman" pitchFamily="18" charset="0"/>
              </a:rPr>
              <a:t>  There are custom search capabilities to aid in finding train information and working on that records. </a:t>
            </a:r>
          </a:p>
          <a:p>
            <a:pPr algn="just">
              <a:buFont typeface="Arial" pitchFamily="34" charset="0"/>
              <a:buChar char="•"/>
            </a:pPr>
            <a:r>
              <a:rPr lang="en-US" sz="1600" dirty="0">
                <a:solidFill>
                  <a:schemeClr val="tx1"/>
                </a:solidFill>
                <a:latin typeface="Times New Roman" pitchFamily="18" charset="0"/>
                <a:cs typeface="Times New Roman" pitchFamily="18" charset="0"/>
              </a:rPr>
              <a:t>  This can make the system easier to navigate and to use maximizing the effectiveness of time and other resources. </a:t>
            </a:r>
          </a:p>
          <a:p>
            <a:pPr algn="just">
              <a:buFont typeface="Arial" pitchFamily="34" charset="0"/>
              <a:buChar char="•"/>
            </a:pPr>
            <a:r>
              <a:rPr lang="en-US" sz="1600" dirty="0">
                <a:solidFill>
                  <a:schemeClr val="tx1"/>
                </a:solidFill>
                <a:latin typeface="Times New Roman" pitchFamily="18" charset="0"/>
                <a:cs typeface="Times New Roman" pitchFamily="18" charset="0"/>
              </a:rPr>
              <a:t>  This system allows the keeping of personal data in a form that can be easily accessed and analyzed in a consistent way. </a:t>
            </a:r>
          </a:p>
          <a:p>
            <a:pPr algn="just">
              <a:buFont typeface="Arial" pitchFamily="34" charset="0"/>
              <a:buChar char="•"/>
            </a:pPr>
            <a:endParaRPr lang="en-IN" sz="1600" dirty="0">
              <a:solidFill>
                <a:schemeClr val="tx1"/>
              </a:solidFill>
              <a:latin typeface="Times New Roman" pitchFamily="18" charset="0"/>
              <a:cs typeface="Times New Roman" pitchFamily="18" charset="0"/>
            </a:endParaRPr>
          </a:p>
          <a:p>
            <a:pPr algn="just"/>
            <a:r>
              <a:rPr lang="en-US" sz="1600" b="1" dirty="0">
                <a:solidFill>
                  <a:schemeClr val="tx1"/>
                </a:solidFill>
                <a:latin typeface="Times New Roman" pitchFamily="18" charset="0"/>
                <a:cs typeface="Times New Roman" pitchFamily="18" charset="0"/>
              </a:rPr>
              <a:t>FUTURE WORK :</a:t>
            </a:r>
          </a:p>
          <a:p>
            <a:pPr algn="just">
              <a:buFont typeface="Arial" pitchFamily="34" charset="0"/>
              <a:buChar char="•"/>
            </a:pPr>
            <a:r>
              <a:rPr lang="en-US" sz="1600" dirty="0">
                <a:solidFill>
                  <a:schemeClr val="tx1"/>
                </a:solidFill>
                <a:latin typeface="Times New Roman" pitchFamily="18" charset="0"/>
                <a:cs typeface="Times New Roman" pitchFamily="18" charset="0"/>
              </a:rPr>
              <a:t>   It is more efficient and convenient for the metro train ticket booking. </a:t>
            </a:r>
          </a:p>
          <a:p>
            <a:pPr algn="just">
              <a:buFont typeface="Arial" pitchFamily="34" charset="0"/>
              <a:buChar char="•"/>
            </a:pPr>
            <a:r>
              <a:rPr lang="en-US" sz="1600" dirty="0">
                <a:solidFill>
                  <a:schemeClr val="tx1"/>
                </a:solidFill>
                <a:latin typeface="Times New Roman" pitchFamily="18" charset="0"/>
                <a:cs typeface="Times New Roman" pitchFamily="18" charset="0"/>
              </a:rPr>
              <a:t>   It reduces the man power needed to perform different tasks by reducing the paper works needs. </a:t>
            </a:r>
          </a:p>
          <a:p>
            <a:pPr algn="just">
              <a:buFont typeface="Arial" pitchFamily="34" charset="0"/>
              <a:buChar char="•"/>
            </a:pPr>
            <a:r>
              <a:rPr lang="en-US" sz="1600" dirty="0">
                <a:solidFill>
                  <a:schemeClr val="tx1"/>
                </a:solidFill>
                <a:latin typeface="Times New Roman" pitchFamily="18" charset="0"/>
                <a:cs typeface="Times New Roman" pitchFamily="18" charset="0"/>
              </a:rPr>
              <a:t>   If all the works are done by computer there will be no chance of errors. </a:t>
            </a:r>
          </a:p>
          <a:p>
            <a:pPr algn="just">
              <a:buFont typeface="Arial" pitchFamily="34" charset="0"/>
              <a:buChar char="•"/>
            </a:pPr>
            <a:r>
              <a:rPr lang="en-US" sz="1600" dirty="0">
                <a:solidFill>
                  <a:schemeClr val="tx1"/>
                </a:solidFill>
                <a:latin typeface="Times New Roman" pitchFamily="18" charset="0"/>
                <a:cs typeface="Times New Roman" pitchFamily="18" charset="0"/>
              </a:rPr>
              <a:t>   Moreover storing and retrieving of the information is easy, so work can be done speedily and in time.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3408"/>
            <a:ext cx="7772400" cy="1470025"/>
          </a:xfrm>
        </p:spPr>
        <p:txBody>
          <a:bodyPr>
            <a:normAutofit/>
          </a:bodyPr>
          <a:lstStyle/>
          <a:p>
            <a:r>
              <a:rPr lang="en-IN" sz="3000" b="1" u="sng" dirty="0">
                <a:latin typeface="Times New Roman" pitchFamily="18" charset="0"/>
                <a:cs typeface="Times New Roman" pitchFamily="18" charset="0"/>
              </a:rPr>
              <a:t>REFERENCE</a:t>
            </a:r>
            <a:endParaRPr lang="en-US" sz="30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836712"/>
            <a:ext cx="7920880" cy="5832648"/>
          </a:xfrm>
        </p:spPr>
        <p:txBody>
          <a:bodyPr>
            <a:normAutofit fontScale="47500" lnSpcReduction="20000"/>
          </a:bodyPr>
          <a:lstStyle/>
          <a:p>
            <a:pPr algn="just">
              <a:lnSpc>
                <a:spcPct val="120000"/>
              </a:lnSpc>
              <a:buFont typeface="Wingdings" pitchFamily="2" charset="2"/>
              <a:buChar char="Ø"/>
            </a:pPr>
            <a:r>
              <a:rPr lang="en-US" dirty="0" err="1">
                <a:solidFill>
                  <a:schemeClr val="tx1"/>
                </a:solidFill>
                <a:latin typeface="Times New Roman" pitchFamily="18" charset="0"/>
                <a:cs typeface="Times New Roman" pitchFamily="18" charset="0"/>
              </a:rPr>
              <a:t>Agrawal</a:t>
            </a:r>
            <a:r>
              <a:rPr lang="en-US" dirty="0">
                <a:solidFill>
                  <a:schemeClr val="tx1"/>
                </a:solidFill>
                <a:latin typeface="Times New Roman" pitchFamily="18" charset="0"/>
                <a:cs typeface="Times New Roman" pitchFamily="18" charset="0"/>
              </a:rPr>
              <a:t>, R. </a:t>
            </a:r>
            <a:r>
              <a:rPr lang="en-US" dirty="0" err="1">
                <a:solidFill>
                  <a:schemeClr val="tx1"/>
                </a:solidFill>
                <a:latin typeface="Times New Roman" pitchFamily="18" charset="0"/>
                <a:cs typeface="Times New Roman" pitchFamily="18" charset="0"/>
              </a:rPr>
              <a:t>Imieliński</a:t>
            </a:r>
            <a:r>
              <a:rPr lang="en-US" dirty="0">
                <a:solidFill>
                  <a:schemeClr val="tx1"/>
                </a:solidFill>
                <a:latin typeface="Times New Roman" pitchFamily="18" charset="0"/>
                <a:cs typeface="Times New Roman" pitchFamily="18" charset="0"/>
              </a:rPr>
              <a:t>, T. &amp; Swami, A. (1993, June) Mining association rules between sets</a:t>
            </a:r>
          </a:p>
          <a:p>
            <a:pPr algn="just">
              <a:lnSpc>
                <a:spcPct val="120000"/>
              </a:lnSpc>
            </a:pPr>
            <a:r>
              <a:rPr lang="en-US" dirty="0">
                <a:solidFill>
                  <a:schemeClr val="tx1"/>
                </a:solidFill>
                <a:latin typeface="Times New Roman" pitchFamily="18" charset="0"/>
                <a:cs typeface="Times New Roman" pitchFamily="18" charset="0"/>
              </a:rPr>
              <a:t>of items in large databases. In ACM SIGMOD Record (Vol. 22, No. 2, pp. 207-216) ACM</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Bakharia</a:t>
            </a:r>
            <a:r>
              <a:rPr lang="en-US" dirty="0">
                <a:solidFill>
                  <a:schemeClr val="tx1"/>
                </a:solidFill>
                <a:latin typeface="Times New Roman" pitchFamily="18" charset="0"/>
                <a:cs typeface="Times New Roman" pitchFamily="18" charset="0"/>
              </a:rPr>
              <a:t>, A. </a:t>
            </a:r>
            <a:r>
              <a:rPr lang="en-US" dirty="0" err="1">
                <a:solidFill>
                  <a:schemeClr val="tx1"/>
                </a:solidFill>
                <a:latin typeface="Times New Roman" pitchFamily="18" charset="0"/>
                <a:cs typeface="Times New Roman" pitchFamily="18" charset="0"/>
              </a:rPr>
              <a:t>Heathcote</a:t>
            </a:r>
            <a:r>
              <a:rPr lang="en-US" dirty="0">
                <a:solidFill>
                  <a:schemeClr val="tx1"/>
                </a:solidFill>
                <a:latin typeface="Times New Roman" pitchFamily="18" charset="0"/>
                <a:cs typeface="Times New Roman" pitchFamily="18" charset="0"/>
              </a:rPr>
              <a:t>, E., &amp; Dawson, S. (2009). Social networks adapting pedagogical practice: SNAPP. Same Places, Different Spaces, </a:t>
            </a:r>
            <a:r>
              <a:rPr lang="en-US" dirty="0" err="1">
                <a:solidFill>
                  <a:schemeClr val="tx1"/>
                </a:solidFill>
                <a:latin typeface="Times New Roman" pitchFamily="18" charset="0"/>
                <a:cs typeface="Times New Roman" pitchFamily="18" charset="0"/>
              </a:rPr>
              <a:t>ascilite</a:t>
            </a:r>
            <a:r>
              <a:rPr lang="en-US" dirty="0">
                <a:solidFill>
                  <a:schemeClr val="tx1"/>
                </a:solidFill>
                <a:latin typeface="Times New Roman" pitchFamily="18" charset="0"/>
                <a:cs typeface="Times New Roman" pitchFamily="18" charset="0"/>
              </a:rPr>
              <a:t> 2009.</a:t>
            </a:r>
          </a:p>
          <a:p>
            <a:pPr algn="just">
              <a:lnSpc>
                <a:spcPct val="120000"/>
              </a:lnSpc>
              <a:buFont typeface="Wingdings" pitchFamily="2" charset="2"/>
              <a:buChar char="Ø"/>
            </a:pPr>
            <a:r>
              <a:rPr lang="en-US" dirty="0" err="1">
                <a:solidFill>
                  <a:schemeClr val="tx1"/>
                </a:solidFill>
                <a:latin typeface="Times New Roman" pitchFamily="18" charset="0"/>
                <a:cs typeface="Times New Roman" pitchFamily="18" charset="0"/>
              </a:rPr>
              <a:t>Bhullar</a:t>
            </a:r>
            <a:r>
              <a:rPr lang="en-US" dirty="0">
                <a:solidFill>
                  <a:schemeClr val="tx1"/>
                </a:solidFill>
                <a:latin typeface="Times New Roman" pitchFamily="18" charset="0"/>
                <a:cs typeface="Times New Roman" pitchFamily="18" charset="0"/>
              </a:rPr>
              <a:t>, M. S., &amp; </a:t>
            </a:r>
            <a:r>
              <a:rPr lang="en-US" dirty="0" err="1">
                <a:solidFill>
                  <a:schemeClr val="tx1"/>
                </a:solidFill>
                <a:latin typeface="Times New Roman" pitchFamily="18" charset="0"/>
                <a:cs typeface="Times New Roman" pitchFamily="18" charset="0"/>
              </a:rPr>
              <a:t>Kaur</a:t>
            </a:r>
            <a:r>
              <a:rPr lang="en-US" dirty="0">
                <a:solidFill>
                  <a:schemeClr val="tx1"/>
                </a:solidFill>
                <a:latin typeface="Times New Roman" pitchFamily="18" charset="0"/>
                <a:cs typeface="Times New Roman" pitchFamily="18" charset="0"/>
              </a:rPr>
              <a:t>, A. (2012, October). Use of Data Mining in Education Sector. In Proceedings of the World Congress on Engineering and Computer Science (Vol. 1, pp. 24-26)</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Bienkowski</a:t>
            </a:r>
            <a:r>
              <a:rPr lang="en-US" dirty="0">
                <a:solidFill>
                  <a:schemeClr val="tx1"/>
                </a:solidFill>
                <a:latin typeface="Times New Roman" pitchFamily="18" charset="0"/>
                <a:cs typeface="Times New Roman" pitchFamily="18" charset="0"/>
              </a:rPr>
              <a:t>, M., </a:t>
            </a:r>
            <a:r>
              <a:rPr lang="en-US" dirty="0" err="1">
                <a:solidFill>
                  <a:schemeClr val="tx1"/>
                </a:solidFill>
                <a:latin typeface="Times New Roman" pitchFamily="18" charset="0"/>
                <a:cs typeface="Times New Roman" pitchFamily="18" charset="0"/>
              </a:rPr>
              <a:t>Feng</a:t>
            </a:r>
            <a:r>
              <a:rPr lang="en-US" dirty="0">
                <a:solidFill>
                  <a:schemeClr val="tx1"/>
                </a:solidFill>
                <a:latin typeface="Times New Roman" pitchFamily="18" charset="0"/>
                <a:cs typeface="Times New Roman" pitchFamily="18" charset="0"/>
              </a:rPr>
              <a:t>, M., &amp; Means, B. (2012) Enhancing teaching and learning through educational data mining and learning analytics: An issue brief.US Department of Education, Office of Educational Technology, 1-57. </a:t>
            </a:r>
            <a:r>
              <a:rPr lang="en-US" dirty="0" err="1">
                <a:solidFill>
                  <a:schemeClr val="tx1"/>
                </a:solidFill>
                <a:latin typeface="Times New Roman" pitchFamily="18" charset="0"/>
                <a:cs typeface="Times New Roman" pitchFamily="18" charset="0"/>
              </a:rPr>
              <a:t>Chodorow</a:t>
            </a:r>
            <a:r>
              <a:rPr lang="en-US" dirty="0">
                <a:solidFill>
                  <a:schemeClr val="tx1"/>
                </a:solidFill>
                <a:latin typeface="Times New Roman" pitchFamily="18" charset="0"/>
                <a:cs typeface="Times New Roman" pitchFamily="18" charset="0"/>
              </a:rPr>
              <a:t>, K (2013)</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MongoDB</a:t>
            </a:r>
            <a:r>
              <a:rPr lang="en-US" dirty="0">
                <a:solidFill>
                  <a:schemeClr val="tx1"/>
                </a:solidFill>
                <a:latin typeface="Times New Roman" pitchFamily="18" charset="0"/>
                <a:cs typeface="Times New Roman" pitchFamily="18" charset="0"/>
              </a:rPr>
              <a:t>: the definitive guide. "O'Reilly Media, Inc." Dean, J., &amp; </a:t>
            </a:r>
            <a:r>
              <a:rPr lang="en-US" dirty="0" err="1">
                <a:solidFill>
                  <a:schemeClr val="tx1"/>
                </a:solidFill>
                <a:latin typeface="Times New Roman" pitchFamily="18" charset="0"/>
                <a:cs typeface="Times New Roman" pitchFamily="18" charset="0"/>
              </a:rPr>
              <a:t>Ghemawat</a:t>
            </a:r>
            <a:r>
              <a:rPr lang="en-US" dirty="0">
                <a:solidFill>
                  <a:schemeClr val="tx1"/>
                </a:solidFill>
                <a:latin typeface="Times New Roman" pitchFamily="18" charset="0"/>
                <a:cs typeface="Times New Roman" pitchFamily="18" charset="0"/>
              </a:rPr>
              <a:t>, S. (2008) </a:t>
            </a:r>
            <a:r>
              <a:rPr lang="en-US" dirty="0" err="1">
                <a:solidFill>
                  <a:schemeClr val="tx1"/>
                </a:solidFill>
                <a:latin typeface="Times New Roman" pitchFamily="18" charset="0"/>
                <a:cs typeface="Times New Roman" pitchFamily="18" charset="0"/>
              </a:rPr>
              <a:t>MapReduce</a:t>
            </a:r>
            <a:r>
              <a:rPr lang="en-US" dirty="0">
                <a:solidFill>
                  <a:schemeClr val="tx1"/>
                </a:solidFill>
                <a:latin typeface="Times New Roman" pitchFamily="18" charset="0"/>
                <a:cs typeface="Times New Roman" pitchFamily="18" charset="0"/>
              </a:rPr>
              <a:t>: simplified data processing on large clusters. Communications of the ACM, 51(1), 107-113. </a:t>
            </a:r>
            <a:r>
              <a:rPr lang="en-US" dirty="0" err="1">
                <a:solidFill>
                  <a:schemeClr val="tx1"/>
                </a:solidFill>
                <a:latin typeface="Times New Roman" pitchFamily="18" charset="0"/>
                <a:cs typeface="Times New Roman" pitchFamily="18" charset="0"/>
              </a:rPr>
              <a:t>Koedinger</a:t>
            </a:r>
            <a:r>
              <a:rPr lang="en-US" dirty="0">
                <a:solidFill>
                  <a:schemeClr val="tx1"/>
                </a:solidFill>
                <a:latin typeface="Times New Roman" pitchFamily="18" charset="0"/>
                <a:cs typeface="Times New Roman" pitchFamily="18" charset="0"/>
              </a:rPr>
              <a:t>, K. R., Cunningham, K., </a:t>
            </a:r>
            <a:r>
              <a:rPr lang="en-US" dirty="0" err="1">
                <a:solidFill>
                  <a:schemeClr val="tx1"/>
                </a:solidFill>
                <a:latin typeface="Times New Roman" pitchFamily="18" charset="0"/>
                <a:cs typeface="Times New Roman" pitchFamily="18" charset="0"/>
              </a:rPr>
              <a:t>Skogsholm</a:t>
            </a:r>
            <a:r>
              <a:rPr lang="en-US" dirty="0">
                <a:solidFill>
                  <a:schemeClr val="tx1"/>
                </a:solidFill>
                <a:latin typeface="Times New Roman" pitchFamily="18" charset="0"/>
                <a:cs typeface="Times New Roman" pitchFamily="18" charset="0"/>
              </a:rPr>
              <a:t>, A., &amp; </a:t>
            </a:r>
            <a:r>
              <a:rPr lang="en-US" dirty="0" err="1">
                <a:solidFill>
                  <a:schemeClr val="tx1"/>
                </a:solidFill>
                <a:latin typeface="Times New Roman" pitchFamily="18" charset="0"/>
                <a:cs typeface="Times New Roman" pitchFamily="18" charset="0"/>
              </a:rPr>
              <a:t>Leber</a:t>
            </a:r>
            <a:r>
              <a:rPr lang="en-US" dirty="0">
                <a:solidFill>
                  <a:schemeClr val="tx1"/>
                </a:solidFill>
                <a:latin typeface="Times New Roman" pitchFamily="18" charset="0"/>
                <a:cs typeface="Times New Roman" pitchFamily="18" charset="0"/>
              </a:rPr>
              <a:t>, B. (2008).</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An Open Repository and analysis tools for fine-grained, longitudinal learner data EDM, 157, 166, </a:t>
            </a:r>
            <a:r>
              <a:rPr lang="en-US" dirty="0" err="1">
                <a:solidFill>
                  <a:schemeClr val="tx1"/>
                </a:solidFill>
                <a:latin typeface="Times New Roman" pitchFamily="18" charset="0"/>
                <a:cs typeface="Times New Roman" pitchFamily="18" charset="0"/>
              </a:rPr>
              <a:t>Luján</a:t>
            </a:r>
            <a:r>
              <a:rPr lang="en-US" dirty="0">
                <a:solidFill>
                  <a:schemeClr val="tx1"/>
                </a:solidFill>
                <a:latin typeface="Times New Roman" pitchFamily="18" charset="0"/>
                <a:cs typeface="Times New Roman" pitchFamily="18" charset="0"/>
              </a:rPr>
              <a:t>-Mora, S. (2006). A survey of use of weblogs in education. Current developments in technology-assisted education, 1, 260- 264 Marr, B. (Feb 2014).</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Use of </a:t>
            </a:r>
            <a:r>
              <a:rPr lang="en-US" dirty="0" err="1">
                <a:solidFill>
                  <a:schemeClr val="tx1"/>
                </a:solidFill>
                <a:latin typeface="Times New Roman" pitchFamily="18" charset="0"/>
                <a:cs typeface="Times New Roman" pitchFamily="18" charset="0"/>
              </a:rPr>
              <a:t>MapReduce</a:t>
            </a:r>
            <a:r>
              <a:rPr lang="en-US" dirty="0">
                <a:solidFill>
                  <a:schemeClr val="tx1"/>
                </a:solidFill>
                <a:latin typeface="Times New Roman" pitchFamily="18" charset="0"/>
                <a:cs typeface="Times New Roman" pitchFamily="18" charset="0"/>
              </a:rPr>
              <a:t> for Data Mining and Data Optimization on a Web Portal UCA, 56(7), </a:t>
            </a:r>
            <a:r>
              <a:rPr lang="it-IT" dirty="0">
                <a:solidFill>
                  <a:schemeClr val="tx1"/>
                </a:solidFill>
                <a:latin typeface="Times New Roman" pitchFamily="18" charset="0"/>
                <a:cs typeface="Times New Roman" pitchFamily="18" charset="0"/>
              </a:rPr>
              <a:t>39-43, Nicol, D. J., &amp; MacfarlaneĜDick, D. (2006).</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"Pleased Be </a:t>
            </a:r>
            <a:r>
              <a:rPr lang="en-US" dirty="0" err="1">
                <a:solidFill>
                  <a:schemeClr val="tx1"/>
                </a:solidFill>
                <a:latin typeface="Times New Roman" pitchFamily="18" charset="0"/>
                <a:cs typeface="Times New Roman" pitchFamily="18" charset="0"/>
              </a:rPr>
              <a:t>eAdvised</a:t>
            </a:r>
            <a:r>
              <a:rPr lang="en-US" dirty="0">
                <a:solidFill>
                  <a:schemeClr val="tx1"/>
                </a:solidFill>
                <a:latin typeface="Times New Roman" pitchFamily="18" charset="0"/>
                <a:cs typeface="Times New Roman" pitchFamily="18" charset="0"/>
              </a:rPr>
              <a:t>," New York Times Education Life, p 25. Romero, C., &amp; Ventura, S. (2010), Educational data mining: a review of the state of the art Systems, Man, and Cybernetics, Part C: Applications and Reviews, IEEE Transactions on, 40(6), 601-618.</a:t>
            </a:r>
          </a:p>
          <a:p>
            <a:pPr algn="just">
              <a:lnSpc>
                <a:spcPct val="120000"/>
              </a:lnSpc>
              <a:buFont typeface="Wingdings" pitchFamily="2" charset="2"/>
              <a:buChar char="Ø"/>
            </a:pPr>
            <a:r>
              <a:rPr lang="it-IT" dirty="0">
                <a:solidFill>
                  <a:schemeClr val="tx1"/>
                </a:solidFill>
                <a:latin typeface="Times New Roman" pitchFamily="18" charset="0"/>
                <a:cs typeface="Times New Roman" pitchFamily="18" charset="0"/>
              </a:rPr>
              <a:t>Romero, C., Ventura, S., Pechenizkiy, M., &amp; Baker, R. S. (Eds.). (2011).</a:t>
            </a:r>
          </a:p>
          <a:p>
            <a:pPr algn="just">
              <a:lnSpc>
                <a:spcPct val="120000"/>
              </a:lnSpc>
              <a:buFont typeface="Wingdings" pitchFamily="2" charset="2"/>
              <a:buChar char="Ø"/>
            </a:pPr>
            <a:r>
              <a:rPr lang="en-US" dirty="0">
                <a:solidFill>
                  <a:schemeClr val="tx1"/>
                </a:solidFill>
                <a:latin typeface="Times New Roman" pitchFamily="18" charset="0"/>
                <a:cs typeface="Times New Roman" pitchFamily="18" charset="0"/>
              </a:rPr>
              <a:t> Handbook of educational data mining. CRC Press, </a:t>
            </a:r>
            <a:r>
              <a:rPr lang="en-US" dirty="0" err="1">
                <a:solidFill>
                  <a:schemeClr val="tx1"/>
                </a:solidFill>
                <a:latin typeface="Times New Roman" pitchFamily="18" charset="0"/>
                <a:cs typeface="Times New Roman" pitchFamily="18" charset="0"/>
              </a:rPr>
              <a:t>Russom</a:t>
            </a:r>
            <a:r>
              <a:rPr lang="en-US" dirty="0">
                <a:solidFill>
                  <a:schemeClr val="tx1"/>
                </a:solidFill>
                <a:latin typeface="Times New Roman" pitchFamily="18" charset="0"/>
                <a:cs typeface="Times New Roman" pitchFamily="18" charset="0"/>
              </a:rPr>
              <a:t>, P. (2011).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2000-F125-4F59-B36D-16F66280F42A}"/>
              </a:ext>
            </a:extLst>
          </p:cNvPr>
          <p:cNvSpPr txBox="1">
            <a:spLocks/>
          </p:cNvSpPr>
          <p:nvPr/>
        </p:nvSpPr>
        <p:spPr>
          <a:xfrm>
            <a:off x="323528" y="26064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a:latin typeface="Times New Roman" panose="02020603050405020304" pitchFamily="18" charset="0"/>
                <a:cs typeface="Times New Roman" panose="02020603050405020304" pitchFamily="18" charset="0"/>
              </a:rPr>
              <a:t>PROPOSED SYSTEM</a:t>
            </a:r>
            <a:endParaRPr lang="en-US" sz="28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73931A-13E4-44CE-B02B-FD03C54E8F58}"/>
              </a:ext>
            </a:extLst>
          </p:cNvPr>
          <p:cNvSpPr txBox="1"/>
          <p:nvPr/>
        </p:nvSpPr>
        <p:spPr>
          <a:xfrm>
            <a:off x="971600" y="832148"/>
            <a:ext cx="7988631" cy="6315640"/>
          </a:xfrm>
          <a:prstGeom prst="rect">
            <a:avLst/>
          </a:prstGeom>
          <a:noFill/>
        </p:spPr>
        <p:txBody>
          <a:bodyPr wrap="square">
            <a:spAutoFit/>
          </a:bodyPr>
          <a:lstStyle/>
          <a:p>
            <a:pPr marL="349250" marR="454660" indent="-28575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over come all the limitations of the existing systems. </a:t>
            </a:r>
          </a:p>
          <a:p>
            <a:pPr marL="349250" marR="454660" indent="-28575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provides proper </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pc="34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manual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p>
          <a:p>
            <a:pPr marL="349250" marR="454660" indent="-28575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has </a:t>
            </a:r>
            <a:r>
              <a:rPr lang="en-US" dirty="0">
                <a:latin typeface="Times New Roman" panose="02020603050405020304" pitchFamily="18" charset="0"/>
                <a:ea typeface="Times New Roman" panose="02020603050405020304" pitchFamily="18" charset="0"/>
              </a:rPr>
              <a:t>high amount of p</a:t>
            </a:r>
            <a:r>
              <a:rPr lang="en-US" sz="1800" dirty="0">
                <a:effectLst/>
                <a:latin typeface="Times New Roman" panose="02020603050405020304" pitchFamily="18" charset="0"/>
                <a:ea typeface="Times New Roman" panose="02020603050405020304" pitchFamily="18" charset="0"/>
              </a:rPr>
              <a:t>roper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passengers.</a:t>
            </a:r>
            <a:r>
              <a:rPr lang="en-US" sz="1800" spc="5" dirty="0">
                <a:effectLst/>
                <a:latin typeface="Times New Roman" panose="02020603050405020304" pitchFamily="18" charset="0"/>
                <a:ea typeface="Times New Roman" panose="02020603050405020304" pitchFamily="18" charset="0"/>
              </a:rPr>
              <a:t> </a:t>
            </a:r>
          </a:p>
          <a:p>
            <a:pPr marL="349250" marR="454660" indent="-28575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has bending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approved stages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ticket booking method.</a:t>
            </a:r>
          </a:p>
          <a:p>
            <a:pPr marL="349250" marR="454660" indent="-28575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hich is very helpful to control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passengers</a:t>
            </a:r>
            <a:r>
              <a:rPr lang="en-US" sz="1800" spc="20" dirty="0">
                <a:effectLst/>
                <a:latin typeface="Times New Roman" panose="02020603050405020304" pitchFamily="18" charset="0"/>
                <a:ea typeface="Times New Roman" panose="02020603050405020304" pitchFamily="18" charset="0"/>
              </a:rPr>
              <a:t> arrived </a:t>
            </a: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40" dirty="0">
                <a:effectLst/>
                <a:latin typeface="Times New Roman" panose="02020603050405020304" pitchFamily="18" charset="0"/>
                <a:ea typeface="Times New Roman" panose="02020603050405020304" pitchFamily="18" charset="0"/>
              </a:rPr>
              <a:t> station/</a:t>
            </a:r>
            <a:r>
              <a:rPr lang="en-US" sz="1800" dirty="0">
                <a:effectLst/>
                <a:latin typeface="Times New Roman" panose="02020603050405020304" pitchFamily="18" charset="0"/>
                <a:ea typeface="Times New Roman" panose="02020603050405020304" pitchFamily="18" charset="0"/>
              </a:rPr>
              <a:t>train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avoid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rush.</a:t>
            </a:r>
          </a:p>
          <a:p>
            <a:pPr marL="349250" marR="454660" indent="-28575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passenger can track the live location of the metro train by using the track button.</a:t>
            </a:r>
            <a:endParaRPr lang="en-US" sz="1800" dirty="0">
              <a:effectLst/>
              <a:latin typeface="Times New Roman" panose="02020603050405020304" pitchFamily="18" charset="0"/>
              <a:ea typeface="Times New Roman" panose="02020603050405020304" pitchFamily="18" charset="0"/>
            </a:endParaRPr>
          </a:p>
          <a:p>
            <a:pPr marL="349250" marR="454660" indent="-28575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It has online method of applying metro travel and trip card.</a:t>
            </a:r>
          </a:p>
          <a:p>
            <a:pPr marL="349250" marR="454660" indent="-28575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passenger can get personalized travel card by providing the needed information while applying through online by using this system.</a:t>
            </a:r>
          </a:p>
          <a:p>
            <a:pPr marL="349250" marR="454660" indent="-28575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Also it has travel insurance applying process through the online by using this proposed system.</a:t>
            </a:r>
          </a:p>
          <a:p>
            <a:pPr marL="63500" marR="454660" algn="just">
              <a:lnSpc>
                <a:spcPct val="150000"/>
              </a:lnSpc>
              <a:spcBef>
                <a:spcPts val="5"/>
              </a:spcBef>
              <a:spcAft>
                <a:spcPts val="0"/>
              </a:spcAf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780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5F08-E134-40EA-922F-A873A7335D15}"/>
              </a:ext>
            </a:extLst>
          </p:cNvPr>
          <p:cNvSpPr txBox="1">
            <a:spLocks/>
          </p:cNvSpPr>
          <p:nvPr/>
        </p:nvSpPr>
        <p:spPr>
          <a:xfrm>
            <a:off x="457200" y="1090031"/>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a:latin typeface="Times New Roman" panose="02020603050405020304" pitchFamily="18" charset="0"/>
                <a:cs typeface="Times New Roman" panose="02020603050405020304" pitchFamily="18" charset="0"/>
              </a:rPr>
              <a:t>SOFTWARE REQUIREMENTS</a:t>
            </a:r>
            <a:endParaRPr lang="en-US" sz="28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D2BF20-F4A3-4557-8826-9792B751469A}"/>
              </a:ext>
            </a:extLst>
          </p:cNvPr>
          <p:cNvSpPr txBox="1"/>
          <p:nvPr/>
        </p:nvSpPr>
        <p:spPr>
          <a:xfrm>
            <a:off x="899592" y="2233031"/>
            <a:ext cx="7931224" cy="2740750"/>
          </a:xfrm>
          <a:prstGeom prst="rect">
            <a:avLst/>
          </a:prstGeom>
          <a:noFill/>
        </p:spPr>
        <p:txBody>
          <a:bodyPr wrap="square">
            <a:spAutoFit/>
          </a:bodyPr>
          <a:lstStyle/>
          <a:p>
            <a:pPr marL="1042035" marR="1388110" indent="-45720">
              <a:lnSpc>
                <a:spcPct val="150000"/>
              </a:lnSpc>
              <a:spcBef>
                <a:spcPts val="0"/>
              </a:spcBef>
              <a:spcAft>
                <a:spcPts val="0"/>
              </a:spcAft>
              <a:tabLst>
                <a:tab pos="2780030" algn="l"/>
                <a:tab pos="3188970" algn="l"/>
              </a:tabLst>
            </a:pPr>
            <a:r>
              <a:rPr lang="en-US" sz="1800" dirty="0">
                <a:effectLst/>
                <a:latin typeface="Times New Roman" panose="02020603050405020304" pitchFamily="18" charset="0"/>
                <a:ea typeface="Times New Roman" panose="02020603050405020304" pitchFamily="18" charset="0"/>
              </a:rPr>
              <a:t>Operating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	Windows 7 /8 / 10</a:t>
            </a:r>
          </a:p>
          <a:p>
            <a:pPr marL="1042035" marR="1388110" indent="-45720">
              <a:lnSpc>
                <a:spcPct val="150000"/>
              </a:lnSpc>
              <a:spcBef>
                <a:spcPts val="0"/>
              </a:spcBef>
              <a:spcAft>
                <a:spcPts val="0"/>
              </a:spcAft>
              <a:tabLst>
                <a:tab pos="2780030" algn="l"/>
                <a:tab pos="3188970" algn="l"/>
              </a:tabLst>
            </a:pPr>
            <a:r>
              <a:rPr lang="en-US" spc="-335" dirty="0">
                <a:latin typeface="Times New Roman" panose="02020603050405020304" pitchFamily="18" charset="0"/>
                <a:ea typeface="Times New Roman" panose="02020603050405020304" pitchFamily="18" charset="0"/>
              </a:rPr>
              <a:t> </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	:	 HTML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JavaScript</a:t>
            </a:r>
            <a:endParaRPr lang="en-US" sz="2000" dirty="0">
              <a:effectLst/>
              <a:latin typeface="Times New Roman" panose="02020603050405020304" pitchFamily="18" charset="0"/>
              <a:ea typeface="Times New Roman" panose="02020603050405020304" pitchFamily="18" charset="0"/>
            </a:endParaRPr>
          </a:p>
          <a:p>
            <a:pPr marL="1042035" marR="0" algn="just">
              <a:lnSpc>
                <a:spcPct val="150000"/>
              </a:lnSpc>
              <a:spcBef>
                <a:spcPts val="0"/>
              </a:spcBef>
              <a:spcAft>
                <a:spcPts val="0"/>
              </a:spcAft>
              <a:tabLst>
                <a:tab pos="2776220" algn="l"/>
              </a:tabLst>
            </a:pPr>
            <a:r>
              <a:rPr lang="en-US" sz="1800" dirty="0">
                <a:effectLst/>
                <a:latin typeface="Times New Roman" panose="02020603050405020304" pitchFamily="18" charset="0"/>
                <a:ea typeface="Times New Roman" panose="02020603050405020304" pitchFamily="18" charset="0"/>
              </a:rPr>
              <a:t>Back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	:       PHP</a:t>
            </a:r>
            <a:endParaRPr lang="en-US" sz="2000" dirty="0">
              <a:effectLst/>
              <a:latin typeface="Times New Roman" panose="02020603050405020304" pitchFamily="18" charset="0"/>
              <a:ea typeface="Times New Roman" panose="02020603050405020304" pitchFamily="18" charset="0"/>
            </a:endParaRPr>
          </a:p>
          <a:p>
            <a:pPr marL="1042035" marR="0" algn="just">
              <a:lnSpc>
                <a:spcPct val="150000"/>
              </a:lnSpc>
              <a:spcBef>
                <a:spcPts val="790"/>
              </a:spcBef>
              <a:spcAft>
                <a:spcPts val="0"/>
              </a:spcAft>
              <a:tabLst>
                <a:tab pos="2760980" algn="l"/>
              </a:tabLst>
            </a:pPr>
            <a:r>
              <a:rPr lang="en-US" sz="1800" dirty="0">
                <a:effectLst/>
                <a:latin typeface="Times New Roman" panose="02020603050405020304" pitchFamily="18" charset="0"/>
                <a:ea typeface="Times New Roman" panose="02020603050405020304" pitchFamily="18" charset="0"/>
              </a:rPr>
              <a:t>Database	:       MySQL</a:t>
            </a:r>
            <a:endParaRPr lang="en-US" sz="2000" dirty="0">
              <a:effectLst/>
              <a:latin typeface="Times New Roman" panose="02020603050405020304" pitchFamily="18" charset="0"/>
              <a:ea typeface="Times New Roman" panose="02020603050405020304" pitchFamily="18" charset="0"/>
            </a:endParaRPr>
          </a:p>
          <a:p>
            <a:pPr marL="1042035" marR="2240915">
              <a:lnSpc>
                <a:spcPct val="150000"/>
              </a:lnSpc>
              <a:spcBef>
                <a:spcPts val="815"/>
              </a:spcBef>
              <a:spcAft>
                <a:spcPts val="0"/>
              </a:spcAft>
              <a:tabLst>
                <a:tab pos="2747010" algn="l"/>
                <a:tab pos="3105785" algn="l"/>
              </a:tabLst>
            </a:pPr>
            <a:r>
              <a:rPr lang="en-US" sz="1800" dirty="0">
                <a:effectLst/>
                <a:latin typeface="Times New Roman" panose="02020603050405020304" pitchFamily="18" charset="0"/>
                <a:ea typeface="Times New Roman" panose="02020603050405020304" pitchFamily="18" charset="0"/>
              </a:rPr>
              <a:t>Framework	:	  Bootstrap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Server	:	  </a:t>
            </a:r>
            <a:r>
              <a:rPr lang="en-US" sz="1800" spc="-5" dirty="0">
                <a:effectLst/>
                <a:latin typeface="Times New Roman" panose="02020603050405020304" pitchFamily="18" charset="0"/>
                <a:ea typeface="Times New Roman" panose="02020603050405020304" pitchFamily="18" charset="0"/>
              </a:rPr>
              <a:t>WampServer</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845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8060-BE39-4AC3-94D5-9A61E32D583C}"/>
              </a:ext>
            </a:extLst>
          </p:cNvPr>
          <p:cNvSpPr txBox="1">
            <a:spLocks/>
          </p:cNvSpPr>
          <p:nvPr/>
        </p:nvSpPr>
        <p:spPr>
          <a:xfrm>
            <a:off x="457200" y="1090031"/>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u="sng" dirty="0">
                <a:latin typeface="Times New Roman" panose="02020603050405020304" pitchFamily="18" charset="0"/>
                <a:cs typeface="Times New Roman" panose="02020603050405020304" pitchFamily="18" charset="0"/>
              </a:rPr>
              <a:t>HARDWARE REQUIREMENTS</a:t>
            </a:r>
            <a:endParaRPr lang="en-US" sz="28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3ADD2C-0B9F-489D-B508-1631275AE0AF}"/>
              </a:ext>
            </a:extLst>
          </p:cNvPr>
          <p:cNvSpPr txBox="1"/>
          <p:nvPr/>
        </p:nvSpPr>
        <p:spPr>
          <a:xfrm>
            <a:off x="1072208" y="2248808"/>
            <a:ext cx="7614592" cy="3195747"/>
          </a:xfrm>
          <a:prstGeom prst="rect">
            <a:avLst/>
          </a:prstGeom>
          <a:noFill/>
        </p:spPr>
        <p:txBody>
          <a:bodyPr wrap="square">
            <a:spAutoFit/>
          </a:bodyPr>
          <a:lstStyle/>
          <a:p>
            <a:pPr marL="1084580" marR="0" algn="just">
              <a:lnSpc>
                <a:spcPct val="200000"/>
              </a:lnSpc>
              <a:spcBef>
                <a:spcPts val="0"/>
              </a:spcBef>
              <a:spcAft>
                <a:spcPts val="0"/>
              </a:spcAft>
              <a:tabLst>
                <a:tab pos="2886710" algn="l"/>
              </a:tabLst>
            </a:pPr>
            <a:r>
              <a:rPr lang="en-US" sz="1800" dirty="0">
                <a:effectLst/>
                <a:latin typeface="Times New Roman" panose="02020603050405020304" pitchFamily="18" charset="0"/>
                <a:ea typeface="Times New Roman" panose="02020603050405020304" pitchFamily="18" charset="0"/>
              </a:rPr>
              <a:t>Processor               :     </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25" dirty="0">
                <a:effectLst/>
                <a:latin typeface="Times New Roman" panose="02020603050405020304" pitchFamily="18" charset="0"/>
                <a:ea typeface="Times New Roman" panose="02020603050405020304" pitchFamily="18" charset="0"/>
              </a:rPr>
              <a:t> i3 </a:t>
            </a:r>
            <a:r>
              <a:rPr lang="en-US" sz="1800" dirty="0">
                <a:effectLst/>
                <a:latin typeface="Times New Roman" panose="02020603050405020304" pitchFamily="18" charset="0"/>
                <a:ea typeface="Times New Roman" panose="02020603050405020304" pitchFamily="18" charset="0"/>
              </a:rPr>
              <a:t>(R)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Pentium</a:t>
            </a:r>
            <a:r>
              <a:rPr lang="en-US" sz="1800" spc="-25" dirty="0">
                <a:effectLst/>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quad core</a:t>
            </a:r>
          </a:p>
          <a:p>
            <a:pPr marL="1084580" marR="0" algn="just">
              <a:lnSpc>
                <a:spcPct val="200000"/>
              </a:lnSpc>
              <a:spcBef>
                <a:spcPts val="0"/>
              </a:spcBef>
              <a:spcAft>
                <a:spcPts val="0"/>
              </a:spcAft>
              <a:tabLst>
                <a:tab pos="2886710" algn="l"/>
              </a:tabLst>
            </a:pPr>
            <a:r>
              <a:rPr lang="en-US" sz="1800" dirty="0">
                <a:effectLst/>
                <a:latin typeface="Times New Roman" panose="02020603050405020304" pitchFamily="18" charset="0"/>
                <a:ea typeface="Times New Roman" panose="02020603050405020304" pitchFamily="18" charset="0"/>
              </a:rPr>
              <a:t>Speed                     :         1.6</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GHz</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Above</a:t>
            </a:r>
            <a:endParaRPr lang="en-US" sz="2000" dirty="0">
              <a:effectLst/>
              <a:latin typeface="Times New Roman" panose="02020603050405020304" pitchFamily="18" charset="0"/>
              <a:ea typeface="Times New Roman" panose="02020603050405020304" pitchFamily="18" charset="0"/>
            </a:endParaRPr>
          </a:p>
          <a:p>
            <a:pPr marL="1042035" marR="0">
              <a:lnSpc>
                <a:spcPct val="150000"/>
              </a:lnSpc>
              <a:spcBef>
                <a:spcPts val="815"/>
              </a:spcBef>
              <a:spcAft>
                <a:spcPts val="0"/>
              </a:spcAft>
              <a:tabLst>
                <a:tab pos="2828925" algn="l"/>
                <a:tab pos="3230880" algn="l"/>
              </a:tabLst>
            </a:pPr>
            <a:r>
              <a:rPr lang="en-US" sz="1800" dirty="0">
                <a:effectLst/>
                <a:latin typeface="Times New Roman" panose="02020603050405020304" pitchFamily="18" charset="0"/>
                <a:ea typeface="Times New Roman" panose="02020603050405020304" pitchFamily="18" charset="0"/>
              </a:rPr>
              <a:t> Hard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	:	   Minimum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64</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endParaRPr lang="en-US" sz="2000" dirty="0">
              <a:effectLst/>
              <a:latin typeface="Times New Roman" panose="02020603050405020304" pitchFamily="18" charset="0"/>
              <a:ea typeface="Times New Roman" panose="02020603050405020304" pitchFamily="18" charset="0"/>
            </a:endParaRPr>
          </a:p>
          <a:p>
            <a:pPr marL="1042035" marR="0">
              <a:lnSpc>
                <a:spcPct val="150000"/>
              </a:lnSpc>
              <a:spcBef>
                <a:spcPts val="790"/>
              </a:spcBef>
              <a:spcAft>
                <a:spcPts val="0"/>
              </a:spcAft>
              <a:tabLst>
                <a:tab pos="2820035" algn="l"/>
                <a:tab pos="3224530" algn="l"/>
              </a:tabLst>
            </a:pPr>
            <a:r>
              <a:rPr lang="en-US" sz="1800" dirty="0">
                <a:effectLst/>
                <a:latin typeface="Times New Roman" panose="02020603050405020304" pitchFamily="18" charset="0"/>
                <a:ea typeface="Times New Roman" panose="02020603050405020304" pitchFamily="18" charset="0"/>
              </a:rPr>
              <a:t> Memory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(RAM)	:	    Minimum</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endParaRPr lang="en-US" sz="2000" dirty="0">
              <a:effectLst/>
              <a:latin typeface="Times New Roman" panose="02020603050405020304" pitchFamily="18" charset="0"/>
              <a:ea typeface="Times New Roman" panose="02020603050405020304" pitchFamily="18" charset="0"/>
            </a:endParaRPr>
          </a:p>
          <a:p>
            <a:pPr marL="1042035" marR="0" algn="just">
              <a:lnSpc>
                <a:spcPct val="150000"/>
              </a:lnSpc>
              <a:spcBef>
                <a:spcPts val="815"/>
              </a:spcBef>
              <a:spcAft>
                <a:spcPts val="0"/>
              </a:spcAft>
              <a:tabLst>
                <a:tab pos="2825750" algn="l"/>
              </a:tabLst>
            </a:pPr>
            <a:r>
              <a:rPr lang="en-US" sz="1800" dirty="0">
                <a:effectLst/>
                <a:latin typeface="Times New Roman" panose="02020603050405020304" pitchFamily="18" charset="0"/>
                <a:ea typeface="Times New Roman" panose="02020603050405020304" pitchFamily="18" charset="0"/>
              </a:rPr>
              <a:t> Monitor	:      </a:t>
            </a:r>
            <a:r>
              <a:rPr lang="en-US" sz="1800" spc="2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15 LED</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SVGA</a:t>
            </a:r>
            <a:endParaRPr lang="en-US" sz="2000" dirty="0">
              <a:effectLst/>
              <a:latin typeface="Times New Roman" panose="02020603050405020304" pitchFamily="18" charset="0"/>
              <a:ea typeface="Times New Roman" panose="02020603050405020304" pitchFamily="18" charset="0"/>
            </a:endParaRPr>
          </a:p>
          <a:p>
            <a:pPr marL="1042035" marR="0">
              <a:spcBef>
                <a:spcPts val="790"/>
              </a:spcBef>
              <a:spcAft>
                <a:spcPts val="0"/>
              </a:spcAft>
              <a:tabLst>
                <a:tab pos="2809875" algn="l"/>
                <a:tab pos="3214370" algn="l"/>
              </a:tabLst>
            </a:pPr>
            <a:r>
              <a:rPr lang="en-US" sz="18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376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08720"/>
            <a:ext cx="8229600" cy="1143000"/>
          </a:xfrm>
        </p:spPr>
        <p:txBody>
          <a:bodyPr>
            <a:normAutofit/>
          </a:bodyPr>
          <a:lstStyle/>
          <a:p>
            <a:r>
              <a:rPr lang="en-IN" sz="3000" b="1" u="sng" dirty="0">
                <a:latin typeface="Times New Roman" panose="02020603050405020304" pitchFamily="18" charset="0"/>
                <a:cs typeface="Times New Roman" panose="02020603050405020304" pitchFamily="18" charset="0"/>
              </a:rPr>
              <a:t>MODULES</a:t>
            </a:r>
            <a:endParaRPr lang="en-US"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9408" y="1758826"/>
            <a:ext cx="7355160" cy="2304256"/>
          </a:xfrm>
        </p:spPr>
        <p:txBody>
          <a:bodyPr>
            <a:normAutofit fontScale="92500" lnSpcReduction="20000"/>
          </a:bodyPr>
          <a:lstStyle/>
          <a:p>
            <a:pPr>
              <a:lnSpc>
                <a:spcPct val="120000"/>
              </a:lnSpc>
            </a:pPr>
            <a:endParaRPr lang="en-US" dirty="0">
              <a:latin typeface="Times New Roman" pitchFamily="18" charset="0"/>
              <a:cs typeface="Times New Roman" pitchFamily="18" charset="0"/>
            </a:endParaRPr>
          </a:p>
          <a:p>
            <a:pPr>
              <a:lnSpc>
                <a:spcPct val="120000"/>
              </a:lnSpc>
              <a:buNone/>
            </a:pPr>
            <a:r>
              <a:rPr lang="en-US" dirty="0">
                <a:latin typeface="Times New Roman" pitchFamily="18" charset="0"/>
                <a:cs typeface="Times New Roman" pitchFamily="18" charset="0"/>
              </a:rPr>
              <a:t>1. Admin login </a:t>
            </a:r>
          </a:p>
          <a:p>
            <a:pPr>
              <a:lnSpc>
                <a:spcPct val="120000"/>
              </a:lnSpc>
              <a:buNone/>
            </a:pPr>
            <a:r>
              <a:rPr lang="en-US" dirty="0">
                <a:latin typeface="Times New Roman" pitchFamily="18" charset="0"/>
                <a:cs typeface="Times New Roman" pitchFamily="18" charset="0"/>
              </a:rPr>
              <a:t>2. Employee login </a:t>
            </a:r>
          </a:p>
          <a:p>
            <a:pPr>
              <a:lnSpc>
                <a:spcPct val="120000"/>
              </a:lnSpc>
              <a:buNone/>
            </a:pPr>
            <a:r>
              <a:rPr lang="en-US" dirty="0">
                <a:latin typeface="Times New Roman" pitchFamily="18" charset="0"/>
                <a:cs typeface="Times New Roman" pitchFamily="18" charset="0"/>
              </a:rPr>
              <a:t>3. Passenger login </a:t>
            </a:r>
          </a:p>
        </p:txBody>
      </p:sp>
      <p:sp>
        <p:nvSpPr>
          <p:cNvPr id="4" name="Content Placeholder 2"/>
          <p:cNvSpPr txBox="1">
            <a:spLocks/>
          </p:cNvSpPr>
          <p:nvPr/>
        </p:nvSpPr>
        <p:spPr>
          <a:xfrm>
            <a:off x="3409528" y="3645024"/>
            <a:ext cx="7355160" cy="2304256"/>
          </a:xfrm>
          <a:prstGeom prst="rect">
            <a:avLst/>
          </a:prstGeom>
        </p:spPr>
        <p:txBody>
          <a:bodyPr vert="horz" lIns="91440" tIns="45720" rIns="91440" bIns="45720" rtlCol="0">
            <a:normAutofit/>
          </a:bodyPr>
          <a:lstStyle/>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  Passenger login </a:t>
            </a:r>
          </a:p>
          <a:p>
            <a:pPr>
              <a:buFont typeface="Arial" pitchFamily="34" charset="0"/>
              <a:buChar char="•"/>
            </a:pPr>
            <a:r>
              <a:rPr lang="en-US" sz="2800" dirty="0">
                <a:latin typeface="Times New Roman" pitchFamily="18" charset="0"/>
                <a:cs typeface="Times New Roman" pitchFamily="18" charset="0"/>
              </a:rPr>
              <a:t>  New Passenger registration</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2372</Words>
  <Application>Microsoft Office PowerPoint</Application>
  <PresentationFormat>On-screen Show (4:3)</PresentationFormat>
  <Paragraphs>199</Paragraphs>
  <Slides>53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Times New Roman</vt:lpstr>
      <vt:lpstr>Trebuchet MS</vt:lpstr>
      <vt:lpstr>Wingdings</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MODULES</vt:lpstr>
      <vt:lpstr>MODULES DESCRIPTION</vt:lpstr>
      <vt:lpstr>PowerPoint Presentation</vt:lpstr>
      <vt:lpstr>PowerPoint Presentation</vt:lpstr>
      <vt:lpstr>SYSTEM ARCHITECTURE</vt:lpstr>
      <vt:lpstr>DATABASE DIAGRAM</vt:lpstr>
      <vt:lpstr>PowerPoint Presentation</vt:lpstr>
      <vt:lpstr>PowerPoint Presentation</vt:lpstr>
      <vt:lpstr>PowerPoint Presentation</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Chan</cp:lastModifiedBy>
  <cp:revision>34</cp:revision>
  <dcterms:created xsi:type="dcterms:W3CDTF">2023-04-03T13:05:38Z</dcterms:created>
  <dcterms:modified xsi:type="dcterms:W3CDTF">2023-05-08T13:16:56Z</dcterms:modified>
</cp:coreProperties>
</file>