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3" r:id="rId7"/>
    <p:sldId id="265" r:id="rId8"/>
    <p:sldId id="264" r:id="rId9"/>
    <p:sldId id="262"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771EC-F782-4541-BC0C-4FB75EE8F95B}" v="8" dt="2024-09-23T15:35:10.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Sit Dolor Amet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 y="9332"/>
            <a:ext cx="12192001"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0324BF2A-4773-F87D-2817-C60D5D7D7EFD}"/>
              </a:ext>
            </a:extLst>
          </p:cNvPr>
          <p:cNvSpPr/>
          <p:nvPr/>
        </p:nvSpPr>
        <p:spPr>
          <a:xfrm>
            <a:off x="7175240" y="4170784"/>
            <a:ext cx="3888621" cy="1810136"/>
          </a:xfrm>
          <a:prstGeom prst="roundRect">
            <a:avLst>
              <a:gd name="adj" fmla="val 2593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3000" b="1" dirty="0">
              <a:solidFill>
                <a:schemeClr val="accent6">
                  <a:lumMod val="50000"/>
                </a:schemeClr>
              </a:solidFill>
              <a:latin typeface="Bahnschrift Condensed" panose="020B0502040204020203" pitchFamily="34" charset="0"/>
            </a:endParaRPr>
          </a:p>
          <a:p>
            <a:pPr algn="ctr"/>
            <a:r>
              <a:rPr lang="en-IN" sz="3000" dirty="0">
                <a:ln w="0">
                  <a:solidFill>
                    <a:schemeClr val="tx2">
                      <a:lumMod val="60000"/>
                      <a:lumOff val="40000"/>
                    </a:schemeClr>
                  </a:solidFill>
                </a:ln>
                <a:solidFill>
                  <a:schemeClr val="tx1"/>
                </a:solidFill>
                <a:effectLst>
                  <a:outerShdw blurRad="38100" dist="19050" dir="2700000" algn="tl" rotWithShape="0">
                    <a:schemeClr val="dk1">
                      <a:alpha val="40000"/>
                    </a:schemeClr>
                  </a:outerShdw>
                </a:effectLst>
                <a:latin typeface="Bahnschrift Condensed" panose="020B0502040204020203" pitchFamily="34" charset="0"/>
              </a:rPr>
              <a:t>Employee Attrition </a:t>
            </a:r>
          </a:p>
          <a:p>
            <a:pPr algn="ctr"/>
            <a:r>
              <a:rPr lang="en-IN" sz="3000" dirty="0">
                <a:ln w="0">
                  <a:solidFill>
                    <a:schemeClr val="tx2">
                      <a:lumMod val="60000"/>
                      <a:lumOff val="40000"/>
                    </a:schemeClr>
                  </a:solidFill>
                </a:ln>
                <a:solidFill>
                  <a:schemeClr val="tx1"/>
                </a:solidFill>
                <a:effectLst>
                  <a:outerShdw blurRad="38100" dist="19050" dir="2700000" algn="tl" rotWithShape="0">
                    <a:schemeClr val="dk1">
                      <a:alpha val="40000"/>
                    </a:schemeClr>
                  </a:outerShdw>
                </a:effectLst>
                <a:latin typeface="Bahnschrift Condensed" panose="020B0502040204020203" pitchFamily="34" charset="0"/>
              </a:rPr>
              <a:t>Analysis Report</a:t>
            </a:r>
          </a:p>
          <a:p>
            <a:pPr algn="ctr"/>
            <a:r>
              <a:rPr lang="en-IN" sz="3000" b="1" dirty="0">
                <a:solidFill>
                  <a:schemeClr val="accent6">
                    <a:lumMod val="50000"/>
                  </a:schemeClr>
                </a:solidFill>
                <a:latin typeface="Bahnschrift Condensed" panose="020B0502040204020203" pitchFamily="34" charset="0"/>
              </a:rPr>
              <a:t>		</a:t>
            </a:r>
            <a:r>
              <a:rPr lang="en-IN" sz="1400" dirty="0">
                <a:solidFill>
                  <a:schemeClr val="accent1">
                    <a:lumMod val="75000"/>
                  </a:schemeClr>
                </a:solidFill>
                <a:latin typeface="Bahnschrift Light" panose="020B0502040204020203" pitchFamily="34" charset="0"/>
              </a:rPr>
              <a:t>- Fiza Tauheed</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2308324"/>
          </a:xfrm>
          <a:prstGeom prst="rect">
            <a:avLst/>
          </a:prstGeom>
          <a:noFill/>
        </p:spPr>
        <p:txBody>
          <a:bodyPr wrap="square" rtlCol="0">
            <a:spAutoFit/>
          </a:bodyPr>
          <a:lstStyle/>
          <a:p>
            <a:r>
              <a:rPr lang="en-US" b="1" dirty="0"/>
              <a:t>4. Education and Attrition</a:t>
            </a:r>
            <a:r>
              <a:rPr lang="en-US" dirty="0"/>
              <a:t>:</a:t>
            </a:r>
          </a:p>
          <a:p>
            <a:pPr lvl="1"/>
            <a:r>
              <a:rPr lang="en-US" dirty="0"/>
              <a:t>Employees with lower education levels had higher turnover rates, suggesting that offering development programs could improve retention.</a:t>
            </a:r>
          </a:p>
          <a:p>
            <a:pPr lvl="1"/>
            <a:endParaRPr lang="en-US" dirty="0"/>
          </a:p>
          <a:p>
            <a:r>
              <a:rPr lang="en-US" b="1" dirty="0"/>
              <a:t>5. Distance and Marital Status as Factors</a:t>
            </a:r>
            <a:r>
              <a:rPr lang="en-US" dirty="0"/>
              <a:t>:</a:t>
            </a:r>
          </a:p>
          <a:p>
            <a:pPr lvl="1"/>
            <a:r>
              <a:rPr lang="en-US" dirty="0"/>
              <a:t>Employees living far from the office or those who were single were more likely to leave. These factors, while secondary, still contribute to overall attrition and should be considered when developing retention strategies</a:t>
            </a:r>
            <a:endParaRPr lang="en-US" b="1" dirty="0"/>
          </a:p>
        </p:txBody>
      </p:sp>
    </p:spTree>
    <p:extLst>
      <p:ext uri="{BB962C8B-B14F-4D97-AF65-F5344CB8AC3E}">
        <p14:creationId xmlns:p14="http://schemas.microsoft.com/office/powerpoint/2010/main" val="248553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139321"/>
          </a:xfrm>
          <a:prstGeom prst="rect">
            <a:avLst/>
          </a:prstGeom>
          <a:noFill/>
        </p:spPr>
        <p:txBody>
          <a:bodyPr wrap="square" rtlCol="0">
            <a:spAutoFit/>
          </a:bodyPr>
          <a:lstStyle/>
          <a:p>
            <a:r>
              <a:rPr lang="en-US" b="1" dirty="0"/>
              <a:t>Conclusion</a:t>
            </a:r>
          </a:p>
          <a:p>
            <a:endParaRPr lang="en-US" b="1" dirty="0"/>
          </a:p>
          <a:p>
            <a:r>
              <a:rPr lang="en-US" dirty="0"/>
              <a:t>The analysis revealed several key insights into employee attrition. By utilizing Python for data exploration and Tableau for visual insights, I was able to uncover factors like job satisfaction, department, income, and more, which significantly influence employee turnover. Additional factors such as commuting distance and marital status also played a role in attrition.</a:t>
            </a:r>
          </a:p>
          <a:p>
            <a:r>
              <a:rPr lang="en-US" dirty="0"/>
              <a:t>These findings can guide the organization in refining its employee retention strategies. Focusing on job satisfaction, addressing income disparities, and considering factors like education level and distance from home could significantly reduce employee turnover.</a:t>
            </a:r>
          </a:p>
          <a:p>
            <a:endParaRPr lang="en-US" dirty="0"/>
          </a:p>
          <a:p>
            <a:endParaRPr lang="en-US" dirty="0"/>
          </a:p>
        </p:txBody>
      </p:sp>
    </p:spTree>
    <p:extLst>
      <p:ext uri="{BB962C8B-B14F-4D97-AF65-F5344CB8AC3E}">
        <p14:creationId xmlns:p14="http://schemas.microsoft.com/office/powerpoint/2010/main" val="37068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2031325"/>
          </a:xfrm>
          <a:prstGeom prst="rect">
            <a:avLst/>
          </a:prstGeom>
          <a:noFill/>
        </p:spPr>
        <p:txBody>
          <a:bodyPr wrap="square" rtlCol="0">
            <a:spAutoFit/>
          </a:bodyPr>
          <a:lstStyle/>
          <a:p>
            <a:r>
              <a:rPr lang="en-US" b="1" dirty="0"/>
              <a:t>Suggestions</a:t>
            </a:r>
            <a:r>
              <a:rPr lang="en-US" dirty="0"/>
              <a:t>:</a:t>
            </a:r>
          </a:p>
          <a:p>
            <a:endParaRPr lang="en-US" dirty="0"/>
          </a:p>
          <a:p>
            <a:pPr>
              <a:buFont typeface="Arial" panose="020B0604020202020204" pitchFamily="34" charset="0"/>
              <a:buChar char="•"/>
            </a:pPr>
            <a:r>
              <a:rPr lang="en-US" dirty="0"/>
              <a:t>Implement job satisfaction improvement programs.</a:t>
            </a:r>
          </a:p>
          <a:p>
            <a:pPr>
              <a:buFont typeface="Arial" panose="020B0604020202020204" pitchFamily="34" charset="0"/>
              <a:buChar char="•"/>
            </a:pPr>
            <a:r>
              <a:rPr lang="en-US" dirty="0"/>
              <a:t>Review salary structures for lower-income roles.</a:t>
            </a:r>
          </a:p>
          <a:p>
            <a:pPr>
              <a:buFont typeface="Arial" panose="020B0604020202020204" pitchFamily="34" charset="0"/>
              <a:buChar char="•"/>
            </a:pPr>
            <a:r>
              <a:rPr lang="en-US" dirty="0"/>
              <a:t>Consider retention initiatives for employees living farther from the office or those with lower education levels.</a:t>
            </a:r>
          </a:p>
          <a:p>
            <a:endParaRPr lang="en-US" dirty="0"/>
          </a:p>
        </p:txBody>
      </p:sp>
      <p:sp>
        <p:nvSpPr>
          <p:cNvPr id="5" name="TextBox 4">
            <a:extLst>
              <a:ext uri="{FF2B5EF4-FFF2-40B4-BE49-F238E27FC236}">
                <a16:creationId xmlns:a16="http://schemas.microsoft.com/office/drawing/2014/main" id="{02BEDE4E-26DE-4DC6-94F4-F99369EE302C}"/>
              </a:ext>
            </a:extLst>
          </p:cNvPr>
          <p:cNvSpPr txBox="1"/>
          <p:nvPr/>
        </p:nvSpPr>
        <p:spPr>
          <a:xfrm>
            <a:off x="7376160" y="5466080"/>
            <a:ext cx="4226560" cy="523220"/>
          </a:xfrm>
          <a:prstGeom prst="rect">
            <a:avLst/>
          </a:prstGeom>
          <a:noFill/>
        </p:spPr>
        <p:txBody>
          <a:bodyPr wrap="square" rtlCol="0">
            <a:spAutoFit/>
          </a:bodyPr>
          <a:lstStyle/>
          <a:p>
            <a:pPr algn="ctr"/>
            <a:r>
              <a:rPr lang="en-IN" sz="2800" b="1" dirty="0">
                <a:solidFill>
                  <a:schemeClr val="bg1">
                    <a:lumMod val="65000"/>
                  </a:schemeClr>
                </a:solidFill>
              </a:rPr>
              <a:t>Thankyou </a:t>
            </a:r>
          </a:p>
        </p:txBody>
      </p:sp>
    </p:spTree>
    <p:extLst>
      <p:ext uri="{BB962C8B-B14F-4D97-AF65-F5344CB8AC3E}">
        <p14:creationId xmlns:p14="http://schemas.microsoft.com/office/powerpoint/2010/main" val="355531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970318"/>
          </a:xfrm>
          <a:prstGeom prst="rect">
            <a:avLst/>
          </a:prstGeom>
          <a:noFill/>
        </p:spPr>
        <p:txBody>
          <a:bodyPr wrap="square" rtlCol="0">
            <a:spAutoFit/>
          </a:bodyPr>
          <a:lstStyle/>
          <a:p>
            <a:r>
              <a:rPr lang="en-US" b="1" dirty="0"/>
              <a:t>Problem Statement</a:t>
            </a:r>
          </a:p>
          <a:p>
            <a:endParaRPr lang="en-US" b="1" dirty="0"/>
          </a:p>
          <a:p>
            <a:r>
              <a:rPr lang="en-US" b="0" i="0" dirty="0">
                <a:effectLst/>
                <a:latin typeface="__Inter_207ec3"/>
              </a:rPr>
              <a:t>Acme Corporation, a leading tech company, is facing a significant challenge with employee turnover. The HR department is concerned about the increasing rate of attrition, as it negatively impacts team dynamics, project continuity, and overall company morale. To address this issue, Acme Corporation wants to leverage data analytics and machine learning to understand the factors influencing employee turnover and predict which employees are likely to leave in the near future.</a:t>
            </a:r>
            <a:endParaRPr lang="en-US" b="1" i="0" dirty="0">
              <a:effectLst/>
              <a:latin typeface="__Inter_207ec3"/>
            </a:endParaRPr>
          </a:p>
          <a:p>
            <a:r>
              <a:rPr lang="en-US" dirty="0"/>
              <a:t>The primary goal was to understand the factors contributing to employee turnover and derive actionable insights. The analysis was divided into two phases: data exploration and visualization.</a:t>
            </a:r>
          </a:p>
          <a:p>
            <a:endParaRPr lang="en-US" dirty="0"/>
          </a:p>
          <a:p>
            <a:r>
              <a:rPr lang="en-US" b="1" dirty="0"/>
              <a:t>Tools Used</a:t>
            </a:r>
          </a:p>
          <a:p>
            <a:pPr>
              <a:buFont typeface="Arial" panose="020B0604020202020204" pitchFamily="34" charset="0"/>
              <a:buChar char="•"/>
            </a:pPr>
            <a:r>
              <a:rPr lang="en-US" b="1" dirty="0"/>
              <a:t>Data Exploration</a:t>
            </a:r>
            <a:r>
              <a:rPr lang="en-US" dirty="0"/>
              <a:t>: </a:t>
            </a:r>
            <a:r>
              <a:rPr lang="en-US" dirty="0" err="1"/>
              <a:t>Jupyter</a:t>
            </a:r>
            <a:r>
              <a:rPr lang="en-US" dirty="0"/>
              <a:t> Notebook (Python, Pandas, </a:t>
            </a:r>
            <a:r>
              <a:rPr lang="en-US" dirty="0" err="1"/>
              <a:t>Numpy</a:t>
            </a:r>
            <a:r>
              <a:rPr lang="en-US" dirty="0"/>
              <a:t>, Matplotlib)</a:t>
            </a:r>
          </a:p>
          <a:p>
            <a:pPr>
              <a:buFont typeface="Arial" panose="020B0604020202020204" pitchFamily="34" charset="0"/>
              <a:buChar char="•"/>
            </a:pPr>
            <a:r>
              <a:rPr lang="en-US" b="1" dirty="0"/>
              <a:t>Data Visualization</a:t>
            </a:r>
            <a:r>
              <a:rPr lang="en-US" dirty="0"/>
              <a:t>: Tableau</a:t>
            </a:r>
          </a:p>
          <a:p>
            <a:endParaRPr lang="en-IN"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970318"/>
          </a:xfrm>
          <a:prstGeom prst="rect">
            <a:avLst/>
          </a:prstGeom>
          <a:noFill/>
        </p:spPr>
        <p:txBody>
          <a:bodyPr wrap="square" rtlCol="0">
            <a:spAutoFit/>
          </a:bodyPr>
          <a:lstStyle/>
          <a:p>
            <a:r>
              <a:rPr lang="en-US" b="1" dirty="0"/>
              <a:t>Data Exploration</a:t>
            </a:r>
          </a:p>
          <a:p>
            <a:endParaRPr lang="en-US" b="1" dirty="0"/>
          </a:p>
          <a:p>
            <a:r>
              <a:rPr lang="en-US" dirty="0"/>
              <a:t>In the first step, I used Python in </a:t>
            </a:r>
            <a:r>
              <a:rPr lang="en-US" dirty="0" err="1"/>
              <a:t>Jupyter</a:t>
            </a:r>
            <a:r>
              <a:rPr lang="en-US" dirty="0"/>
              <a:t> Notebook to:</a:t>
            </a:r>
          </a:p>
          <a:p>
            <a:endParaRPr lang="en-US" dirty="0"/>
          </a:p>
          <a:p>
            <a:pPr>
              <a:buFont typeface="+mj-lt"/>
              <a:buAutoNum type="arabicPeriod"/>
            </a:pPr>
            <a:r>
              <a:rPr lang="en-US" b="1" dirty="0"/>
              <a:t>Examine Data Types and Columns</a:t>
            </a:r>
            <a:r>
              <a:rPr lang="en-US" dirty="0"/>
              <a:t>: Checked the data types and the structure of the dataset.</a:t>
            </a:r>
          </a:p>
          <a:p>
            <a:pPr>
              <a:buFont typeface="+mj-lt"/>
              <a:buAutoNum type="arabicPeriod"/>
            </a:pPr>
            <a:r>
              <a:rPr lang="en-US" b="1" dirty="0"/>
              <a:t>Handle Missing Values</a:t>
            </a:r>
            <a:r>
              <a:rPr lang="en-US" dirty="0"/>
              <a:t>: Ensured there were no null values in the dataset.</a:t>
            </a:r>
          </a:p>
          <a:p>
            <a:pPr>
              <a:buFont typeface="+mj-lt"/>
              <a:buAutoNum type="arabicPeriod"/>
            </a:pPr>
            <a:r>
              <a:rPr lang="en-US" b="1" dirty="0"/>
              <a:t>Categorical Values</a:t>
            </a:r>
            <a:r>
              <a:rPr lang="en-US" dirty="0"/>
              <a:t>: Identified and handled categorical variables for further analysis.</a:t>
            </a:r>
          </a:p>
          <a:p>
            <a:endParaRPr lang="en-IN" dirty="0"/>
          </a:p>
          <a:p>
            <a:r>
              <a:rPr lang="en-US" b="1" dirty="0"/>
              <a:t>Initial Findings</a:t>
            </a:r>
          </a:p>
          <a:p>
            <a:endParaRPr lang="en-US" b="1" dirty="0"/>
          </a:p>
          <a:p>
            <a:pPr>
              <a:buFont typeface="Arial" panose="020B0604020202020204" pitchFamily="34" charset="0"/>
              <a:buChar char="•"/>
            </a:pPr>
            <a:r>
              <a:rPr lang="en-US" b="1" dirty="0"/>
              <a:t>No Date Information</a:t>
            </a:r>
            <a:r>
              <a:rPr lang="en-US" dirty="0"/>
              <a:t>: The dataset did not contain any date-related columns, which meant we couldn't forecast attrition trends over time.</a:t>
            </a:r>
          </a:p>
          <a:p>
            <a:pPr>
              <a:buFont typeface="Arial" panose="020B0604020202020204" pitchFamily="34" charset="0"/>
              <a:buChar char="•"/>
            </a:pPr>
            <a:r>
              <a:rPr lang="en-US" b="1" dirty="0"/>
              <a:t>Imbalanced Data</a:t>
            </a:r>
            <a:r>
              <a:rPr lang="en-US" dirty="0"/>
              <a:t>: The dataset had a total of 1,470 employees, out of which 237 employees had left the company (attrition). This means only about 16% of the employees had left, indicating imbalanced data. </a:t>
            </a:r>
          </a:p>
        </p:txBody>
      </p:sp>
    </p:spTree>
    <p:extLst>
      <p:ext uri="{BB962C8B-B14F-4D97-AF65-F5344CB8AC3E}">
        <p14:creationId xmlns:p14="http://schemas.microsoft.com/office/powerpoint/2010/main" val="329194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970318"/>
          </a:xfrm>
          <a:prstGeom prst="rect">
            <a:avLst/>
          </a:prstGeom>
          <a:noFill/>
        </p:spPr>
        <p:txBody>
          <a:bodyPr wrap="square" rtlCol="0">
            <a:spAutoFit/>
          </a:bodyPr>
          <a:lstStyle/>
          <a:p>
            <a:r>
              <a:rPr lang="en-US" b="1" dirty="0"/>
              <a:t>Switching to Tableau for Insights</a:t>
            </a:r>
          </a:p>
          <a:p>
            <a:endParaRPr lang="en-US" b="1" dirty="0"/>
          </a:p>
          <a:p>
            <a:r>
              <a:rPr lang="en-US" dirty="0"/>
              <a:t>After initial data understanding, I switched to Tableau for further data exploration and visualization. The focus here was to derive meaningful insights through dashboards and visual representations.</a:t>
            </a:r>
          </a:p>
          <a:p>
            <a:endParaRPr lang="en-US" dirty="0"/>
          </a:p>
          <a:p>
            <a:pPr>
              <a:buFont typeface="+mj-lt"/>
              <a:buAutoNum type="arabicPeriod"/>
            </a:pPr>
            <a:r>
              <a:rPr lang="en-US" b="1" dirty="0"/>
              <a:t>Key Performance Indicators (KPIs)</a:t>
            </a:r>
            <a:r>
              <a:rPr lang="en-US" dirty="0"/>
              <a:t>:</a:t>
            </a:r>
          </a:p>
          <a:p>
            <a:pPr marL="742950" lvl="1" indent="-285750">
              <a:buFont typeface="+mj-lt"/>
              <a:buAutoNum type="arabicPeriod"/>
            </a:pPr>
            <a:r>
              <a:rPr lang="en-US" dirty="0"/>
              <a:t>Total Employees: 1,470</a:t>
            </a:r>
          </a:p>
          <a:p>
            <a:pPr marL="742950" lvl="1" indent="-285750">
              <a:buFont typeface="+mj-lt"/>
              <a:buAutoNum type="arabicPeriod"/>
            </a:pPr>
            <a:r>
              <a:rPr lang="en-US" dirty="0"/>
              <a:t>Attrition Count: 237</a:t>
            </a:r>
          </a:p>
          <a:p>
            <a:pPr marL="742950" lvl="1" indent="-285750">
              <a:buFont typeface="+mj-lt"/>
              <a:buAutoNum type="arabicPeriod"/>
            </a:pPr>
            <a:r>
              <a:rPr lang="en-US" dirty="0"/>
              <a:t>Active Employees: 1,233</a:t>
            </a:r>
          </a:p>
          <a:p>
            <a:pPr marL="742950" lvl="1" indent="-285750">
              <a:buFont typeface="+mj-lt"/>
              <a:buAutoNum type="arabicPeriod"/>
            </a:pPr>
            <a:r>
              <a:rPr lang="en-US" dirty="0"/>
              <a:t>Turnover Rate: ~16.12%</a:t>
            </a:r>
          </a:p>
          <a:p>
            <a:pPr marL="742950" lvl="1" indent="-285750">
              <a:buFont typeface="+mj-lt"/>
              <a:buAutoNum type="arabicPeriod"/>
            </a:pPr>
            <a:r>
              <a:rPr lang="en-US" dirty="0"/>
              <a:t>Average Job Satisfaction: 2.73</a:t>
            </a:r>
          </a:p>
          <a:p>
            <a:pPr lvl="1"/>
            <a:endParaRPr lang="en-US" dirty="0"/>
          </a:p>
          <a:p>
            <a:r>
              <a:rPr lang="en-US" b="1" dirty="0"/>
              <a:t>2.Calculated Fields</a:t>
            </a:r>
            <a:r>
              <a:rPr lang="en-US" dirty="0"/>
              <a:t>: Since attrition was a categorical column, I used calculated fields in Tableau to derive the count of employees who left. This was done using an "if" statement to filter attrition values.</a:t>
            </a:r>
            <a:endParaRPr lang="en-IN" dirty="0"/>
          </a:p>
        </p:txBody>
      </p:sp>
    </p:spTree>
    <p:extLst>
      <p:ext uri="{BB962C8B-B14F-4D97-AF65-F5344CB8AC3E}">
        <p14:creationId xmlns:p14="http://schemas.microsoft.com/office/powerpoint/2010/main" val="357818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693319"/>
          </a:xfrm>
          <a:prstGeom prst="rect">
            <a:avLst/>
          </a:prstGeom>
          <a:noFill/>
        </p:spPr>
        <p:txBody>
          <a:bodyPr wrap="square" rtlCol="0">
            <a:spAutoFit/>
          </a:bodyPr>
          <a:lstStyle/>
          <a:p>
            <a:r>
              <a:rPr lang="en-US" b="1" dirty="0"/>
              <a:t>Dashboard Insights</a:t>
            </a:r>
          </a:p>
          <a:p>
            <a:r>
              <a:rPr lang="en-US" dirty="0"/>
              <a:t>Several dashboards were created to highlight the key factors contributing to employee attrition:</a:t>
            </a:r>
          </a:p>
          <a:p>
            <a:endParaRPr lang="en-US" dirty="0"/>
          </a:p>
          <a:p>
            <a:pPr>
              <a:buFont typeface="Arial" panose="020B0604020202020204" pitchFamily="34" charset="0"/>
              <a:buChar char="•"/>
            </a:pPr>
            <a:r>
              <a:rPr lang="en-US" b="1" dirty="0"/>
              <a:t>Attrition by Gender</a:t>
            </a:r>
            <a:r>
              <a:rPr lang="en-US" dirty="0"/>
              <a:t>: Created a visual breakdown of male and female attrition rates.</a:t>
            </a:r>
          </a:p>
          <a:p>
            <a:pPr marL="742950" lvl="1" indent="-285750">
              <a:buFont typeface="Arial" panose="020B0604020202020204" pitchFamily="34" charset="0"/>
              <a:buChar char="•"/>
            </a:pPr>
            <a:r>
              <a:rPr lang="en-US" b="1" dirty="0"/>
              <a:t>Female Attrition Percentage</a:t>
            </a:r>
            <a:r>
              <a:rPr lang="en-US" dirty="0"/>
              <a:t>: Approximately 14.80%</a:t>
            </a:r>
          </a:p>
          <a:p>
            <a:pPr marL="742950" lvl="1" indent="-285750">
              <a:buFont typeface="Arial" panose="020B0604020202020204" pitchFamily="34" charset="0"/>
              <a:buChar char="•"/>
            </a:pPr>
            <a:r>
              <a:rPr lang="en-US" b="1" dirty="0"/>
              <a:t>Male Attrition Percentage</a:t>
            </a:r>
            <a:r>
              <a:rPr lang="en-US" dirty="0"/>
              <a:t>: Approximately 17.01%</a:t>
            </a:r>
          </a:p>
          <a:p>
            <a:pPr lvl="1"/>
            <a:endParaRPr lang="en-US" dirty="0"/>
          </a:p>
          <a:p>
            <a:pPr>
              <a:buFont typeface="Arial" panose="020B0604020202020204" pitchFamily="34" charset="0"/>
              <a:buChar char="•"/>
            </a:pPr>
            <a:r>
              <a:rPr lang="en-US" b="1" dirty="0"/>
              <a:t>Attrition by Education Level</a:t>
            </a:r>
            <a:r>
              <a:rPr lang="en-US" dirty="0"/>
              <a:t>: This showed that attrition rates were not uniform across different education levels. Employees with lower educational qualifications had a higher attrition rate.</a:t>
            </a:r>
          </a:p>
          <a:p>
            <a:endParaRPr lang="en-US" dirty="0"/>
          </a:p>
          <a:p>
            <a:pPr>
              <a:buFont typeface="Arial" panose="020B0604020202020204" pitchFamily="34" charset="0"/>
              <a:buChar char="•"/>
            </a:pPr>
            <a:r>
              <a:rPr lang="en-US" b="1" dirty="0"/>
              <a:t>Attrition by Department</a:t>
            </a:r>
            <a:r>
              <a:rPr lang="en-US" dirty="0"/>
              <a:t>: Departments such as Sales and Research &amp; Development had varying attrition rates, indicating potential department-specific issues.</a:t>
            </a:r>
          </a:p>
          <a:p>
            <a:endParaRPr lang="en-US" dirty="0"/>
          </a:p>
        </p:txBody>
      </p:sp>
    </p:spTree>
    <p:extLst>
      <p:ext uri="{BB962C8B-B14F-4D97-AF65-F5344CB8AC3E}">
        <p14:creationId xmlns:p14="http://schemas.microsoft.com/office/powerpoint/2010/main" val="183448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2862322"/>
          </a:xfrm>
          <a:prstGeom prst="rect">
            <a:avLst/>
          </a:prstGeom>
          <a:noFill/>
        </p:spPr>
        <p:txBody>
          <a:bodyPr wrap="square" rtlCol="0">
            <a:spAutoFit/>
          </a:bodyPr>
          <a:lstStyle/>
          <a:p>
            <a:pPr>
              <a:buFont typeface="Arial" panose="020B0604020202020204" pitchFamily="34" charset="0"/>
              <a:buChar char="•"/>
            </a:pPr>
            <a:r>
              <a:rPr lang="en-US" b="1" dirty="0"/>
              <a:t>Performance Rating vs. Job Satisfaction</a:t>
            </a:r>
            <a:r>
              <a:rPr lang="en-US" dirty="0"/>
              <a:t>: Employees with lower job satisfaction tended to have higher attrition rates, particularly in roles with lower performance ratings.</a:t>
            </a:r>
          </a:p>
          <a:p>
            <a:endParaRPr lang="en-US" dirty="0"/>
          </a:p>
          <a:p>
            <a:pPr>
              <a:buFont typeface="Arial" panose="020B0604020202020204" pitchFamily="34" charset="0"/>
              <a:buChar char="•"/>
            </a:pPr>
            <a:r>
              <a:rPr lang="en-US" b="1" dirty="0"/>
              <a:t>Monthly Income by Department</a:t>
            </a:r>
            <a:r>
              <a:rPr lang="en-US" dirty="0"/>
              <a:t>: Highlighted that attrition was more common in departments with lower average income, which may indicate a link between salary dissatisfaction and employee turnover.</a:t>
            </a:r>
          </a:p>
          <a:p>
            <a:endParaRPr lang="en-US" dirty="0"/>
          </a:p>
          <a:p>
            <a:pPr>
              <a:buFont typeface="Arial" panose="020B0604020202020204" pitchFamily="34" charset="0"/>
              <a:buChar char="•"/>
            </a:pPr>
            <a:r>
              <a:rPr lang="en-US" b="1" dirty="0"/>
              <a:t>Job Satisfaction by Job Role</a:t>
            </a:r>
            <a:r>
              <a:rPr lang="en-US" dirty="0"/>
              <a:t>: Certain job roles, particularly at lower job levels, experienced higher attrition rates, reinforcing the connection between job satisfaction and turnover.</a:t>
            </a:r>
          </a:p>
          <a:p>
            <a:endParaRPr lang="en-US" dirty="0"/>
          </a:p>
          <a:p>
            <a:endParaRPr lang="en-IN" dirty="0"/>
          </a:p>
        </p:txBody>
      </p:sp>
    </p:spTree>
    <p:extLst>
      <p:ext uri="{BB962C8B-B14F-4D97-AF65-F5344CB8AC3E}">
        <p14:creationId xmlns:p14="http://schemas.microsoft.com/office/powerpoint/2010/main" val="167732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693319"/>
          </a:xfrm>
          <a:prstGeom prst="rect">
            <a:avLst/>
          </a:prstGeom>
          <a:noFill/>
        </p:spPr>
        <p:txBody>
          <a:bodyPr wrap="square" rtlCol="0">
            <a:spAutoFit/>
          </a:bodyPr>
          <a:lstStyle/>
          <a:p>
            <a:r>
              <a:rPr lang="en-US" b="1" dirty="0"/>
              <a:t>Dynamic Insights Using Parameters</a:t>
            </a:r>
          </a:p>
          <a:p>
            <a:endParaRPr lang="en-US" b="1" dirty="0"/>
          </a:p>
          <a:p>
            <a:r>
              <a:rPr lang="en-US" dirty="0"/>
              <a:t>To provide flexibility in analyzing different attributes, I created a </a:t>
            </a:r>
            <a:r>
              <a:rPr lang="en-US" b="1" dirty="0"/>
              <a:t>Parameter</a:t>
            </a:r>
            <a:r>
              <a:rPr lang="en-US" dirty="0"/>
              <a:t> in Tableau. This allowed dynamic selection of different attributes (e.g., education level, department, gender) to analyze their effect on attrition.</a:t>
            </a:r>
          </a:p>
          <a:p>
            <a:endParaRPr lang="en-US" dirty="0"/>
          </a:p>
          <a:p>
            <a:endParaRPr lang="en-US" dirty="0"/>
          </a:p>
          <a:p>
            <a:r>
              <a:rPr lang="en-US" b="1" dirty="0"/>
              <a:t>Steps</a:t>
            </a:r>
            <a:r>
              <a:rPr lang="en-US" dirty="0"/>
              <a:t>:</a:t>
            </a:r>
          </a:p>
          <a:p>
            <a:pPr>
              <a:buFont typeface="Arial" panose="020B0604020202020204" pitchFamily="34" charset="0"/>
              <a:buChar char="•"/>
            </a:pPr>
            <a:r>
              <a:rPr lang="en-US" dirty="0"/>
              <a:t>First, assigned string values to numerical rating such as education levels and job roles satisfaction.</a:t>
            </a:r>
          </a:p>
          <a:p>
            <a:pPr>
              <a:buFont typeface="Arial" panose="020B0604020202020204" pitchFamily="34" charset="0"/>
              <a:buChar char="•"/>
            </a:pPr>
            <a:r>
              <a:rPr lang="en-US" dirty="0"/>
              <a:t>Created a </a:t>
            </a:r>
            <a:r>
              <a:rPr lang="en-US" b="1" dirty="0"/>
              <a:t>Parameter</a:t>
            </a:r>
            <a:r>
              <a:rPr lang="en-US" dirty="0"/>
              <a:t> with a list of attributes (e.g., education, department).</a:t>
            </a:r>
          </a:p>
          <a:p>
            <a:pPr>
              <a:buFont typeface="Arial" panose="020B0604020202020204" pitchFamily="34" charset="0"/>
              <a:buChar char="•"/>
            </a:pPr>
            <a:r>
              <a:rPr lang="en-US" dirty="0"/>
              <a:t>Created a calculated field to connect the parameter to the corresponding attributes.</a:t>
            </a:r>
          </a:p>
          <a:p>
            <a:pPr>
              <a:buFont typeface="Arial" panose="020B0604020202020204" pitchFamily="34" charset="0"/>
              <a:buChar char="•"/>
            </a:pPr>
            <a:r>
              <a:rPr lang="en-US" dirty="0"/>
              <a:t>Used the parameter as a filter, enabling dynamic analysis based on selected attributes.</a:t>
            </a:r>
          </a:p>
          <a:p>
            <a:endParaRPr lang="en-IN" dirty="0"/>
          </a:p>
        </p:txBody>
      </p:sp>
    </p:spTree>
    <p:extLst>
      <p:ext uri="{BB962C8B-B14F-4D97-AF65-F5344CB8AC3E}">
        <p14:creationId xmlns:p14="http://schemas.microsoft.com/office/powerpoint/2010/main" val="15665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2308324"/>
          </a:xfrm>
          <a:prstGeom prst="rect">
            <a:avLst/>
          </a:prstGeom>
          <a:noFill/>
        </p:spPr>
        <p:txBody>
          <a:bodyPr wrap="square" rtlCol="0">
            <a:spAutoFit/>
          </a:bodyPr>
          <a:lstStyle/>
          <a:p>
            <a:r>
              <a:rPr lang="en-US" b="1" dirty="0"/>
              <a:t>Other Important Factors</a:t>
            </a:r>
          </a:p>
          <a:p>
            <a:endParaRPr lang="en-US" b="1" dirty="0"/>
          </a:p>
          <a:p>
            <a:r>
              <a:rPr lang="en-US" dirty="0"/>
              <a:t>In addition to the above, other factors like </a:t>
            </a:r>
            <a:r>
              <a:rPr lang="en-US" b="1" dirty="0"/>
              <a:t>Distance from Home</a:t>
            </a:r>
            <a:r>
              <a:rPr lang="en-US" dirty="0"/>
              <a:t> and </a:t>
            </a:r>
            <a:r>
              <a:rPr lang="en-US" b="1" dirty="0"/>
              <a:t>Marital Status</a:t>
            </a:r>
            <a:r>
              <a:rPr lang="en-US" dirty="0"/>
              <a:t> were also considered:</a:t>
            </a:r>
          </a:p>
          <a:p>
            <a:endParaRPr lang="en-US" dirty="0"/>
          </a:p>
          <a:p>
            <a:pPr>
              <a:buFont typeface="Arial" panose="020B0604020202020204" pitchFamily="34" charset="0"/>
              <a:buChar char="•"/>
            </a:pPr>
            <a:r>
              <a:rPr lang="en-US" dirty="0"/>
              <a:t>Employees with longer commuting distances tended to have a higher attrition rate.</a:t>
            </a:r>
          </a:p>
          <a:p>
            <a:pPr>
              <a:buFont typeface="Arial" panose="020B0604020202020204" pitchFamily="34" charset="0"/>
              <a:buChar char="•"/>
            </a:pPr>
            <a:r>
              <a:rPr lang="en-US" dirty="0"/>
              <a:t>Single employees had a slightly higher attrition rate compared to married employees.</a:t>
            </a:r>
          </a:p>
          <a:p>
            <a:endParaRPr lang="en-IN" dirty="0"/>
          </a:p>
        </p:txBody>
      </p:sp>
    </p:spTree>
    <p:extLst>
      <p:ext uri="{BB962C8B-B14F-4D97-AF65-F5344CB8AC3E}">
        <p14:creationId xmlns:p14="http://schemas.microsoft.com/office/powerpoint/2010/main" val="28194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flipV="1">
            <a:off x="1097280" y="7856375"/>
            <a:ext cx="10058400" cy="46653"/>
          </a:xfrm>
        </p:spPr>
        <p:txBody>
          <a:bodyPr anchor="ctr">
            <a:normAutofit fontScale="90000"/>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flipV="1">
            <a:off x="1100051" y="8612154"/>
            <a:ext cx="10058400" cy="690465"/>
          </a:xfrm>
        </p:spPr>
        <p:txBody>
          <a:bodyPr>
            <a:normAutofit/>
          </a:bodyPr>
          <a:lstStyle/>
          <a:p>
            <a:r>
              <a:rPr lang="en-US" dirty="0">
                <a:solidFill>
                  <a:srgbClr val="FFFFFF"/>
                </a:solidFill>
              </a:rPr>
              <a:t>- Neil Armstrong</a:t>
            </a:r>
          </a:p>
        </p:txBody>
      </p:sp>
      <p:sp>
        <p:nvSpPr>
          <p:cNvPr id="4" name="TextBox 3">
            <a:extLst>
              <a:ext uri="{FF2B5EF4-FFF2-40B4-BE49-F238E27FC236}">
                <a16:creationId xmlns:a16="http://schemas.microsoft.com/office/drawing/2014/main" id="{B270226D-D162-F8B7-F14D-9DF361EDCDA4}"/>
              </a:ext>
            </a:extLst>
          </p:cNvPr>
          <p:cNvSpPr txBox="1"/>
          <p:nvPr/>
        </p:nvSpPr>
        <p:spPr>
          <a:xfrm>
            <a:off x="951722" y="783771"/>
            <a:ext cx="10203958" cy="3970318"/>
          </a:xfrm>
          <a:prstGeom prst="rect">
            <a:avLst/>
          </a:prstGeom>
          <a:noFill/>
        </p:spPr>
        <p:txBody>
          <a:bodyPr wrap="square" rtlCol="0">
            <a:spAutoFit/>
          </a:bodyPr>
          <a:lstStyle/>
          <a:p>
            <a:r>
              <a:rPr lang="en-US" b="1" dirty="0"/>
              <a:t>Findings and Insights:</a:t>
            </a:r>
          </a:p>
          <a:p>
            <a:endParaRPr lang="en-US" b="1" dirty="0"/>
          </a:p>
          <a:p>
            <a:pPr>
              <a:buFont typeface="+mj-lt"/>
              <a:buAutoNum type="arabicPeriod"/>
            </a:pPr>
            <a:r>
              <a:rPr lang="en-US" b="1" dirty="0"/>
              <a:t>High Attrition in Sales and R&amp;D Departments</a:t>
            </a:r>
            <a:r>
              <a:rPr lang="en-US" dirty="0"/>
              <a:t>:</a:t>
            </a:r>
          </a:p>
          <a:p>
            <a:pPr lvl="1"/>
            <a:r>
              <a:rPr lang="en-US" dirty="0"/>
              <a:t>Sales and Research &amp; Development departments had higher turnover rates, indicating a need for department-specific retention strategies.</a:t>
            </a:r>
          </a:p>
          <a:p>
            <a:pPr lvl="1"/>
            <a:endParaRPr lang="en-US" dirty="0"/>
          </a:p>
          <a:p>
            <a:pPr>
              <a:buFont typeface="+mj-lt"/>
              <a:buAutoNum type="arabicPeriod"/>
            </a:pPr>
            <a:r>
              <a:rPr lang="en-US" b="1" dirty="0"/>
              <a:t>Job Satisfaction is Crucial for Retention</a:t>
            </a:r>
            <a:r>
              <a:rPr lang="en-US" dirty="0"/>
              <a:t>:</a:t>
            </a:r>
          </a:p>
          <a:p>
            <a:pPr lvl="1"/>
            <a:r>
              <a:rPr lang="en-US" dirty="0"/>
              <a:t>Employees with higher job satisfaction showed lower attrition, highlighting the importance of employee engagement initiatives, performance feedback, and recognition.</a:t>
            </a:r>
          </a:p>
          <a:p>
            <a:pPr lvl="1"/>
            <a:endParaRPr lang="en-US" dirty="0"/>
          </a:p>
          <a:p>
            <a:pPr>
              <a:buFont typeface="+mj-lt"/>
              <a:buAutoNum type="arabicPeriod"/>
            </a:pPr>
            <a:r>
              <a:rPr lang="en-US" b="1" dirty="0"/>
              <a:t>Income Disparities</a:t>
            </a:r>
            <a:r>
              <a:rPr lang="en-US" dirty="0"/>
              <a:t>:</a:t>
            </a:r>
          </a:p>
          <a:p>
            <a:pPr lvl="1"/>
            <a:r>
              <a:rPr lang="en-US" dirty="0"/>
              <a:t>Lower-income roles (such as Laboratory Technicians) experienced higher attrition. Addressing salary structures could help retain employees in these positions.</a:t>
            </a:r>
          </a:p>
          <a:p>
            <a:endParaRPr lang="en-US" b="1" dirty="0"/>
          </a:p>
        </p:txBody>
      </p:sp>
    </p:spTree>
    <p:extLst>
      <p:ext uri="{BB962C8B-B14F-4D97-AF65-F5344CB8AC3E}">
        <p14:creationId xmlns:p14="http://schemas.microsoft.com/office/powerpoint/2010/main" val="343748263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{8F4BE2F8-A61E-4CA0-96F6-D3F653358936}tf56160789_win32</Template>
  <TotalTime>43</TotalTime>
  <Words>1039</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__Inter_207ec3</vt:lpstr>
      <vt:lpstr>Arial</vt:lpstr>
      <vt:lpstr>Bahnschrift Condensed</vt:lpstr>
      <vt:lpstr>Bahnschrift Light</vt:lpstr>
      <vt:lpstr>Bookman Old Style</vt:lpstr>
      <vt:lpstr>Calibri</vt:lpstr>
      <vt:lpstr>Franklin Gothic Book</vt:lpstr>
      <vt:lpstr>Custom</vt:lpstr>
      <vt:lpstr>Title Lorem Ipsum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Fiza Tauheed</dc:creator>
  <cp:lastModifiedBy>Fiza Tauheed</cp:lastModifiedBy>
  <cp:revision>2</cp:revision>
  <dcterms:created xsi:type="dcterms:W3CDTF">2024-09-23T14:52:49Z</dcterms:created>
  <dcterms:modified xsi:type="dcterms:W3CDTF">2024-09-23T15:36:38Z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