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arthi%20Sarath\Sep%2016th%20project\Sep1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1"/>
                </a:solidFill>
              </a:rPr>
              <a:t>Marital Status affecting Attrition</a:t>
            </a:r>
          </a:p>
        </c:rich>
      </c:tx>
      <c:layout>
        <c:manualLayout>
          <c:xMode val="edge"/>
          <c:yMode val="edge"/>
          <c:x val="0.16578162935026469"/>
          <c:y val="3.0551407193004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6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circle"/>
          <c:size val="6"/>
          <c:spPr>
            <a:solidFill>
              <a:schemeClr val="accent5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6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6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No</c:v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Divorced</c:v>
              </c:pt>
              <c:pt idx="1">
                <c:v>Married</c:v>
              </c:pt>
              <c:pt idx="2">
                <c:v>Single</c:v>
              </c:pt>
            </c:strLit>
          </c:cat>
          <c:val>
            <c:numLit>
              <c:formatCode>General</c:formatCode>
              <c:ptCount val="3"/>
              <c:pt idx="0">
                <c:v>294</c:v>
              </c:pt>
              <c:pt idx="1">
                <c:v>589</c:v>
              </c:pt>
              <c:pt idx="2">
                <c:v>350</c:v>
              </c:pt>
            </c:numLit>
          </c:val>
        </c:ser>
        <c:ser>
          <c:idx val="1"/>
          <c:order val="1"/>
          <c:tx>
            <c:v>Yes</c:v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Divorced</c:v>
              </c:pt>
              <c:pt idx="1">
                <c:v>Married</c:v>
              </c:pt>
              <c:pt idx="2">
                <c:v>Single</c:v>
              </c:pt>
            </c:strLit>
          </c:cat>
          <c:val>
            <c:numLit>
              <c:formatCode>General</c:formatCode>
              <c:ptCount val="3"/>
              <c:pt idx="0">
                <c:v>33</c:v>
              </c:pt>
              <c:pt idx="1">
                <c:v>84</c:v>
              </c:pt>
              <c:pt idx="2">
                <c:v>120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85981328"/>
        <c:axId val="85987856"/>
      </c:barChart>
      <c:catAx>
        <c:axId val="8598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Marital Status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7856"/>
        <c:crosses val="autoZero"/>
        <c:auto val="1"/>
        <c:lblAlgn val="ctr"/>
        <c:lblOffset val="100"/>
        <c:noMultiLvlLbl val="0"/>
      </c:catAx>
      <c:valAx>
        <c:axId val="85987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Attrition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Job Satisfaction </a:t>
            </a:r>
            <a:r>
              <a:rPr lang="en-IN" b="1" dirty="0" err="1">
                <a:solidFill>
                  <a:schemeClr val="tx1"/>
                </a:solidFill>
              </a:rPr>
              <a:t>Vs</a:t>
            </a:r>
            <a:r>
              <a:rPr lang="en-IN" b="1" baseline="0" dirty="0">
                <a:solidFill>
                  <a:schemeClr val="tx1"/>
                </a:solidFill>
              </a:rPr>
              <a:t> Attrition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c:rich>
      </c:tx>
      <c:layout>
        <c:manualLayout>
          <c:xMode val="edge"/>
          <c:yMode val="edge"/>
          <c:x val="0.19252180447993478"/>
          <c:y val="1.2586800608725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No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0.15170068027210884</c:v>
              </c:pt>
              <c:pt idx="1">
                <c:v>0.15918367346938775</c:v>
              </c:pt>
              <c:pt idx="2">
                <c:v>0.25102040816326532</c:v>
              </c:pt>
              <c:pt idx="3">
                <c:v>0.27687074829931974</c:v>
              </c:pt>
            </c:numLit>
          </c:val>
        </c:ser>
        <c:ser>
          <c:idx val="1"/>
          <c:order val="1"/>
          <c:tx>
            <c:v>Yes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4.4897959183673466E-2</c:v>
              </c:pt>
              <c:pt idx="1">
                <c:v>3.1292517006802724E-2</c:v>
              </c:pt>
              <c:pt idx="2">
                <c:v>4.9659863945578232E-2</c:v>
              </c:pt>
              <c:pt idx="3">
                <c:v>3.5374149659863949E-2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989488"/>
        <c:axId val="85984048"/>
      </c:barChart>
      <c:catAx>
        <c:axId val="8598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Job Satisfaction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4048"/>
        <c:crosses val="autoZero"/>
        <c:auto val="1"/>
        <c:lblAlgn val="ctr"/>
        <c:lblOffset val="100"/>
        <c:noMultiLvlLbl val="0"/>
      </c:catAx>
      <c:valAx>
        <c:axId val="8598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Attrition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9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Salary Hike for Attrition</a:t>
            </a:r>
          </a:p>
        </c:rich>
      </c:tx>
      <c:layout>
        <c:manualLayout>
          <c:xMode val="edge"/>
          <c:yMode val="edge"/>
          <c:x val="0.16655683593141282"/>
          <c:y val="4.2545234208977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5"/>
              <c:pt idx="0">
                <c:v>11</c:v>
              </c:pt>
              <c:pt idx="1">
                <c:v>12</c:v>
              </c:pt>
              <c:pt idx="2">
                <c:v>13</c:v>
              </c:pt>
              <c:pt idx="3">
                <c:v>14</c:v>
              </c:pt>
              <c:pt idx="4">
                <c:v>15</c:v>
              </c:pt>
              <c:pt idx="5">
                <c:v>16</c:v>
              </c:pt>
              <c:pt idx="6">
                <c:v>17</c:v>
              </c:pt>
              <c:pt idx="7">
                <c:v>18</c:v>
              </c:pt>
              <c:pt idx="8">
                <c:v>19</c:v>
              </c:pt>
              <c:pt idx="9">
                <c:v>20</c:v>
              </c:pt>
              <c:pt idx="10">
                <c:v>21</c:v>
              </c:pt>
              <c:pt idx="11">
                <c:v>22</c:v>
              </c:pt>
              <c:pt idx="12">
                <c:v>23</c:v>
              </c:pt>
              <c:pt idx="13">
                <c:v>24</c:v>
              </c:pt>
              <c:pt idx="14">
                <c:v>25</c:v>
              </c:pt>
            </c:strLit>
          </c:cat>
          <c:val>
            <c:numLit>
              <c:formatCode>General</c:formatCode>
              <c:ptCount val="15"/>
              <c:pt idx="0">
                <c:v>41</c:v>
              </c:pt>
              <c:pt idx="1">
                <c:v>33</c:v>
              </c:pt>
              <c:pt idx="2">
                <c:v>34</c:v>
              </c:pt>
              <c:pt idx="3">
                <c:v>24</c:v>
              </c:pt>
              <c:pt idx="4">
                <c:v>18</c:v>
              </c:pt>
              <c:pt idx="5">
                <c:v>14</c:v>
              </c:pt>
              <c:pt idx="6">
                <c:v>14</c:v>
              </c:pt>
              <c:pt idx="7">
                <c:v>13</c:v>
              </c:pt>
              <c:pt idx="8">
                <c:v>9</c:v>
              </c:pt>
              <c:pt idx="9">
                <c:v>7</c:v>
              </c:pt>
              <c:pt idx="10">
                <c:v>5</c:v>
              </c:pt>
              <c:pt idx="11">
                <c:v>12</c:v>
              </c:pt>
              <c:pt idx="12">
                <c:v>6</c:v>
              </c:pt>
              <c:pt idx="13">
                <c:v>6</c:v>
              </c:pt>
              <c:pt idx="14">
                <c:v>1</c:v>
              </c:pt>
            </c:numLit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79152"/>
        <c:axId val="85990032"/>
      </c:lineChart>
      <c:catAx>
        <c:axId val="859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 Hike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0032"/>
        <c:crosses val="autoZero"/>
        <c:auto val="1"/>
        <c:lblAlgn val="ctr"/>
        <c:lblOffset val="100"/>
        <c:noMultiLvlLbl val="0"/>
      </c:catAx>
      <c:valAx>
        <c:axId val="859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 Left Company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</a:rPr>
              <a:t>Pie Chart</a:t>
            </a:r>
            <a:r>
              <a:rPr lang="en-US" sz="1400" baseline="0" dirty="0">
                <a:solidFill>
                  <a:schemeClr val="tx1"/>
                </a:solidFill>
              </a:rPr>
              <a:t> for Work Life Balance</a:t>
            </a:r>
            <a:endParaRPr lang="en-US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672078394104657"/>
          <c:y val="4.7982868876940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8.3014702094904511E-2"/>
                  <c:y val="0.1272468781663780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25</c:v>
              </c:pt>
              <c:pt idx="1">
                <c:v>58</c:v>
              </c:pt>
              <c:pt idx="2">
                <c:v>127</c:v>
              </c:pt>
              <c:pt idx="3">
                <c:v>27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>
                <a:solidFill>
                  <a:schemeClr val="tx1"/>
                </a:solidFill>
              </a:rPr>
              <a:t>Years since last promoted </a:t>
            </a:r>
            <a:r>
              <a:rPr lang="en-US" sz="1100" dirty="0" err="1">
                <a:solidFill>
                  <a:schemeClr val="tx1"/>
                </a:solidFill>
              </a:rPr>
              <a:t>vs</a:t>
            </a:r>
            <a:r>
              <a:rPr lang="en-US" sz="1100" baseline="0" dirty="0">
                <a:solidFill>
                  <a:schemeClr val="tx1"/>
                </a:solidFill>
              </a:rPr>
              <a:t> attrition</a:t>
            </a:r>
            <a:endParaRPr lang="en-US" sz="11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2350021705689182"/>
          <c:y val="2.226785735240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22225" cap="rnd">
            <a:solidFill>
              <a:schemeClr val="accent2"/>
            </a:solidFill>
            <a:round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4"/>
              <c:pt idx="0">
                <c:v>0</c:v>
              </c:pt>
              <c:pt idx="1">
                <c:v>1</c:v>
              </c:pt>
              <c:pt idx="2">
                <c:v>2</c:v>
              </c:pt>
              <c:pt idx="3">
                <c:v>3</c:v>
              </c:pt>
              <c:pt idx="4">
                <c:v>4</c:v>
              </c:pt>
              <c:pt idx="5">
                <c:v>5</c:v>
              </c:pt>
              <c:pt idx="6">
                <c:v>6</c:v>
              </c:pt>
              <c:pt idx="7">
                <c:v>7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13</c:v>
              </c:pt>
              <c:pt idx="12">
                <c:v>14</c:v>
              </c:pt>
              <c:pt idx="13">
                <c:v>15</c:v>
              </c:pt>
            </c:strLit>
          </c:cat>
          <c:val>
            <c:numLit>
              <c:formatCode>General</c:formatCode>
              <c:ptCount val="14"/>
              <c:pt idx="0">
                <c:v>110</c:v>
              </c:pt>
              <c:pt idx="1">
                <c:v>49</c:v>
              </c:pt>
              <c:pt idx="2">
                <c:v>27</c:v>
              </c:pt>
              <c:pt idx="3">
                <c:v>9</c:v>
              </c:pt>
              <c:pt idx="4">
                <c:v>5</c:v>
              </c:pt>
              <c:pt idx="5">
                <c:v>2</c:v>
              </c:pt>
              <c:pt idx="6">
                <c:v>6</c:v>
              </c:pt>
              <c:pt idx="7">
                <c:v>16</c:v>
              </c:pt>
              <c:pt idx="8">
                <c:v>4</c:v>
              </c:pt>
              <c:pt idx="9">
                <c:v>1</c:v>
              </c:pt>
              <c:pt idx="10">
                <c:v>2</c:v>
              </c:pt>
              <c:pt idx="11">
                <c:v>2</c:v>
              </c:pt>
              <c:pt idx="12">
                <c:v>1</c:v>
              </c:pt>
              <c:pt idx="13">
                <c:v>3</c:v>
              </c:pt>
            </c:numLit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5991664"/>
        <c:axId val="85977520"/>
      </c:lineChart>
      <c:catAx>
        <c:axId val="85991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  <a:r>
                  <a:rPr lang="en-IN" baseline="0"/>
                  <a:t> since last promoted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77520"/>
        <c:crosses val="autoZero"/>
        <c:auto val="1"/>
        <c:lblAlgn val="ctr"/>
        <c:lblOffset val="100"/>
        <c:noMultiLvlLbl val="0"/>
      </c:catAx>
      <c:valAx>
        <c:axId val="85977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 Left company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Age Limiting</a:t>
            </a:r>
            <a:r>
              <a:rPr lang="en-US" b="1" baseline="0" dirty="0">
                <a:solidFill>
                  <a:schemeClr val="tx1"/>
                </a:solidFill>
              </a:rPr>
              <a:t> for Attrition?</a:t>
            </a:r>
            <a:endParaRPr lang="en-US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765326731685473"/>
          <c:y val="3.04948908608429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39"/>
              <c:pt idx="0">
                <c:v>18</c:v>
              </c:pt>
              <c:pt idx="1">
                <c:v>19</c:v>
              </c:pt>
              <c:pt idx="2">
                <c:v>20</c:v>
              </c:pt>
              <c:pt idx="3">
                <c:v>21</c:v>
              </c:pt>
              <c:pt idx="4">
                <c:v>22</c:v>
              </c:pt>
              <c:pt idx="5">
                <c:v>23</c:v>
              </c:pt>
              <c:pt idx="6">
                <c:v>24</c:v>
              </c:pt>
              <c:pt idx="7">
                <c:v>25</c:v>
              </c:pt>
              <c:pt idx="8">
                <c:v>26</c:v>
              </c:pt>
              <c:pt idx="9">
                <c:v>27</c:v>
              </c:pt>
              <c:pt idx="10">
                <c:v>28</c:v>
              </c:pt>
              <c:pt idx="11">
                <c:v>29</c:v>
              </c:pt>
              <c:pt idx="12">
                <c:v>30</c:v>
              </c:pt>
              <c:pt idx="13">
                <c:v>31</c:v>
              </c:pt>
              <c:pt idx="14">
                <c:v>32</c:v>
              </c:pt>
              <c:pt idx="15">
                <c:v>33</c:v>
              </c:pt>
              <c:pt idx="16">
                <c:v>34</c:v>
              </c:pt>
              <c:pt idx="17">
                <c:v>35</c:v>
              </c:pt>
              <c:pt idx="18">
                <c:v>36</c:v>
              </c:pt>
              <c:pt idx="19">
                <c:v>37</c:v>
              </c:pt>
              <c:pt idx="20">
                <c:v>38</c:v>
              </c:pt>
              <c:pt idx="21">
                <c:v>39</c:v>
              </c:pt>
              <c:pt idx="22">
                <c:v>40</c:v>
              </c:pt>
              <c:pt idx="23">
                <c:v>41</c:v>
              </c:pt>
              <c:pt idx="24">
                <c:v>42</c:v>
              </c:pt>
              <c:pt idx="25">
                <c:v>43</c:v>
              </c:pt>
              <c:pt idx="26">
                <c:v>44</c:v>
              </c:pt>
              <c:pt idx="27">
                <c:v>45</c:v>
              </c:pt>
              <c:pt idx="28">
                <c:v>46</c:v>
              </c:pt>
              <c:pt idx="29">
                <c:v>47</c:v>
              </c:pt>
              <c:pt idx="30">
                <c:v>48</c:v>
              </c:pt>
              <c:pt idx="31">
                <c:v>49</c:v>
              </c:pt>
              <c:pt idx="32">
                <c:v>50</c:v>
              </c:pt>
              <c:pt idx="33">
                <c:v>51</c:v>
              </c:pt>
              <c:pt idx="34">
                <c:v>52</c:v>
              </c:pt>
              <c:pt idx="35">
                <c:v>53</c:v>
              </c:pt>
              <c:pt idx="36">
                <c:v>55</c:v>
              </c:pt>
              <c:pt idx="37">
                <c:v>56</c:v>
              </c:pt>
              <c:pt idx="38">
                <c:v>58</c:v>
              </c:pt>
            </c:strLit>
          </c:cat>
          <c:val>
            <c:numLit>
              <c:formatCode>General</c:formatCode>
              <c:ptCount val="39"/>
              <c:pt idx="0">
                <c:v>4</c:v>
              </c:pt>
              <c:pt idx="1">
                <c:v>6</c:v>
              </c:pt>
              <c:pt idx="2">
                <c:v>6</c:v>
              </c:pt>
              <c:pt idx="3">
                <c:v>6</c:v>
              </c:pt>
              <c:pt idx="4">
                <c:v>5</c:v>
              </c:pt>
              <c:pt idx="5">
                <c:v>4</c:v>
              </c:pt>
              <c:pt idx="6">
                <c:v>7</c:v>
              </c:pt>
              <c:pt idx="7">
                <c:v>6</c:v>
              </c:pt>
              <c:pt idx="8">
                <c:v>12</c:v>
              </c:pt>
              <c:pt idx="9">
                <c:v>3</c:v>
              </c:pt>
              <c:pt idx="10">
                <c:v>14</c:v>
              </c:pt>
              <c:pt idx="11">
                <c:v>18</c:v>
              </c:pt>
              <c:pt idx="12">
                <c:v>9</c:v>
              </c:pt>
              <c:pt idx="13">
                <c:v>18</c:v>
              </c:pt>
              <c:pt idx="14">
                <c:v>11</c:v>
              </c:pt>
              <c:pt idx="15">
                <c:v>12</c:v>
              </c:pt>
              <c:pt idx="16">
                <c:v>9</c:v>
              </c:pt>
              <c:pt idx="17">
                <c:v>10</c:v>
              </c:pt>
              <c:pt idx="18">
                <c:v>6</c:v>
              </c:pt>
              <c:pt idx="19">
                <c:v>6</c:v>
              </c:pt>
              <c:pt idx="20">
                <c:v>2</c:v>
              </c:pt>
              <c:pt idx="21">
                <c:v>6</c:v>
              </c:pt>
              <c:pt idx="22">
                <c:v>5</c:v>
              </c:pt>
              <c:pt idx="23">
                <c:v>6</c:v>
              </c:pt>
              <c:pt idx="24">
                <c:v>2</c:v>
              </c:pt>
              <c:pt idx="25">
                <c:v>2</c:v>
              </c:pt>
              <c:pt idx="26">
                <c:v>6</c:v>
              </c:pt>
              <c:pt idx="27">
                <c:v>2</c:v>
              </c:pt>
              <c:pt idx="28">
                <c:v>4</c:v>
              </c:pt>
              <c:pt idx="29">
                <c:v>3</c:v>
              </c:pt>
              <c:pt idx="30">
                <c:v>2</c:v>
              </c:pt>
              <c:pt idx="31">
                <c:v>2</c:v>
              </c:pt>
              <c:pt idx="32">
                <c:v>5</c:v>
              </c:pt>
              <c:pt idx="33">
                <c:v>2</c:v>
              </c:pt>
              <c:pt idx="34">
                <c:v>3</c:v>
              </c:pt>
              <c:pt idx="35">
                <c:v>2</c:v>
              </c:pt>
              <c:pt idx="36">
                <c:v>3</c:v>
              </c:pt>
              <c:pt idx="37">
                <c:v>3</c:v>
              </c:pt>
              <c:pt idx="38">
                <c:v>5</c:v>
              </c:pt>
            </c:numLit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992752"/>
        <c:axId val="85992208"/>
      </c:lineChart>
      <c:catAx>
        <c:axId val="8599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2208"/>
        <c:crosses val="autoZero"/>
        <c:auto val="1"/>
        <c:lblAlgn val="ctr"/>
        <c:lblOffset val="100"/>
        <c:noMultiLvlLbl val="0"/>
      </c:catAx>
      <c:valAx>
        <c:axId val="85992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Attrition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9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>
                <a:solidFill>
                  <a:schemeClr val="tx1"/>
                </a:solidFill>
              </a:rPr>
              <a:t>Job Level with Job</a:t>
            </a:r>
            <a:r>
              <a:rPr lang="en-IN" sz="1400" baseline="0" dirty="0">
                <a:solidFill>
                  <a:schemeClr val="tx1"/>
                </a:solidFill>
              </a:rPr>
              <a:t> Role</a:t>
            </a:r>
            <a:endParaRPr lang="en-IN" sz="1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4909368494725009"/>
          <c:y val="5.553749266141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"1"</c:f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9"/>
              <c:pt idx="0">
                <c:v>Healthcare Representative</c:v>
              </c:pt>
              <c:pt idx="1">
                <c:v>Human Resources</c:v>
              </c:pt>
              <c:pt idx="2">
                <c:v>Laboratory Technician</c:v>
              </c:pt>
              <c:pt idx="3">
                <c:v>Manager</c:v>
              </c:pt>
              <c:pt idx="4">
                <c:v>Manufacturing Director</c:v>
              </c:pt>
              <c:pt idx="5">
                <c:v>Research Director</c:v>
              </c:pt>
              <c:pt idx="6">
                <c:v>Research Scientist</c:v>
              </c:pt>
              <c:pt idx="7">
                <c:v>Sales Executive</c:v>
              </c:pt>
              <c:pt idx="8">
                <c:v>Sales Representative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10</c:v>
              </c:pt>
              <c:pt idx="2">
                <c:v>56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45</c:v>
              </c:pt>
              <c:pt idx="7">
                <c:v>0</c:v>
              </c:pt>
              <c:pt idx="8">
                <c:v>32</c:v>
              </c:pt>
            </c:numLit>
          </c:val>
        </c:ser>
        <c:ser>
          <c:idx val="1"/>
          <c:order val="1"/>
          <c:tx>
            <c:strRef>
              <c:f>"2"</c:f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9"/>
              <c:pt idx="0">
                <c:v>Healthcare Representative</c:v>
              </c:pt>
              <c:pt idx="1">
                <c:v>Human Resources</c:v>
              </c:pt>
              <c:pt idx="2">
                <c:v>Laboratory Technician</c:v>
              </c:pt>
              <c:pt idx="3">
                <c:v>Manager</c:v>
              </c:pt>
              <c:pt idx="4">
                <c:v>Manufacturing Director</c:v>
              </c:pt>
              <c:pt idx="5">
                <c:v>Research Director</c:v>
              </c:pt>
              <c:pt idx="6">
                <c:v>Research Scientist</c:v>
              </c:pt>
              <c:pt idx="7">
                <c:v>Sales Executive</c:v>
              </c:pt>
              <c:pt idx="8">
                <c:v>Sales Representative</c:v>
              </c:pt>
            </c:strLit>
          </c:cat>
          <c:val>
            <c:numLit>
              <c:formatCode>General</c:formatCode>
              <c:ptCount val="9"/>
              <c:pt idx="0">
                <c:v>3</c:v>
              </c:pt>
              <c:pt idx="1">
                <c:v>0</c:v>
              </c:pt>
              <c:pt idx="2">
                <c:v>5</c:v>
              </c:pt>
              <c:pt idx="3">
                <c:v>0</c:v>
              </c:pt>
              <c:pt idx="4">
                <c:v>5</c:v>
              </c:pt>
              <c:pt idx="5">
                <c:v>0</c:v>
              </c:pt>
              <c:pt idx="6">
                <c:v>2</c:v>
              </c:pt>
              <c:pt idx="7">
                <c:v>36</c:v>
              </c:pt>
              <c:pt idx="8">
                <c:v>1</c:v>
              </c:pt>
            </c:numLit>
          </c:val>
        </c:ser>
        <c:ser>
          <c:idx val="2"/>
          <c:order val="2"/>
          <c:tx>
            <c:strRef>
              <c:f>"3"</c:f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9"/>
              <c:pt idx="0">
                <c:v>Healthcare Representative</c:v>
              </c:pt>
              <c:pt idx="1">
                <c:v>Human Resources</c:v>
              </c:pt>
              <c:pt idx="2">
                <c:v>Laboratory Technician</c:v>
              </c:pt>
              <c:pt idx="3">
                <c:v>Manager</c:v>
              </c:pt>
              <c:pt idx="4">
                <c:v>Manufacturing Director</c:v>
              </c:pt>
              <c:pt idx="5">
                <c:v>Research Director</c:v>
              </c:pt>
              <c:pt idx="6">
                <c:v>Research Scientist</c:v>
              </c:pt>
              <c:pt idx="7">
                <c:v>Sales Executive</c:v>
              </c:pt>
              <c:pt idx="8">
                <c:v>Sales Representative</c:v>
              </c:pt>
            </c:strLit>
          </c:cat>
          <c:val>
            <c:numLit>
              <c:formatCode>General</c:formatCode>
              <c:ptCount val="9"/>
              <c:pt idx="0">
                <c:v>5</c:v>
              </c:pt>
              <c:pt idx="1">
                <c:v>2</c:v>
              </c:pt>
              <c:pt idx="2">
                <c:v>1</c:v>
              </c:pt>
              <c:pt idx="3">
                <c:v>2</c:v>
              </c:pt>
              <c:pt idx="4">
                <c:v>5</c:v>
              </c:pt>
              <c:pt idx="5">
                <c:v>0</c:v>
              </c:pt>
              <c:pt idx="6">
                <c:v>0</c:v>
              </c:pt>
              <c:pt idx="7">
                <c:v>17</c:v>
              </c:pt>
              <c:pt idx="8">
                <c:v>0</c:v>
              </c:pt>
            </c:numLit>
          </c:val>
        </c:ser>
        <c:ser>
          <c:idx val="3"/>
          <c:order val="3"/>
          <c:tx>
            <c:strRef>
              <c:f>"4"</c:f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9"/>
              <c:pt idx="0">
                <c:v>Healthcare Representative</c:v>
              </c:pt>
              <c:pt idx="1">
                <c:v>Human Resources</c:v>
              </c:pt>
              <c:pt idx="2">
                <c:v>Laboratory Technician</c:v>
              </c:pt>
              <c:pt idx="3">
                <c:v>Manager</c:v>
              </c:pt>
              <c:pt idx="4">
                <c:v>Manufacturing Director</c:v>
              </c:pt>
              <c:pt idx="5">
                <c:v>Research Director</c:v>
              </c:pt>
              <c:pt idx="6">
                <c:v>Research Scientist</c:v>
              </c:pt>
              <c:pt idx="7">
                <c:v>Sales Executive</c:v>
              </c:pt>
              <c:pt idx="8">
                <c:v>Sales Representative</c:v>
              </c:pt>
            </c:strLit>
          </c:cat>
          <c:val>
            <c:numLit>
              <c:formatCode>General</c:formatCode>
              <c:ptCount val="9"/>
              <c:pt idx="0">
                <c:v>1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  <c:pt idx="7">
                <c:v>4</c:v>
              </c:pt>
              <c:pt idx="8">
                <c:v>0</c:v>
              </c:pt>
            </c:numLit>
          </c:val>
        </c:ser>
        <c:ser>
          <c:idx val="4"/>
          <c:order val="4"/>
          <c:tx>
            <c:strRef>
              <c:f>"5"</c:f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Lit>
              <c:ptCount val="9"/>
              <c:pt idx="0">
                <c:v>Healthcare Representative</c:v>
              </c:pt>
              <c:pt idx="1">
                <c:v>Human Resources</c:v>
              </c:pt>
              <c:pt idx="2">
                <c:v>Laboratory Technician</c:v>
              </c:pt>
              <c:pt idx="3">
                <c:v>Manager</c:v>
              </c:pt>
              <c:pt idx="4">
                <c:v>Manufacturing Director</c:v>
              </c:pt>
              <c:pt idx="5">
                <c:v>Research Director</c:v>
              </c:pt>
              <c:pt idx="6">
                <c:v>Research Scientist</c:v>
              </c:pt>
              <c:pt idx="7">
                <c:v>Sales Executive</c:v>
              </c:pt>
              <c:pt idx="8">
                <c:v>Sales Representative</c:v>
              </c:pt>
            </c:strLit>
          </c:cat>
          <c:val>
            <c:numLit>
              <c:formatCode>General</c:formatCode>
              <c:ptCount val="9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  <c:pt idx="4">
                <c:v>0</c:v>
              </c:pt>
              <c:pt idx="5">
                <c:v>2</c:v>
              </c:pt>
              <c:pt idx="6">
                <c:v>0</c:v>
              </c:pt>
              <c:pt idx="7">
                <c:v>0</c:v>
              </c:pt>
              <c:pt idx="8">
                <c:v>0</c:v>
              </c:pt>
            </c:numLit>
          </c:val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978064"/>
        <c:axId val="85986224"/>
      </c:barChart>
      <c:catAx>
        <c:axId val="85978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Job level with role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86224"/>
        <c:crosses val="autoZero"/>
        <c:auto val="1"/>
        <c:lblAlgn val="ctr"/>
        <c:lblOffset val="100"/>
        <c:noMultiLvlLbl val="0"/>
      </c:catAx>
      <c:valAx>
        <c:axId val="8598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Attrition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978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400" b="1" dirty="0">
                <a:solidFill>
                  <a:schemeClr val="tx1"/>
                </a:solidFill>
                <a:latin typeface="+mn-lt"/>
              </a:rPr>
              <a:t>Job Involvement with Gender</a:t>
            </a:r>
          </a:p>
        </c:rich>
      </c:tx>
      <c:layout>
        <c:manualLayout>
          <c:xMode val="edge"/>
          <c:yMode val="edge"/>
          <c:x val="0.27870456314182285"/>
          <c:y val="5.30562062318265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4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"Female"</c:f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12</c:v>
              </c:pt>
              <c:pt idx="1">
                <c:v>23</c:v>
              </c:pt>
              <c:pt idx="2">
                <c:v>46</c:v>
              </c:pt>
              <c:pt idx="3">
                <c:v>6</c:v>
              </c:pt>
            </c:numLit>
          </c:val>
        </c:ser>
        <c:ser>
          <c:idx val="1"/>
          <c:order val="1"/>
          <c:tx>
            <c:strRef>
              <c:f>"Male"</c:f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</c:strLit>
          </c:cat>
          <c:val>
            <c:numLit>
              <c:formatCode>General</c:formatCode>
              <c:ptCount val="4"/>
              <c:pt idx="0">
                <c:v>16</c:v>
              </c:pt>
              <c:pt idx="1">
                <c:v>48</c:v>
              </c:pt>
              <c:pt idx="2">
                <c:v>79</c:v>
              </c:pt>
              <c:pt idx="3">
                <c:v>7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5881088"/>
        <c:axId val="125882176"/>
      </c:barChart>
      <c:catAx>
        <c:axId val="125881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Job Involvement with Gender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82176"/>
        <c:crosses val="autoZero"/>
        <c:auto val="1"/>
        <c:lblAlgn val="ctr"/>
        <c:lblOffset val="100"/>
        <c:noMultiLvlLbl val="0"/>
      </c:catAx>
      <c:valAx>
        <c:axId val="12588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Attrition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8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23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08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0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87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9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5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0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66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9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F62F-25CF-40C2-8AF2-3A460200A353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96BF-A05D-4781-AD8A-0E05BC46E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2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299606" y="983310"/>
            <a:ext cx="1896595" cy="7087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7902986" y="983310"/>
            <a:ext cx="1896595" cy="7087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5388121" y="991553"/>
            <a:ext cx="1896595" cy="7087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991501" y="991553"/>
            <a:ext cx="1896595" cy="7087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46639933"/>
              </p:ext>
            </p:extLst>
          </p:nvPr>
        </p:nvGraphicFramePr>
        <p:xfrm>
          <a:off x="406749" y="1959250"/>
          <a:ext cx="3493638" cy="207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04493" y="179677"/>
            <a:ext cx="7479162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90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lgerian" panose="04020705040A02060702" pitchFamily="82" charset="0"/>
              </a:rPr>
              <a:t>Employee Attrition Analysis and Prediction</a:t>
            </a:r>
            <a:endParaRPr lang="en-IN" sz="2400" b="1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6390" y="1009356"/>
            <a:ext cx="174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Total Employees</a:t>
            </a:r>
          </a:p>
          <a:p>
            <a:pPr algn="ctr"/>
            <a:r>
              <a:rPr lang="en-GB" dirty="0" smtClean="0"/>
              <a:t>1470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97255" y="993967"/>
            <a:ext cx="174681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Attrition</a:t>
            </a:r>
          </a:p>
          <a:p>
            <a:pPr algn="ctr"/>
            <a:r>
              <a:rPr lang="en-GB" dirty="0" smtClean="0"/>
              <a:t>237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40888" y="1024745"/>
            <a:ext cx="217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Active Employees</a:t>
            </a:r>
          </a:p>
          <a:p>
            <a:pPr algn="ctr"/>
            <a:r>
              <a:rPr lang="en-GB" dirty="0" smtClean="0"/>
              <a:t>1233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445181" y="1024745"/>
            <a:ext cx="174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/>
              <a:t>Average Age</a:t>
            </a:r>
          </a:p>
          <a:p>
            <a:pPr algn="ctr"/>
            <a:r>
              <a:rPr lang="en-GB" dirty="0" smtClean="0"/>
              <a:t>37</a:t>
            </a:r>
            <a:endParaRPr lang="en-IN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348055871"/>
              </p:ext>
            </p:extLst>
          </p:nvPr>
        </p:nvGraphicFramePr>
        <p:xfrm>
          <a:off x="4434728" y="1934023"/>
          <a:ext cx="3454336" cy="201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95713832"/>
              </p:ext>
            </p:extLst>
          </p:nvPr>
        </p:nvGraphicFramePr>
        <p:xfrm>
          <a:off x="474430" y="4355609"/>
          <a:ext cx="3561541" cy="206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858512063"/>
              </p:ext>
            </p:extLst>
          </p:nvPr>
        </p:nvGraphicFramePr>
        <p:xfrm>
          <a:off x="4582879" y="4324078"/>
          <a:ext cx="3280961" cy="2149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155680535"/>
              </p:ext>
            </p:extLst>
          </p:nvPr>
        </p:nvGraphicFramePr>
        <p:xfrm>
          <a:off x="8502107" y="1931752"/>
          <a:ext cx="3492172" cy="213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3193946168"/>
              </p:ext>
            </p:extLst>
          </p:nvPr>
        </p:nvGraphicFramePr>
        <p:xfrm>
          <a:off x="8493652" y="4304797"/>
          <a:ext cx="3448028" cy="2094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21" y="134809"/>
            <a:ext cx="2374955" cy="15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3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18" y="1068622"/>
            <a:ext cx="11348803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Employees </a:t>
            </a:r>
            <a:r>
              <a:rPr lang="en-GB" sz="1800" dirty="0"/>
              <a:t>those who had </a:t>
            </a:r>
            <a:r>
              <a:rPr lang="en-GB" sz="1800" b="1" dirty="0"/>
              <a:t>T</a:t>
            </a:r>
            <a:r>
              <a:rPr lang="en-GB" sz="1800" b="1" dirty="0" smtClean="0"/>
              <a:t>ravelled rarely </a:t>
            </a:r>
            <a:r>
              <a:rPr lang="en-GB" sz="1800" dirty="0"/>
              <a:t>has left </a:t>
            </a:r>
            <a:r>
              <a:rPr lang="en-GB" sz="1800" dirty="0" smtClean="0"/>
              <a:t>Job more </a:t>
            </a:r>
            <a:r>
              <a:rPr lang="en-GB" sz="1800" dirty="0"/>
              <a:t>than </a:t>
            </a:r>
            <a:r>
              <a:rPr lang="en-GB" sz="1800" dirty="0" smtClean="0"/>
              <a:t>employees.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Employees between </a:t>
            </a:r>
            <a:r>
              <a:rPr lang="en-GB" sz="1800" b="1" dirty="0" smtClean="0"/>
              <a:t>Age 24 </a:t>
            </a:r>
            <a:r>
              <a:rPr lang="en-GB" sz="1800" b="1" dirty="0"/>
              <a:t>to </a:t>
            </a:r>
            <a:r>
              <a:rPr lang="en-GB" sz="1800" b="1" dirty="0" smtClean="0"/>
              <a:t>37 </a:t>
            </a:r>
            <a:r>
              <a:rPr lang="en-GB" sz="1800" dirty="0" smtClean="0"/>
              <a:t>are quitting job more than other age employees.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Employees who got </a:t>
            </a:r>
            <a:r>
              <a:rPr lang="en-GB" sz="1800" b="1" dirty="0"/>
              <a:t>promotion in last 4 </a:t>
            </a:r>
            <a:r>
              <a:rPr lang="en-GB" sz="1800" b="1" dirty="0" smtClean="0"/>
              <a:t>years </a:t>
            </a:r>
            <a:r>
              <a:rPr lang="en-GB" sz="1800" dirty="0" smtClean="0"/>
              <a:t>are leaving company than others.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The work life balance between 2 and 3 level </a:t>
            </a:r>
            <a:r>
              <a:rPr lang="en-GB" sz="1800" dirty="0" smtClean="0"/>
              <a:t>(approximately 78</a:t>
            </a:r>
            <a:r>
              <a:rPr lang="en-GB" sz="1800" dirty="0"/>
              <a:t>%) </a:t>
            </a:r>
            <a:r>
              <a:rPr lang="en-GB" sz="1800" dirty="0" smtClean="0"/>
              <a:t>leaving </a:t>
            </a:r>
            <a:r>
              <a:rPr lang="en-GB" sz="1800" dirty="0"/>
              <a:t>company more than other levels</a:t>
            </a:r>
            <a:r>
              <a:rPr lang="en-GB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There is </a:t>
            </a:r>
            <a:r>
              <a:rPr lang="en-GB" sz="1800" b="1" dirty="0" smtClean="0"/>
              <a:t>Negative Correlation </a:t>
            </a:r>
            <a:r>
              <a:rPr lang="en-GB" sz="1800" dirty="0" smtClean="0"/>
              <a:t>between </a:t>
            </a:r>
            <a:r>
              <a:rPr lang="en-GB" sz="1800" b="1" dirty="0" smtClean="0"/>
              <a:t>Salary Hike and Attrition</a:t>
            </a:r>
            <a:r>
              <a:rPr lang="en-GB" sz="1800" dirty="0" smtClean="0"/>
              <a:t>, as hike </a:t>
            </a:r>
            <a:r>
              <a:rPr lang="en-GB" sz="1800" dirty="0"/>
              <a:t>increases then </a:t>
            </a:r>
            <a:r>
              <a:rPr lang="en-GB" sz="1800" dirty="0" smtClean="0"/>
              <a:t>employees </a:t>
            </a:r>
            <a:r>
              <a:rPr lang="en-GB" sz="1800" dirty="0"/>
              <a:t>leaving company </a:t>
            </a:r>
            <a:r>
              <a:rPr lang="en-GB" sz="1800" dirty="0" smtClean="0"/>
              <a:t>decreases.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More Employee with </a:t>
            </a:r>
            <a:r>
              <a:rPr lang="en-GB" sz="1800" b="1" dirty="0"/>
              <a:t>1, 3 Job Satisfaction </a:t>
            </a:r>
            <a:r>
              <a:rPr lang="en-GB" sz="1800" b="1" dirty="0" smtClean="0"/>
              <a:t>Rating</a:t>
            </a:r>
            <a:r>
              <a:rPr lang="en-GB" sz="1800" dirty="0" smtClean="0"/>
              <a:t> leaving company </a:t>
            </a:r>
            <a:r>
              <a:rPr lang="en-GB" sz="1800" dirty="0"/>
              <a:t>than </a:t>
            </a:r>
            <a:r>
              <a:rPr lang="en-GB" sz="1800" dirty="0" smtClean="0"/>
              <a:t>other </a:t>
            </a:r>
            <a:r>
              <a:rPr lang="en-GB" sz="1800" dirty="0"/>
              <a:t>Job satisfaction </a:t>
            </a:r>
            <a:r>
              <a:rPr lang="en-GB" sz="1800" dirty="0" smtClean="0"/>
              <a:t>ratings.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More count of employees who are </a:t>
            </a:r>
            <a:r>
              <a:rPr lang="en-GB" sz="1800" b="1" dirty="0" smtClean="0"/>
              <a:t>Single</a:t>
            </a:r>
            <a:r>
              <a:rPr lang="en-GB" sz="1800" dirty="0" smtClean="0"/>
              <a:t> are leaving company than married or divorced employees.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574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34116156"/>
              </p:ext>
            </p:extLst>
          </p:nvPr>
        </p:nvGraphicFramePr>
        <p:xfrm>
          <a:off x="852804" y="1040526"/>
          <a:ext cx="4646208" cy="25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0879411"/>
              </p:ext>
            </p:extLst>
          </p:nvPr>
        </p:nvGraphicFramePr>
        <p:xfrm>
          <a:off x="7387669" y="1083736"/>
          <a:ext cx="3827867" cy="2377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121" y="1843790"/>
            <a:ext cx="1244184" cy="8294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1935" y="4077325"/>
            <a:ext cx="110027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 smtClean="0"/>
              <a:t>Male Employees </a:t>
            </a:r>
            <a:r>
              <a:rPr lang="en-GB" dirty="0" smtClean="0"/>
              <a:t>leaving Job than Women employees and also more employees from </a:t>
            </a:r>
            <a:r>
              <a:rPr lang="en-GB" b="1" dirty="0" smtClean="0"/>
              <a:t>Research and development Department</a:t>
            </a:r>
            <a:r>
              <a:rPr lang="en-GB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Top </a:t>
            </a:r>
            <a:r>
              <a:rPr lang="en-GB" dirty="0"/>
              <a:t>3 Job Role of employees who left company are </a:t>
            </a:r>
            <a:r>
              <a:rPr lang="en-GB" b="1" dirty="0"/>
              <a:t>Laboratory Technician, Research Scientist, Sales </a:t>
            </a:r>
            <a:r>
              <a:rPr lang="en-GB" b="1" dirty="0" smtClean="0"/>
              <a:t>Representative.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Employees </a:t>
            </a:r>
            <a:r>
              <a:rPr lang="en-GB" dirty="0"/>
              <a:t>with </a:t>
            </a:r>
            <a:r>
              <a:rPr lang="en-GB" dirty="0" smtClean="0"/>
              <a:t>Job in </a:t>
            </a:r>
            <a:r>
              <a:rPr lang="en-GB" b="1" dirty="0"/>
              <a:t>Level 1</a:t>
            </a:r>
            <a:r>
              <a:rPr lang="en-GB" dirty="0"/>
              <a:t> left company more than other </a:t>
            </a:r>
            <a:r>
              <a:rPr lang="en-GB" dirty="0" smtClean="0"/>
              <a:t>levels.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0056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948097"/>
            <a:ext cx="1124449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Around 16% of employees are leaving company, in that 60 % are males employees between 24 to 37 </a:t>
            </a:r>
            <a:r>
              <a:rPr lang="en-GB" sz="1800" dirty="0"/>
              <a:t>A</a:t>
            </a:r>
            <a:r>
              <a:rPr lang="en-GB" sz="1800" dirty="0" smtClean="0"/>
              <a:t>ge. So we can focus on male employees and have some discussion with them and prevent attrition.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Focus on employees who get promoted for in past 4 years and have some discussion with them and can prevent attrition.</a:t>
            </a:r>
          </a:p>
          <a:p>
            <a:pPr marL="0" indent="0">
              <a:buNone/>
            </a:pP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Have discussion with Research and Development department employees.</a:t>
            </a:r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GB" sz="1800" dirty="0" smtClean="0"/>
              <a:t>Have discussion with employees with Salary hike 11  to 15 % and prevent attrition.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832" y="250600"/>
            <a:ext cx="3048000" cy="19141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248" y="2325588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Next Step:</a:t>
            </a:r>
          </a:p>
        </p:txBody>
      </p:sp>
    </p:spTree>
    <p:extLst>
      <p:ext uri="{BB962C8B-B14F-4D97-AF65-F5344CB8AC3E}">
        <p14:creationId xmlns:p14="http://schemas.microsoft.com/office/powerpoint/2010/main" val="27616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340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2024-09-20T08:03:18Z</dcterms:created>
  <dcterms:modified xsi:type="dcterms:W3CDTF">2024-09-23T07:06:39Z</dcterms:modified>
</cp:coreProperties>
</file>