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913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6590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5264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0734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5943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7841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4/23/2024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89222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31993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5112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7178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0130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2788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8064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1341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2939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5122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2900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1C14C-A143-42F5-B247-D0E800131009}" type="datetimeFigureOut">
              <a:rPr lang="en-US" smtClean="0"/>
              <a:t>4/23/2024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491578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C4EC-DF9F-4A96-A332-B6FFEAE30C57}"/>
              </a:ext>
            </a:extLst>
          </p:cNvPr>
          <p:cNvSpPr>
            <a:spLocks noGrp="1"/>
          </p:cNvSpPr>
          <p:nvPr>
            <p:ph type="ctrTitle"/>
          </p:nvPr>
        </p:nvSpPr>
        <p:spPr/>
        <p:txBody>
          <a:bodyPr/>
          <a:lstStyle/>
          <a:p>
            <a:r>
              <a:rPr lang="en-US" b="1" dirty="0">
                <a:solidFill>
                  <a:schemeClr val="accent5">
                    <a:lumMod val="60000"/>
                    <a:lumOff val="40000"/>
                  </a:schemeClr>
                </a:solidFill>
              </a:rPr>
              <a:t>Attrition Analysis</a:t>
            </a:r>
          </a:p>
        </p:txBody>
      </p:sp>
      <p:sp>
        <p:nvSpPr>
          <p:cNvPr id="3" name="Subtitle 2">
            <a:extLst>
              <a:ext uri="{FF2B5EF4-FFF2-40B4-BE49-F238E27FC236}">
                <a16:creationId xmlns:a16="http://schemas.microsoft.com/office/drawing/2014/main" id="{534586C7-11A7-4D7C-89C0-5969A478CB90}"/>
              </a:ext>
            </a:extLst>
          </p:cNvPr>
          <p:cNvSpPr>
            <a:spLocks noGrp="1"/>
          </p:cNvSpPr>
          <p:nvPr>
            <p:ph type="subTitle" idx="1"/>
          </p:nvPr>
        </p:nvSpPr>
        <p:spPr/>
        <p:txBody>
          <a:bodyPr/>
          <a:lstStyle/>
          <a:p>
            <a:pPr algn="r"/>
            <a:r>
              <a:rPr lang="en-US" b="1" dirty="0"/>
              <a:t>-By Yash SARGAR</a:t>
            </a:r>
          </a:p>
        </p:txBody>
      </p:sp>
    </p:spTree>
    <p:extLst>
      <p:ext uri="{BB962C8B-B14F-4D97-AF65-F5344CB8AC3E}">
        <p14:creationId xmlns:p14="http://schemas.microsoft.com/office/powerpoint/2010/main" val="75415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9B09-E455-4277-9372-3034A936FFCF}"/>
              </a:ext>
            </a:extLst>
          </p:cNvPr>
          <p:cNvSpPr>
            <a:spLocks noGrp="1"/>
          </p:cNvSpPr>
          <p:nvPr>
            <p:ph type="title"/>
          </p:nvPr>
        </p:nvSpPr>
        <p:spPr/>
        <p:txBody>
          <a:bodyPr/>
          <a:lstStyle/>
          <a:p>
            <a:r>
              <a:rPr lang="en-US" b="1" dirty="0">
                <a:solidFill>
                  <a:schemeClr val="accent5">
                    <a:lumMod val="60000"/>
                    <a:lumOff val="40000"/>
                  </a:schemeClr>
                </a:solidFill>
              </a:rPr>
              <a:t>Introduction</a:t>
            </a:r>
          </a:p>
        </p:txBody>
      </p:sp>
      <p:sp>
        <p:nvSpPr>
          <p:cNvPr id="3" name="Content Placeholder 2">
            <a:extLst>
              <a:ext uri="{FF2B5EF4-FFF2-40B4-BE49-F238E27FC236}">
                <a16:creationId xmlns:a16="http://schemas.microsoft.com/office/drawing/2014/main" id="{16BE536D-828B-473A-BADB-C1880ED66B64}"/>
              </a:ext>
            </a:extLst>
          </p:cNvPr>
          <p:cNvSpPr>
            <a:spLocks noGrp="1"/>
          </p:cNvSpPr>
          <p:nvPr>
            <p:ph idx="1"/>
          </p:nvPr>
        </p:nvSpPr>
        <p:spPr/>
        <p:txBody>
          <a:bodyPr/>
          <a:lstStyle/>
          <a:p>
            <a:pPr marL="0" indent="0" algn="just">
              <a:buNone/>
            </a:pPr>
            <a:r>
              <a:rPr lang="en-US" dirty="0">
                <a:solidFill>
                  <a:schemeClr val="tx1"/>
                </a:solidFill>
              </a:rPr>
              <a:t>This project seeks to understand and mitigate employee attrition by analyzing various factors influencing departure rates within our company. Leveraging Tableau for data visualization, we scrutinized diverse datasets to uncover meaningful insights. Our findings aim to provide actionable strategies to reduce attrition and foster a more stable and engaged workforce.</a:t>
            </a:r>
          </a:p>
          <a:p>
            <a:pPr marL="0" indent="0" algn="just">
              <a:buNone/>
            </a:pPr>
            <a:r>
              <a:rPr lang="en-US" b="1" u="sng" dirty="0">
                <a:solidFill>
                  <a:schemeClr val="tx1"/>
                </a:solidFill>
              </a:rPr>
              <a:t>Tools We used- </a:t>
            </a:r>
          </a:p>
          <a:p>
            <a:pPr marL="0" indent="0" algn="just">
              <a:buNone/>
            </a:pPr>
            <a:r>
              <a:rPr lang="en-US" dirty="0">
                <a:solidFill>
                  <a:schemeClr val="tx1"/>
                </a:solidFill>
              </a:rPr>
              <a:t>Employing Tableau as our primary analytical tool, we meticulously examined disparate datasets to discern patterns, correlations, and trends. Our visualization efforts have not only rendered the data more comprehensible but have also facilitated the identification of critical indicators for attrition.</a:t>
            </a:r>
          </a:p>
        </p:txBody>
      </p:sp>
    </p:spTree>
    <p:extLst>
      <p:ext uri="{BB962C8B-B14F-4D97-AF65-F5344CB8AC3E}">
        <p14:creationId xmlns:p14="http://schemas.microsoft.com/office/powerpoint/2010/main" val="136418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C1C1A3D2-E69D-4A46-8294-40CF9CB72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
            <a:ext cx="12192000" cy="685628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0E5A-DACC-4BBB-8B59-BC751B696BAB}"/>
              </a:ext>
            </a:extLst>
          </p:cNvPr>
          <p:cNvSpPr>
            <a:spLocks noGrp="1"/>
          </p:cNvSpPr>
          <p:nvPr>
            <p:ph type="title"/>
          </p:nvPr>
        </p:nvSpPr>
        <p:spPr/>
        <p:txBody>
          <a:bodyPr/>
          <a:lstStyle/>
          <a:p>
            <a:r>
              <a:rPr lang="en-US" b="1" dirty="0">
                <a:solidFill>
                  <a:schemeClr val="accent5">
                    <a:lumMod val="60000"/>
                    <a:lumOff val="40000"/>
                  </a:schemeClr>
                </a:solidFill>
              </a:rPr>
              <a:t>Insights</a:t>
            </a:r>
            <a:r>
              <a:rPr lang="en-US" dirty="0"/>
              <a:t> </a:t>
            </a:r>
          </a:p>
        </p:txBody>
      </p:sp>
      <p:sp>
        <p:nvSpPr>
          <p:cNvPr id="3" name="Content Placeholder 2">
            <a:extLst>
              <a:ext uri="{FF2B5EF4-FFF2-40B4-BE49-F238E27FC236}">
                <a16:creationId xmlns:a16="http://schemas.microsoft.com/office/drawing/2014/main" id="{70ECD578-6AA4-4F9E-B9EE-86AD72D17B97}"/>
              </a:ext>
            </a:extLst>
          </p:cNvPr>
          <p:cNvSpPr>
            <a:spLocks noGrp="1"/>
          </p:cNvSpPr>
          <p:nvPr>
            <p:ph idx="1"/>
          </p:nvPr>
        </p:nvSpPr>
        <p:spPr/>
        <p:txBody>
          <a:bodyPr>
            <a:normAutofit fontScale="92500" lnSpcReduction="10000"/>
          </a:bodyPr>
          <a:lstStyle/>
          <a:p>
            <a:r>
              <a:rPr lang="en-US" b="1" dirty="0">
                <a:solidFill>
                  <a:schemeClr val="accent2">
                    <a:lumMod val="75000"/>
                  </a:schemeClr>
                </a:solidFill>
                <a:hlinkClick r:id="rId2" action="ppaction://hlinksldjump">
                  <a:extLst>
                    <a:ext uri="{A12FA001-AC4F-418D-AE19-62706E023703}">
                      <ahyp:hlinkClr xmlns:ahyp="http://schemas.microsoft.com/office/drawing/2018/hyperlinkcolor" val="tx"/>
                    </a:ext>
                  </a:extLst>
                </a:hlinkClick>
              </a:rPr>
              <a:t>KPI’s</a:t>
            </a:r>
            <a:r>
              <a:rPr lang="en-US" dirty="0">
                <a:solidFill>
                  <a:srgbClr val="A5A5A5"/>
                </a:solidFill>
                <a:hlinkClick r:id="rId2" action="ppaction://hlinksldjump">
                  <a:extLst>
                    <a:ext uri="{A12FA001-AC4F-418D-AE19-62706E023703}">
                      <ahyp:hlinkClr xmlns:ahyp="http://schemas.microsoft.com/office/drawing/2018/hyperlinkcolor" val="tx"/>
                    </a:ext>
                  </a:extLst>
                </a:hlinkClick>
              </a:rPr>
              <a:t> </a:t>
            </a:r>
            <a:endParaRPr lang="en-US" dirty="0"/>
          </a:p>
          <a:p>
            <a:pPr lvl="1">
              <a:buFont typeface="Wingdings" panose="05000000000000000000" pitchFamily="2" charset="2"/>
              <a:buChar char="§"/>
            </a:pPr>
            <a:r>
              <a:rPr lang="en-US" dirty="0"/>
              <a:t>Attrition Rate is 16.12% </a:t>
            </a:r>
          </a:p>
          <a:p>
            <a:pPr lvl="1">
              <a:buFont typeface="Wingdings" panose="05000000000000000000" pitchFamily="2" charset="2"/>
              <a:buChar char="§"/>
            </a:pPr>
            <a:r>
              <a:rPr lang="en-US" dirty="0"/>
              <a:t>Age average is 37 also Male attrition is grater than Female.</a:t>
            </a:r>
          </a:p>
          <a:p>
            <a:pPr marL="457200" lvl="1" indent="0">
              <a:buNone/>
            </a:pPr>
            <a:endParaRPr lang="en-US" dirty="0"/>
          </a:p>
          <a:p>
            <a:r>
              <a:rPr lang="en-US" b="1" u="sng" dirty="0">
                <a:solidFill>
                  <a:schemeClr val="accent2">
                    <a:lumMod val="75000"/>
                  </a:schemeClr>
                </a:solidFill>
                <a:hlinkClick r:id="rId2" action="ppaction://hlinksldjump">
                  <a:extLst>
                    <a:ext uri="{A12FA001-AC4F-418D-AE19-62706E023703}">
                      <ahyp:hlinkClr xmlns:ahyp="http://schemas.microsoft.com/office/drawing/2018/hyperlinkcolor" val="tx"/>
                    </a:ext>
                  </a:extLst>
                </a:hlinkClick>
              </a:rPr>
              <a:t>Age</a:t>
            </a:r>
            <a:r>
              <a:rPr lang="en-US" b="1" u="sng" dirty="0">
                <a:solidFill>
                  <a:schemeClr val="accent2">
                    <a:lumMod val="75000"/>
                  </a:schemeClr>
                </a:solidFill>
              </a:rPr>
              <a:t> </a:t>
            </a:r>
          </a:p>
          <a:p>
            <a:pPr lvl="1">
              <a:buFont typeface="Wingdings" panose="05000000000000000000" pitchFamily="2" charset="2"/>
              <a:buChar char="§"/>
            </a:pPr>
            <a:r>
              <a:rPr lang="en-US" dirty="0"/>
              <a:t>In second graph we see the above average count is in between 25 – 35 age.</a:t>
            </a:r>
          </a:p>
          <a:p>
            <a:pPr lvl="1">
              <a:buFont typeface="Wingdings" panose="05000000000000000000" pitchFamily="2" charset="2"/>
              <a:buChar char="§"/>
            </a:pPr>
            <a:r>
              <a:rPr lang="en-US" dirty="0"/>
              <a:t>In below pie chart </a:t>
            </a:r>
          </a:p>
          <a:p>
            <a:pPr lvl="2">
              <a:buFont typeface="Arial" panose="020B0604020202020204" pitchFamily="34" charset="0"/>
              <a:buChar char="•"/>
            </a:pPr>
            <a:r>
              <a:rPr lang="en-US" b="1" dirty="0">
                <a:solidFill>
                  <a:schemeClr val="accent5">
                    <a:lumMod val="75000"/>
                  </a:schemeClr>
                </a:solidFill>
              </a:rPr>
              <a:t>Less than 30 </a:t>
            </a:r>
            <a:r>
              <a:rPr lang="en-US" b="1" dirty="0">
                <a:solidFill>
                  <a:schemeClr val="accent1">
                    <a:lumMod val="75000"/>
                  </a:schemeClr>
                </a:solidFill>
              </a:rPr>
              <a:t>(Male =55 and Female=36)</a:t>
            </a:r>
          </a:p>
          <a:p>
            <a:pPr lvl="2">
              <a:buFont typeface="Arial" panose="020B0604020202020204" pitchFamily="34" charset="0"/>
              <a:buChar char="•"/>
            </a:pPr>
            <a:r>
              <a:rPr lang="en-US" b="1" dirty="0">
                <a:solidFill>
                  <a:schemeClr val="accent5">
                    <a:lumMod val="75000"/>
                  </a:schemeClr>
                </a:solidFill>
              </a:rPr>
              <a:t>30 – 40 </a:t>
            </a:r>
            <a:r>
              <a:rPr lang="en-US" b="1" dirty="0">
                <a:solidFill>
                  <a:schemeClr val="accent1">
                    <a:lumMod val="75000"/>
                  </a:schemeClr>
                </a:solidFill>
              </a:rPr>
              <a:t>(Male =61 and Female =33)</a:t>
            </a:r>
          </a:p>
          <a:p>
            <a:pPr marL="457200" lvl="1" indent="0">
              <a:buNone/>
            </a:pPr>
            <a:r>
              <a:rPr lang="en-US" dirty="0"/>
              <a:t> </a:t>
            </a:r>
          </a:p>
        </p:txBody>
      </p:sp>
    </p:spTree>
    <p:extLst>
      <p:ext uri="{BB962C8B-B14F-4D97-AF65-F5344CB8AC3E}">
        <p14:creationId xmlns:p14="http://schemas.microsoft.com/office/powerpoint/2010/main" val="352154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3C19E28-3C02-44E9-8DAD-E46987DBF47B}"/>
              </a:ext>
            </a:extLst>
          </p:cNvPr>
          <p:cNvSpPr txBox="1">
            <a:spLocks/>
          </p:cNvSpPr>
          <p:nvPr/>
        </p:nvSpPr>
        <p:spPr>
          <a:xfrm>
            <a:off x="564776" y="197223"/>
            <a:ext cx="9843248" cy="61856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chemeClr val="accent2">
                    <a:lumMod val="75000"/>
                  </a:schemeClr>
                </a:solidFill>
              </a:rPr>
              <a:t>Education Field</a:t>
            </a:r>
            <a:endParaRPr lang="en-US" dirty="0"/>
          </a:p>
          <a:p>
            <a:pPr lvl="1">
              <a:buFont typeface="Wingdings" panose="05000000000000000000" pitchFamily="2" charset="2"/>
              <a:buChar char="§"/>
            </a:pPr>
            <a:r>
              <a:rPr lang="en-US" dirty="0"/>
              <a:t>Life science field has more attrition and in that RND department have at most attractions.</a:t>
            </a:r>
          </a:p>
          <a:p>
            <a:pPr marL="457200" lvl="1" indent="0">
              <a:buNone/>
            </a:pPr>
            <a:endParaRPr lang="en-US" dirty="0"/>
          </a:p>
          <a:p>
            <a:r>
              <a:rPr lang="en-US" b="1" dirty="0">
                <a:solidFill>
                  <a:schemeClr val="accent2">
                    <a:lumMod val="75000"/>
                  </a:schemeClr>
                </a:solidFill>
              </a:rPr>
              <a:t>Gender and Marital status</a:t>
            </a:r>
            <a:endParaRPr lang="en-US" dirty="0"/>
          </a:p>
          <a:p>
            <a:pPr lvl="1">
              <a:buFont typeface="Wingdings" panose="05000000000000000000" pitchFamily="2" charset="2"/>
              <a:buChar char="§"/>
            </a:pPr>
            <a:r>
              <a:rPr lang="en-US" dirty="0"/>
              <a:t>The single male and female has attrition.</a:t>
            </a:r>
          </a:p>
          <a:p>
            <a:pPr lvl="1">
              <a:buFont typeface="Wingdings" panose="05000000000000000000" pitchFamily="2" charset="2"/>
              <a:buChar char="§"/>
            </a:pPr>
            <a:endParaRPr lang="en-US" dirty="0"/>
          </a:p>
          <a:p>
            <a:r>
              <a:rPr lang="en-US" b="1" dirty="0">
                <a:solidFill>
                  <a:schemeClr val="accent2">
                    <a:lumMod val="75000"/>
                  </a:schemeClr>
                </a:solidFill>
              </a:rPr>
              <a:t>Education and Salary </a:t>
            </a:r>
            <a:endParaRPr lang="en-US" dirty="0"/>
          </a:p>
          <a:p>
            <a:pPr lvl="1">
              <a:buFont typeface="Wingdings" panose="05000000000000000000" pitchFamily="2" charset="2"/>
              <a:buChar char="§"/>
            </a:pPr>
            <a:r>
              <a:rPr lang="en-US" dirty="0"/>
              <a:t>Bachelor degree have more and Doctor degree have less attrition.</a:t>
            </a:r>
          </a:p>
          <a:p>
            <a:pPr lvl="1">
              <a:buFont typeface="Wingdings" panose="05000000000000000000" pitchFamily="2" charset="2"/>
              <a:buChar char="§"/>
            </a:pPr>
            <a:r>
              <a:rPr lang="en-US" dirty="0"/>
              <a:t>As salary increases attrition is decrease.</a:t>
            </a:r>
          </a:p>
          <a:p>
            <a:pPr lvl="1">
              <a:buFont typeface="Wingdings" panose="05000000000000000000" pitchFamily="2" charset="2"/>
              <a:buChar char="§"/>
            </a:pPr>
            <a:r>
              <a:rPr lang="en-US" dirty="0"/>
              <a:t>Also same with job level.</a:t>
            </a:r>
          </a:p>
          <a:p>
            <a:pPr lvl="1">
              <a:buFont typeface="Wingdings" panose="05000000000000000000" pitchFamily="2" charset="2"/>
              <a:buChar char="§"/>
            </a:pPr>
            <a:endParaRPr lang="en-US" dirty="0"/>
          </a:p>
          <a:p>
            <a:r>
              <a:rPr lang="en-US" b="1" dirty="0">
                <a:solidFill>
                  <a:schemeClr val="accent2">
                    <a:lumMod val="75000"/>
                  </a:schemeClr>
                </a:solidFill>
              </a:rPr>
              <a:t>Job Satisfaction and Work Experience </a:t>
            </a:r>
            <a:endParaRPr lang="en-US" dirty="0"/>
          </a:p>
          <a:p>
            <a:pPr lvl="1">
              <a:buFont typeface="Wingdings" panose="05000000000000000000" pitchFamily="2" charset="2"/>
              <a:buChar char="§"/>
            </a:pPr>
            <a:r>
              <a:rPr lang="en-US" dirty="0"/>
              <a:t>50% of attraction happening in 3 job role with respect to satisfaction.</a:t>
            </a:r>
          </a:p>
          <a:p>
            <a:pPr lvl="1">
              <a:buFont typeface="Wingdings" panose="05000000000000000000" pitchFamily="2" charset="2"/>
              <a:buChar char="§"/>
            </a:pPr>
            <a:r>
              <a:rPr lang="en-US" dirty="0"/>
              <a:t>Those who have 1 previous experience the percentage of attritions is 40-50%.</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6466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E1E5-7DE5-4E21-804A-0FA5B9F85B9B}"/>
              </a:ext>
            </a:extLst>
          </p:cNvPr>
          <p:cNvSpPr>
            <a:spLocks noGrp="1"/>
          </p:cNvSpPr>
          <p:nvPr>
            <p:ph type="title"/>
          </p:nvPr>
        </p:nvSpPr>
        <p:spPr/>
        <p:txBody>
          <a:bodyPr/>
          <a:lstStyle/>
          <a:p>
            <a:r>
              <a:rPr lang="en-US" b="1" dirty="0">
                <a:solidFill>
                  <a:schemeClr val="accent5">
                    <a:lumMod val="60000"/>
                    <a:lumOff val="40000"/>
                  </a:schemeClr>
                </a:solidFill>
              </a:rPr>
              <a:t>Conclusion </a:t>
            </a:r>
          </a:p>
        </p:txBody>
      </p:sp>
      <p:sp>
        <p:nvSpPr>
          <p:cNvPr id="3" name="Content Placeholder 2">
            <a:extLst>
              <a:ext uri="{FF2B5EF4-FFF2-40B4-BE49-F238E27FC236}">
                <a16:creationId xmlns:a16="http://schemas.microsoft.com/office/drawing/2014/main" id="{51C5AF94-7BB2-4734-96A8-43D50A5E99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accent2">
                    <a:lumMod val="75000"/>
                  </a:schemeClr>
                </a:solidFill>
                <a:effectLst/>
                <a:latin typeface="Söhne"/>
              </a:rPr>
              <a:t>Attrition is notably higher in the Life Science field, particularly within the R&amp;D department.</a:t>
            </a:r>
          </a:p>
          <a:p>
            <a:pPr algn="l">
              <a:buFont typeface="+mj-lt"/>
              <a:buAutoNum type="arabicPeriod"/>
            </a:pPr>
            <a:r>
              <a:rPr lang="en-US" b="0" i="0" dirty="0">
                <a:solidFill>
                  <a:schemeClr val="accent2">
                    <a:lumMod val="75000"/>
                  </a:schemeClr>
                </a:solidFill>
                <a:effectLst/>
                <a:latin typeface="Söhne"/>
              </a:rPr>
              <a:t>Single individuals, both male and female, exhibit higher attrition rates.</a:t>
            </a:r>
          </a:p>
          <a:p>
            <a:pPr algn="l">
              <a:buFont typeface="+mj-lt"/>
              <a:buAutoNum type="arabicPeriod"/>
            </a:pPr>
            <a:r>
              <a:rPr lang="en-US" b="0" i="0" dirty="0">
                <a:solidFill>
                  <a:schemeClr val="accent2">
                    <a:lumMod val="75000"/>
                  </a:schemeClr>
                </a:solidFill>
                <a:effectLst/>
                <a:latin typeface="Söhne"/>
              </a:rPr>
              <a:t>Employees with Bachelor's degrees are more prone to attrition compared to those with Doctorates. However, as salary and job level increase, attrition tends to decrease.</a:t>
            </a:r>
          </a:p>
          <a:p>
            <a:pPr algn="l">
              <a:buFont typeface="+mj-lt"/>
              <a:buAutoNum type="arabicPeriod"/>
            </a:pPr>
            <a:r>
              <a:rPr lang="en-US" b="0" i="0" dirty="0">
                <a:solidFill>
                  <a:schemeClr val="accent2">
                    <a:lumMod val="75000"/>
                  </a:schemeClr>
                </a:solidFill>
                <a:effectLst/>
                <a:latin typeface="Söhne"/>
              </a:rPr>
              <a:t>Job satisfaction significantly influences attrition, with around 50% of attrition occurring in three specific job roles.</a:t>
            </a:r>
          </a:p>
          <a:p>
            <a:pPr algn="l">
              <a:buFont typeface="+mj-lt"/>
              <a:buAutoNum type="arabicPeriod"/>
            </a:pPr>
            <a:r>
              <a:rPr lang="en-US" b="0" i="0" dirty="0">
                <a:solidFill>
                  <a:schemeClr val="accent2">
                    <a:lumMod val="75000"/>
                  </a:schemeClr>
                </a:solidFill>
                <a:effectLst/>
                <a:latin typeface="Söhne"/>
              </a:rPr>
              <a:t>Employees with only one previous work experience show a higher attrition rate, ranging from 40-50%.</a:t>
            </a:r>
          </a:p>
          <a:p>
            <a:pPr algn="l">
              <a:buFont typeface="+mj-lt"/>
              <a:buAutoNum type="arabicPeriod"/>
            </a:pPr>
            <a:r>
              <a:rPr lang="en-US" b="0" i="0" dirty="0">
                <a:solidFill>
                  <a:schemeClr val="accent2">
                    <a:lumMod val="75000"/>
                  </a:schemeClr>
                </a:solidFill>
                <a:effectLst/>
                <a:latin typeface="Söhne"/>
              </a:rPr>
              <a:t>The overall attrition rate stands at 16.12%, with a greater proportion among males compared to females. Additionally, the average age of employees experiencing attrition is 37, with a concentration between 25-35 years old.</a:t>
            </a:r>
          </a:p>
          <a:p>
            <a:pPr marL="0" indent="0">
              <a:buNone/>
            </a:pPr>
            <a:endParaRPr lang="en-US" dirty="0"/>
          </a:p>
        </p:txBody>
      </p:sp>
    </p:spTree>
    <p:extLst>
      <p:ext uri="{BB962C8B-B14F-4D97-AF65-F5344CB8AC3E}">
        <p14:creationId xmlns:p14="http://schemas.microsoft.com/office/powerpoint/2010/main" val="414794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199</TotalTime>
  <Words>399</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Söhne</vt:lpstr>
      <vt:lpstr>Wingdings</vt:lpstr>
      <vt:lpstr>Wingdings 3</vt:lpstr>
      <vt:lpstr>Ion Boardroom</vt:lpstr>
      <vt:lpstr>Attrition Analysis</vt:lpstr>
      <vt:lpstr>Introduction</vt:lpstr>
      <vt:lpstr>PowerPoint Presentation</vt:lpstr>
      <vt:lpstr>Insights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Analysis</dc:title>
  <dc:creator/>
  <cp:lastModifiedBy>YASH SARGAR</cp:lastModifiedBy>
  <cp:revision>7</cp:revision>
  <dcterms:created xsi:type="dcterms:W3CDTF">2024-04-23T14:09:06Z</dcterms:created>
  <dcterms:modified xsi:type="dcterms:W3CDTF">2024-04-23T17:44:03Z</dcterms:modified>
</cp:coreProperties>
</file>