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Corsiva" panose="020B0604020202020204"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gLmyGXZXlZM5YJr8TtcRlzDxjK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055d89651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e055d89651_0_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e055d89651_0_1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055d8965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055d89651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e055d89651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055d89651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055d89651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e055d89651_0_1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0563e58f8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0563e58f8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e0563e58f8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12"/>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2"/>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1"/>
          <p:cNvSpPr txBox="1">
            <a:spLocks noGrp="1"/>
          </p:cNvSpPr>
          <p:nvPr>
            <p:ph type="title"/>
          </p:nvPr>
        </p:nvSpPr>
        <p:spPr>
          <a:xfrm>
            <a:off x="609600" y="609600"/>
            <a:ext cx="6347714"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1"/>
          <p:cNvSpPr txBox="1">
            <a:spLocks noGrp="1"/>
          </p:cNvSpPr>
          <p:nvPr>
            <p:ph type="body" idx="1"/>
          </p:nvPr>
        </p:nvSpPr>
        <p:spPr>
          <a:xfrm>
            <a:off x="609600" y="4470400"/>
            <a:ext cx="6347714"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2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2"/>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body" idx="1"/>
          </p:nvPr>
        </p:nvSpPr>
        <p:spPr>
          <a:xfrm>
            <a:off x="1101074" y="3632200"/>
            <a:ext cx="541980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22"/>
          <p:cNvSpPr txBox="1">
            <a:spLocks noGrp="1"/>
          </p:cNvSpPr>
          <p:nvPr>
            <p:ph type="body" idx="2"/>
          </p:nvPr>
        </p:nvSpPr>
        <p:spPr>
          <a:xfrm>
            <a:off x="609598" y="4470400"/>
            <a:ext cx="6347715"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22"/>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2"/>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7" name="Google Shape;107;p22"/>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8" name="Google Shape;108;p22"/>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609598" y="1931988"/>
            <a:ext cx="6347715"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3"/>
          <p:cNvSpPr txBox="1">
            <a:spLocks noGrp="1"/>
          </p:cNvSpPr>
          <p:nvPr>
            <p:ph type="body" idx="1"/>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2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774885" y="609600"/>
            <a:ext cx="6072182"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24"/>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2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p24"/>
          <p:cNvSpPr txBox="1"/>
          <p:nvPr/>
        </p:nvSpPr>
        <p:spPr>
          <a:xfrm>
            <a:off x="482711" y="790378"/>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23" name="Google Shape;123;p24"/>
          <p:cNvSpPr txBox="1"/>
          <p:nvPr/>
        </p:nvSpPr>
        <p:spPr>
          <a:xfrm>
            <a:off x="6747699" y="2886556"/>
            <a:ext cx="457319"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615848" y="609600"/>
            <a:ext cx="6341465"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5"/>
          <p:cNvSpPr txBox="1">
            <a:spLocks noGrp="1"/>
          </p:cNvSpPr>
          <p:nvPr>
            <p:ph type="body" idx="1"/>
          </p:nvPr>
        </p:nvSpPr>
        <p:spPr>
          <a:xfrm>
            <a:off x="609597" y="4013200"/>
            <a:ext cx="6347716"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25"/>
          <p:cNvSpPr txBox="1">
            <a:spLocks noGrp="1"/>
          </p:cNvSpPr>
          <p:nvPr>
            <p:ph type="body" idx="2"/>
          </p:nvPr>
        </p:nvSpPr>
        <p:spPr>
          <a:xfrm>
            <a:off x="609598" y="4527448"/>
            <a:ext cx="6347715"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2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6"/>
          <p:cNvSpPr txBox="1">
            <a:spLocks noGrp="1"/>
          </p:cNvSpPr>
          <p:nvPr>
            <p:ph type="body" idx="1"/>
          </p:nvPr>
        </p:nvSpPr>
        <p:spPr>
          <a:xfrm rot="5400000">
            <a:off x="1843070" y="927120"/>
            <a:ext cx="3880773" cy="634771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rot="5400000">
            <a:off x="3840993" y="2745919"/>
            <a:ext cx="5251451" cy="97881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7"/>
          <p:cNvSpPr txBox="1">
            <a:spLocks noGrp="1"/>
          </p:cNvSpPr>
          <p:nvPr>
            <p:ph type="body" idx="1"/>
          </p:nvPr>
        </p:nvSpPr>
        <p:spPr>
          <a:xfrm rot="5400000">
            <a:off x="581386" y="637812"/>
            <a:ext cx="5251451" cy="519502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3"/>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3" name="Google Shape;33;p13"/>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6"/>
        <p:cNvGrpSpPr/>
        <p:nvPr/>
      </p:nvGrpSpPr>
      <p:grpSpPr>
        <a:xfrm>
          <a:off x="0" y="0"/>
          <a:ext cx="0" cy="0"/>
          <a:chOff x="0" y="0"/>
          <a:chExt cx="0" cy="0"/>
        </a:xfrm>
      </p:grpSpPr>
      <p:grpSp>
        <p:nvGrpSpPr>
          <p:cNvPr id="37" name="Google Shape;37;p14"/>
          <p:cNvGrpSpPr/>
          <p:nvPr/>
        </p:nvGrpSpPr>
        <p:grpSpPr>
          <a:xfrm>
            <a:off x="-8466" y="-8468"/>
            <a:ext cx="9169804" cy="6874935"/>
            <a:chOff x="-8466" y="-8468"/>
            <a:chExt cx="9169804" cy="6874935"/>
          </a:xfrm>
        </p:grpSpPr>
        <p:cxnSp>
          <p:nvCxnSpPr>
            <p:cNvPr id="38" name="Google Shape;38;p14"/>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39" name="Google Shape;39;p14"/>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40" name="Google Shape;40;p14"/>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14"/>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4"/>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4"/>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44" name="Google Shape;44;p14"/>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14"/>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4"/>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4"/>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sp>
      </p:grpSp>
      <p:sp>
        <p:nvSpPr>
          <p:cNvPr id="48" name="Google Shape;48;p14"/>
          <p:cNvSpPr txBox="1">
            <a:spLocks noGrp="1"/>
          </p:cNvSpPr>
          <p:nvPr>
            <p:ph type="ctrTitle"/>
          </p:nvPr>
        </p:nvSpPr>
        <p:spPr>
          <a:xfrm>
            <a:off x="1130595" y="2404534"/>
            <a:ext cx="5826719"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ubTitle" idx="1"/>
          </p:nvPr>
        </p:nvSpPr>
        <p:spPr>
          <a:xfrm>
            <a:off x="1130595" y="4050834"/>
            <a:ext cx="5826719"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50" name="Google Shape;50;p14"/>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609598" y="2700868"/>
            <a:ext cx="6347715"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body" idx="1"/>
          </p:nvPr>
        </p:nvSpPr>
        <p:spPr>
          <a:xfrm>
            <a:off x="609598" y="4527448"/>
            <a:ext cx="6347715"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6" name="Google Shape;56;p15"/>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609600"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body" idx="1"/>
          </p:nvPr>
        </p:nvSpPr>
        <p:spPr>
          <a:xfrm>
            <a:off x="609600" y="2160589"/>
            <a:ext cx="3088109"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2" name="Google Shape;62;p16"/>
          <p:cNvSpPr txBox="1">
            <a:spLocks noGrp="1"/>
          </p:cNvSpPr>
          <p:nvPr>
            <p:ph type="body" idx="2"/>
          </p:nvPr>
        </p:nvSpPr>
        <p:spPr>
          <a:xfrm>
            <a:off x="3869204" y="2160590"/>
            <a:ext cx="3088110"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63" name="Google Shape;63;p16"/>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body" idx="1"/>
          </p:nvPr>
        </p:nvSpPr>
        <p:spPr>
          <a:xfrm>
            <a:off x="609599"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9" name="Google Shape;69;p17"/>
          <p:cNvSpPr txBox="1">
            <a:spLocks noGrp="1"/>
          </p:cNvSpPr>
          <p:nvPr>
            <p:ph type="body" idx="2"/>
          </p:nvPr>
        </p:nvSpPr>
        <p:spPr>
          <a:xfrm>
            <a:off x="609599"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17"/>
          <p:cNvSpPr txBox="1">
            <a:spLocks noGrp="1"/>
          </p:cNvSpPr>
          <p:nvPr>
            <p:ph type="body" idx="3"/>
          </p:nvPr>
        </p:nvSpPr>
        <p:spPr>
          <a:xfrm>
            <a:off x="3866640" y="2160983"/>
            <a:ext cx="309067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1" name="Google Shape;71;p17"/>
          <p:cNvSpPr txBox="1">
            <a:spLocks noGrp="1"/>
          </p:cNvSpPr>
          <p:nvPr>
            <p:ph type="body" idx="4"/>
          </p:nvPr>
        </p:nvSpPr>
        <p:spPr>
          <a:xfrm>
            <a:off x="3866640" y="2737246"/>
            <a:ext cx="3090672"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17"/>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7"/>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609599" y="609600"/>
            <a:ext cx="6347714"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609599" y="1498604"/>
            <a:ext cx="2790182"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body" idx="1"/>
          </p:nvPr>
        </p:nvSpPr>
        <p:spPr>
          <a:xfrm>
            <a:off x="3571275" y="514925"/>
            <a:ext cx="3386037"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19"/>
          <p:cNvSpPr txBox="1">
            <a:spLocks noGrp="1"/>
          </p:cNvSpPr>
          <p:nvPr>
            <p:ph type="body" idx="2"/>
          </p:nvPr>
        </p:nvSpPr>
        <p:spPr>
          <a:xfrm>
            <a:off x="609599" y="2777069"/>
            <a:ext cx="2790182"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840"/>
              <a:buNone/>
              <a:defRPr sz="1050"/>
            </a:lvl2pPr>
            <a:lvl3pPr marL="1371600" lvl="2" indent="-228600" algn="l">
              <a:spcBef>
                <a:spcPts val="1000"/>
              </a:spcBef>
              <a:spcAft>
                <a:spcPts val="0"/>
              </a:spcAft>
              <a:buSzPts val="720"/>
              <a:buNone/>
              <a:defRPr sz="900"/>
            </a:lvl3pPr>
            <a:lvl4pPr marL="1828800" lvl="3" indent="-228600" algn="l">
              <a:spcBef>
                <a:spcPts val="1000"/>
              </a:spcBef>
              <a:spcAft>
                <a:spcPts val="0"/>
              </a:spcAft>
              <a:buSzPts val="600"/>
              <a:buNone/>
              <a:defRPr sz="750"/>
            </a:lvl4pPr>
            <a:lvl5pPr marL="2286000" lvl="4" indent="-228600" algn="l">
              <a:spcBef>
                <a:spcPts val="1000"/>
              </a:spcBef>
              <a:spcAft>
                <a:spcPts val="0"/>
              </a:spcAft>
              <a:buSzPts val="600"/>
              <a:buNone/>
              <a:defRPr sz="750"/>
            </a:lvl5pPr>
            <a:lvl6pPr marL="2743200" lvl="5" indent="-228600" algn="l">
              <a:spcBef>
                <a:spcPts val="1000"/>
              </a:spcBef>
              <a:spcAft>
                <a:spcPts val="0"/>
              </a:spcAft>
              <a:buSzPts val="600"/>
              <a:buNone/>
              <a:defRPr sz="750"/>
            </a:lvl6pPr>
            <a:lvl7pPr marL="3200400" lvl="6" indent="-228600" algn="l">
              <a:spcBef>
                <a:spcPts val="1000"/>
              </a:spcBef>
              <a:spcAft>
                <a:spcPts val="0"/>
              </a:spcAft>
              <a:buSzPts val="600"/>
              <a:buNone/>
              <a:defRPr sz="750"/>
            </a:lvl7pPr>
            <a:lvl8pPr marL="3657600" lvl="7" indent="-228600" algn="l">
              <a:spcBef>
                <a:spcPts val="1000"/>
              </a:spcBef>
              <a:spcAft>
                <a:spcPts val="0"/>
              </a:spcAft>
              <a:buSzPts val="600"/>
              <a:buNone/>
              <a:defRPr sz="750"/>
            </a:lvl8pPr>
            <a:lvl9pPr marL="4114800" lvl="8" indent="-228600" algn="l">
              <a:spcBef>
                <a:spcPts val="1000"/>
              </a:spcBef>
              <a:spcAft>
                <a:spcPts val="0"/>
              </a:spcAft>
              <a:buSzPts val="600"/>
              <a:buNone/>
              <a:defRPr sz="750"/>
            </a:lvl9pPr>
          </a:lstStyle>
          <a:p>
            <a:endParaRPr/>
          </a:p>
        </p:txBody>
      </p:sp>
      <p:sp>
        <p:nvSpPr>
          <p:cNvPr id="84" name="Google Shape;84;p19"/>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9"/>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609599" y="4800600"/>
            <a:ext cx="6347714"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0"/>
          <p:cNvSpPr>
            <a:spLocks noGrp="1"/>
          </p:cNvSpPr>
          <p:nvPr>
            <p:ph type="pic" idx="2"/>
          </p:nvPr>
        </p:nvSpPr>
        <p:spPr>
          <a:xfrm>
            <a:off x="609599" y="609600"/>
            <a:ext cx="6347714" cy="3845718"/>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90" name="Google Shape;90;p20"/>
          <p:cNvSpPr txBox="1">
            <a:spLocks noGrp="1"/>
          </p:cNvSpPr>
          <p:nvPr>
            <p:ph type="body" idx="1"/>
          </p:nvPr>
        </p:nvSpPr>
        <p:spPr>
          <a:xfrm>
            <a:off x="609599" y="5367338"/>
            <a:ext cx="6347714"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20"/>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0"/>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1"/>
          <p:cNvGrpSpPr/>
          <p:nvPr/>
        </p:nvGrpSpPr>
        <p:grpSpPr>
          <a:xfrm>
            <a:off x="-8467" y="-8468"/>
            <a:ext cx="9169805" cy="6874935"/>
            <a:chOff x="-8467" y="-8468"/>
            <a:chExt cx="9169805" cy="6874935"/>
          </a:xfrm>
        </p:grpSpPr>
        <p:sp>
          <p:nvSpPr>
            <p:cNvPr id="11" name="Google Shape;11;p11"/>
            <p:cNvSpPr/>
            <p:nvPr/>
          </p:nvSpPr>
          <p:spPr>
            <a:xfrm>
              <a:off x="-8467" y="4013200"/>
              <a:ext cx="457200"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11"/>
            <p:cNvCxnSpPr/>
            <p:nvPr/>
          </p:nvCxnSpPr>
          <p:spPr>
            <a:xfrm rot="10800000" flipH="1">
              <a:off x="5130830" y="4175605"/>
              <a:ext cx="4022475" cy="2682396"/>
            </a:xfrm>
            <a:prstGeom prst="straightConnector1">
              <a:avLst/>
            </a:prstGeom>
            <a:noFill/>
            <a:ln w="9525" cap="flat" cmpd="sng">
              <a:solidFill>
                <a:srgbClr val="D8D8D8"/>
              </a:solidFill>
              <a:prstDash val="solid"/>
              <a:round/>
              <a:headEnd type="none" w="sm" len="sm"/>
              <a:tailEnd type="none" w="sm" len="sm"/>
            </a:ln>
          </p:spPr>
        </p:cxnSp>
        <p:cxnSp>
          <p:nvCxnSpPr>
            <p:cNvPr id="13" name="Google Shape;13;p11"/>
            <p:cNvCxnSpPr/>
            <p:nvPr/>
          </p:nvCxnSpPr>
          <p:spPr>
            <a:xfrm>
              <a:off x="7042707" y="0"/>
              <a:ext cx="1219200" cy="6858000"/>
            </a:xfrm>
            <a:prstGeom prst="straightConnector1">
              <a:avLst/>
            </a:prstGeom>
            <a:noFill/>
            <a:ln w="9525" cap="flat" cmpd="sng">
              <a:solidFill>
                <a:srgbClr val="BFBFBF"/>
              </a:solidFill>
              <a:prstDash val="solid"/>
              <a:round/>
              <a:headEnd type="none" w="sm" len="sm"/>
              <a:tailEnd type="none" w="sm" len="sm"/>
            </a:ln>
          </p:spPr>
        </p:cxnSp>
        <p:sp>
          <p:nvSpPr>
            <p:cNvPr id="14" name="Google Shape;14;p11"/>
            <p:cNvSpPr/>
            <p:nvPr/>
          </p:nvSpPr>
          <p:spPr>
            <a:xfrm>
              <a:off x="6891896" y="1"/>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1"/>
            <p:cNvSpPr/>
            <p:nvPr/>
          </p:nvSpPr>
          <p:spPr>
            <a:xfrm>
              <a:off x="7205158" y="-8467"/>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1"/>
            <p:cNvSpPr/>
            <p:nvPr/>
          </p:nvSpPr>
          <p:spPr>
            <a:xfrm>
              <a:off x="6637896" y="3920066"/>
              <a:ext cx="2513565" cy="2937933"/>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1"/>
            <p:cNvSpPr/>
            <p:nvPr/>
          </p:nvSpPr>
          <p:spPr>
            <a:xfrm>
              <a:off x="7010429" y="-8467"/>
              <a:ext cx="2142876"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3F7818">
                <a:alpha val="69803"/>
              </a:srgbClr>
            </a:solidFill>
            <a:ln>
              <a:noFill/>
            </a:ln>
          </p:spPr>
        </p:sp>
        <p:sp>
          <p:nvSpPr>
            <p:cNvPr id="18" name="Google Shape;18;p11"/>
            <p:cNvSpPr/>
            <p:nvPr/>
          </p:nvSpPr>
          <p:spPr>
            <a:xfrm>
              <a:off x="8295776" y="-8467"/>
              <a:ext cx="85753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rgbClr val="BFE471">
                <a:alpha val="6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1"/>
            <p:cNvSpPr/>
            <p:nvPr/>
          </p:nvSpPr>
          <p:spPr>
            <a:xfrm>
              <a:off x="8077231" y="-8468"/>
              <a:ext cx="1066770"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1"/>
            <p:cNvSpPr/>
            <p:nvPr/>
          </p:nvSpPr>
          <p:spPr>
            <a:xfrm>
              <a:off x="8060297" y="4893733"/>
              <a:ext cx="1094086"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1"/>
          <p:cNvSpPr txBox="1">
            <a:spLocks noGrp="1"/>
          </p:cNvSpPr>
          <p:nvPr>
            <p:ph type="title"/>
          </p:nvPr>
        </p:nvSpPr>
        <p:spPr>
          <a:xfrm>
            <a:off x="609599" y="609600"/>
            <a:ext cx="6347713"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1"/>
          <p:cNvSpPr txBox="1">
            <a:spLocks noGrp="1"/>
          </p:cNvSpPr>
          <p:nvPr>
            <p:ph type="body" idx="1"/>
          </p:nvPr>
        </p:nvSpPr>
        <p:spPr>
          <a:xfrm>
            <a:off x="609599" y="2160590"/>
            <a:ext cx="6347714"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1"/>
          <p:cNvSpPr txBox="1">
            <a:spLocks noGrp="1"/>
          </p:cNvSpPr>
          <p:nvPr>
            <p:ph type="dt" idx="10"/>
          </p:nvPr>
        </p:nvSpPr>
        <p:spPr>
          <a:xfrm>
            <a:off x="5405258" y="6041363"/>
            <a:ext cx="68413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1"/>
          <p:cNvSpPr txBox="1">
            <a:spLocks noGrp="1"/>
          </p:cNvSpPr>
          <p:nvPr>
            <p:ph type="ftr" idx="11"/>
          </p:nvPr>
        </p:nvSpPr>
        <p:spPr>
          <a:xfrm>
            <a:off x="609599" y="6041363"/>
            <a:ext cx="462297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1"/>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wipe dir="d"/>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p:nvPr/>
        </p:nvSpPr>
        <p:spPr>
          <a:xfrm>
            <a:off x="609600" y="304801"/>
            <a:ext cx="82296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D. Y. PATIL COLLEGE OF ENGINEERING,</a:t>
            </a:r>
            <a:endParaRPr/>
          </a:p>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AKURDI, PUNE </a:t>
            </a:r>
            <a:endParaRPr sz="2400" b="1" i="0" u="none" strike="noStrike" cap="none">
              <a:solidFill>
                <a:schemeClr val="dk1"/>
              </a:solidFill>
              <a:latin typeface="Times New Roman"/>
              <a:ea typeface="Times New Roman"/>
              <a:cs typeface="Times New Roman"/>
              <a:sym typeface="Times New Roman"/>
            </a:endParaRPr>
          </a:p>
        </p:txBody>
      </p:sp>
      <p:sp>
        <p:nvSpPr>
          <p:cNvPr id="149" name="Google Shape;149;p1"/>
          <p:cNvSpPr txBox="1"/>
          <p:nvPr/>
        </p:nvSpPr>
        <p:spPr>
          <a:xfrm>
            <a:off x="1391421" y="1150203"/>
            <a:ext cx="676197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Times New Roman"/>
                <a:ea typeface="Times New Roman"/>
                <a:cs typeface="Times New Roman"/>
                <a:sym typeface="Times New Roman"/>
              </a:rPr>
              <a:t>Department  of  Electronics  and  Telecommunication</a:t>
            </a:r>
            <a:endParaRPr/>
          </a:p>
        </p:txBody>
      </p:sp>
      <p:sp>
        <p:nvSpPr>
          <p:cNvPr id="150" name="Google Shape;150;p1"/>
          <p:cNvSpPr txBox="1"/>
          <p:nvPr/>
        </p:nvSpPr>
        <p:spPr>
          <a:xfrm>
            <a:off x="914400" y="2559227"/>
            <a:ext cx="7391400" cy="25237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 </a:t>
            </a:r>
            <a:r>
              <a:rPr lang="en-US" sz="3200" b="1">
                <a:solidFill>
                  <a:schemeClr val="dk1"/>
                </a:solidFill>
                <a:latin typeface="Trebuchet MS"/>
                <a:ea typeface="Trebuchet MS"/>
                <a:cs typeface="Trebuchet MS"/>
                <a:sym typeface="Trebuchet MS"/>
              </a:rPr>
              <a:t>Text To Speech Converter for Visually Impaired People </a:t>
            </a:r>
            <a:endParaRPr sz="3200" b="1">
              <a:solidFill>
                <a:srgbClr val="C00000"/>
              </a:solidFill>
              <a:latin typeface="Corsiva"/>
              <a:ea typeface="Corsiva"/>
              <a:cs typeface="Corsiva"/>
              <a:sym typeface="Corsiva"/>
            </a:endParaRPr>
          </a:p>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Presented  by</a:t>
            </a:r>
            <a:endParaRPr/>
          </a:p>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3600">
              <a:solidFill>
                <a:srgbClr val="C00000"/>
              </a:solidFill>
              <a:latin typeface="Corsiva"/>
              <a:ea typeface="Corsiva"/>
              <a:cs typeface="Corsiva"/>
              <a:sym typeface="Corsiva"/>
            </a:endParaRPr>
          </a:p>
        </p:txBody>
      </p:sp>
      <p:sp>
        <p:nvSpPr>
          <p:cNvPr id="151" name="Google Shape;151;p1"/>
          <p:cNvSpPr txBox="1">
            <a:spLocks noGrp="1"/>
          </p:cNvSpPr>
          <p:nvPr>
            <p:ph type="sldNum" idx="12"/>
          </p:nvPr>
        </p:nvSpPr>
        <p:spPr>
          <a:xfrm>
            <a:off x="8458200" y="6324600"/>
            <a:ext cx="533400" cy="3810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52" name="Google Shape;152;p1"/>
          <p:cNvSpPr txBox="1"/>
          <p:nvPr/>
        </p:nvSpPr>
        <p:spPr>
          <a:xfrm>
            <a:off x="2590800" y="1625902"/>
            <a:ext cx="4038600"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Times New Roman"/>
                <a:ea typeface="Times New Roman"/>
                <a:cs typeface="Times New Roman"/>
                <a:sym typeface="Times New Roman"/>
              </a:rPr>
              <a:t>Mini project</a:t>
            </a:r>
            <a:endParaRPr/>
          </a:p>
          <a:p>
            <a:pPr marL="0" marR="0" lvl="0" indent="0" algn="ctr" rtl="0">
              <a:spcBef>
                <a:spcPts val="0"/>
              </a:spcBef>
              <a:spcAft>
                <a:spcPts val="0"/>
              </a:spcAft>
              <a:buNone/>
            </a:pPr>
            <a:r>
              <a:rPr lang="en-US" sz="2400">
                <a:solidFill>
                  <a:schemeClr val="dk1"/>
                </a:solidFill>
                <a:latin typeface="Times New Roman"/>
                <a:ea typeface="Times New Roman"/>
                <a:cs typeface="Times New Roman"/>
                <a:sym typeface="Times New Roman"/>
              </a:rPr>
              <a:t>on</a:t>
            </a:r>
            <a:endParaRPr sz="2400">
              <a:solidFill>
                <a:schemeClr val="dk1"/>
              </a:solidFill>
              <a:latin typeface="Times New Roman"/>
              <a:ea typeface="Times New Roman"/>
              <a:cs typeface="Times New Roman"/>
              <a:sym typeface="Times New Roman"/>
            </a:endParaRPr>
          </a:p>
        </p:txBody>
      </p:sp>
      <p:pic>
        <p:nvPicPr>
          <p:cNvPr id="153" name="Google Shape;153;p1"/>
          <p:cNvPicPr preferRelativeResize="0"/>
          <p:nvPr/>
        </p:nvPicPr>
        <p:blipFill rotWithShape="1">
          <a:blip r:embed="rId3">
            <a:alphaModFix/>
          </a:blip>
          <a:srcRect/>
          <a:stretch/>
        </p:blipFill>
        <p:spPr>
          <a:xfrm>
            <a:off x="196187" y="261014"/>
            <a:ext cx="1143000" cy="1143000"/>
          </a:xfrm>
          <a:prstGeom prst="rect">
            <a:avLst/>
          </a:prstGeom>
          <a:solidFill>
            <a:srgbClr val="FFFFFF"/>
          </a:solidFill>
          <a:ln>
            <a:noFill/>
          </a:ln>
        </p:spPr>
      </p:pic>
      <p:sp>
        <p:nvSpPr>
          <p:cNvPr id="154" name="Google Shape;154;p1"/>
          <p:cNvSpPr txBox="1"/>
          <p:nvPr/>
        </p:nvSpPr>
        <p:spPr>
          <a:xfrm>
            <a:off x="760760" y="4175612"/>
            <a:ext cx="3733800" cy="1384954"/>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00" b="1" dirty="0">
                <a:solidFill>
                  <a:schemeClr val="dk1"/>
                </a:solidFill>
                <a:latin typeface="Trebuchet MS"/>
                <a:ea typeface="Trebuchet MS"/>
                <a:cs typeface="Trebuchet MS"/>
                <a:sym typeface="Trebuchet MS"/>
              </a:rPr>
              <a:t>Student name</a:t>
            </a:r>
            <a:endParaRPr dirty="0"/>
          </a:p>
          <a:p>
            <a:pPr marL="0" marR="0" lvl="0" indent="0" algn="r" rtl="0">
              <a:spcBef>
                <a:spcPts val="0"/>
              </a:spcBef>
              <a:spcAft>
                <a:spcPts val="0"/>
              </a:spcAft>
              <a:buNone/>
            </a:pPr>
            <a:r>
              <a:rPr lang="en-US" sz="2000" dirty="0">
                <a:solidFill>
                  <a:schemeClr val="dk1"/>
                </a:solidFill>
                <a:latin typeface="Trebuchet MS"/>
                <a:ea typeface="Trebuchet MS"/>
                <a:cs typeface="Trebuchet MS"/>
                <a:sym typeface="Trebuchet MS"/>
              </a:rPr>
              <a:t>Shubham </a:t>
            </a:r>
            <a:r>
              <a:rPr lang="en-US" sz="2000" dirty="0" err="1">
                <a:solidFill>
                  <a:schemeClr val="dk1"/>
                </a:solidFill>
                <a:latin typeface="Trebuchet MS"/>
                <a:ea typeface="Trebuchet MS"/>
                <a:cs typeface="Trebuchet MS"/>
                <a:sym typeface="Trebuchet MS"/>
              </a:rPr>
              <a:t>Kharat</a:t>
            </a:r>
            <a:endParaRPr lang="en-US" sz="2000" dirty="0">
              <a:solidFill>
                <a:schemeClr val="dk1"/>
              </a:solidFill>
              <a:latin typeface="Trebuchet MS"/>
              <a:ea typeface="Trebuchet MS"/>
              <a:cs typeface="Trebuchet MS"/>
              <a:sym typeface="Trebuchet MS"/>
            </a:endParaRPr>
          </a:p>
          <a:p>
            <a:pPr marL="0" marR="0" lvl="0" indent="0" algn="r" rtl="0">
              <a:spcBef>
                <a:spcPts val="0"/>
              </a:spcBef>
              <a:spcAft>
                <a:spcPts val="0"/>
              </a:spcAft>
              <a:buNone/>
            </a:pPr>
            <a:r>
              <a:rPr lang="en-US" sz="2000" dirty="0">
                <a:solidFill>
                  <a:schemeClr val="dk1"/>
                </a:solidFill>
                <a:latin typeface="Trebuchet MS"/>
                <a:ea typeface="Trebuchet MS"/>
                <a:cs typeface="Trebuchet MS"/>
                <a:sym typeface="Trebuchet MS"/>
              </a:rPr>
              <a:t>Mahima Singh</a:t>
            </a:r>
          </a:p>
          <a:p>
            <a:pPr marL="0" marR="0" lvl="0" indent="0" algn="r" rtl="0">
              <a:spcBef>
                <a:spcPts val="0"/>
              </a:spcBef>
              <a:spcAft>
                <a:spcPts val="0"/>
              </a:spcAft>
              <a:buNone/>
            </a:pPr>
            <a:r>
              <a:rPr lang="en-US" sz="2000" dirty="0">
                <a:solidFill>
                  <a:schemeClr val="dk1"/>
                </a:solidFill>
                <a:latin typeface="Trebuchet MS"/>
                <a:ea typeface="Trebuchet MS"/>
                <a:cs typeface="Trebuchet MS"/>
                <a:sym typeface="Trebuchet MS"/>
              </a:rPr>
              <a:t>Harshvardhan </a:t>
            </a:r>
            <a:r>
              <a:rPr lang="en-US" sz="2000" dirty="0" err="1">
                <a:solidFill>
                  <a:schemeClr val="dk1"/>
                </a:solidFill>
                <a:latin typeface="Trebuchet MS"/>
                <a:ea typeface="Trebuchet MS"/>
                <a:cs typeface="Trebuchet MS"/>
                <a:sym typeface="Trebuchet MS"/>
              </a:rPr>
              <a:t>Natu</a:t>
            </a:r>
            <a:endParaRPr sz="2000" dirty="0">
              <a:solidFill>
                <a:schemeClr val="dk1"/>
              </a:solidFill>
              <a:latin typeface="Trebuchet MS"/>
              <a:ea typeface="Trebuchet MS"/>
              <a:cs typeface="Trebuchet MS"/>
              <a:sym typeface="Trebuchet MS"/>
            </a:endParaRPr>
          </a:p>
        </p:txBody>
      </p:sp>
      <p:sp>
        <p:nvSpPr>
          <p:cNvPr id="155" name="Google Shape;155;p1"/>
          <p:cNvSpPr txBox="1"/>
          <p:nvPr/>
        </p:nvSpPr>
        <p:spPr>
          <a:xfrm>
            <a:off x="4716992" y="4175612"/>
            <a:ext cx="297180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Trebuchet MS"/>
                <a:ea typeface="Trebuchet MS"/>
                <a:cs typeface="Trebuchet MS"/>
                <a:sym typeface="Trebuchet MS"/>
              </a:rPr>
              <a:t>Exam seat no.</a:t>
            </a:r>
          </a:p>
          <a:p>
            <a:pPr marL="0" marR="0" lvl="0" indent="0" algn="l" rtl="0">
              <a:spcBef>
                <a:spcPts val="0"/>
              </a:spcBef>
              <a:spcAft>
                <a:spcPts val="0"/>
              </a:spcAft>
              <a:buNone/>
            </a:pPr>
            <a:r>
              <a:rPr lang="en-US" sz="2000" dirty="0">
                <a:solidFill>
                  <a:schemeClr val="dk1"/>
                </a:solidFill>
                <a:latin typeface="Trebuchet MS"/>
                <a:sym typeface="Trebuchet MS"/>
              </a:rPr>
              <a:t>72018203E</a:t>
            </a:r>
            <a:endParaRPr dirty="0"/>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e055d89651_0_19"/>
          <p:cNvSpPr txBox="1">
            <a:spLocks noGrp="1"/>
          </p:cNvSpPr>
          <p:nvPr>
            <p:ph type="title"/>
          </p:nvPr>
        </p:nvSpPr>
        <p:spPr>
          <a:xfrm>
            <a:off x="609600" y="609600"/>
            <a:ext cx="6347700" cy="715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b="1">
                <a:solidFill>
                  <a:schemeClr val="dk1"/>
                </a:solidFill>
              </a:rPr>
              <a:t>Conclusion</a:t>
            </a:r>
            <a:endParaRPr b="1">
              <a:solidFill>
                <a:schemeClr val="dk1"/>
              </a:solidFill>
            </a:endParaRPr>
          </a:p>
        </p:txBody>
      </p:sp>
      <p:sp>
        <p:nvSpPr>
          <p:cNvPr id="231" name="Google Shape;231;ge055d89651_0_19"/>
          <p:cNvSpPr txBox="1">
            <a:spLocks noGrp="1"/>
          </p:cNvSpPr>
          <p:nvPr>
            <p:ph type="body" idx="1"/>
          </p:nvPr>
        </p:nvSpPr>
        <p:spPr>
          <a:xfrm>
            <a:off x="340225" y="1701075"/>
            <a:ext cx="8308500" cy="4977900"/>
          </a:xfrm>
          <a:prstGeom prst="rect">
            <a:avLst/>
          </a:prstGeom>
        </p:spPr>
        <p:txBody>
          <a:bodyPr spcFirstLastPara="1" wrap="square" lIns="91425" tIns="45700" rIns="91425" bIns="45700" anchor="t" anchorCtr="0">
            <a:normAutofit/>
          </a:bodyPr>
          <a:lstStyle/>
          <a:p>
            <a:pPr marL="457200" lvl="0" indent="-320040" algn="l" rtl="0">
              <a:spcBef>
                <a:spcPts val="0"/>
              </a:spcBef>
              <a:spcAft>
                <a:spcPts val="0"/>
              </a:spcAft>
              <a:buClr>
                <a:schemeClr val="dk1"/>
              </a:buClr>
              <a:buSzPts val="1440"/>
              <a:buFont typeface="Times New Roman"/>
              <a:buChar char="●"/>
            </a:pPr>
            <a:r>
              <a:rPr lang="en-US" sz="20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Providing visually challenged people with better reading abilities has been a major challenge.</a:t>
            </a:r>
            <a:endParaRPr sz="2400">
              <a:solidFill>
                <a:schemeClr val="dk1"/>
              </a:solidFill>
              <a:latin typeface="Times New Roman"/>
              <a:ea typeface="Times New Roman"/>
              <a:cs typeface="Times New Roman"/>
              <a:sym typeface="Times New Roman"/>
            </a:endParaRPr>
          </a:p>
          <a:p>
            <a:pPr marL="457200" lvl="0" indent="-358140" algn="l" rtl="0">
              <a:spcBef>
                <a:spcPts val="0"/>
              </a:spcBef>
              <a:spcAft>
                <a:spcPts val="0"/>
              </a:spcAft>
              <a:buClr>
                <a:schemeClr val="dk1"/>
              </a:buClr>
              <a:buSzPts val="2040"/>
              <a:buFont typeface="Times New Roman"/>
              <a:buChar char="●"/>
            </a:pPr>
            <a:r>
              <a:rPr lang="en-US" sz="2400">
                <a:solidFill>
                  <a:schemeClr val="dk1"/>
                </a:solidFill>
                <a:latin typeface="Times New Roman"/>
                <a:ea typeface="Times New Roman"/>
                <a:cs typeface="Times New Roman"/>
                <a:sym typeface="Times New Roman"/>
              </a:rPr>
              <a:t>This TTS system aims at providing a better option for such people.Text given to the text to speech converter can be converted into speech with the help of Arduino and built in libraries .</a:t>
            </a:r>
            <a:endParaRPr sz="2400">
              <a:solidFill>
                <a:schemeClr val="dk1"/>
              </a:solidFill>
              <a:latin typeface="Times New Roman"/>
              <a:ea typeface="Times New Roman"/>
              <a:cs typeface="Times New Roman"/>
              <a:sym typeface="Times New Roman"/>
            </a:endParaRPr>
          </a:p>
          <a:p>
            <a:pPr marL="457200" lvl="0" indent="-358140" algn="l" rtl="0">
              <a:spcBef>
                <a:spcPts val="0"/>
              </a:spcBef>
              <a:spcAft>
                <a:spcPts val="0"/>
              </a:spcAft>
              <a:buClr>
                <a:schemeClr val="dk1"/>
              </a:buClr>
              <a:buSzPts val="2040"/>
              <a:buFont typeface="Times New Roman"/>
              <a:buChar char="●"/>
            </a:pPr>
            <a:r>
              <a:rPr lang="en-US" sz="2400">
                <a:solidFill>
                  <a:schemeClr val="dk1"/>
                </a:solidFill>
                <a:latin typeface="Times New Roman"/>
                <a:ea typeface="Times New Roman"/>
                <a:cs typeface="Times New Roman"/>
                <a:sym typeface="Times New Roman"/>
              </a:rPr>
              <a:t>This project ,once  implemented with proper programming , libraries and different  language support , will be of great help to visually  impaired people.</a:t>
            </a:r>
            <a:endParaRPr sz="2400">
              <a:solidFill>
                <a:schemeClr val="dk1"/>
              </a:solidFill>
              <a:latin typeface="Times New Roman"/>
              <a:ea typeface="Times New Roman"/>
              <a:cs typeface="Times New Roman"/>
              <a:sym typeface="Times New Roman"/>
            </a:endParaRPr>
          </a:p>
          <a:p>
            <a:pPr marL="457200" lvl="0" indent="-320040" algn="l" rtl="0">
              <a:spcBef>
                <a:spcPts val="0"/>
              </a:spcBef>
              <a:spcAft>
                <a:spcPts val="0"/>
              </a:spcAft>
              <a:buClr>
                <a:schemeClr val="dk1"/>
              </a:buClr>
              <a:buSzPts val="1440"/>
              <a:buFont typeface="Times New Roman"/>
              <a:buChar char="●"/>
            </a:pPr>
            <a:r>
              <a:rPr lang="en-US" sz="2400">
                <a:solidFill>
                  <a:schemeClr val="dk1"/>
                </a:solidFill>
                <a:latin typeface="Times New Roman"/>
                <a:ea typeface="Times New Roman"/>
                <a:cs typeface="Times New Roman"/>
                <a:sym typeface="Times New Roman"/>
              </a:rPr>
              <a:t>Further development includes providing a sense of direction to the person reading somethin</a:t>
            </a:r>
            <a:r>
              <a:rPr lang="en-US" sz="2300">
                <a:solidFill>
                  <a:schemeClr val="dk1"/>
                </a:solidFill>
                <a:latin typeface="Times New Roman"/>
                <a:ea typeface="Times New Roman"/>
                <a:cs typeface="Times New Roman"/>
                <a:sym typeface="Times New Roman"/>
              </a:rPr>
              <a:t>g.</a:t>
            </a:r>
            <a:endParaRPr sz="2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solidFill>
                <a:srgbClr val="FF0000"/>
              </a:solidFill>
              <a:latin typeface="Times New Roman"/>
              <a:ea typeface="Times New Roman"/>
              <a:cs typeface="Times New Roman"/>
              <a:sym typeface="Times New Roman"/>
            </a:endParaRPr>
          </a:p>
          <a:p>
            <a:pPr marL="457200" lvl="0" indent="0" algn="l" rtl="0">
              <a:spcBef>
                <a:spcPts val="0"/>
              </a:spcBef>
              <a:spcAft>
                <a:spcPts val="0"/>
              </a:spcAft>
              <a:buNone/>
            </a:pPr>
            <a:endParaRPr sz="1400">
              <a:solidFill>
                <a:srgbClr val="FF0000"/>
              </a:solidFill>
              <a:latin typeface="Times New Roman"/>
              <a:ea typeface="Times New Roman"/>
              <a:cs typeface="Times New Roman"/>
              <a:sym typeface="Times New Roman"/>
            </a:endParaRPr>
          </a:p>
        </p:txBody>
      </p:sp>
      <p:sp>
        <p:nvSpPr>
          <p:cNvPr id="232" name="Google Shape;232;ge055d89651_0_19"/>
          <p:cNvSpPr txBox="1">
            <a:spLocks noGrp="1"/>
          </p:cNvSpPr>
          <p:nvPr>
            <p:ph type="sldNum" idx="12"/>
          </p:nvPr>
        </p:nvSpPr>
        <p:spPr>
          <a:xfrm>
            <a:off x="6444676" y="6041363"/>
            <a:ext cx="512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9"/>
          <p:cNvSpPr txBox="1">
            <a:spLocks noGrp="1"/>
          </p:cNvSpPr>
          <p:nvPr>
            <p:ph type="title"/>
          </p:nvPr>
        </p:nvSpPr>
        <p:spPr>
          <a:xfrm>
            <a:off x="914400" y="457200"/>
            <a:ext cx="8229600" cy="81991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b="1">
                <a:solidFill>
                  <a:schemeClr val="dk1"/>
                </a:solidFill>
              </a:rPr>
              <a:t>REFERENCES</a:t>
            </a:r>
            <a:endParaRPr>
              <a:solidFill>
                <a:schemeClr val="dk1"/>
              </a:solidFill>
            </a:endParaRPr>
          </a:p>
        </p:txBody>
      </p:sp>
      <p:sp>
        <p:nvSpPr>
          <p:cNvPr id="238" name="Google Shape;238;p9"/>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11</a:t>
            </a:fld>
            <a:endParaRPr/>
          </a:p>
        </p:txBody>
      </p:sp>
      <p:sp>
        <p:nvSpPr>
          <p:cNvPr id="239" name="Google Shape;239;p9"/>
          <p:cNvSpPr txBox="1"/>
          <p:nvPr/>
        </p:nvSpPr>
        <p:spPr>
          <a:xfrm>
            <a:off x="179050" y="1110175"/>
            <a:ext cx="8863500" cy="547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a:t>
            </a:r>
            <a:r>
              <a:rPr lang="en-US" sz="2300">
                <a:solidFill>
                  <a:schemeClr val="dk1"/>
                </a:solidFill>
                <a:latin typeface="Times New Roman"/>
                <a:ea typeface="Times New Roman"/>
                <a:cs typeface="Times New Roman"/>
                <a:sym typeface="Times New Roman"/>
              </a:rPr>
              <a:t>1]</a:t>
            </a:r>
            <a:r>
              <a:rPr lang="en-US" sz="1900">
                <a:solidFill>
                  <a:schemeClr val="dk1"/>
                </a:solidFill>
                <a:latin typeface="Times New Roman"/>
                <a:ea typeface="Times New Roman"/>
                <a:cs typeface="Times New Roman"/>
                <a:sym typeface="Times New Roman"/>
              </a:rPr>
              <a:t>.</a:t>
            </a:r>
            <a:r>
              <a:rPr lang="en-US" sz="2300">
                <a:solidFill>
                  <a:schemeClr val="dk1"/>
                </a:solidFill>
                <a:latin typeface="Times New Roman"/>
                <a:ea typeface="Times New Roman"/>
                <a:cs typeface="Times New Roman"/>
                <a:sym typeface="Times New Roman"/>
              </a:rPr>
              <a:t>Swathi, G., Mai, c.k, and Babu, B.R., 2013.Speech Synthesis System for Telugu Language . International journal of computer application(0975 – 8887),Volume 81- No5</a:t>
            </a:r>
            <a:r>
              <a:rPr lang="en-US"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300">
                <a:solidFill>
                  <a:schemeClr val="dk1"/>
                </a:solidFill>
                <a:latin typeface="Times New Roman"/>
                <a:ea typeface="Times New Roman"/>
                <a:cs typeface="Times New Roman"/>
                <a:sym typeface="Times New Roman"/>
              </a:rPr>
              <a:t>[2]</a:t>
            </a:r>
            <a:r>
              <a:rPr lang="en-US" sz="2100">
                <a:solidFill>
                  <a:schemeClr val="dk1"/>
                </a:solidFill>
                <a:latin typeface="Times New Roman"/>
                <a:ea typeface="Times New Roman"/>
                <a:cs typeface="Times New Roman"/>
                <a:sym typeface="Times New Roman"/>
              </a:rPr>
              <a:t>Mohanan, S., Salkar, S., Naik, G., Dessai, N.B., and Naik, S., 2012.Text To Speech Synthesizer for Konkani Language. International Conference on Computing and Control Engineering (ICCCE 2012),12 &amp; 13 April,ISBN 978-1-4675-2248-9 </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0"/>
          <p:cNvSpPr txBox="1">
            <a:spLocks noGrp="1"/>
          </p:cNvSpPr>
          <p:nvPr>
            <p:ph type="body" idx="1"/>
          </p:nvPr>
        </p:nvSpPr>
        <p:spPr>
          <a:xfrm>
            <a:off x="609600" y="1450375"/>
            <a:ext cx="8003100" cy="45909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2560"/>
              <a:buNone/>
            </a:pPr>
            <a:endParaRPr sz="3200">
              <a:latin typeface="Times New Roman"/>
              <a:ea typeface="Times New Roman"/>
              <a:cs typeface="Times New Roman"/>
              <a:sym typeface="Times New Roman"/>
            </a:endParaRPr>
          </a:p>
          <a:p>
            <a:pPr marL="342900" lvl="0" indent="-342900" algn="l" rtl="0">
              <a:spcBef>
                <a:spcPts val="1000"/>
              </a:spcBef>
              <a:spcAft>
                <a:spcPts val="0"/>
              </a:spcAft>
              <a:buSzPts val="2560"/>
              <a:buNone/>
            </a:pPr>
            <a:endParaRPr sz="3200">
              <a:latin typeface="Times New Roman"/>
              <a:ea typeface="Times New Roman"/>
              <a:cs typeface="Times New Roman"/>
              <a:sym typeface="Times New Roman"/>
            </a:endParaRPr>
          </a:p>
          <a:p>
            <a:pPr marL="342900" lvl="0" indent="-342900" algn="ctr" rtl="0">
              <a:spcBef>
                <a:spcPts val="1000"/>
              </a:spcBef>
              <a:spcAft>
                <a:spcPts val="0"/>
              </a:spcAft>
              <a:buSzPts val="4800"/>
              <a:buNone/>
            </a:pPr>
            <a:r>
              <a:rPr lang="en-US" sz="6000">
                <a:solidFill>
                  <a:schemeClr val="dk1"/>
                </a:solidFill>
                <a:latin typeface="Times New Roman"/>
                <a:ea typeface="Times New Roman"/>
                <a:cs typeface="Times New Roman"/>
                <a:sym typeface="Times New Roman"/>
              </a:rPr>
              <a:t>Thank You.</a:t>
            </a:r>
            <a:endParaRPr>
              <a:solidFill>
                <a:schemeClr val="dk1"/>
              </a:solidFill>
            </a:endParaRPr>
          </a:p>
          <a:p>
            <a:pPr marL="342900" lvl="0" indent="-342900" algn="l" rtl="0">
              <a:spcBef>
                <a:spcPts val="1000"/>
              </a:spcBef>
              <a:spcAft>
                <a:spcPts val="0"/>
              </a:spcAft>
              <a:buSzPts val="1440"/>
              <a:buNone/>
            </a:pPr>
            <a:endParaRPr/>
          </a:p>
        </p:txBody>
      </p:sp>
      <p:sp>
        <p:nvSpPr>
          <p:cNvPr id="245" name="Google Shape;245;p10"/>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
          <p:cNvSpPr txBox="1">
            <a:spLocks noGrp="1"/>
          </p:cNvSpPr>
          <p:nvPr>
            <p:ph type="title"/>
          </p:nvPr>
        </p:nvSpPr>
        <p:spPr>
          <a:xfrm>
            <a:off x="228600" y="609600"/>
            <a:ext cx="8458200" cy="609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4320"/>
              <a:buFont typeface="Times New Roman"/>
              <a:buNone/>
            </a:pPr>
            <a:r>
              <a:rPr lang="en-US" sz="4120" b="1">
                <a:solidFill>
                  <a:schemeClr val="dk1"/>
                </a:solidFill>
                <a:latin typeface="Times New Roman"/>
                <a:ea typeface="Times New Roman"/>
                <a:cs typeface="Times New Roman"/>
                <a:sym typeface="Times New Roman"/>
              </a:rPr>
              <a:t>Content</a:t>
            </a:r>
            <a:endParaRPr sz="4120" b="1">
              <a:solidFill>
                <a:schemeClr val="dk1"/>
              </a:solidFill>
              <a:latin typeface="Times New Roman"/>
              <a:ea typeface="Times New Roman"/>
              <a:cs typeface="Times New Roman"/>
              <a:sym typeface="Times New Roman"/>
            </a:endParaRPr>
          </a:p>
        </p:txBody>
      </p:sp>
      <p:sp>
        <p:nvSpPr>
          <p:cNvPr id="161" name="Google Shape;161;p2"/>
          <p:cNvSpPr txBox="1">
            <a:spLocks noGrp="1"/>
          </p:cNvSpPr>
          <p:nvPr>
            <p:ph type="body" idx="1"/>
          </p:nvPr>
        </p:nvSpPr>
        <p:spPr>
          <a:xfrm>
            <a:off x="228600" y="1447800"/>
            <a:ext cx="8000999" cy="4958688"/>
          </a:xfrm>
          <a:prstGeom prst="rect">
            <a:avLst/>
          </a:prstGeom>
          <a:noFill/>
          <a:ln>
            <a:noFill/>
          </a:ln>
        </p:spPr>
        <p:txBody>
          <a:bodyPr spcFirstLastPara="1" wrap="square" lIns="91425" tIns="45700" rIns="91425" bIns="45700" anchor="t" anchorCtr="0">
            <a:normAutofit fontScale="25000" lnSpcReduction="20000"/>
          </a:bodyPr>
          <a:lstStyle/>
          <a:p>
            <a:pPr marL="342900" lvl="0" indent="-324256" algn="l" rtl="0">
              <a:spcBef>
                <a:spcPts val="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Introduction</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Challenges &amp; motivation</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Literature Survey</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Block diagram </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Circuit Diagram</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Simulation</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System Configuration</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Results and Discussion</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Conclusion</a:t>
            </a:r>
            <a:endParaRPr sz="12000">
              <a:latin typeface="Times New Roman"/>
              <a:ea typeface="Times New Roman"/>
              <a:cs typeface="Times New Roman"/>
              <a:sym typeface="Times New Roman"/>
            </a:endParaRPr>
          </a:p>
          <a:p>
            <a:pPr marL="342900" lvl="0" indent="-324256" algn="l" rtl="0">
              <a:spcBef>
                <a:spcPts val="1000"/>
              </a:spcBef>
              <a:spcAft>
                <a:spcPts val="0"/>
              </a:spcAft>
              <a:buClr>
                <a:schemeClr val="dk1"/>
              </a:buClr>
              <a:buSzPct val="66666"/>
              <a:buFont typeface="Times New Roman"/>
              <a:buChar char="►"/>
            </a:pPr>
            <a:r>
              <a:rPr lang="en-US" sz="12000">
                <a:solidFill>
                  <a:schemeClr val="dk1"/>
                </a:solidFill>
                <a:latin typeface="Times New Roman"/>
                <a:ea typeface="Times New Roman"/>
                <a:cs typeface="Times New Roman"/>
                <a:sym typeface="Times New Roman"/>
              </a:rPr>
              <a:t>References</a:t>
            </a:r>
            <a:endParaRPr sz="12000">
              <a:latin typeface="Times New Roman"/>
              <a:ea typeface="Times New Roman"/>
              <a:cs typeface="Times New Roman"/>
              <a:sym typeface="Times New Roman"/>
            </a:endParaRPr>
          </a:p>
          <a:p>
            <a:pPr marL="342900" lvl="0" indent="-258318" algn="l" rtl="0">
              <a:spcBef>
                <a:spcPts val="1000"/>
              </a:spcBef>
              <a:spcAft>
                <a:spcPts val="0"/>
              </a:spcAft>
              <a:buSzPct val="79999"/>
              <a:buNone/>
            </a:pPr>
            <a:endParaRPr>
              <a:latin typeface="Times New Roman"/>
              <a:ea typeface="Times New Roman"/>
              <a:cs typeface="Times New Roman"/>
              <a:sym typeface="Times New Roman"/>
            </a:endParaRPr>
          </a:p>
          <a:p>
            <a:pPr marL="342900" lvl="0" indent="-258318" algn="l" rtl="0">
              <a:spcBef>
                <a:spcPts val="1000"/>
              </a:spcBef>
              <a:spcAft>
                <a:spcPts val="0"/>
              </a:spcAft>
              <a:buSzPct val="79999"/>
              <a:buNone/>
            </a:pPr>
            <a:endParaRPr>
              <a:latin typeface="Times New Roman"/>
              <a:ea typeface="Times New Roman"/>
              <a:cs typeface="Times New Roman"/>
              <a:sym typeface="Times New Roman"/>
            </a:endParaRPr>
          </a:p>
          <a:p>
            <a:pPr marL="342900" lvl="0" indent="-258318" algn="l" rtl="0">
              <a:spcBef>
                <a:spcPts val="1000"/>
              </a:spcBef>
              <a:spcAft>
                <a:spcPts val="0"/>
              </a:spcAft>
              <a:buSzPct val="79999"/>
              <a:buNone/>
            </a:pPr>
            <a:endParaRPr>
              <a:latin typeface="Times New Roman"/>
              <a:ea typeface="Times New Roman"/>
              <a:cs typeface="Times New Roman"/>
              <a:sym typeface="Times New Roman"/>
            </a:endParaRPr>
          </a:p>
          <a:p>
            <a:pPr marL="342900" lvl="0" indent="-258318" algn="l" rtl="0">
              <a:spcBef>
                <a:spcPts val="1000"/>
              </a:spcBef>
              <a:spcAft>
                <a:spcPts val="0"/>
              </a:spcAft>
              <a:buSzPct val="79999"/>
              <a:buNone/>
            </a:pPr>
            <a:endParaRPr>
              <a:latin typeface="Times New Roman"/>
              <a:ea typeface="Times New Roman"/>
              <a:cs typeface="Times New Roman"/>
              <a:sym typeface="Times New Roman"/>
            </a:endParaRPr>
          </a:p>
        </p:txBody>
      </p:sp>
      <p:sp>
        <p:nvSpPr>
          <p:cNvPr id="162" name="Google Shape;162;p2"/>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title"/>
          </p:nvPr>
        </p:nvSpPr>
        <p:spPr>
          <a:xfrm>
            <a:off x="214875" y="274650"/>
            <a:ext cx="8472000" cy="6027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imes New Roman"/>
              <a:buNone/>
            </a:pPr>
            <a:r>
              <a:rPr lang="en-US">
                <a:solidFill>
                  <a:schemeClr val="dk1"/>
                </a:solidFill>
                <a:latin typeface="Times New Roman"/>
                <a:ea typeface="Times New Roman"/>
                <a:cs typeface="Times New Roman"/>
                <a:sym typeface="Times New Roman"/>
              </a:rPr>
              <a:t>I</a:t>
            </a:r>
            <a:r>
              <a:rPr lang="en-US" b="1">
                <a:solidFill>
                  <a:schemeClr val="dk1"/>
                </a:solidFill>
                <a:latin typeface="Times New Roman"/>
                <a:ea typeface="Times New Roman"/>
                <a:cs typeface="Times New Roman"/>
                <a:sym typeface="Times New Roman"/>
              </a:rPr>
              <a:t>ntroduction</a:t>
            </a:r>
            <a:endParaRPr b="1">
              <a:solidFill>
                <a:schemeClr val="dk1"/>
              </a:solidFill>
            </a:endParaRPr>
          </a:p>
        </p:txBody>
      </p:sp>
      <p:sp>
        <p:nvSpPr>
          <p:cNvPr id="168" name="Google Shape;168;p3"/>
          <p:cNvSpPr txBox="1">
            <a:spLocks noGrp="1"/>
          </p:cNvSpPr>
          <p:nvPr>
            <p:ph type="body" idx="1"/>
          </p:nvPr>
        </p:nvSpPr>
        <p:spPr>
          <a:xfrm rot="119" flipH="1">
            <a:off x="214875" y="769950"/>
            <a:ext cx="8630700" cy="5729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b="1">
                <a:solidFill>
                  <a:schemeClr val="dk1"/>
                </a:solidFill>
                <a:latin typeface="Times New Roman"/>
                <a:ea typeface="Times New Roman"/>
                <a:cs typeface="Times New Roman"/>
                <a:sym typeface="Times New Roman"/>
              </a:rPr>
              <a:t>Motivation</a:t>
            </a:r>
            <a:endParaRPr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Text to speech converter can be used for many application, such as  Audio books,Google assistant,etc. We use of text to speech converter very frequently and it has become very common to us . People with visual impairment face difficulties in their daily life to read or access printed text documents,even people with low vision also face similar difficulties while dealing with text documents.Here, text to speech converter will be of great help to such people,as it can read any text aloud  whatever that has been written on screen .</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400">
              <a:solidFill>
                <a:srgbClr val="FF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400" b="1">
                <a:solidFill>
                  <a:schemeClr val="dk1"/>
                </a:solidFill>
                <a:latin typeface="Times New Roman"/>
                <a:ea typeface="Times New Roman"/>
                <a:cs typeface="Times New Roman"/>
                <a:sym typeface="Times New Roman"/>
              </a:rPr>
              <a:t>Objective</a:t>
            </a:r>
            <a:endParaRPr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Aim of our proposed project is to overcome the reading problems of Visually Impaired(VI) people.This project will assist the blind people to read text printed on pamphlets, newspapers and books.</a:t>
            </a:r>
            <a:endParaRPr sz="2400">
              <a:solidFill>
                <a:srgbClr val="FF0000"/>
              </a:solidFill>
              <a:latin typeface="Times New Roman"/>
              <a:ea typeface="Times New Roman"/>
              <a:cs typeface="Times New Roman"/>
              <a:sym typeface="Times New Roman"/>
            </a:endParaRPr>
          </a:p>
          <a:p>
            <a:pPr marL="0" lvl="0" indent="0" algn="l" rtl="0">
              <a:spcBef>
                <a:spcPts val="1000"/>
              </a:spcBef>
              <a:spcAft>
                <a:spcPts val="0"/>
              </a:spcAft>
              <a:buSzPts val="1920"/>
              <a:buNone/>
            </a:pPr>
            <a:endParaRPr sz="2400"/>
          </a:p>
        </p:txBody>
      </p:sp>
      <p:sp>
        <p:nvSpPr>
          <p:cNvPr id="169" name="Google Shape;169;p3"/>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e055d89651_0_0"/>
          <p:cNvSpPr txBox="1">
            <a:spLocks noGrp="1"/>
          </p:cNvSpPr>
          <p:nvPr>
            <p:ph type="body" idx="1"/>
          </p:nvPr>
        </p:nvSpPr>
        <p:spPr>
          <a:xfrm>
            <a:off x="196975" y="196975"/>
            <a:ext cx="8791800" cy="6517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Text to speech converter</a:t>
            </a:r>
            <a:endParaRPr sz="36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600" b="1">
              <a:solidFill>
                <a:schemeClr val="dk1"/>
              </a:solidFill>
              <a:latin typeface="Times New Roman"/>
              <a:ea typeface="Times New Roman"/>
              <a:cs typeface="Times New Roman"/>
              <a:sym typeface="Times New Roman"/>
            </a:endParaRPr>
          </a:p>
          <a:p>
            <a:pPr marL="457200" lvl="0" indent="-419100" algn="l" rtl="0">
              <a:lnSpc>
                <a:spcPct val="115000"/>
              </a:lnSpc>
              <a:spcBef>
                <a:spcPts val="100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The TTS system gets the text as the input ,</a:t>
            </a:r>
            <a:endParaRPr sz="3000">
              <a:solidFill>
                <a:schemeClr val="dk1"/>
              </a:solidFill>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r>
              <a:rPr lang="en-US" sz="3000">
                <a:solidFill>
                  <a:schemeClr val="dk1"/>
                </a:solidFill>
                <a:latin typeface="Times New Roman"/>
                <a:ea typeface="Times New Roman"/>
                <a:cs typeface="Times New Roman"/>
                <a:sym typeface="Times New Roman"/>
              </a:rPr>
              <a:t>is synthesized the speech</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100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 The first phase is text analysis</a:t>
            </a:r>
            <a:endParaRPr sz="3000">
              <a:solidFill>
                <a:schemeClr val="dk1"/>
              </a:solidFill>
              <a:latin typeface="Times New Roman"/>
              <a:ea typeface="Times New Roman"/>
              <a:cs typeface="Times New Roman"/>
              <a:sym typeface="Times New Roman"/>
            </a:endParaRPr>
          </a:p>
          <a:p>
            <a:pPr marL="457200" lvl="0" indent="-419100" algn="l" rtl="0">
              <a:lnSpc>
                <a:spcPct val="115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 the second phase is the generation of speech</a:t>
            </a:r>
            <a:endParaRPr sz="3000">
              <a:solidFill>
                <a:schemeClr val="dk1"/>
              </a:solidFill>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r>
              <a:rPr lang="en-US" sz="3000">
                <a:solidFill>
                  <a:schemeClr val="dk1"/>
                </a:solidFill>
                <a:latin typeface="Times New Roman"/>
                <a:ea typeface="Times New Roman"/>
                <a:cs typeface="Times New Roman"/>
                <a:sym typeface="Times New Roman"/>
              </a:rPr>
              <a:t>waveforms</a:t>
            </a:r>
            <a:endParaRPr sz="3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30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a:p>
        </p:txBody>
      </p:sp>
      <p:sp>
        <p:nvSpPr>
          <p:cNvPr id="176" name="Google Shape;176;ge055d89651_0_0"/>
          <p:cNvSpPr txBox="1">
            <a:spLocks noGrp="1"/>
          </p:cNvSpPr>
          <p:nvPr>
            <p:ph type="sldNum" idx="12"/>
          </p:nvPr>
        </p:nvSpPr>
        <p:spPr>
          <a:xfrm>
            <a:off x="6444676" y="6041363"/>
            <a:ext cx="512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609600" y="685800"/>
            <a:ext cx="6347700" cy="675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3F7818"/>
              </a:buClr>
              <a:buSzPts val="3600"/>
              <a:buFont typeface="Trebuchet MS"/>
              <a:buNone/>
            </a:pPr>
            <a:r>
              <a:rPr lang="en-US">
                <a:solidFill>
                  <a:schemeClr val="dk1"/>
                </a:solidFill>
              </a:rPr>
              <a:t>Block diagram </a:t>
            </a:r>
            <a:endParaRPr>
              <a:solidFill>
                <a:schemeClr val="dk1"/>
              </a:solidFill>
            </a:endParaRPr>
          </a:p>
        </p:txBody>
      </p:sp>
      <p:sp>
        <p:nvSpPr>
          <p:cNvPr id="182" name="Google Shape;182;p6"/>
          <p:cNvSpPr txBox="1">
            <a:spLocks noGrp="1"/>
          </p:cNvSpPr>
          <p:nvPr>
            <p:ph type="sldNum" idx="12"/>
          </p:nvPr>
        </p:nvSpPr>
        <p:spPr>
          <a:xfrm>
            <a:off x="6444676" y="6041363"/>
            <a:ext cx="512638"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83" name="Google Shape;183;p6"/>
          <p:cNvSpPr/>
          <p:nvPr/>
        </p:nvSpPr>
        <p:spPr>
          <a:xfrm>
            <a:off x="145611" y="2590800"/>
            <a:ext cx="2209800" cy="1600200"/>
          </a:xfrm>
          <a:prstGeom prst="rect">
            <a:avLst/>
          </a:prstGeom>
          <a:noFill/>
          <a:ln w="38100" cap="flat"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Arduino UNO</a:t>
            </a:r>
            <a:endParaRPr sz="2400" b="1">
              <a:solidFill>
                <a:schemeClr val="dk1"/>
              </a:solidFill>
              <a:latin typeface="Trebuchet MS"/>
              <a:ea typeface="Trebuchet MS"/>
              <a:cs typeface="Trebuchet MS"/>
              <a:sym typeface="Trebuchet MS"/>
            </a:endParaRPr>
          </a:p>
        </p:txBody>
      </p:sp>
      <p:sp>
        <p:nvSpPr>
          <p:cNvPr id="184" name="Google Shape;184;p6"/>
          <p:cNvSpPr/>
          <p:nvPr/>
        </p:nvSpPr>
        <p:spPr>
          <a:xfrm>
            <a:off x="2441725" y="3162300"/>
            <a:ext cx="457200" cy="457200"/>
          </a:xfrm>
          <a:prstGeom prst="right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85" name="Google Shape;185;p6"/>
          <p:cNvSpPr/>
          <p:nvPr/>
        </p:nvSpPr>
        <p:spPr>
          <a:xfrm>
            <a:off x="2985239" y="2590800"/>
            <a:ext cx="2819400" cy="1600200"/>
          </a:xfrm>
          <a:prstGeom prst="rect">
            <a:avLst/>
          </a:prstGeom>
          <a:noFill/>
          <a:ln w="38100" cap="flat"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Audio Amplifier Circuits</a:t>
            </a:r>
            <a:endParaRPr sz="2400" b="1">
              <a:solidFill>
                <a:schemeClr val="dk1"/>
              </a:solidFill>
              <a:latin typeface="Trebuchet MS"/>
              <a:ea typeface="Trebuchet MS"/>
              <a:cs typeface="Trebuchet MS"/>
              <a:sym typeface="Trebuchet MS"/>
            </a:endParaRPr>
          </a:p>
        </p:txBody>
      </p:sp>
      <p:sp>
        <p:nvSpPr>
          <p:cNvPr id="186" name="Google Shape;186;p6"/>
          <p:cNvSpPr/>
          <p:nvPr/>
        </p:nvSpPr>
        <p:spPr>
          <a:xfrm>
            <a:off x="5882502" y="3162300"/>
            <a:ext cx="457200" cy="457200"/>
          </a:xfrm>
          <a:prstGeom prst="right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87" name="Google Shape;187;p6"/>
          <p:cNvSpPr/>
          <p:nvPr/>
        </p:nvSpPr>
        <p:spPr>
          <a:xfrm>
            <a:off x="6423894" y="2604655"/>
            <a:ext cx="2286000" cy="1600200"/>
          </a:xfrm>
          <a:prstGeom prst="rect">
            <a:avLst/>
          </a:prstGeom>
          <a:noFill/>
          <a:ln w="38100" cap="flat"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Speaker</a:t>
            </a:r>
            <a:endParaRPr sz="2400" b="1">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7"/>
          <p:cNvSpPr txBox="1">
            <a:spLocks noGrp="1"/>
          </p:cNvSpPr>
          <p:nvPr>
            <p:ph type="title"/>
          </p:nvPr>
        </p:nvSpPr>
        <p:spPr>
          <a:xfrm>
            <a:off x="914400" y="274638"/>
            <a:ext cx="7772400" cy="7159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solidFill>
                  <a:srgbClr val="3F3F3F"/>
                </a:solidFill>
              </a:rPr>
              <a:t>For working inside</a:t>
            </a:r>
            <a:r>
              <a:rPr lang="en-US"/>
              <a:t> </a:t>
            </a:r>
            <a:r>
              <a:rPr lang="en-US">
                <a:solidFill>
                  <a:schemeClr val="dk1"/>
                </a:solidFill>
              </a:rPr>
              <a:t>Arduino UNO</a:t>
            </a:r>
            <a:endParaRPr>
              <a:solidFill>
                <a:schemeClr val="dk1"/>
              </a:solidFill>
            </a:endParaRPr>
          </a:p>
        </p:txBody>
      </p:sp>
      <p:sp>
        <p:nvSpPr>
          <p:cNvPr id="193" name="Google Shape;193;p7"/>
          <p:cNvSpPr txBox="1">
            <a:spLocks noGrp="1"/>
          </p:cNvSpPr>
          <p:nvPr>
            <p:ph type="sldNum" idx="12"/>
          </p:nvPr>
        </p:nvSpPr>
        <p:spPr>
          <a:xfrm>
            <a:off x="0" y="6324600"/>
            <a:ext cx="4572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94" name="Google Shape;194;p7"/>
          <p:cNvSpPr/>
          <p:nvPr/>
        </p:nvSpPr>
        <p:spPr>
          <a:xfrm>
            <a:off x="433819" y="1371600"/>
            <a:ext cx="8458200" cy="5029200"/>
          </a:xfrm>
          <a:prstGeom prst="rect">
            <a:avLst/>
          </a:prstGeom>
          <a:solidFill>
            <a:schemeClr val="lt1"/>
          </a:solidFill>
          <a:ln w="38100" cap="flat"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US" sz="1800">
                <a:solidFill>
                  <a:schemeClr val="lt1"/>
                </a:solidFill>
                <a:latin typeface="Trebuchet MS"/>
                <a:ea typeface="Trebuchet MS"/>
                <a:cs typeface="Trebuchet MS"/>
                <a:sym typeface="Trebuchet MS"/>
              </a:rPr>
              <a:t> The TTS system gets the text as the input and then a computer algorithm which called TTS engine analyses the text, pre-processes the text and synthesizes the speech with some mathematical models. </a:t>
            </a:r>
            <a:endParaRPr sz="1800">
              <a:solidFill>
                <a:schemeClr val="lt1"/>
              </a:solidFill>
              <a:latin typeface="Trebuchet MS"/>
              <a:ea typeface="Trebuchet MS"/>
              <a:cs typeface="Trebuchet MS"/>
              <a:sym typeface="Trebuchet MS"/>
            </a:endParaRPr>
          </a:p>
        </p:txBody>
      </p:sp>
      <p:sp>
        <p:nvSpPr>
          <p:cNvPr id="195" name="Google Shape;195;p7"/>
          <p:cNvSpPr txBox="1"/>
          <p:nvPr/>
        </p:nvSpPr>
        <p:spPr>
          <a:xfrm>
            <a:off x="1143000" y="1676400"/>
            <a:ext cx="68579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chemeClr val="dk1"/>
                </a:solidFill>
                <a:latin typeface="Trebuchet MS"/>
                <a:ea typeface="Trebuchet MS"/>
                <a:cs typeface="Trebuchet MS"/>
                <a:sym typeface="Trebuchet MS"/>
              </a:rPr>
              <a:t>Text to speech synthesizer</a:t>
            </a:r>
            <a:endParaRPr sz="2800" b="1">
              <a:solidFill>
                <a:schemeClr val="dk1"/>
              </a:solidFill>
              <a:latin typeface="Trebuchet MS"/>
              <a:ea typeface="Trebuchet MS"/>
              <a:cs typeface="Trebuchet MS"/>
              <a:sym typeface="Trebuchet MS"/>
            </a:endParaRPr>
          </a:p>
        </p:txBody>
      </p:sp>
      <p:sp>
        <p:nvSpPr>
          <p:cNvPr id="196" name="Google Shape;196;p7"/>
          <p:cNvSpPr/>
          <p:nvPr/>
        </p:nvSpPr>
        <p:spPr>
          <a:xfrm>
            <a:off x="1880752" y="2501167"/>
            <a:ext cx="1929247" cy="3439180"/>
          </a:xfrm>
          <a:prstGeom prst="rect">
            <a:avLst/>
          </a:prstGeom>
          <a:noFill/>
          <a:ln w="28575" cap="flat"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dk1"/>
                </a:solidFill>
                <a:latin typeface="Trebuchet MS"/>
                <a:ea typeface="Trebuchet MS"/>
                <a:cs typeface="Trebuchet MS"/>
                <a:sym typeface="Trebuchet MS"/>
              </a:rPr>
              <a:t>Natural language processing</a:t>
            </a:r>
            <a:endParaRPr/>
          </a:p>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Conversion into phonemes</a:t>
            </a:r>
            <a:endParaRPr sz="2400" b="1">
              <a:solidFill>
                <a:schemeClr val="dk1"/>
              </a:solidFill>
              <a:latin typeface="Trebuchet MS"/>
              <a:ea typeface="Trebuchet MS"/>
              <a:cs typeface="Trebuchet MS"/>
              <a:sym typeface="Trebuchet MS"/>
            </a:endParaRPr>
          </a:p>
        </p:txBody>
      </p:sp>
      <p:sp>
        <p:nvSpPr>
          <p:cNvPr id="197" name="Google Shape;197;p7"/>
          <p:cNvSpPr/>
          <p:nvPr/>
        </p:nvSpPr>
        <p:spPr>
          <a:xfrm>
            <a:off x="5167745" y="2501167"/>
            <a:ext cx="2100693" cy="3439180"/>
          </a:xfrm>
          <a:prstGeom prst="rect">
            <a:avLst/>
          </a:prstGeom>
          <a:noFill/>
          <a:ln w="28575" cap="flat"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chemeClr val="dk1"/>
                </a:solidFill>
                <a:latin typeface="Trebuchet MS"/>
                <a:ea typeface="Trebuchet MS"/>
                <a:cs typeface="Trebuchet MS"/>
                <a:sym typeface="Trebuchet MS"/>
              </a:rPr>
              <a:t>Digital signal processing</a:t>
            </a:r>
            <a:endParaRPr/>
          </a:p>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Mathematical models,algorithms</a:t>
            </a:r>
            <a:endParaRPr sz="2400" b="1">
              <a:solidFill>
                <a:schemeClr val="dk1"/>
              </a:solidFill>
              <a:latin typeface="Trebuchet MS"/>
              <a:ea typeface="Trebuchet MS"/>
              <a:cs typeface="Trebuchet MS"/>
              <a:sym typeface="Trebuchet MS"/>
            </a:endParaRPr>
          </a:p>
        </p:txBody>
      </p:sp>
      <p:sp>
        <p:nvSpPr>
          <p:cNvPr id="198" name="Google Shape;198;p7"/>
          <p:cNvSpPr/>
          <p:nvPr/>
        </p:nvSpPr>
        <p:spPr>
          <a:xfrm>
            <a:off x="1454729" y="3886200"/>
            <a:ext cx="367145" cy="334557"/>
          </a:xfrm>
          <a:prstGeom prst="right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199" name="Google Shape;199;p7"/>
          <p:cNvSpPr/>
          <p:nvPr/>
        </p:nvSpPr>
        <p:spPr>
          <a:xfrm>
            <a:off x="457200" y="3581400"/>
            <a:ext cx="976745" cy="914400"/>
          </a:xfrm>
          <a:prstGeom prst="rect">
            <a:avLst/>
          </a:prstGeom>
          <a:no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Text</a:t>
            </a:r>
            <a:endParaRPr sz="2400" b="1">
              <a:solidFill>
                <a:schemeClr val="dk1"/>
              </a:solidFill>
              <a:latin typeface="Trebuchet MS"/>
              <a:ea typeface="Trebuchet MS"/>
              <a:cs typeface="Trebuchet MS"/>
              <a:sym typeface="Trebuchet MS"/>
            </a:endParaRPr>
          </a:p>
        </p:txBody>
      </p:sp>
      <p:sp>
        <p:nvSpPr>
          <p:cNvPr id="200" name="Google Shape;200;p7"/>
          <p:cNvSpPr/>
          <p:nvPr/>
        </p:nvSpPr>
        <p:spPr>
          <a:xfrm>
            <a:off x="3879272" y="3934691"/>
            <a:ext cx="1219200" cy="182157"/>
          </a:xfrm>
          <a:prstGeom prst="right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201" name="Google Shape;201;p7"/>
          <p:cNvSpPr txBox="1"/>
          <p:nvPr/>
        </p:nvSpPr>
        <p:spPr>
          <a:xfrm>
            <a:off x="3809999" y="3429000"/>
            <a:ext cx="144693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rebuchet MS"/>
                <a:ea typeface="Trebuchet MS"/>
                <a:cs typeface="Trebuchet MS"/>
                <a:sym typeface="Trebuchet MS"/>
              </a:rPr>
              <a:t>phoneme</a:t>
            </a:r>
            <a:endParaRPr sz="2400">
              <a:solidFill>
                <a:schemeClr val="dk1"/>
              </a:solidFill>
              <a:latin typeface="Trebuchet MS"/>
              <a:ea typeface="Trebuchet MS"/>
              <a:cs typeface="Trebuchet MS"/>
              <a:sym typeface="Trebuchet MS"/>
            </a:endParaRPr>
          </a:p>
        </p:txBody>
      </p:sp>
      <p:sp>
        <p:nvSpPr>
          <p:cNvPr id="202" name="Google Shape;202;p7"/>
          <p:cNvSpPr/>
          <p:nvPr/>
        </p:nvSpPr>
        <p:spPr>
          <a:xfrm>
            <a:off x="7573239" y="3659832"/>
            <a:ext cx="1295400" cy="835968"/>
          </a:xfrm>
          <a:prstGeom prst="rect">
            <a:avLst/>
          </a:prstGeom>
          <a:no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Trebuchet MS"/>
                <a:ea typeface="Trebuchet MS"/>
                <a:cs typeface="Trebuchet MS"/>
                <a:sym typeface="Trebuchet MS"/>
              </a:rPr>
              <a:t>Speech</a:t>
            </a:r>
            <a:endParaRPr sz="2400" b="1">
              <a:solidFill>
                <a:schemeClr val="dk1"/>
              </a:solidFill>
              <a:latin typeface="Trebuchet MS"/>
              <a:ea typeface="Trebuchet MS"/>
              <a:cs typeface="Trebuchet MS"/>
              <a:sym typeface="Trebuchet MS"/>
            </a:endParaRPr>
          </a:p>
        </p:txBody>
      </p:sp>
      <p:sp>
        <p:nvSpPr>
          <p:cNvPr id="203" name="Google Shape;203;p7"/>
          <p:cNvSpPr/>
          <p:nvPr/>
        </p:nvSpPr>
        <p:spPr>
          <a:xfrm>
            <a:off x="7268439" y="3895567"/>
            <a:ext cx="304800" cy="286066"/>
          </a:xfrm>
          <a:prstGeom prst="rightArrow">
            <a:avLst>
              <a:gd name="adj1" fmla="val 50000"/>
              <a:gd name="adj2" fmla="val 50000"/>
            </a:avLst>
          </a:prstGeom>
          <a:solidFill>
            <a:schemeClr val="accent1"/>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e055d89651_0_10"/>
          <p:cNvSpPr txBox="1">
            <a:spLocks noGrp="1"/>
          </p:cNvSpPr>
          <p:nvPr>
            <p:ph type="sldNum" idx="12"/>
          </p:nvPr>
        </p:nvSpPr>
        <p:spPr>
          <a:xfrm>
            <a:off x="6444676" y="6041363"/>
            <a:ext cx="512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210" name="Google Shape;210;ge055d89651_0_10"/>
          <p:cNvSpPr txBox="1"/>
          <p:nvPr/>
        </p:nvSpPr>
        <p:spPr>
          <a:xfrm>
            <a:off x="411850" y="376025"/>
            <a:ext cx="8344200" cy="603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b="1" dirty="0">
                <a:solidFill>
                  <a:schemeClr val="dk1"/>
                </a:solidFill>
                <a:latin typeface="Times New Roman"/>
                <a:ea typeface="Times New Roman"/>
                <a:cs typeface="Times New Roman"/>
                <a:sym typeface="Times New Roman"/>
              </a:rPr>
              <a:t>Selection of Components:</a:t>
            </a:r>
            <a:endParaRPr sz="30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b="1" u="sng"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1. Arduino Uno</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2. Audio Amplifier LM386</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3. Resistors (10k</a:t>
            </a:r>
            <a:r>
              <a:rPr lang="en-US" sz="2500" dirty="0">
                <a:solidFill>
                  <a:schemeClr val="dk1"/>
                </a:solidFill>
                <a:highlight>
                  <a:srgbClr val="FFFFFF"/>
                </a:highlight>
                <a:latin typeface="Times New Roman"/>
                <a:ea typeface="Times New Roman"/>
                <a:cs typeface="Times New Roman"/>
                <a:sym typeface="Times New Roman"/>
              </a:rPr>
              <a:t>Ω</a:t>
            </a:r>
            <a:r>
              <a:rPr lang="en-US" sz="2500" dirty="0">
                <a:solidFill>
                  <a:schemeClr val="dk1"/>
                </a:solidFill>
                <a:latin typeface="Times New Roman"/>
                <a:ea typeface="Times New Roman"/>
                <a:cs typeface="Times New Roman"/>
                <a:sym typeface="Times New Roman"/>
              </a:rPr>
              <a:t>, 100k</a:t>
            </a:r>
            <a:r>
              <a:rPr lang="en-US" sz="2500" dirty="0">
                <a:solidFill>
                  <a:schemeClr val="dk1"/>
                </a:solidFill>
                <a:highlight>
                  <a:srgbClr val="FFFFFF"/>
                </a:highlight>
                <a:latin typeface="Times New Roman"/>
                <a:ea typeface="Times New Roman"/>
                <a:cs typeface="Times New Roman"/>
                <a:sym typeface="Times New Roman"/>
              </a:rPr>
              <a:t>Ω</a:t>
            </a:r>
            <a:r>
              <a:rPr lang="en-US" sz="2500" dirty="0">
                <a:solidFill>
                  <a:schemeClr val="dk1"/>
                </a:solidFill>
                <a:latin typeface="Times New Roman"/>
                <a:ea typeface="Times New Roman"/>
                <a:cs typeface="Times New Roman"/>
                <a:sym typeface="Times New Roman"/>
              </a:rPr>
              <a:t>)</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4. Capacitors (0.05uF , 0.1uF ,10uF , 220uF ) </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5. Speaker (8</a:t>
            </a:r>
            <a:r>
              <a:rPr lang="en-US" sz="2500" dirty="0">
                <a:solidFill>
                  <a:schemeClr val="dk1"/>
                </a:solidFill>
                <a:highlight>
                  <a:srgbClr val="FFFFFF"/>
                </a:highlight>
                <a:latin typeface="Times New Roman"/>
                <a:ea typeface="Times New Roman"/>
                <a:cs typeface="Times New Roman"/>
                <a:sym typeface="Times New Roman"/>
              </a:rPr>
              <a:t>Ω, 5V) </a:t>
            </a:r>
            <a:endParaRPr sz="250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6. 9V Battery </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914400" y="274658"/>
            <a:ext cx="7772400" cy="1086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US">
                <a:solidFill>
                  <a:schemeClr val="dk1"/>
                </a:solidFill>
              </a:rPr>
              <a:t>Circuit Diagram</a:t>
            </a:r>
            <a:endParaRPr>
              <a:solidFill>
                <a:schemeClr val="dk1"/>
              </a:solidFill>
            </a:endParaRPr>
          </a:p>
        </p:txBody>
      </p:sp>
      <p:sp>
        <p:nvSpPr>
          <p:cNvPr id="216" name="Google Shape;216;p8"/>
          <p:cNvSpPr txBox="1">
            <a:spLocks noGrp="1"/>
          </p:cNvSpPr>
          <p:nvPr>
            <p:ph type="sldNum" idx="12"/>
          </p:nvPr>
        </p:nvSpPr>
        <p:spPr>
          <a:xfrm>
            <a:off x="-34636" y="6400800"/>
            <a:ext cx="457200" cy="45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17" name="Google Shape;217;p8"/>
          <p:cNvPicPr preferRelativeResize="0"/>
          <p:nvPr/>
        </p:nvPicPr>
        <p:blipFill>
          <a:blip r:embed="rId3">
            <a:alphaModFix/>
          </a:blip>
          <a:stretch>
            <a:fillRect/>
          </a:stretch>
        </p:blipFill>
        <p:spPr>
          <a:xfrm>
            <a:off x="322300" y="875375"/>
            <a:ext cx="8576976" cy="5731925"/>
          </a:xfrm>
          <a:prstGeom prst="rect">
            <a:avLst/>
          </a:prstGeom>
          <a:noFill/>
          <a:ln>
            <a:noFill/>
          </a:ln>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4" name="image6.png">
            <a:extLst>
              <a:ext uri="{FF2B5EF4-FFF2-40B4-BE49-F238E27FC236}">
                <a16:creationId xmlns:a16="http://schemas.microsoft.com/office/drawing/2014/main" id="{309F0788-25A0-4E30-A656-AC8C5667763C}"/>
              </a:ext>
            </a:extLst>
          </p:cNvPr>
          <p:cNvPicPr/>
          <p:nvPr/>
        </p:nvPicPr>
        <p:blipFill>
          <a:blip r:embed="rId3"/>
          <a:srcRect/>
          <a:stretch>
            <a:fillRect/>
          </a:stretch>
        </p:blipFill>
        <p:spPr>
          <a:xfrm>
            <a:off x="609600" y="1307100"/>
            <a:ext cx="7234989" cy="4853068"/>
          </a:xfrm>
          <a:prstGeom prst="rect">
            <a:avLst/>
          </a:prstGeom>
          <a:ln/>
        </p:spPr>
      </p:pic>
      <p:sp>
        <p:nvSpPr>
          <p:cNvPr id="223" name="Google Shape;223;ge0563e58f8_0_1"/>
          <p:cNvSpPr txBox="1">
            <a:spLocks noGrp="1"/>
          </p:cNvSpPr>
          <p:nvPr>
            <p:ph type="title"/>
          </p:nvPr>
        </p:nvSpPr>
        <p:spPr>
          <a:xfrm>
            <a:off x="609600" y="609600"/>
            <a:ext cx="6347700" cy="697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a:solidFill>
                  <a:schemeClr val="dk1"/>
                </a:solidFill>
              </a:rPr>
              <a:t>Simulation</a:t>
            </a:r>
            <a:endParaRPr>
              <a:solidFill>
                <a:schemeClr val="dk1"/>
              </a:solidFill>
            </a:endParaRPr>
          </a:p>
        </p:txBody>
      </p:sp>
      <p:sp>
        <p:nvSpPr>
          <p:cNvPr id="224" name="Google Shape;224;ge0563e58f8_0_1"/>
          <p:cNvSpPr txBox="1">
            <a:spLocks noGrp="1"/>
          </p:cNvSpPr>
          <p:nvPr>
            <p:ph type="sldNum" idx="12"/>
          </p:nvPr>
        </p:nvSpPr>
        <p:spPr>
          <a:xfrm>
            <a:off x="6444676" y="6041363"/>
            <a:ext cx="512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565</Words>
  <Application>Microsoft Office PowerPoint</Application>
  <PresentationFormat>On-screen Show (4:3)</PresentationFormat>
  <Paragraphs>122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Trebuchet MS</vt:lpstr>
      <vt:lpstr>Calibri</vt:lpstr>
      <vt:lpstr>Times New Roman</vt:lpstr>
      <vt:lpstr>Noto Sans Symbols</vt:lpstr>
      <vt:lpstr>Corsiva</vt:lpstr>
      <vt:lpstr>Arial</vt:lpstr>
      <vt:lpstr>Facet</vt:lpstr>
      <vt:lpstr>PowerPoint Presentation</vt:lpstr>
      <vt:lpstr>Content</vt:lpstr>
      <vt:lpstr>Introduction</vt:lpstr>
      <vt:lpstr>PowerPoint Presentation</vt:lpstr>
      <vt:lpstr>Block diagram </vt:lpstr>
      <vt:lpstr>For working inside Arduino UNO</vt:lpstr>
      <vt:lpstr>PowerPoint Presentation</vt:lpstr>
      <vt:lpstr>Circuit Diagram</vt:lpstr>
      <vt:lpstr>Simulation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dc:creator>
  <cp:lastModifiedBy>shubhamk0240@gmail.com</cp:lastModifiedBy>
  <cp:revision>3</cp:revision>
  <dcterms:created xsi:type="dcterms:W3CDTF">2015-04-21T17:22:53Z</dcterms:created>
  <dcterms:modified xsi:type="dcterms:W3CDTF">2022-01-31T07:30:31Z</dcterms:modified>
</cp:coreProperties>
</file>