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61" r:id="rId7"/>
    <p:sldId id="267" r:id="rId8"/>
    <p:sldId id="266" r:id="rId9"/>
    <p:sldId id="276" r:id="rId10"/>
    <p:sldId id="269" r:id="rId11"/>
    <p:sldId id="272" r:id="rId12"/>
    <p:sldId id="270" r:id="rId13"/>
    <p:sldId id="271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9A29E-9EF6-9066-C7D4-3C22FDB97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5A1752-173F-4406-4FB7-FA37350B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2AC37-80D6-B45C-2E41-A7BA2838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0E41D-ADA8-7FF3-C97C-8258C97E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E592C-5414-7DE4-FB7C-C2DD3DB5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E11B1-A4AC-F8D8-38BE-F2B40E9C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63B5A1-735E-BCEE-58EE-C96EB852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7BEA3-74A9-9546-C7E3-0F33A718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11436-33D1-07A6-65D1-DB55A9B7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53EDF-FE8D-D7B8-4D1A-7CDDBFB3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0EB0E-1C4B-FB45-4AF4-AA197C2DB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DBD641-E814-C1C0-C8B2-DF925079A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3D4C8-BDE7-A94F-2E02-A19C3EC2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F43FE-686A-8876-6F5F-7541C429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2C4C6-8BC2-4E8D-022A-D1DFBFF9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163BD-06D6-D4FE-01C4-83DCEADD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E7566-ED1D-49D6-FF19-3A9D3FB2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E44D5-185B-595A-5F2F-5F95ADB7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409F5-2743-6ED2-3B64-5C53DCD0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C191B-7CA4-329C-6FAF-1ECBA967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9F7D6-6FF8-F5BD-11E8-2ECB28A9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13811-8BF0-CFC9-8A5B-A9AE74BF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2959F-05BC-CC2B-7623-A7D3F66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E00F5-7238-EAE5-8D0D-BC77D14B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2FA6-733F-BD65-7BBA-208746E5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AC9A-7510-D08E-329C-0800863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61037-B78F-D752-8D79-750A8C75A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2A5FE-1BC3-D13C-AEA7-758CE867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1396B-0D2F-D89C-C2B4-6642F0C9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C38764-4A20-EEE5-FE97-6B2E4B4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6C42-3FCD-6171-93A3-019538E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3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48ED-6A91-EF86-3C40-C8720D0C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A2E2E-5050-F702-276C-2FB9B38F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A1D309-73D6-6B6D-FA3F-3CFC306D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B17CE6-EFAC-1C94-C112-384E15637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DA3264-BA48-B15B-F400-D73BE134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CA364C-42E4-3F70-90A2-986C8BC8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57491B-56BF-4F56-8F7F-D197217E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E51C74-7C5D-E671-302E-AC63ED01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93182-47F0-4890-388E-F963B958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1AA40-FA0A-AECB-7CEA-BB927F10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B5815-AE8B-DDCF-A889-95B70824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751773-F56A-46CA-2827-0477DD8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5FF884-2D6C-F775-8975-F65FE178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C276-733B-ABD8-2292-EA59421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F3174-2634-EB66-09CD-36EAF07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0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A8C8A-F332-CB65-40FC-328233C8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85C8D-0179-33CC-A28D-DE42A535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D9436A-3256-4BE1-EA69-9E3E87543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E0D429-8678-81B3-E7BB-731A2DCD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47DF5-16BF-4C55-C3BB-1C15D0E4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3A98F-602F-224A-7775-5280D54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33989-98AA-CDDD-CCDB-4041EC62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5DA89E-7FCC-D8F5-698B-746D1BB0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83FE42-4D9C-0C44-9FA1-40810152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68569-BC60-B7B2-B318-FF66C962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70D02-9953-DB3A-A129-336E3B66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F3274-0CE6-B737-F520-8C9CB967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4A9667-71DD-0544-DFD2-5490A3C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E97F7-C5FE-9A5E-451E-EC92524D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04949-91CB-29AD-03AD-8B50628C9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CFAE-EA6B-483D-A046-90F540564C26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D5F06-A847-7732-B7BF-550A12FC4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B8D89-B787-C51D-779E-EEB06CC3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002B-1C31-44BC-AC77-33B84B23F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5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75A2A2A-2882-2A4F-7E62-5CE4D894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54" y="732153"/>
            <a:ext cx="4101378" cy="41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7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F0C9CC-63F0-2217-D8A7-987809B7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0" y="1014087"/>
            <a:ext cx="8727657" cy="52718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63397" y="12331"/>
            <a:ext cx="6828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Modèle de conception pour le CLD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3B3661-7F61-1B71-EE57-F1C804D51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13" y="290142"/>
            <a:ext cx="1228052" cy="122805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D09DC80-A1CE-6A0E-AEB5-C466781441A6}"/>
              </a:ext>
            </a:extLst>
          </p:cNvPr>
          <p:cNvSpPr txBox="1"/>
          <p:nvPr/>
        </p:nvSpPr>
        <p:spPr>
          <a:xfrm>
            <a:off x="4769223" y="477695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Machine d’états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97DD81-D550-53A4-FA81-7F67B1CE3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967" y="1012043"/>
            <a:ext cx="8727657" cy="515750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55601F4-577A-4B7A-2215-57F7ABAE0BD5}"/>
              </a:ext>
            </a:extLst>
          </p:cNvPr>
          <p:cNvSpPr txBox="1"/>
          <p:nvPr/>
        </p:nvSpPr>
        <p:spPr>
          <a:xfrm>
            <a:off x="4446605" y="460452"/>
            <a:ext cx="3710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Queue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25903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389250" y="513145"/>
            <a:ext cx="2633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Gestion d’erreur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3B3661-7F61-1B71-EE57-F1C804D51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13" y="290142"/>
            <a:ext cx="1228052" cy="122805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DA7CBE-AC38-D844-5C01-EEF42D38F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915" y="2005571"/>
            <a:ext cx="2581275" cy="1914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A449B8-B8DF-DA86-D287-06FEF5B23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060" y="2334620"/>
            <a:ext cx="1323975" cy="1323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89A4E0-FA59-7E6D-9617-E4FDFE1B2761}"/>
              </a:ext>
            </a:extLst>
          </p:cNvPr>
          <p:cNvSpPr txBox="1"/>
          <p:nvPr/>
        </p:nvSpPr>
        <p:spPr>
          <a:xfrm>
            <a:off x="2160496" y="4383678"/>
            <a:ext cx="950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Input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26B79F-C4BB-7A36-D46D-E406E0F906E7}"/>
              </a:ext>
            </a:extLst>
          </p:cNvPr>
          <p:cNvSpPr txBox="1"/>
          <p:nvPr/>
        </p:nvSpPr>
        <p:spPr>
          <a:xfrm>
            <a:off x="9144000" y="4383678"/>
            <a:ext cx="1452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Output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DAD61E5-D72E-8A7B-6F9E-061DA65F9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3813" y="2334620"/>
            <a:ext cx="4848225" cy="1228725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2A995AB-AC91-02BD-E00A-6B4D94AC33AB}"/>
              </a:ext>
            </a:extLst>
          </p:cNvPr>
          <p:cNvCxnSpPr>
            <a:cxnSpLocks/>
          </p:cNvCxnSpPr>
          <p:nvPr/>
        </p:nvCxnSpPr>
        <p:spPr>
          <a:xfrm>
            <a:off x="3432862" y="1279611"/>
            <a:ext cx="0" cy="38840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29E01C7-0135-B57A-F4FE-6CC5D2B7D575}"/>
              </a:ext>
            </a:extLst>
          </p:cNvPr>
          <p:cNvCxnSpPr>
            <a:cxnSpLocks/>
          </p:cNvCxnSpPr>
          <p:nvPr/>
        </p:nvCxnSpPr>
        <p:spPr>
          <a:xfrm>
            <a:off x="8588964" y="1279611"/>
            <a:ext cx="0" cy="38840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E2BA43E-7F4A-02E3-9418-A377C15530EE}"/>
              </a:ext>
            </a:extLst>
          </p:cNvPr>
          <p:cNvSpPr txBox="1"/>
          <p:nvPr/>
        </p:nvSpPr>
        <p:spPr>
          <a:xfrm>
            <a:off x="5603722" y="4383678"/>
            <a:ext cx="707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38961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307936" y="364899"/>
            <a:ext cx="2551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Documentation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5BF946B1-ED70-E4A0-E6C3-8800F45A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0917"/>
              </p:ext>
            </p:extLst>
          </p:nvPr>
        </p:nvGraphicFramePr>
        <p:xfrm>
          <a:off x="3406588" y="364899"/>
          <a:ext cx="8650940" cy="5654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1091">
                  <a:extLst>
                    <a:ext uri="{9D8B030D-6E8A-4147-A177-3AD203B41FA5}">
                      <a16:colId xmlns:a16="http://schemas.microsoft.com/office/drawing/2014/main" val="3828419962"/>
                    </a:ext>
                  </a:extLst>
                </a:gridCol>
                <a:gridCol w="5199849">
                  <a:extLst>
                    <a:ext uri="{9D8B030D-6E8A-4147-A177-3AD203B41FA5}">
                      <a16:colId xmlns:a16="http://schemas.microsoft.com/office/drawing/2014/main" val="3531402301"/>
                    </a:ext>
                  </a:extLst>
                </a:gridCol>
              </a:tblGrid>
              <a:tr h="4506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Exemple 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46582"/>
                  </a:ext>
                </a:extLst>
              </a:tr>
              <a:tr h="8697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Etiquettes sur les fils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21529"/>
                  </a:ext>
                </a:extLst>
              </a:tr>
              <a:tr h="158263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Infobulles pour contextualiser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30759"/>
                  </a:ext>
                </a:extLst>
              </a:tr>
              <a:tr h="1056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Icône et documentation des </a:t>
                      </a:r>
                      <a:r>
                        <a:rPr lang="fr-FR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VIs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78442"/>
                  </a:ext>
                </a:extLst>
              </a:tr>
              <a:tr h="169501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Commentaire dans les diagrammes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33010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C252BC15-C875-054A-0767-8C69AEEBD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981" y="932672"/>
            <a:ext cx="942975" cy="45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AF48B89-419E-3AFA-C062-CC819AB93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1647" y="947947"/>
            <a:ext cx="1228725" cy="476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D3214F7-2A90-053C-796F-4B22D3B08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344" y="1882796"/>
            <a:ext cx="1962150" cy="1143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CEAD35D-8D71-C209-C27C-947BEE5F7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808" y="3478379"/>
            <a:ext cx="4991100" cy="6477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E74B4EB-FAFB-D88C-9FF1-389913E3F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068" y="4439700"/>
            <a:ext cx="2782702" cy="14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199707" y="202725"/>
            <a:ext cx="883125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Style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des fichiers dans le projet cohérent et 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Convention de nommage des fichiers simple et facile à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respecte le flux, pas de variables globales,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organise ses données dans une locale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Définir des </a:t>
            </a:r>
            <a:r>
              <a:rPr lang="fr-FR" dirty="0" err="1"/>
              <a:t>typedef</a:t>
            </a:r>
            <a:r>
              <a:rPr lang="fr-FR" dirty="0"/>
              <a:t> pour les clusters et les enumérateurs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Cartésien dans les états (</a:t>
            </a:r>
            <a:r>
              <a:rPr lang="fr-FR" dirty="0" err="1"/>
              <a:t>declaration</a:t>
            </a:r>
            <a:r>
              <a:rPr lang="fr-FR" dirty="0"/>
              <a:t>,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error</a:t>
            </a:r>
            <a:r>
              <a:rPr lang="fr-FR" dirty="0"/>
              <a:t>, display, exit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Nomenclature des états simple et facile à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ne croise pas les 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tient sur un écran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fait disparaitre les itérateurs de boucles non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fait disparaitre les nœud de propriétés non nécessaires dans la structure d’évents</a:t>
            </a:r>
          </a:p>
        </p:txBody>
      </p:sp>
    </p:spTree>
    <p:extLst>
      <p:ext uri="{BB962C8B-B14F-4D97-AF65-F5344CB8AC3E}">
        <p14:creationId xmlns:p14="http://schemas.microsoft.com/office/powerpoint/2010/main" val="36254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199707" y="202725"/>
            <a:ext cx="8831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Timer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97CBF6-19CB-57D1-1226-6F77A082E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1059107"/>
            <a:ext cx="11744325" cy="40862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AD0B06-48D7-D883-D99E-F67DB69CD1F0}"/>
              </a:ext>
            </a:extLst>
          </p:cNvPr>
          <p:cNvSpPr txBox="1"/>
          <p:nvPr/>
        </p:nvSpPr>
        <p:spPr>
          <a:xfrm>
            <a:off x="199707" y="653721"/>
            <a:ext cx="449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Privilégier la version FGV avec une locale</a:t>
            </a:r>
          </a:p>
        </p:txBody>
      </p:sp>
    </p:spTree>
    <p:extLst>
      <p:ext uri="{BB962C8B-B14F-4D97-AF65-F5344CB8AC3E}">
        <p14:creationId xmlns:p14="http://schemas.microsoft.com/office/powerpoint/2010/main" val="71542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242046" y="77218"/>
            <a:ext cx="8831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Exercices de préparation et correction</a:t>
            </a:r>
            <a:endParaRPr lang="fr-FR" dirty="0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32075703-502D-3510-4726-C5872223A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09334"/>
              </p:ext>
            </p:extLst>
          </p:nvPr>
        </p:nvGraphicFramePr>
        <p:xfrm>
          <a:off x="242046" y="599577"/>
          <a:ext cx="11707906" cy="401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894">
                  <a:extLst>
                    <a:ext uri="{9D8B030D-6E8A-4147-A177-3AD203B41FA5}">
                      <a16:colId xmlns:a16="http://schemas.microsoft.com/office/drawing/2014/main" val="2619426545"/>
                    </a:ext>
                  </a:extLst>
                </a:gridCol>
                <a:gridCol w="2442766">
                  <a:extLst>
                    <a:ext uri="{9D8B030D-6E8A-4147-A177-3AD203B41FA5}">
                      <a16:colId xmlns:a16="http://schemas.microsoft.com/office/drawing/2014/main" val="3569151637"/>
                    </a:ext>
                  </a:extLst>
                </a:gridCol>
                <a:gridCol w="7557246">
                  <a:extLst>
                    <a:ext uri="{9D8B030D-6E8A-4147-A177-3AD203B41FA5}">
                      <a16:colId xmlns:a16="http://schemas.microsoft.com/office/drawing/2014/main" val="39903287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 dirty="0" err="1">
                          <a:effectLst/>
                        </a:rPr>
                        <a:t>Theme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Resume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39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Using Time Express VI for a basic timer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077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Pause, FGV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Using Time Express VI with FGV to make a timer. Bonus solution with Pause option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73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Pause, FGV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Using Tick to code a complete timer with FGV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70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Event structure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Using event structure to increment and decrement an iterator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9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File Read/Write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Open read / write ini file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579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File Read/Write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Open read / write csv file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895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 conversion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Convert timestamp to different format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63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Cluster and CSV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Open CSV file and convert data into cluster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661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State machine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a timer with state machine architecture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681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State machine, CSV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a timer with state machine architecture and CSV read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553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 QMH , CSV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a timer with Queue message handler (produceur/consummer) architecture and CSV read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580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FGV, State machine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sequencer with FGV timer and state machine architecture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457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Time, FGV, State machine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a flow rate machine using FGV timer and state machine architecture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866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Time, FGV, State machine, CSV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Making a timer with FGV timer and state machine architecture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787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CSV, cluster, array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Read/Write  CSV file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58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state machine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 good exercice before CLD (Peanut machine)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067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Exercice 17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>
                          <a:effectLst/>
                        </a:rPr>
                        <a:t>state machine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a good </a:t>
                      </a:r>
                      <a:r>
                        <a:rPr lang="en-US" sz="1400" b="0" u="none" strike="noStrike" dirty="0" err="1">
                          <a:effectLst/>
                        </a:rPr>
                        <a:t>exercice</a:t>
                      </a:r>
                      <a:r>
                        <a:rPr lang="en-US" sz="1400" b="0" u="none" strike="noStrike" dirty="0">
                          <a:effectLst/>
                        </a:rPr>
                        <a:t> before CLD (PAD management)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630887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FEC16B6B-8ED8-3F98-A846-71A3A467A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38" y="5225463"/>
            <a:ext cx="801251" cy="78247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9A5E781-A7E3-93AC-AF64-769C25FD4663}"/>
              </a:ext>
            </a:extLst>
          </p:cNvPr>
          <p:cNvSpPr txBox="1"/>
          <p:nvPr/>
        </p:nvSpPr>
        <p:spPr>
          <a:xfrm>
            <a:off x="4885143" y="5242003"/>
            <a:ext cx="7064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Exercices et correction disponible sur le </a:t>
            </a:r>
            <a:r>
              <a:rPr lang="fr-FR" dirty="0" err="1"/>
              <a:t>Github</a:t>
            </a:r>
            <a:r>
              <a:rPr lang="fr-FR" dirty="0"/>
              <a:t> de Technologies de France</a:t>
            </a:r>
            <a:br>
              <a:rPr lang="fr-FR" dirty="0"/>
            </a:br>
            <a:r>
              <a:rPr lang="fr-FR" b="1" dirty="0"/>
              <a:t>https://github.com/Technologies-de-France/Formation-LabVIEW</a:t>
            </a:r>
          </a:p>
        </p:txBody>
      </p:sp>
    </p:spTree>
    <p:extLst>
      <p:ext uri="{BB962C8B-B14F-4D97-AF65-F5344CB8AC3E}">
        <p14:creationId xmlns:p14="http://schemas.microsoft.com/office/powerpoint/2010/main" val="38652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2458813" y="1803226"/>
            <a:ext cx="883125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Pour résumer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des fichiers dans </a:t>
            </a:r>
            <a:r>
              <a:rPr lang="fr-FR"/>
              <a:t>le projet </a:t>
            </a:r>
            <a:r>
              <a:rPr lang="fr-FR" dirty="0"/>
              <a:t>cohérent et 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Convention de nommage des fichiers simple et facile à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respecte le flux, pas de variables globales,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organise ses données dans une locale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Définir des </a:t>
            </a:r>
            <a:r>
              <a:rPr lang="fr-FR" dirty="0" err="1"/>
              <a:t>typedef</a:t>
            </a:r>
            <a:r>
              <a:rPr lang="fr-FR" dirty="0"/>
              <a:t> pour les clusters et les enumérateurs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Cartésien dans les états (</a:t>
            </a:r>
            <a:r>
              <a:rPr lang="fr-FR" dirty="0" err="1"/>
              <a:t>declaration</a:t>
            </a:r>
            <a:r>
              <a:rPr lang="fr-FR" dirty="0"/>
              <a:t>,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error</a:t>
            </a:r>
            <a:r>
              <a:rPr lang="fr-FR" dirty="0"/>
              <a:t>, display, exit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Nomenclature des états simple et facile à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ne croise pas les 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tient sur un écran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fait disparaitre les itérateurs de boucles non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fait disparaitre les nœud de propriétés non nécessaires dans la structure d’évents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AC13E8-83A0-0DB0-E940-AB1CD5971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9" y="465319"/>
            <a:ext cx="1223854" cy="12280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7F0EB9-F378-FE10-E41C-744B7492D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13" y="413491"/>
            <a:ext cx="1228052" cy="12280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D7455D-8C6F-DD15-9F1C-9A711990F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34" y="476131"/>
            <a:ext cx="1767573" cy="12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2358982" y="2182505"/>
            <a:ext cx="75483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Requiert et démontre 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Bonne connaissance de l’environnement LabVIEW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Capacité à résoudre des problèmes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et création de code modulaire, évolutif et maintenable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Documentation du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Bonne vitesse de codage / câblage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au point, test et débogage de fonctions/applications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123C9B-9400-AC24-96C0-FCD50F7AC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9" y="465319"/>
            <a:ext cx="1223854" cy="12280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75A2A2A-2882-2A4F-7E62-5CE4D8942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13" y="413491"/>
            <a:ext cx="1228052" cy="122805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E049C9A-AAEE-1604-D545-9FC1762EA0DE}"/>
              </a:ext>
            </a:extLst>
          </p:cNvPr>
          <p:cNvSpPr txBox="1"/>
          <p:nvPr/>
        </p:nvSpPr>
        <p:spPr>
          <a:xfrm>
            <a:off x="2358982" y="4961956"/>
            <a:ext cx="3857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Durée de validité : 3 ans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F7ACAA-0170-525A-5AE5-1AB67D156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34" y="476131"/>
            <a:ext cx="1767573" cy="12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5D96545-A8C8-7BCE-15D7-4AB25723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69"/>
            <a:ext cx="11241977" cy="6171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73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412847" y="1106028"/>
            <a:ext cx="110220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Organisation de l’examen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lancer l’examen jusqu’à 30 min après l’heure rendez vous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pièce doit être privatisée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Ordinateur avec webcam, micro et internet (</a:t>
            </a:r>
            <a:r>
              <a:rPr lang="fr-FR" dirty="0" err="1"/>
              <a:t>pre-test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de nourriture ou de boisson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réaliser une pause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Interdiction d’utiliser des ressources externes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autorisée de toutes les ressources disponibles dans LabVIEW (Modèles, exemples, VI Express…)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Durée de l’examen : 4 heures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D82A11-03B8-0F85-DE6D-B0B25C63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46" y="-7716"/>
            <a:ext cx="12192000" cy="11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D82A11-03B8-0F85-DE6D-B0B25C63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46" y="-7716"/>
            <a:ext cx="12192000" cy="1113555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7D261BC-B268-B237-9FD9-AE80DB5B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965"/>
              </p:ext>
            </p:extLst>
          </p:nvPr>
        </p:nvGraphicFramePr>
        <p:xfrm>
          <a:off x="2598196" y="1703784"/>
          <a:ext cx="6619311" cy="197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9907">
                  <a:extLst>
                    <a:ext uri="{9D8B030D-6E8A-4147-A177-3AD203B41FA5}">
                      <a16:colId xmlns:a16="http://schemas.microsoft.com/office/drawing/2014/main" val="984015997"/>
                    </a:ext>
                  </a:extLst>
                </a:gridCol>
                <a:gridCol w="1949245">
                  <a:extLst>
                    <a:ext uri="{9D8B030D-6E8A-4147-A177-3AD203B41FA5}">
                      <a16:colId xmlns:a16="http://schemas.microsoft.com/office/drawing/2014/main" val="2680768997"/>
                    </a:ext>
                  </a:extLst>
                </a:gridCol>
                <a:gridCol w="2010159">
                  <a:extLst>
                    <a:ext uri="{9D8B030D-6E8A-4147-A177-3AD203B41FA5}">
                      <a16:colId xmlns:a16="http://schemas.microsoft.com/office/drawing/2014/main" val="167801299"/>
                    </a:ext>
                  </a:extLst>
                </a:gridCol>
              </a:tblGrid>
              <a:tr h="3948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Critère d’évaluation 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Points 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Pourcentage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230126"/>
                  </a:ext>
                </a:extLst>
              </a:tr>
              <a:tr h="3948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Fonctionnalités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37,5 %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3023"/>
                  </a:ext>
                </a:extLst>
              </a:tr>
              <a:tr h="3948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Style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37,5 %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78138"/>
                  </a:ext>
                </a:extLst>
              </a:tr>
              <a:tr h="3948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Documentation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25 %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57008"/>
                  </a:ext>
                </a:extLst>
              </a:tr>
              <a:tr h="3948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2702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E6C4E6D-F4C1-8689-3B62-DDCE1F327779}"/>
              </a:ext>
            </a:extLst>
          </p:cNvPr>
          <p:cNvSpPr txBox="1"/>
          <p:nvPr/>
        </p:nvSpPr>
        <p:spPr>
          <a:xfrm>
            <a:off x="3597779" y="4091143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Pour valider l’examen, il faut 28 points (70 %)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DA8F41-4BD3-CD30-2483-7640A1820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75" y="4741156"/>
            <a:ext cx="1228052" cy="12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396814" y="1332859"/>
            <a:ext cx="1102207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Correction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Délai d’évaluation de 4 semaines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Documentation</a:t>
            </a:r>
            <a:r>
              <a:rPr lang="fr-FR" dirty="0"/>
              <a:t>  Vérification des méthodes de documentations </a:t>
            </a:r>
            <a:r>
              <a:rPr lang="fr-FR" b="1" dirty="0"/>
              <a:t>mais pas du contenu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Fonctionnalités</a:t>
            </a:r>
            <a:r>
              <a:rPr lang="fr-FR" dirty="0"/>
              <a:t>  Chaque point correspond à une fonctionnalité demandée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doit fonctionner (pas de flèche brisée)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Style</a:t>
            </a:r>
            <a:r>
              <a:rPr lang="fr-FR" dirty="0"/>
              <a:t>  clarté du code, respect du flux et des bonnes pratiques de programmation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D82A11-03B8-0F85-DE6D-B0B25C63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46" y="-7716"/>
            <a:ext cx="12192000" cy="11135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EABF44-EA74-2F2F-4062-F366629C1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68" y="1971523"/>
            <a:ext cx="1767573" cy="12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412848" y="95856"/>
            <a:ext cx="110220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Objectifs et thème de l’examen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examens sont tous basés sur une application séquentielle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L’ordre d’exécution est configurable depuis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FFF6BD4-7FF9-DB61-D944-6A927165D793}"/>
              </a:ext>
            </a:extLst>
          </p:cNvPr>
          <p:cNvGrpSpPr/>
          <p:nvPr/>
        </p:nvGrpSpPr>
        <p:grpSpPr>
          <a:xfrm>
            <a:off x="1604802" y="1762557"/>
            <a:ext cx="8420041" cy="3265418"/>
            <a:chOff x="678678" y="266348"/>
            <a:chExt cx="10579348" cy="4355985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54DC33E6-EE70-849F-9024-52EB4036F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678" y="517014"/>
              <a:ext cx="4257675" cy="261937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7DB77F-8679-1F37-7DD1-77CAC0E394F4}"/>
                </a:ext>
              </a:extLst>
            </p:cNvPr>
            <p:cNvSpPr/>
            <p:nvPr/>
          </p:nvSpPr>
          <p:spPr>
            <a:xfrm>
              <a:off x="3302467" y="1826701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Action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397085-C33E-B5B6-560B-702A22724EC1}"/>
                </a:ext>
              </a:extLst>
            </p:cNvPr>
            <p:cNvSpPr/>
            <p:nvPr/>
          </p:nvSpPr>
          <p:spPr>
            <a:xfrm>
              <a:off x="7446628" y="1902201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81C3A0-8082-B90B-E5A3-F94DD31E41A9}"/>
                </a:ext>
              </a:extLst>
            </p:cNvPr>
            <p:cNvSpPr/>
            <p:nvPr/>
          </p:nvSpPr>
          <p:spPr>
            <a:xfrm>
              <a:off x="7446628" y="3647112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D3B47-14BF-8726-35C4-45EB8548AFCE}"/>
                </a:ext>
              </a:extLst>
            </p:cNvPr>
            <p:cNvSpPr/>
            <p:nvPr/>
          </p:nvSpPr>
          <p:spPr>
            <a:xfrm>
              <a:off x="7446628" y="266348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Step1</a:t>
              </a:r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491AFB4B-DB84-3170-45AA-01497DE35008}"/>
                </a:ext>
              </a:extLst>
            </p:cNvPr>
            <p:cNvSpPr/>
            <p:nvPr/>
          </p:nvSpPr>
          <p:spPr>
            <a:xfrm>
              <a:off x="6012110" y="2234088"/>
              <a:ext cx="1062607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 : droite 33">
              <a:extLst>
                <a:ext uri="{FF2B5EF4-FFF2-40B4-BE49-F238E27FC236}">
                  <a16:creationId xmlns:a16="http://schemas.microsoft.com/office/drawing/2014/main" id="{34D51E45-A750-16B4-A372-AC1B2E4E28DF}"/>
                </a:ext>
              </a:extLst>
            </p:cNvPr>
            <p:cNvSpPr/>
            <p:nvPr/>
          </p:nvSpPr>
          <p:spPr>
            <a:xfrm rot="5400000">
              <a:off x="8511177" y="1421297"/>
              <a:ext cx="449115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 : droite 34">
              <a:extLst>
                <a:ext uri="{FF2B5EF4-FFF2-40B4-BE49-F238E27FC236}">
                  <a16:creationId xmlns:a16="http://schemas.microsoft.com/office/drawing/2014/main" id="{A69542F4-0EC3-43D8-E434-705EDACEB51F}"/>
                </a:ext>
              </a:extLst>
            </p:cNvPr>
            <p:cNvSpPr/>
            <p:nvPr/>
          </p:nvSpPr>
          <p:spPr>
            <a:xfrm rot="5400000">
              <a:off x="8511176" y="3134443"/>
              <a:ext cx="449115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 : courbe vers la gauche 35">
              <a:extLst>
                <a:ext uri="{FF2B5EF4-FFF2-40B4-BE49-F238E27FC236}">
                  <a16:creationId xmlns:a16="http://schemas.microsoft.com/office/drawing/2014/main" id="{E827E4D9-3B7E-5F34-A7DE-0BC2D8DE7878}"/>
                </a:ext>
              </a:extLst>
            </p:cNvPr>
            <p:cNvSpPr/>
            <p:nvPr/>
          </p:nvSpPr>
          <p:spPr>
            <a:xfrm flipV="1">
              <a:off x="10254142" y="517013"/>
              <a:ext cx="1003884" cy="372571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EBC58F8-F438-72EF-014A-EE7B89A6126F}"/>
              </a:ext>
            </a:extLst>
          </p:cNvPr>
          <p:cNvGrpSpPr/>
          <p:nvPr/>
        </p:nvGrpSpPr>
        <p:grpSpPr>
          <a:xfrm>
            <a:off x="1867006" y="1767241"/>
            <a:ext cx="8124478" cy="4015123"/>
            <a:chOff x="842787" y="266348"/>
            <a:chExt cx="10415239" cy="5353836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16410BC-0906-2A5B-3B22-2EB63D1B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787" y="604794"/>
              <a:ext cx="3990975" cy="3000375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39A84A-EA87-1677-E71C-A4EB329827B5}"/>
                </a:ext>
              </a:extLst>
            </p:cNvPr>
            <p:cNvSpPr/>
            <p:nvPr/>
          </p:nvSpPr>
          <p:spPr>
            <a:xfrm>
              <a:off x="3302467" y="1826701"/>
              <a:ext cx="2578217" cy="97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D349D5-41DB-1440-A7DA-9FB4E7B6BD48}"/>
                </a:ext>
              </a:extLst>
            </p:cNvPr>
            <p:cNvSpPr/>
            <p:nvPr/>
          </p:nvSpPr>
          <p:spPr>
            <a:xfrm>
              <a:off x="7446628" y="1902201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27F7FB-3785-C32C-4CA8-A6D815F085DC}"/>
                </a:ext>
              </a:extLst>
            </p:cNvPr>
            <p:cNvSpPr/>
            <p:nvPr/>
          </p:nvSpPr>
          <p:spPr>
            <a:xfrm>
              <a:off x="7446628" y="3647112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2D022-7DB3-5140-F902-C73B1B5CD975}"/>
                </a:ext>
              </a:extLst>
            </p:cNvPr>
            <p:cNvSpPr/>
            <p:nvPr/>
          </p:nvSpPr>
          <p:spPr>
            <a:xfrm>
              <a:off x="7446628" y="266348"/>
              <a:ext cx="2578216" cy="975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Step1</a:t>
              </a:r>
            </a:p>
          </p:txBody>
        </p:sp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BB7506D4-EACE-48E4-7D2E-B58037C9F06C}"/>
                </a:ext>
              </a:extLst>
            </p:cNvPr>
            <p:cNvSpPr/>
            <p:nvPr/>
          </p:nvSpPr>
          <p:spPr>
            <a:xfrm>
              <a:off x="6012110" y="2234088"/>
              <a:ext cx="1062607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droite 43">
              <a:extLst>
                <a:ext uri="{FF2B5EF4-FFF2-40B4-BE49-F238E27FC236}">
                  <a16:creationId xmlns:a16="http://schemas.microsoft.com/office/drawing/2014/main" id="{931C3037-BADB-E162-B363-315179A99640}"/>
                </a:ext>
              </a:extLst>
            </p:cNvPr>
            <p:cNvSpPr/>
            <p:nvPr/>
          </p:nvSpPr>
          <p:spPr>
            <a:xfrm rot="5400000">
              <a:off x="8511177" y="1421297"/>
              <a:ext cx="449115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Flèche : droite 44">
              <a:extLst>
                <a:ext uri="{FF2B5EF4-FFF2-40B4-BE49-F238E27FC236}">
                  <a16:creationId xmlns:a16="http://schemas.microsoft.com/office/drawing/2014/main" id="{22C36986-A0CF-BEFF-DEA7-65D48BCD380E}"/>
                </a:ext>
              </a:extLst>
            </p:cNvPr>
            <p:cNvSpPr/>
            <p:nvPr/>
          </p:nvSpPr>
          <p:spPr>
            <a:xfrm rot="5400000">
              <a:off x="8511176" y="3134443"/>
              <a:ext cx="449115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 : courbe vers la gauche 45">
              <a:extLst>
                <a:ext uri="{FF2B5EF4-FFF2-40B4-BE49-F238E27FC236}">
                  <a16:creationId xmlns:a16="http://schemas.microsoft.com/office/drawing/2014/main" id="{DBB99A44-094E-3F4A-E5B6-E15804BA4C15}"/>
                </a:ext>
              </a:extLst>
            </p:cNvPr>
            <p:cNvSpPr/>
            <p:nvPr/>
          </p:nvSpPr>
          <p:spPr>
            <a:xfrm flipV="1">
              <a:off x="10254142" y="517013"/>
              <a:ext cx="1003884" cy="372571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53ED0D-141E-F3C8-563B-CBE277BB69C6}"/>
                </a:ext>
              </a:extLst>
            </p:cNvPr>
            <p:cNvSpPr/>
            <p:nvPr/>
          </p:nvSpPr>
          <p:spPr>
            <a:xfrm>
              <a:off x="1152087" y="4949502"/>
              <a:ext cx="3181828" cy="6706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r>
                <a:rPr lang="fr-FR" dirty="0"/>
                <a:t> CSV ou INI</a:t>
              </a:r>
            </a:p>
          </p:txBody>
        </p:sp>
        <p:sp>
          <p:nvSpPr>
            <p:cNvPr id="48" name="Flèche : droite 47">
              <a:extLst>
                <a:ext uri="{FF2B5EF4-FFF2-40B4-BE49-F238E27FC236}">
                  <a16:creationId xmlns:a16="http://schemas.microsoft.com/office/drawing/2014/main" id="{1DAD05F4-A783-57CB-6ACA-1BE952E24A37}"/>
                </a:ext>
              </a:extLst>
            </p:cNvPr>
            <p:cNvSpPr/>
            <p:nvPr/>
          </p:nvSpPr>
          <p:spPr>
            <a:xfrm rot="16200000">
              <a:off x="1909893" y="3993419"/>
              <a:ext cx="1062607" cy="240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1DF45B0C-AE50-0742-9158-AE362B37BEAE}"/>
              </a:ext>
            </a:extLst>
          </p:cNvPr>
          <p:cNvSpPr txBox="1"/>
          <p:nvPr/>
        </p:nvSpPr>
        <p:spPr>
          <a:xfrm>
            <a:off x="4719053" y="1105871"/>
            <a:ext cx="221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l’IHM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3742F0-5750-FE7D-FB2F-9736217CBEB7}"/>
              </a:ext>
            </a:extLst>
          </p:cNvPr>
          <p:cNvSpPr txBox="1"/>
          <p:nvPr/>
        </p:nvSpPr>
        <p:spPr>
          <a:xfrm>
            <a:off x="4719053" y="1108103"/>
            <a:ext cx="221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fichier</a:t>
            </a:r>
          </a:p>
        </p:txBody>
      </p:sp>
    </p:spTree>
    <p:extLst>
      <p:ext uri="{BB962C8B-B14F-4D97-AF65-F5344CB8AC3E}">
        <p14:creationId xmlns:p14="http://schemas.microsoft.com/office/powerpoint/2010/main" val="4086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412848" y="202725"/>
            <a:ext cx="7590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Objectifs et thème de l’examen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3B3661-7F61-1B71-EE57-F1C804D51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13" y="290142"/>
            <a:ext cx="1228052" cy="1228052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C12E62C6-321D-1B1D-E179-D15BEB64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6276"/>
              </p:ext>
            </p:extLst>
          </p:nvPr>
        </p:nvGraphicFramePr>
        <p:xfrm>
          <a:off x="215152" y="2046309"/>
          <a:ext cx="11537577" cy="1319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609">
                  <a:extLst>
                    <a:ext uri="{9D8B030D-6E8A-4147-A177-3AD203B41FA5}">
                      <a16:colId xmlns:a16="http://schemas.microsoft.com/office/drawing/2014/main" val="3828419962"/>
                    </a:ext>
                  </a:extLst>
                </a:gridCol>
                <a:gridCol w="2258505">
                  <a:extLst>
                    <a:ext uri="{9D8B030D-6E8A-4147-A177-3AD203B41FA5}">
                      <a16:colId xmlns:a16="http://schemas.microsoft.com/office/drawing/2014/main" val="3531402301"/>
                    </a:ext>
                  </a:extLst>
                </a:gridCol>
                <a:gridCol w="2459043">
                  <a:extLst>
                    <a:ext uri="{9D8B030D-6E8A-4147-A177-3AD203B41FA5}">
                      <a16:colId xmlns:a16="http://schemas.microsoft.com/office/drawing/2014/main" val="4206583668"/>
                    </a:ext>
                  </a:extLst>
                </a:gridCol>
                <a:gridCol w="4878420">
                  <a:extLst>
                    <a:ext uri="{9D8B030D-6E8A-4147-A177-3AD203B41FA5}">
                      <a16:colId xmlns:a16="http://schemas.microsoft.com/office/drawing/2014/main" val="2438656469"/>
                    </a:ext>
                  </a:extLst>
                </a:gridCol>
              </a:tblGrid>
              <a:tr h="4067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Avantages 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Inconvénients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Solution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46582"/>
                  </a:ext>
                </a:extLst>
              </a:tr>
              <a:tr h="5429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Machine d’état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Facile à réaliser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 état à la fois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Créer un état intermédiaire qui lit un « tableau d’état » en local et qui envoi dans le bon état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21529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QMH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Souple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Plus de technicités</a:t>
                      </a:r>
                      <a:endParaRPr lang="fr-F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Natif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3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FF8F-636B-2542-12BE-FA445C8A9EB1}"/>
              </a:ext>
            </a:extLst>
          </p:cNvPr>
          <p:cNvSpPr/>
          <p:nvPr/>
        </p:nvSpPr>
        <p:spPr>
          <a:xfrm>
            <a:off x="0" y="6249889"/>
            <a:ext cx="12191999" cy="425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EBE9C6-C9E2-0C6C-7F06-065A8D3A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" y="6231272"/>
            <a:ext cx="1368124" cy="444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2DA5EA-8735-345A-818A-48F2ADD5E977}"/>
              </a:ext>
            </a:extLst>
          </p:cNvPr>
          <p:cNvSpPr txBox="1"/>
          <p:nvPr/>
        </p:nvSpPr>
        <p:spPr>
          <a:xfrm>
            <a:off x="2859120" y="6285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Préparation à la certification CLD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24EE6E3-7D71-43EE-3029-E3A54D90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955" y="6046391"/>
            <a:ext cx="761968" cy="769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EFE898-A06C-7306-F34D-A7078581E36F}"/>
              </a:ext>
            </a:extLst>
          </p:cNvPr>
          <p:cNvSpPr txBox="1"/>
          <p:nvPr/>
        </p:nvSpPr>
        <p:spPr>
          <a:xfrm>
            <a:off x="412848" y="202725"/>
            <a:ext cx="7590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Objectifs et thème de l’examen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3B3661-7F61-1B71-EE57-F1C804D51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13" y="290142"/>
            <a:ext cx="1228052" cy="122805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6D3EB103-15B0-75F2-F2EC-9E8668B55068}"/>
              </a:ext>
            </a:extLst>
          </p:cNvPr>
          <p:cNvSpPr txBox="1"/>
          <p:nvPr/>
        </p:nvSpPr>
        <p:spPr>
          <a:xfrm>
            <a:off x="332166" y="936646"/>
            <a:ext cx="10251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cadencement est une composante essentielle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accès en lecture et/ou écriture sur des fichiers sont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L’application doit répondre aux événements utilisateurs en moins de 100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gestion d’erreur est simple</a:t>
            </a:r>
          </a:p>
        </p:txBody>
      </p:sp>
    </p:spTree>
    <p:extLst>
      <p:ext uri="{BB962C8B-B14F-4D97-AF65-F5344CB8AC3E}">
        <p14:creationId xmlns:p14="http://schemas.microsoft.com/office/powerpoint/2010/main" val="715382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939</Words>
  <Application>Microsoft Office PowerPoint</Application>
  <PresentationFormat>Grand écran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 Menjour</dc:creator>
  <cp:lastModifiedBy>Youssef Menjour</cp:lastModifiedBy>
  <cp:revision>22</cp:revision>
  <dcterms:created xsi:type="dcterms:W3CDTF">2022-07-13T08:10:39Z</dcterms:created>
  <dcterms:modified xsi:type="dcterms:W3CDTF">2022-07-14T10:11:21Z</dcterms:modified>
</cp:coreProperties>
</file>