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7" r:id="rId45"/>
    <p:sldId id="308" r:id="rId46"/>
    <p:sldId id="309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5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3055" y="1562176"/>
            <a:ext cx="6977888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E69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0550" y="1237615"/>
            <a:ext cx="3647440" cy="355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5E69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1978" y="1238834"/>
            <a:ext cx="3322954" cy="281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E69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5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55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4084" y="1562176"/>
            <a:ext cx="473583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197438"/>
            <a:ext cx="6182995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E69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295" y="748283"/>
            <a:ext cx="3645535" cy="3647440"/>
            <a:chOff x="2749295" y="748283"/>
            <a:chExt cx="3645535" cy="3647440"/>
          </a:xfrm>
        </p:grpSpPr>
        <p:sp>
          <p:nvSpPr>
            <p:cNvPr id="3" name="object 3"/>
            <p:cNvSpPr/>
            <p:nvPr/>
          </p:nvSpPr>
          <p:spPr>
            <a:xfrm>
              <a:off x="2749295" y="748283"/>
              <a:ext cx="3645535" cy="3647440"/>
            </a:xfrm>
            <a:custGeom>
              <a:avLst/>
              <a:gdLst/>
              <a:ahLst/>
              <a:cxnLst/>
              <a:rect l="l" t="t" r="r" b="b"/>
              <a:pathLst>
                <a:path w="3645535" h="3647440">
                  <a:moveTo>
                    <a:pt x="3645407" y="0"/>
                  </a:moveTo>
                  <a:lnTo>
                    <a:pt x="0" y="0"/>
                  </a:lnTo>
                  <a:lnTo>
                    <a:pt x="0" y="3646932"/>
                  </a:lnTo>
                  <a:lnTo>
                    <a:pt x="3645407" y="3646932"/>
                  </a:lnTo>
                  <a:lnTo>
                    <a:pt x="3645407" y="0"/>
                  </a:lnTo>
                  <a:close/>
                </a:path>
              </a:pathLst>
            </a:custGeom>
            <a:solidFill>
              <a:srgbClr val="F55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93897" y="992885"/>
              <a:ext cx="3157855" cy="3159760"/>
            </a:xfrm>
            <a:custGeom>
              <a:avLst/>
              <a:gdLst/>
              <a:ahLst/>
              <a:cxnLst/>
              <a:rect l="l" t="t" r="r" b="b"/>
              <a:pathLst>
                <a:path w="3157854" h="3159760">
                  <a:moveTo>
                    <a:pt x="0" y="3159252"/>
                  </a:moveTo>
                  <a:lnTo>
                    <a:pt x="3157728" y="3159252"/>
                  </a:lnTo>
                  <a:lnTo>
                    <a:pt x="3157728" y="0"/>
                  </a:lnTo>
                  <a:lnTo>
                    <a:pt x="0" y="0"/>
                  </a:lnTo>
                  <a:lnTo>
                    <a:pt x="0" y="315925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8614" y="1802384"/>
            <a:ext cx="23704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Best</a:t>
            </a:r>
            <a:r>
              <a:rPr sz="3200" b="1" spc="-7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practices  </a:t>
            </a:r>
            <a:r>
              <a:rPr sz="3200" b="1" spc="-5" dirty="0"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latin typeface="Carlito"/>
                <a:cs typeface="Carlito"/>
              </a:rPr>
              <a:t>Ansible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145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Loops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687" y="1197438"/>
            <a:ext cx="6017260" cy="29152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35609" indent="-343535">
              <a:lnSpc>
                <a:spcPct val="100000"/>
              </a:lnSpc>
              <a:spcBef>
                <a:spcPts val="425"/>
              </a:spcBef>
              <a:buChar char="-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 of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them 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slow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clumsy.</a:t>
            </a:r>
            <a:endParaRPr sz="1800">
              <a:latin typeface="RobotoRegular"/>
              <a:cs typeface="RobotoRegular"/>
            </a:endParaRPr>
          </a:p>
          <a:p>
            <a:pPr marL="435609" indent="-343535">
              <a:lnSpc>
                <a:spcPct val="100000"/>
              </a:lnSpc>
              <a:spcBef>
                <a:spcPts val="330"/>
              </a:spcBef>
              <a:buChar char="-"/>
              <a:tabLst>
                <a:tab pos="435609" algn="l"/>
                <a:tab pos="436245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2.5: 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iter_items  </a:t>
            </a: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→</a:t>
            </a:r>
            <a:r>
              <a:rPr sz="1800" spc="-45" dirty="0">
                <a:solidFill>
                  <a:srgbClr val="5E696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loops.</a:t>
            </a:r>
            <a:endParaRPr sz="1800">
              <a:latin typeface="RobotoRegular"/>
              <a:cs typeface="RobotoRegular"/>
            </a:endParaRPr>
          </a:p>
          <a:p>
            <a:pPr marL="435609" indent="-343535">
              <a:lnSpc>
                <a:spcPct val="100000"/>
              </a:lnSpc>
              <a:spcBef>
                <a:spcPts val="320"/>
              </a:spcBef>
              <a:buChar char="-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branching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bad.</a:t>
            </a:r>
            <a:endParaRPr sz="1800">
              <a:latin typeface="RobotoRegular"/>
              <a:cs typeface="RobotoRegular"/>
            </a:endParaRPr>
          </a:p>
          <a:p>
            <a:pPr marL="435609" indent="-343535">
              <a:lnSpc>
                <a:spcPct val="100000"/>
              </a:lnSpc>
              <a:spcBef>
                <a:spcPts val="325"/>
              </a:spcBef>
              <a:buChar char="-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Complexity is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bad.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loop_control: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loop_var: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label: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‘{{user.short_name}} at</a:t>
            </a:r>
            <a:r>
              <a:rPr sz="1800" spc="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{{user_department}}’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4204" y="3382264"/>
            <a:ext cx="136144" cy="8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52204" y="3075876"/>
            <a:ext cx="1264920" cy="673735"/>
            <a:chOff x="2652204" y="3075876"/>
            <a:chExt cx="1264920" cy="673735"/>
          </a:xfrm>
        </p:grpSpPr>
        <p:sp>
          <p:nvSpPr>
            <p:cNvPr id="6" name="object 6"/>
            <p:cNvSpPr/>
            <p:nvPr/>
          </p:nvSpPr>
          <p:spPr>
            <a:xfrm>
              <a:off x="2656967" y="3080639"/>
              <a:ext cx="1255395" cy="664210"/>
            </a:xfrm>
            <a:custGeom>
              <a:avLst/>
              <a:gdLst/>
              <a:ahLst/>
              <a:cxnLst/>
              <a:rect l="l" t="t" r="r" b="b"/>
              <a:pathLst>
                <a:path w="1255395" h="664210">
                  <a:moveTo>
                    <a:pt x="93471" y="0"/>
                  </a:moveTo>
                  <a:lnTo>
                    <a:pt x="1255013" y="291973"/>
                  </a:lnTo>
                  <a:lnTo>
                    <a:pt x="1161669" y="663702"/>
                  </a:lnTo>
                  <a:lnTo>
                    <a:pt x="0" y="371729"/>
                  </a:lnTo>
                  <a:lnTo>
                    <a:pt x="93471" y="0"/>
                  </a:lnTo>
                  <a:close/>
                </a:path>
              </a:pathLst>
            </a:custGeom>
            <a:ln w="952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6380" y="3237738"/>
              <a:ext cx="918844" cy="340995"/>
            </a:xfrm>
            <a:custGeom>
              <a:avLst/>
              <a:gdLst/>
              <a:ahLst/>
              <a:cxnLst/>
              <a:rect l="l" t="t" r="r" b="b"/>
              <a:pathLst>
                <a:path w="918845" h="340995">
                  <a:moveTo>
                    <a:pt x="37719" y="37973"/>
                  </a:moveTo>
                  <a:lnTo>
                    <a:pt x="22479" y="34163"/>
                  </a:lnTo>
                  <a:lnTo>
                    <a:pt x="0" y="123825"/>
                  </a:lnTo>
                  <a:lnTo>
                    <a:pt x="15113" y="127635"/>
                  </a:lnTo>
                  <a:lnTo>
                    <a:pt x="37719" y="37973"/>
                  </a:lnTo>
                  <a:close/>
                </a:path>
                <a:path w="918845" h="340995">
                  <a:moveTo>
                    <a:pt x="46228" y="3810"/>
                  </a:moveTo>
                  <a:lnTo>
                    <a:pt x="30988" y="0"/>
                  </a:lnTo>
                  <a:lnTo>
                    <a:pt x="26670" y="17526"/>
                  </a:lnTo>
                  <a:lnTo>
                    <a:pt x="41910" y="21336"/>
                  </a:lnTo>
                  <a:lnTo>
                    <a:pt x="46228" y="3810"/>
                  </a:lnTo>
                  <a:close/>
                </a:path>
                <a:path w="918845" h="340995">
                  <a:moveTo>
                    <a:pt x="93980" y="52070"/>
                  </a:moveTo>
                  <a:lnTo>
                    <a:pt x="78740" y="48260"/>
                  </a:lnTo>
                  <a:lnTo>
                    <a:pt x="79692" y="44450"/>
                  </a:lnTo>
                  <a:lnTo>
                    <a:pt x="86614" y="16891"/>
                  </a:lnTo>
                  <a:lnTo>
                    <a:pt x="69215" y="22225"/>
                  </a:lnTo>
                  <a:lnTo>
                    <a:pt x="63627" y="44450"/>
                  </a:lnTo>
                  <a:lnTo>
                    <a:pt x="52451" y="41656"/>
                  </a:lnTo>
                  <a:lnTo>
                    <a:pt x="49530" y="53467"/>
                  </a:lnTo>
                  <a:lnTo>
                    <a:pt x="60579" y="56261"/>
                  </a:lnTo>
                  <a:lnTo>
                    <a:pt x="45339" y="116967"/>
                  </a:lnTo>
                  <a:lnTo>
                    <a:pt x="44538" y="122428"/>
                  </a:lnTo>
                  <a:lnTo>
                    <a:pt x="73660" y="142113"/>
                  </a:lnTo>
                  <a:lnTo>
                    <a:pt x="74930" y="128143"/>
                  </a:lnTo>
                  <a:lnTo>
                    <a:pt x="72009" y="127889"/>
                  </a:lnTo>
                  <a:lnTo>
                    <a:pt x="69723" y="127508"/>
                  </a:lnTo>
                  <a:lnTo>
                    <a:pt x="61087" y="119634"/>
                  </a:lnTo>
                  <a:lnTo>
                    <a:pt x="61468" y="116840"/>
                  </a:lnTo>
                  <a:lnTo>
                    <a:pt x="62611" y="112522"/>
                  </a:lnTo>
                  <a:lnTo>
                    <a:pt x="75692" y="60071"/>
                  </a:lnTo>
                  <a:lnTo>
                    <a:pt x="91059" y="63881"/>
                  </a:lnTo>
                  <a:lnTo>
                    <a:pt x="91998" y="60071"/>
                  </a:lnTo>
                  <a:lnTo>
                    <a:pt x="93980" y="52070"/>
                  </a:lnTo>
                  <a:close/>
                </a:path>
                <a:path w="918845" h="340995">
                  <a:moveTo>
                    <a:pt x="178092" y="99758"/>
                  </a:moveTo>
                  <a:lnTo>
                    <a:pt x="163296" y="71196"/>
                  </a:lnTo>
                  <a:lnTo>
                    <a:pt x="163296" y="99758"/>
                  </a:lnTo>
                  <a:lnTo>
                    <a:pt x="163258" y="100330"/>
                  </a:lnTo>
                  <a:lnTo>
                    <a:pt x="162052" y="107696"/>
                  </a:lnTo>
                  <a:lnTo>
                    <a:pt x="161036" y="107442"/>
                  </a:lnTo>
                  <a:lnTo>
                    <a:pt x="112014" y="95123"/>
                  </a:lnTo>
                  <a:lnTo>
                    <a:pt x="114427" y="87376"/>
                  </a:lnTo>
                  <a:lnTo>
                    <a:pt x="118618" y="81788"/>
                  </a:lnTo>
                  <a:lnTo>
                    <a:pt x="130556" y="74930"/>
                  </a:lnTo>
                  <a:lnTo>
                    <a:pt x="136906" y="74041"/>
                  </a:lnTo>
                  <a:lnTo>
                    <a:pt x="151638" y="77724"/>
                  </a:lnTo>
                  <a:lnTo>
                    <a:pt x="157226" y="82169"/>
                  </a:lnTo>
                  <a:lnTo>
                    <a:pt x="160528" y="89281"/>
                  </a:lnTo>
                  <a:lnTo>
                    <a:pt x="162814" y="93853"/>
                  </a:lnTo>
                  <a:lnTo>
                    <a:pt x="137858" y="61772"/>
                  </a:lnTo>
                  <a:lnTo>
                    <a:pt x="129286" y="62090"/>
                  </a:lnTo>
                  <a:lnTo>
                    <a:pt x="96494" y="89827"/>
                  </a:lnTo>
                  <a:lnTo>
                    <a:pt x="91173" y="121056"/>
                  </a:lnTo>
                  <a:lnTo>
                    <a:pt x="92671" y="129286"/>
                  </a:lnTo>
                  <a:lnTo>
                    <a:pt x="124206" y="157226"/>
                  </a:lnTo>
                  <a:lnTo>
                    <a:pt x="138887" y="158851"/>
                  </a:lnTo>
                  <a:lnTo>
                    <a:pt x="145542" y="158013"/>
                  </a:lnTo>
                  <a:lnTo>
                    <a:pt x="151765" y="156083"/>
                  </a:lnTo>
                  <a:lnTo>
                    <a:pt x="157454" y="153035"/>
                  </a:lnTo>
                  <a:lnTo>
                    <a:pt x="162534" y="149034"/>
                  </a:lnTo>
                  <a:lnTo>
                    <a:pt x="165239" y="146050"/>
                  </a:lnTo>
                  <a:lnTo>
                    <a:pt x="167030" y="144081"/>
                  </a:lnTo>
                  <a:lnTo>
                    <a:pt x="170942" y="138176"/>
                  </a:lnTo>
                  <a:lnTo>
                    <a:pt x="155702" y="132207"/>
                  </a:lnTo>
                  <a:lnTo>
                    <a:pt x="151765" y="138049"/>
                  </a:lnTo>
                  <a:lnTo>
                    <a:pt x="147447" y="141986"/>
                  </a:lnTo>
                  <a:lnTo>
                    <a:pt x="142290" y="144081"/>
                  </a:lnTo>
                  <a:lnTo>
                    <a:pt x="138176" y="145796"/>
                  </a:lnTo>
                  <a:lnTo>
                    <a:pt x="132969" y="146050"/>
                  </a:lnTo>
                  <a:lnTo>
                    <a:pt x="127381" y="144653"/>
                  </a:lnTo>
                  <a:lnTo>
                    <a:pt x="119888" y="142875"/>
                  </a:lnTo>
                  <a:lnTo>
                    <a:pt x="114300" y="138684"/>
                  </a:lnTo>
                  <a:lnTo>
                    <a:pt x="110617" y="132080"/>
                  </a:lnTo>
                  <a:lnTo>
                    <a:pt x="108369" y="126898"/>
                  </a:lnTo>
                  <a:lnTo>
                    <a:pt x="107188" y="121056"/>
                  </a:lnTo>
                  <a:lnTo>
                    <a:pt x="107035" y="114566"/>
                  </a:lnTo>
                  <a:lnTo>
                    <a:pt x="107950" y="107442"/>
                  </a:lnTo>
                  <a:lnTo>
                    <a:pt x="174879" y="124206"/>
                  </a:lnTo>
                  <a:lnTo>
                    <a:pt x="176022" y="120142"/>
                  </a:lnTo>
                  <a:lnTo>
                    <a:pt x="177914" y="109524"/>
                  </a:lnTo>
                  <a:lnTo>
                    <a:pt x="177952" y="107696"/>
                  </a:lnTo>
                  <a:lnTo>
                    <a:pt x="178092" y="99758"/>
                  </a:lnTo>
                  <a:close/>
                </a:path>
                <a:path w="918845" h="340995">
                  <a:moveTo>
                    <a:pt x="322707" y="128524"/>
                  </a:moveTo>
                  <a:lnTo>
                    <a:pt x="322199" y="120396"/>
                  </a:lnTo>
                  <a:lnTo>
                    <a:pt x="317550" y="112395"/>
                  </a:lnTo>
                  <a:lnTo>
                    <a:pt x="316458" y="110490"/>
                  </a:lnTo>
                  <a:lnTo>
                    <a:pt x="315087" y="108077"/>
                  </a:lnTo>
                  <a:lnTo>
                    <a:pt x="308864" y="103886"/>
                  </a:lnTo>
                  <a:lnTo>
                    <a:pt x="299974" y="101727"/>
                  </a:lnTo>
                  <a:lnTo>
                    <a:pt x="291630" y="100634"/>
                  </a:lnTo>
                  <a:lnTo>
                    <a:pt x="283591" y="101727"/>
                  </a:lnTo>
                  <a:lnTo>
                    <a:pt x="275805" y="105029"/>
                  </a:lnTo>
                  <a:lnTo>
                    <a:pt x="268351" y="110490"/>
                  </a:lnTo>
                  <a:lnTo>
                    <a:pt x="267843" y="105029"/>
                  </a:lnTo>
                  <a:lnTo>
                    <a:pt x="265811" y="100457"/>
                  </a:lnTo>
                  <a:lnTo>
                    <a:pt x="264972" y="99568"/>
                  </a:lnTo>
                  <a:lnTo>
                    <a:pt x="261772" y="96139"/>
                  </a:lnTo>
                  <a:lnTo>
                    <a:pt x="258699" y="92837"/>
                  </a:lnTo>
                  <a:lnTo>
                    <a:pt x="253619" y="90043"/>
                  </a:lnTo>
                  <a:lnTo>
                    <a:pt x="241046" y="86868"/>
                  </a:lnTo>
                  <a:lnTo>
                    <a:pt x="235331" y="86868"/>
                  </a:lnTo>
                  <a:lnTo>
                    <a:pt x="224663" y="89916"/>
                  </a:lnTo>
                  <a:lnTo>
                    <a:pt x="219964" y="92456"/>
                  </a:lnTo>
                  <a:lnTo>
                    <a:pt x="216154" y="96139"/>
                  </a:lnTo>
                  <a:lnTo>
                    <a:pt x="219202" y="83566"/>
                  </a:lnTo>
                  <a:lnTo>
                    <a:pt x="205613" y="80137"/>
                  </a:lnTo>
                  <a:lnTo>
                    <a:pt x="183134" y="169799"/>
                  </a:lnTo>
                  <a:lnTo>
                    <a:pt x="198374" y="173609"/>
                  </a:lnTo>
                  <a:lnTo>
                    <a:pt x="212090" y="118999"/>
                  </a:lnTo>
                  <a:lnTo>
                    <a:pt x="214503" y="112903"/>
                  </a:lnTo>
                  <a:lnTo>
                    <a:pt x="235966" y="99568"/>
                  </a:lnTo>
                  <a:lnTo>
                    <a:pt x="240284" y="100711"/>
                  </a:lnTo>
                  <a:lnTo>
                    <a:pt x="245872" y="102108"/>
                  </a:lnTo>
                  <a:lnTo>
                    <a:pt x="249555" y="104775"/>
                  </a:lnTo>
                  <a:lnTo>
                    <a:pt x="251244" y="108966"/>
                  </a:lnTo>
                  <a:lnTo>
                    <a:pt x="252577" y="112395"/>
                  </a:lnTo>
                  <a:lnTo>
                    <a:pt x="252603" y="118745"/>
                  </a:lnTo>
                  <a:lnTo>
                    <a:pt x="251079" y="124968"/>
                  </a:lnTo>
                  <a:lnTo>
                    <a:pt x="236474" y="183261"/>
                  </a:lnTo>
                  <a:lnTo>
                    <a:pt x="251587" y="187071"/>
                  </a:lnTo>
                  <a:lnTo>
                    <a:pt x="264668" y="134874"/>
                  </a:lnTo>
                  <a:lnTo>
                    <a:pt x="287020" y="112395"/>
                  </a:lnTo>
                  <a:lnTo>
                    <a:pt x="293243" y="114046"/>
                  </a:lnTo>
                  <a:lnTo>
                    <a:pt x="296799" y="114935"/>
                  </a:lnTo>
                  <a:lnTo>
                    <a:pt x="299593" y="116459"/>
                  </a:lnTo>
                  <a:lnTo>
                    <a:pt x="301752" y="118745"/>
                  </a:lnTo>
                  <a:lnTo>
                    <a:pt x="304038" y="121031"/>
                  </a:lnTo>
                  <a:lnTo>
                    <a:pt x="305181" y="123698"/>
                  </a:lnTo>
                  <a:lnTo>
                    <a:pt x="305562" y="126619"/>
                  </a:lnTo>
                  <a:lnTo>
                    <a:pt x="305816" y="129540"/>
                  </a:lnTo>
                  <a:lnTo>
                    <a:pt x="305308" y="133985"/>
                  </a:lnTo>
                  <a:lnTo>
                    <a:pt x="289560" y="196596"/>
                  </a:lnTo>
                  <a:lnTo>
                    <a:pt x="304673" y="200406"/>
                  </a:lnTo>
                  <a:lnTo>
                    <a:pt x="320167" y="138811"/>
                  </a:lnTo>
                  <a:lnTo>
                    <a:pt x="322707" y="128524"/>
                  </a:lnTo>
                  <a:close/>
                </a:path>
                <a:path w="918845" h="340995">
                  <a:moveTo>
                    <a:pt x="663829" y="195326"/>
                  </a:moveTo>
                  <a:lnTo>
                    <a:pt x="648589" y="191516"/>
                  </a:lnTo>
                  <a:lnTo>
                    <a:pt x="634619" y="247142"/>
                  </a:lnTo>
                  <a:lnTo>
                    <a:pt x="632333" y="252730"/>
                  </a:lnTo>
                  <a:lnTo>
                    <a:pt x="629666" y="256413"/>
                  </a:lnTo>
                  <a:lnTo>
                    <a:pt x="626999" y="259969"/>
                  </a:lnTo>
                  <a:lnTo>
                    <a:pt x="623316" y="262521"/>
                  </a:lnTo>
                  <a:lnTo>
                    <a:pt x="618744" y="263791"/>
                  </a:lnTo>
                  <a:lnTo>
                    <a:pt x="614172" y="265176"/>
                  </a:lnTo>
                  <a:lnTo>
                    <a:pt x="609600" y="265176"/>
                  </a:lnTo>
                  <a:lnTo>
                    <a:pt x="600456" y="262890"/>
                  </a:lnTo>
                  <a:lnTo>
                    <a:pt x="596900" y="260858"/>
                  </a:lnTo>
                  <a:lnTo>
                    <a:pt x="594360" y="257822"/>
                  </a:lnTo>
                  <a:lnTo>
                    <a:pt x="591947" y="254762"/>
                  </a:lnTo>
                  <a:lnTo>
                    <a:pt x="590677" y="251091"/>
                  </a:lnTo>
                  <a:lnTo>
                    <a:pt x="590804" y="243967"/>
                  </a:lnTo>
                  <a:lnTo>
                    <a:pt x="591820" y="238506"/>
                  </a:lnTo>
                  <a:lnTo>
                    <a:pt x="593852" y="230505"/>
                  </a:lnTo>
                  <a:lnTo>
                    <a:pt x="606298" y="180848"/>
                  </a:lnTo>
                  <a:lnTo>
                    <a:pt x="577088" y="232537"/>
                  </a:lnTo>
                  <a:lnTo>
                    <a:pt x="574535" y="247142"/>
                  </a:lnTo>
                  <a:lnTo>
                    <a:pt x="574294" y="251714"/>
                  </a:lnTo>
                  <a:lnTo>
                    <a:pt x="584708" y="269621"/>
                  </a:lnTo>
                  <a:lnTo>
                    <a:pt x="588772" y="272796"/>
                  </a:lnTo>
                  <a:lnTo>
                    <a:pt x="593471" y="275082"/>
                  </a:lnTo>
                  <a:lnTo>
                    <a:pt x="598678" y="276352"/>
                  </a:lnTo>
                  <a:lnTo>
                    <a:pt x="607466" y="277571"/>
                  </a:lnTo>
                  <a:lnTo>
                    <a:pt x="615759" y="276644"/>
                  </a:lnTo>
                  <a:lnTo>
                    <a:pt x="623570" y="273570"/>
                  </a:lnTo>
                  <a:lnTo>
                    <a:pt x="630936" y="268351"/>
                  </a:lnTo>
                  <a:lnTo>
                    <a:pt x="627634" y="281559"/>
                  </a:lnTo>
                  <a:lnTo>
                    <a:pt x="641223" y="284988"/>
                  </a:lnTo>
                  <a:lnTo>
                    <a:pt x="645414" y="268351"/>
                  </a:lnTo>
                  <a:lnTo>
                    <a:pt x="646214" y="265176"/>
                  </a:lnTo>
                  <a:lnTo>
                    <a:pt x="663829" y="195326"/>
                  </a:lnTo>
                  <a:close/>
                </a:path>
                <a:path w="918845" h="340995">
                  <a:moveTo>
                    <a:pt x="747191" y="235585"/>
                  </a:moveTo>
                  <a:lnTo>
                    <a:pt x="747153" y="233807"/>
                  </a:lnTo>
                  <a:lnTo>
                    <a:pt x="746633" y="229616"/>
                  </a:lnTo>
                  <a:lnTo>
                    <a:pt x="744982" y="225552"/>
                  </a:lnTo>
                  <a:lnTo>
                    <a:pt x="743331" y="221361"/>
                  </a:lnTo>
                  <a:lnTo>
                    <a:pt x="740029" y="217678"/>
                  </a:lnTo>
                  <a:lnTo>
                    <a:pt x="739838" y="217551"/>
                  </a:lnTo>
                  <a:lnTo>
                    <a:pt x="730504" y="210947"/>
                  </a:lnTo>
                  <a:lnTo>
                    <a:pt x="724535" y="208407"/>
                  </a:lnTo>
                  <a:lnTo>
                    <a:pt x="717550" y="206629"/>
                  </a:lnTo>
                  <a:lnTo>
                    <a:pt x="712851" y="205486"/>
                  </a:lnTo>
                  <a:lnTo>
                    <a:pt x="708279" y="204978"/>
                  </a:lnTo>
                  <a:lnTo>
                    <a:pt x="703961" y="205105"/>
                  </a:lnTo>
                  <a:lnTo>
                    <a:pt x="699516" y="205359"/>
                  </a:lnTo>
                  <a:lnTo>
                    <a:pt x="695960" y="205994"/>
                  </a:lnTo>
                  <a:lnTo>
                    <a:pt x="693166" y="207137"/>
                  </a:lnTo>
                  <a:lnTo>
                    <a:pt x="689356" y="208534"/>
                  </a:lnTo>
                  <a:lnTo>
                    <a:pt x="677024" y="228092"/>
                  </a:lnTo>
                  <a:lnTo>
                    <a:pt x="677037" y="232791"/>
                  </a:lnTo>
                  <a:lnTo>
                    <a:pt x="715010" y="265315"/>
                  </a:lnTo>
                  <a:lnTo>
                    <a:pt x="719836" y="268351"/>
                  </a:lnTo>
                  <a:lnTo>
                    <a:pt x="721487" y="270256"/>
                  </a:lnTo>
                  <a:lnTo>
                    <a:pt x="724027" y="272923"/>
                  </a:lnTo>
                  <a:lnTo>
                    <a:pt x="724662" y="275463"/>
                  </a:lnTo>
                  <a:lnTo>
                    <a:pt x="706755" y="290322"/>
                  </a:lnTo>
                  <a:lnTo>
                    <a:pt x="692912" y="286766"/>
                  </a:lnTo>
                  <a:lnTo>
                    <a:pt x="687832" y="283845"/>
                  </a:lnTo>
                  <a:lnTo>
                    <a:pt x="681736" y="275463"/>
                  </a:lnTo>
                  <a:lnTo>
                    <a:pt x="680593" y="270256"/>
                  </a:lnTo>
                  <a:lnTo>
                    <a:pt x="681228" y="264033"/>
                  </a:lnTo>
                  <a:lnTo>
                    <a:pt x="665607" y="262636"/>
                  </a:lnTo>
                  <a:lnTo>
                    <a:pt x="688594" y="298488"/>
                  </a:lnTo>
                  <a:lnTo>
                    <a:pt x="710311" y="303149"/>
                  </a:lnTo>
                  <a:lnTo>
                    <a:pt x="722757" y="301117"/>
                  </a:lnTo>
                  <a:lnTo>
                    <a:pt x="727837" y="298704"/>
                  </a:lnTo>
                  <a:lnTo>
                    <a:pt x="731901" y="294894"/>
                  </a:lnTo>
                  <a:lnTo>
                    <a:pt x="736092" y="291211"/>
                  </a:lnTo>
                  <a:lnTo>
                    <a:pt x="736625" y="290322"/>
                  </a:lnTo>
                  <a:lnTo>
                    <a:pt x="738759" y="286766"/>
                  </a:lnTo>
                  <a:lnTo>
                    <a:pt x="741299" y="276606"/>
                  </a:lnTo>
                  <a:lnTo>
                    <a:pt x="710946" y="244602"/>
                  </a:lnTo>
                  <a:lnTo>
                    <a:pt x="703961" y="240792"/>
                  </a:lnTo>
                  <a:lnTo>
                    <a:pt x="699770" y="238379"/>
                  </a:lnTo>
                  <a:lnTo>
                    <a:pt x="698500" y="237363"/>
                  </a:lnTo>
                  <a:lnTo>
                    <a:pt x="696087" y="235585"/>
                  </a:lnTo>
                  <a:lnTo>
                    <a:pt x="694436" y="233807"/>
                  </a:lnTo>
                  <a:lnTo>
                    <a:pt x="693674" y="231902"/>
                  </a:lnTo>
                  <a:lnTo>
                    <a:pt x="692835" y="230124"/>
                  </a:lnTo>
                  <a:lnTo>
                    <a:pt x="692759" y="229616"/>
                  </a:lnTo>
                  <a:lnTo>
                    <a:pt x="692658" y="228092"/>
                  </a:lnTo>
                  <a:lnTo>
                    <a:pt x="693928" y="223012"/>
                  </a:lnTo>
                  <a:lnTo>
                    <a:pt x="696087" y="220599"/>
                  </a:lnTo>
                  <a:lnTo>
                    <a:pt x="703199" y="217551"/>
                  </a:lnTo>
                  <a:lnTo>
                    <a:pt x="708406" y="217678"/>
                  </a:lnTo>
                  <a:lnTo>
                    <a:pt x="731672" y="233807"/>
                  </a:lnTo>
                  <a:lnTo>
                    <a:pt x="731659" y="235585"/>
                  </a:lnTo>
                  <a:lnTo>
                    <a:pt x="731393" y="239014"/>
                  </a:lnTo>
                  <a:lnTo>
                    <a:pt x="746760" y="240665"/>
                  </a:lnTo>
                  <a:lnTo>
                    <a:pt x="747191" y="235585"/>
                  </a:lnTo>
                  <a:close/>
                </a:path>
                <a:path w="918845" h="340995">
                  <a:moveTo>
                    <a:pt x="843191" y="266890"/>
                  </a:moveTo>
                  <a:lnTo>
                    <a:pt x="828395" y="238328"/>
                  </a:lnTo>
                  <a:lnTo>
                    <a:pt x="828395" y="266890"/>
                  </a:lnTo>
                  <a:lnTo>
                    <a:pt x="828357" y="267462"/>
                  </a:lnTo>
                  <a:lnTo>
                    <a:pt x="827151" y="274840"/>
                  </a:lnTo>
                  <a:lnTo>
                    <a:pt x="826135" y="274574"/>
                  </a:lnTo>
                  <a:lnTo>
                    <a:pt x="777113" y="262255"/>
                  </a:lnTo>
                  <a:lnTo>
                    <a:pt x="779526" y="254508"/>
                  </a:lnTo>
                  <a:lnTo>
                    <a:pt x="783717" y="248920"/>
                  </a:lnTo>
                  <a:lnTo>
                    <a:pt x="795655" y="242062"/>
                  </a:lnTo>
                  <a:lnTo>
                    <a:pt x="802132" y="241173"/>
                  </a:lnTo>
                  <a:lnTo>
                    <a:pt x="816737" y="244856"/>
                  </a:lnTo>
                  <a:lnTo>
                    <a:pt x="822325" y="249301"/>
                  </a:lnTo>
                  <a:lnTo>
                    <a:pt x="825754" y="256413"/>
                  </a:lnTo>
                  <a:lnTo>
                    <a:pt x="827913" y="260997"/>
                  </a:lnTo>
                  <a:lnTo>
                    <a:pt x="828395" y="266890"/>
                  </a:lnTo>
                  <a:lnTo>
                    <a:pt x="828395" y="238328"/>
                  </a:lnTo>
                  <a:lnTo>
                    <a:pt x="827557" y="237540"/>
                  </a:lnTo>
                  <a:lnTo>
                    <a:pt x="820394" y="233311"/>
                  </a:lnTo>
                  <a:lnTo>
                    <a:pt x="812038" y="230378"/>
                  </a:lnTo>
                  <a:lnTo>
                    <a:pt x="802957" y="228904"/>
                  </a:lnTo>
                  <a:lnTo>
                    <a:pt x="794385" y="229235"/>
                  </a:lnTo>
                  <a:lnTo>
                    <a:pt x="761606" y="256959"/>
                  </a:lnTo>
                  <a:lnTo>
                    <a:pt x="756285" y="288188"/>
                  </a:lnTo>
                  <a:lnTo>
                    <a:pt x="757821" y="296418"/>
                  </a:lnTo>
                  <a:lnTo>
                    <a:pt x="789305" y="324358"/>
                  </a:lnTo>
                  <a:lnTo>
                    <a:pt x="804037" y="325983"/>
                  </a:lnTo>
                  <a:lnTo>
                    <a:pt x="810691" y="325145"/>
                  </a:lnTo>
                  <a:lnTo>
                    <a:pt x="816864" y="323215"/>
                  </a:lnTo>
                  <a:lnTo>
                    <a:pt x="822553" y="320167"/>
                  </a:lnTo>
                  <a:lnTo>
                    <a:pt x="827633" y="316179"/>
                  </a:lnTo>
                  <a:lnTo>
                    <a:pt x="830338" y="313182"/>
                  </a:lnTo>
                  <a:lnTo>
                    <a:pt x="832129" y="311226"/>
                  </a:lnTo>
                  <a:lnTo>
                    <a:pt x="836041" y="305308"/>
                  </a:lnTo>
                  <a:lnTo>
                    <a:pt x="820801" y="299339"/>
                  </a:lnTo>
                  <a:lnTo>
                    <a:pt x="816864" y="305181"/>
                  </a:lnTo>
                  <a:lnTo>
                    <a:pt x="812546" y="309118"/>
                  </a:lnTo>
                  <a:lnTo>
                    <a:pt x="807504" y="311226"/>
                  </a:lnTo>
                  <a:lnTo>
                    <a:pt x="803275" y="312928"/>
                  </a:lnTo>
                  <a:lnTo>
                    <a:pt x="798068" y="313182"/>
                  </a:lnTo>
                  <a:lnTo>
                    <a:pt x="792607" y="311785"/>
                  </a:lnTo>
                  <a:lnTo>
                    <a:pt x="785114" y="310007"/>
                  </a:lnTo>
                  <a:lnTo>
                    <a:pt x="772134" y="281698"/>
                  </a:lnTo>
                  <a:lnTo>
                    <a:pt x="773049" y="274574"/>
                  </a:lnTo>
                  <a:lnTo>
                    <a:pt x="839978" y="291338"/>
                  </a:lnTo>
                  <a:lnTo>
                    <a:pt x="841121" y="287274"/>
                  </a:lnTo>
                  <a:lnTo>
                    <a:pt x="843013" y="276656"/>
                  </a:lnTo>
                  <a:lnTo>
                    <a:pt x="843051" y="274840"/>
                  </a:lnTo>
                  <a:lnTo>
                    <a:pt x="843191" y="266890"/>
                  </a:lnTo>
                  <a:close/>
                </a:path>
                <a:path w="918845" h="340995">
                  <a:moveTo>
                    <a:pt x="918591" y="262382"/>
                  </a:moveTo>
                  <a:lnTo>
                    <a:pt x="914146" y="257822"/>
                  </a:lnTo>
                  <a:lnTo>
                    <a:pt x="909320" y="254762"/>
                  </a:lnTo>
                  <a:lnTo>
                    <a:pt x="900684" y="252615"/>
                  </a:lnTo>
                  <a:lnTo>
                    <a:pt x="897128" y="252857"/>
                  </a:lnTo>
                  <a:lnTo>
                    <a:pt x="890270" y="255409"/>
                  </a:lnTo>
                  <a:lnTo>
                    <a:pt x="885952" y="258826"/>
                  </a:lnTo>
                  <a:lnTo>
                    <a:pt x="880872" y="264287"/>
                  </a:lnTo>
                  <a:lnTo>
                    <a:pt x="884301" y="250698"/>
                  </a:lnTo>
                  <a:lnTo>
                    <a:pt x="870585" y="247269"/>
                  </a:lnTo>
                  <a:lnTo>
                    <a:pt x="848106" y="336931"/>
                  </a:lnTo>
                  <a:lnTo>
                    <a:pt x="863346" y="340741"/>
                  </a:lnTo>
                  <a:lnTo>
                    <a:pt x="875030" y="293751"/>
                  </a:lnTo>
                  <a:lnTo>
                    <a:pt x="876681" y="287401"/>
                  </a:lnTo>
                  <a:lnTo>
                    <a:pt x="896239" y="268224"/>
                  </a:lnTo>
                  <a:lnTo>
                    <a:pt x="899541" y="268986"/>
                  </a:lnTo>
                  <a:lnTo>
                    <a:pt x="903224" y="270002"/>
                  </a:lnTo>
                  <a:lnTo>
                    <a:pt x="906653" y="272046"/>
                  </a:lnTo>
                  <a:lnTo>
                    <a:pt x="909828" y="275082"/>
                  </a:lnTo>
                  <a:lnTo>
                    <a:pt x="914552" y="268224"/>
                  </a:lnTo>
                  <a:lnTo>
                    <a:pt x="917270" y="264287"/>
                  </a:lnTo>
                  <a:lnTo>
                    <a:pt x="918591" y="26238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idempotency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7438"/>
            <a:ext cx="8076565" cy="26422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or fail,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or change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something, or ‘success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(no change)’,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or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skipped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 report change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only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there 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changes</a:t>
            </a:r>
            <a:r>
              <a:rPr sz="1800" spc="-8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made.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Second run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the same 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yield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‘no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change’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Important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Testing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Stability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audit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Handler’s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calls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Ansible is</a:t>
            </a:r>
            <a:r>
              <a:rPr spc="-5" dirty="0"/>
              <a:t> </a:t>
            </a:r>
            <a:r>
              <a:rPr dirty="0"/>
              <a:t>not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a </a:t>
            </a:r>
            <a:r>
              <a:rPr spc="-5" dirty="0"/>
              <a:t>programming</a:t>
            </a:r>
            <a:r>
              <a:rPr spc="15" dirty="0"/>
              <a:t> </a:t>
            </a:r>
            <a:r>
              <a:rPr spc="-5" dirty="0"/>
              <a:t>language.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1513" y="3332226"/>
            <a:ext cx="1419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ansible</a:t>
            </a:r>
            <a:r>
              <a:rPr sz="14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9739"/>
            <a:ext cx="7934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30" dirty="0">
                <a:solidFill>
                  <a:srgbClr val="F55E60"/>
                </a:solidFill>
                <a:latin typeface="Trebuchet MS"/>
                <a:cs typeface="Trebuchet MS"/>
              </a:rPr>
              <a:t>What</a:t>
            </a:r>
            <a:r>
              <a:rPr sz="3200" b="1" spc="-204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75" dirty="0">
                <a:solidFill>
                  <a:srgbClr val="F55E60"/>
                </a:solidFill>
                <a:latin typeface="Trebuchet MS"/>
                <a:cs typeface="Trebuchet MS"/>
              </a:rPr>
              <a:t>is</a:t>
            </a:r>
            <a:r>
              <a:rPr sz="3200" b="1" spc="-220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-100" dirty="0">
                <a:solidFill>
                  <a:srgbClr val="F55E60"/>
                </a:solidFill>
                <a:latin typeface="Trebuchet MS"/>
                <a:cs typeface="Trebuchet MS"/>
              </a:rPr>
              <a:t>‘big’</a:t>
            </a:r>
            <a:r>
              <a:rPr sz="3200" b="1" spc="-204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10" dirty="0">
                <a:solidFill>
                  <a:srgbClr val="F55E60"/>
                </a:solidFill>
                <a:latin typeface="Trebuchet MS"/>
                <a:cs typeface="Trebuchet MS"/>
              </a:rPr>
              <a:t>means</a:t>
            </a:r>
            <a:r>
              <a:rPr sz="3200" b="1" spc="-240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20" dirty="0">
                <a:solidFill>
                  <a:srgbClr val="F55E60"/>
                </a:solidFill>
                <a:latin typeface="Trebuchet MS"/>
                <a:cs typeface="Trebuchet MS"/>
              </a:rPr>
              <a:t>for</a:t>
            </a:r>
            <a:r>
              <a:rPr sz="3200" b="1" spc="-204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F55E60"/>
                </a:solidFill>
                <a:latin typeface="Trebuchet MS"/>
                <a:cs typeface="Trebuchet MS"/>
              </a:rPr>
              <a:t>an</a:t>
            </a:r>
            <a:r>
              <a:rPr sz="3200" b="1" spc="-220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55E60"/>
                </a:solidFill>
                <a:latin typeface="Trebuchet MS"/>
                <a:cs typeface="Trebuchet MS"/>
              </a:rPr>
              <a:t>ansible</a:t>
            </a:r>
            <a:r>
              <a:rPr sz="3200" b="1" spc="-225" dirty="0">
                <a:solidFill>
                  <a:srgbClr val="F55E60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F55E60"/>
                </a:solidFill>
                <a:latin typeface="Trebuchet MS"/>
                <a:cs typeface="Trebuchet MS"/>
              </a:rPr>
              <a:t>project?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85" y="1526285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spr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85" y="2004568"/>
            <a:ext cx="153416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911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49132</a:t>
            </a:r>
            <a:r>
              <a:rPr sz="18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985" y="2879851"/>
            <a:ext cx="191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Openstack-ansible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85" y="3357067"/>
            <a:ext cx="1534160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1196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52504</a:t>
            </a:r>
            <a:r>
              <a:rPr sz="18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978" y="1318107"/>
            <a:ext cx="3188335" cy="2113915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3200" spc="-5" dirty="0">
                <a:solidFill>
                  <a:srgbClr val="5E696C"/>
                </a:solidFill>
                <a:latin typeface="Arial"/>
                <a:cs typeface="Arial"/>
              </a:rPr>
              <a:t>Openshift-ansible</a:t>
            </a:r>
            <a:endParaRPr sz="3200">
              <a:latin typeface="Arial"/>
              <a:cs typeface="Arial"/>
            </a:endParaRPr>
          </a:p>
          <a:p>
            <a:pPr marL="469900" indent="-431800">
              <a:lnSpc>
                <a:spcPct val="100000"/>
              </a:lnSpc>
              <a:spcBef>
                <a:spcPts val="2175"/>
              </a:spcBef>
              <a:buChar char="●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5E696C"/>
                </a:solidFill>
                <a:latin typeface="Arial"/>
                <a:cs typeface="Arial"/>
              </a:rPr>
              <a:t>1668</a:t>
            </a:r>
            <a:r>
              <a:rPr sz="3200" spc="-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5E696C"/>
                </a:solidFill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469900" indent="-431800">
              <a:lnSpc>
                <a:spcPct val="100000"/>
              </a:lnSpc>
              <a:spcBef>
                <a:spcPts val="575"/>
              </a:spcBef>
              <a:buChar char="●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5E696C"/>
                </a:solidFill>
                <a:latin typeface="Arial"/>
                <a:cs typeface="Arial"/>
              </a:rPr>
              <a:t>175745</a:t>
            </a:r>
            <a:r>
              <a:rPr sz="32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5E696C"/>
                </a:solidFill>
                <a:latin typeface="Arial"/>
                <a:cs typeface="Arial"/>
              </a:rPr>
              <a:t>lines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748" y="4613859"/>
            <a:ext cx="4052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"/>
                <a:cs typeface="Arial"/>
              </a:rPr>
              <a:t>Estimated </a:t>
            </a:r>
            <a:r>
              <a:rPr sz="1400" spc="-10" dirty="0">
                <a:latin typeface="Arial"/>
                <a:cs typeface="Arial"/>
              </a:rPr>
              <a:t>yaml </a:t>
            </a:r>
            <a:r>
              <a:rPr sz="1400" spc="-5" dirty="0">
                <a:latin typeface="Arial"/>
                <a:cs typeface="Arial"/>
              </a:rPr>
              <a:t>multiplicator </a:t>
            </a:r>
            <a:r>
              <a:rPr sz="1400" dirty="0">
                <a:latin typeface="Arial"/>
                <a:cs typeface="Arial"/>
              </a:rPr>
              <a:t>for line count: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~x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846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Not-a-code</a:t>
            </a:r>
            <a:r>
              <a:rPr sz="3200" b="1" spc="-10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consequences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94745"/>
            <a:ext cx="7189470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Global variables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everywhere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foo: ‘{{foo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+ 1}}’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officially broken.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Forever.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practical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stack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depth: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3-5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It’s hard to change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values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dictionaries and</a:t>
            </a:r>
            <a:r>
              <a:rPr sz="1800" spc="-1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lists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Data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queries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crazy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 (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json_query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filter in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Jinja2):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48711"/>
            <a:ext cx="9144000" cy="204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881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Sources of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pain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6985634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Dependencies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Slow execution over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ssh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Memory hogging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includes (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partially fixed in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2.4.3 and</a:t>
            </a:r>
            <a:r>
              <a:rPr sz="14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5" dirty="0">
                <a:solidFill>
                  <a:srgbClr val="5E696C"/>
                </a:solidFill>
                <a:latin typeface="RobotoRegular"/>
                <a:cs typeface="RobotoRegular"/>
              </a:rPr>
              <a:t>2.5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Data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query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Rudimental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modularity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Name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conflicts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Non-typed interfaces between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horrible error reporting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jinja2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 templates/filters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Unpredictable visibility for global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 precedence is complicated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broken in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include_role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6353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Ansible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is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muscle, not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</a:t>
            </a:r>
            <a:r>
              <a:rPr sz="3200" b="1" spc="-3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skeleton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920" cy="28879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Everything is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permitted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Most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errors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detected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runtime</a:t>
            </a:r>
            <a:endParaRPr sz="18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Or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even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silently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succeeded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with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incorrect</a:t>
            </a:r>
            <a:r>
              <a:rPr sz="14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behavior</a:t>
            </a:r>
            <a:endParaRPr sz="14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universally accepted style guide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(* try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ansible-lint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well-known design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patterns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Best practices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at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level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elementary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school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RobotoRegular"/>
              <a:cs typeface="RobotoRegular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Why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 still use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Ansible?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Because it’s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best we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insofar.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754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Some bones to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build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</a:t>
            </a:r>
            <a:r>
              <a:rPr sz="3200" b="1" spc="-6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skeleton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69873"/>
            <a:ext cx="6771640" cy="19189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Execution flow: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tasks 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assigned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Hosts are 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first class objects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groups inheritance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keep relations between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simple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iteration over</a:t>
            </a:r>
            <a:r>
              <a:rPr sz="18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lists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Transparent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access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hosts ‘by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</a:t>
            </a:r>
            <a:r>
              <a:rPr sz="1800" spc="-8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magic’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926535"/>
            <a:ext cx="3610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...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wish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this list would be longer...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marR="5080" indent="-372110">
              <a:lnSpc>
                <a:spcPct val="100000"/>
              </a:lnSpc>
              <a:spcBef>
                <a:spcPts val="100"/>
              </a:spcBef>
            </a:pPr>
            <a:r>
              <a:rPr dirty="0"/>
              <a:t>Best</a:t>
            </a:r>
            <a:r>
              <a:rPr spc="-60" dirty="0"/>
              <a:t> </a:t>
            </a:r>
            <a:r>
              <a:rPr spc="-5" dirty="0"/>
              <a:t>practices  </a:t>
            </a:r>
            <a:r>
              <a:rPr dirty="0"/>
              <a:t>(High</a:t>
            </a:r>
            <a:r>
              <a:rPr spc="-10" dirty="0"/>
              <a:t> </a:t>
            </a:r>
            <a:r>
              <a:rPr dirty="0"/>
              <a:t>level)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616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No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overengineering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31520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It’s not java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or python. Every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act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of overengineering bites you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badly.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Play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better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than</a:t>
            </a:r>
            <a:r>
              <a:rPr sz="18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better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than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play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repeated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twice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two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different</a:t>
            </a:r>
            <a:r>
              <a:rPr sz="18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playbooks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Tasklist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better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than 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second</a:t>
            </a:r>
            <a:r>
              <a:rPr sz="1800" spc="-18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you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join two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through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play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</a:t>
            </a:r>
            <a:r>
              <a:rPr sz="1800" spc="39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play</a:t>
            </a:r>
            <a:endParaRPr sz="1800">
              <a:latin typeface="Arial"/>
              <a:cs typeface="Arial"/>
            </a:endParaRPr>
          </a:p>
          <a:p>
            <a:pPr marL="926465" lvl="1" indent="-317500">
              <a:lnSpc>
                <a:spcPct val="100000"/>
              </a:lnSpc>
              <a:spcBef>
                <a:spcPts val="305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you can’t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- use a wrapper</a:t>
            </a:r>
            <a:r>
              <a:rPr sz="14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endParaRPr sz="14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270"/>
              </a:spcBef>
              <a:buFont typeface="Times New Roman"/>
              <a:buChar char="●"/>
              <a:tabLst>
                <a:tab pos="469265" algn="l"/>
                <a:tab pos="469900" algn="l"/>
                <a:tab pos="479679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Play 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host 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better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than</a:t>
            </a:r>
            <a:r>
              <a:rPr sz="1800" spc="4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delegate_to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Delegate_to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better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poking into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hostvars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other</a:t>
            </a:r>
            <a:r>
              <a:rPr sz="1800" spc="3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Everytime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you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iterate over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group, God kills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208" y="449071"/>
            <a:ext cx="2259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Introduction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759076"/>
            <a:ext cx="77146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What is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Ansible?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configuration management</a:t>
            </a:r>
            <a:r>
              <a:rPr sz="18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system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Agentless design: ‘controller’ (admin’s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localhost)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supervise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everything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mandatory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data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server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ssh as 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primal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transport,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but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there 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many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other transports</a:t>
            </a:r>
            <a:r>
              <a:rPr sz="1800" spc="-114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too.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89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Project layout:</a:t>
            </a:r>
            <a:r>
              <a:rPr sz="3200" b="1" spc="-4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partitioning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04862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Сommon basics: users, basic packages (vim/iptables), hostname, ssh keys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Project-specific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simple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configuration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(standard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software &amp;&amp;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simple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configs)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Non-trivial configuration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standard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software: e.g. databases,</a:t>
            </a:r>
            <a:r>
              <a:rPr sz="1800" spc="-9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pacemaker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Non-standard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software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(custom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apps, git deploy, venv,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etc)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Ad-hoc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scripts,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cron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jobs,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etc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Monitoring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696C"/>
              </a:buClr>
              <a:buFont typeface="Times New Roman"/>
              <a:buChar char="●"/>
            </a:pPr>
            <a:endParaRPr sz="23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Bootstrap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code (run-once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tasks, initialization,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etc)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Upgrade procedure(s)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Recovery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procedures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284" y="449071"/>
            <a:ext cx="2569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Project</a:t>
            </a:r>
            <a:r>
              <a:rPr sz="3200" b="1" spc="-5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layout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1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Included in</a:t>
            </a:r>
            <a:r>
              <a:rPr sz="1800" spc="-8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site.yaml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717928"/>
            <a:ext cx="163830" cy="1287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●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●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●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717928"/>
            <a:ext cx="3959860" cy="1287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Users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basic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software</a:t>
            </a:r>
            <a:endParaRPr sz="1800">
              <a:latin typeface="RobotoRegular"/>
              <a:cs typeface="RobotoRegular"/>
            </a:endParaRPr>
          </a:p>
          <a:p>
            <a:pPr marL="12700" marR="5080">
              <a:lnSpc>
                <a:spcPts val="2490"/>
              </a:lnSpc>
              <a:spcBef>
                <a:spcPts val="13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Software installation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configuration  Database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creation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Monitoring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Used</a:t>
            </a:r>
            <a:r>
              <a:rPr dirty="0"/>
              <a:t> </a:t>
            </a:r>
            <a:r>
              <a:rPr spc="-10" dirty="0"/>
              <a:t>separately: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/>
          </a:p>
          <a:p>
            <a:pPr marL="4699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/>
              <a:t>Bootstrap</a:t>
            </a: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/>
              <a:t>Update</a:t>
            </a:r>
            <a:r>
              <a:rPr spc="5" dirty="0"/>
              <a:t> </a:t>
            </a:r>
            <a:r>
              <a:rPr spc="-5" dirty="0"/>
              <a:t>procedure</a:t>
            </a: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/>
              <a:t>Recovery</a:t>
            </a:r>
            <a:r>
              <a:rPr spc="5" dirty="0"/>
              <a:t> </a:t>
            </a:r>
            <a:r>
              <a:rPr spc="-5" dirty="0"/>
              <a:t>procedure</a:t>
            </a: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/>
              <a:t>Helper scripts </a:t>
            </a:r>
            <a:r>
              <a:rPr dirty="0"/>
              <a:t>for </a:t>
            </a:r>
            <a:r>
              <a:rPr spc="-5" dirty="0"/>
              <a:t>staging</a:t>
            </a:r>
          </a:p>
          <a:p>
            <a:pPr marL="927100" lvl="1" indent="-317500">
              <a:lnSpc>
                <a:spcPct val="100000"/>
              </a:lnSpc>
              <a:spcBef>
                <a:spcPts val="30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Copy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data from</a:t>
            </a:r>
            <a:r>
              <a:rPr sz="1400" spc="-8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production</a:t>
            </a:r>
            <a:endParaRPr sz="140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Tests for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recovered</a:t>
            </a:r>
            <a:r>
              <a:rPr sz="1400" spc="-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Creation/teardown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for</a:t>
            </a:r>
            <a:r>
              <a:rPr sz="1400" spc="-7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staging</a:t>
            </a:r>
            <a:endParaRPr sz="14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/>
              <a:t>Inventory</a:t>
            </a:r>
            <a:r>
              <a:rPr spc="-35" dirty="0"/>
              <a:t> </a:t>
            </a:r>
            <a:r>
              <a:rPr spc="-5" dirty="0"/>
              <a:t>update/generation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005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Scope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reduction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8039100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piece of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code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 work within its own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domain: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 configure application </a:t>
            </a:r>
            <a:r>
              <a:rPr sz="1800" i="1" spc="-10" dirty="0">
                <a:solidFill>
                  <a:srgbClr val="5E696C"/>
                </a:solidFill>
                <a:latin typeface="Trebuchet MS"/>
                <a:cs typeface="Trebuchet MS"/>
              </a:rPr>
              <a:t>foo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 shouldn’t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touch random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bits outside of</a:t>
            </a:r>
            <a:r>
              <a:rPr sz="1800" spc="2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i="1" spc="-10" dirty="0">
                <a:solidFill>
                  <a:srgbClr val="5E696C"/>
                </a:solidFill>
                <a:latin typeface="Trebuchet MS"/>
                <a:cs typeface="Trebuchet MS"/>
              </a:rPr>
              <a:t>foo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: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536" y="2339339"/>
            <a:ext cx="4057015" cy="2359660"/>
          </a:xfrm>
          <a:prstGeom prst="rect">
            <a:avLst/>
          </a:prstGeom>
          <a:solidFill>
            <a:srgbClr val="F4CCCC"/>
          </a:solidFill>
          <a:ln w="9144">
            <a:solidFill>
              <a:srgbClr val="FF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19"/>
              </a:spcBef>
            </a:pPr>
            <a:r>
              <a:rPr sz="2900" spc="780" dirty="0">
                <a:solidFill>
                  <a:srgbClr val="5E696C"/>
                </a:solidFill>
                <a:latin typeface="Noto Sans Symbols"/>
                <a:cs typeface="Noto Sans Symbols"/>
              </a:rPr>
              <a:t>❌</a:t>
            </a:r>
            <a:r>
              <a:rPr sz="2900" spc="-200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2900" b="1" spc="-30" dirty="0">
                <a:solidFill>
                  <a:srgbClr val="5E696C"/>
                </a:solidFill>
                <a:latin typeface="Lato"/>
                <a:cs typeface="Lato"/>
              </a:rPr>
              <a:t>NO</a:t>
            </a:r>
            <a:endParaRPr sz="2900">
              <a:latin typeface="Lato"/>
              <a:cs typeface="Lato"/>
            </a:endParaRPr>
          </a:p>
          <a:p>
            <a:pPr marL="548640" indent="-342900">
              <a:lnSpc>
                <a:spcPct val="100000"/>
              </a:lnSpc>
              <a:spcBef>
                <a:spcPts val="2085"/>
              </a:spcBef>
              <a:buChar char="●"/>
              <a:tabLst>
                <a:tab pos="548005" algn="l"/>
                <a:tab pos="54864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add nginx configuration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for</a:t>
            </a:r>
            <a:r>
              <a:rPr sz="1800" spc="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800">
              <a:latin typeface="Arial"/>
              <a:cs typeface="Arial"/>
            </a:endParaRPr>
          </a:p>
          <a:p>
            <a:pPr marL="548005" marR="720090" indent="-342900">
              <a:lnSpc>
                <a:spcPts val="2490"/>
              </a:lnSpc>
              <a:spcBef>
                <a:spcPts val="135"/>
              </a:spcBef>
              <a:buChar char="●"/>
              <a:tabLst>
                <a:tab pos="548005" algn="l"/>
                <a:tab pos="54864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 this magic query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find  database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IP</a:t>
            </a:r>
            <a:endParaRPr sz="1800">
              <a:latin typeface="Arial"/>
              <a:cs typeface="Arial"/>
            </a:endParaRPr>
          </a:p>
          <a:p>
            <a:pPr marL="548640" indent="-342900">
              <a:lnSpc>
                <a:spcPct val="100000"/>
              </a:lnSpc>
              <a:spcBef>
                <a:spcPts val="180"/>
              </a:spcBef>
              <a:buChar char="●"/>
              <a:tabLst>
                <a:tab pos="548005" algn="l"/>
                <a:tab pos="54864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transform list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users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global</a:t>
            </a:r>
            <a:endParaRPr sz="18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userlist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to </a:t>
            </a:r>
            <a:r>
              <a:rPr sz="1800" b="0" i="1" spc="-10" dirty="0">
                <a:solidFill>
                  <a:srgbClr val="5E696C"/>
                </a:solidFill>
                <a:latin typeface="Lato Hairline"/>
                <a:cs typeface="Lato Hairline"/>
              </a:rPr>
              <a:t>foo</a:t>
            </a:r>
            <a:r>
              <a:rPr sz="1800" b="0" i="1" spc="-130" dirty="0">
                <a:solidFill>
                  <a:srgbClr val="5E696C"/>
                </a:solidFill>
                <a:latin typeface="Lato Hairline"/>
                <a:cs typeface="Lato Hairline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967" y="2339339"/>
            <a:ext cx="4057015" cy="2359660"/>
          </a:xfrm>
          <a:prstGeom prst="rect">
            <a:avLst/>
          </a:prstGeom>
          <a:solidFill>
            <a:srgbClr val="D9EAD2"/>
          </a:solidFill>
          <a:ln w="9144">
            <a:solidFill>
              <a:srgbClr val="274E12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19"/>
              </a:spcBef>
            </a:pPr>
            <a:r>
              <a:rPr sz="2900" spc="225" dirty="0">
                <a:solidFill>
                  <a:srgbClr val="5E696C"/>
                </a:solidFill>
                <a:latin typeface="Noto Sans Symbols"/>
                <a:cs typeface="Noto Sans Symbols"/>
              </a:rPr>
              <a:t>✅</a:t>
            </a:r>
            <a:r>
              <a:rPr sz="2900" spc="-200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2900" b="1" spc="-5" dirty="0">
                <a:solidFill>
                  <a:srgbClr val="5E696C"/>
                </a:solidFill>
                <a:latin typeface="Lato"/>
                <a:cs typeface="Lato"/>
              </a:rPr>
              <a:t>YES</a:t>
            </a:r>
            <a:endParaRPr sz="2900">
              <a:latin typeface="Lato"/>
              <a:cs typeface="Lato"/>
            </a:endParaRPr>
          </a:p>
          <a:p>
            <a:pPr marL="548640" marR="238760" indent="-342900">
              <a:lnSpc>
                <a:spcPct val="114999"/>
              </a:lnSpc>
              <a:spcBef>
                <a:spcPts val="1765"/>
              </a:spcBef>
              <a:buChar char="●"/>
              <a:tabLst>
                <a:tab pos="548640" algn="l"/>
                <a:tab pos="549275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wrapper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configure  nginx (include_role,</a:t>
            </a:r>
            <a:r>
              <a:rPr sz="1800" spc="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import_role)</a:t>
            </a:r>
            <a:endParaRPr sz="1800">
              <a:latin typeface="Arial"/>
              <a:cs typeface="Arial"/>
            </a:endParaRPr>
          </a:p>
          <a:p>
            <a:pPr marL="54864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548640" algn="l"/>
                <a:tab pos="549275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Use role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search database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  <a:p>
            <a:pPr marL="548640" marR="148590" indent="-342900">
              <a:lnSpc>
                <a:spcPct val="114999"/>
              </a:lnSpc>
              <a:buChar char="●"/>
              <a:tabLst>
                <a:tab pos="548640" algn="l"/>
                <a:tab pos="549275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Pass userlist explicitly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from 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playbook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or another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wrapper</a:t>
            </a:r>
            <a:r>
              <a:rPr sz="1800" spc="8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38834"/>
            <a:ext cx="8077200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There is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sane way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describe</a:t>
            </a:r>
            <a:r>
              <a:rPr sz="18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dependencies.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Old style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(with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dependencies in meta)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 not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been</a:t>
            </a:r>
            <a:r>
              <a:rPr sz="18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deprecating.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New style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include_role/import_role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ignores</a:t>
            </a:r>
            <a:r>
              <a:rPr sz="1800" spc="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meta-dependecies.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single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way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create dependency is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manually.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import_role 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role_foo_called is not</a:t>
            </a:r>
            <a:r>
              <a:rPr sz="1800" spc="1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defined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set_fact: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role_foo_called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inside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Or, just call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twice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if it’s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fast.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0182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Explicit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dependencies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149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Name it! Name it</a:t>
            </a:r>
            <a:r>
              <a:rPr sz="3200" b="1" spc="-2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right!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83145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Examples: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Everything should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hyperonym (common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name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few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things)</a:t>
            </a:r>
            <a:endParaRPr sz="18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305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F.e.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‘configuration playbooks’ VS ‘script</a:t>
            </a:r>
            <a:r>
              <a:rPr sz="14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playbooks’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Configuration playbooks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should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be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linted to the</a:t>
            </a:r>
            <a:r>
              <a:rPr sz="14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perfection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Script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playbooks may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have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unconditional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‘command/shell’ with ‘changed always’</a:t>
            </a:r>
            <a:r>
              <a:rPr sz="14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status</a:t>
            </a:r>
            <a:endParaRPr sz="14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27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Different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types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</a:t>
            </a:r>
            <a:r>
              <a:rPr sz="18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groups</a:t>
            </a:r>
            <a:endParaRPr sz="18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300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F.e. ‘Execution groups’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VS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‘groups for</a:t>
            </a:r>
            <a:r>
              <a:rPr sz="1400" spc="-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variables’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Groups for variables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should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never have assigned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tasks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(f.e.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hosts:</a:t>
            </a:r>
            <a:r>
              <a:rPr sz="1400" spc="-8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database_settings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)</a:t>
            </a:r>
            <a:endParaRPr sz="14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27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Name your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components!</a:t>
            </a:r>
            <a:endParaRPr sz="18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300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F.e. ‘bgp-push’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VS ‘bgp-pull’, ‘agents’, ‘central’, ‘external_access’,</a:t>
            </a:r>
            <a:r>
              <a:rPr sz="14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etc.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b="1" i="1" spc="-95" dirty="0">
                <a:solidFill>
                  <a:srgbClr val="5E696C"/>
                </a:solidFill>
                <a:latin typeface="Arial"/>
                <a:cs typeface="Arial"/>
              </a:rPr>
              <a:t>“Naming things” </a:t>
            </a:r>
            <a:r>
              <a:rPr sz="1800" b="1" i="1" spc="-65" dirty="0">
                <a:solidFill>
                  <a:srgbClr val="5E696C"/>
                </a:solidFill>
                <a:latin typeface="Arial"/>
                <a:cs typeface="Arial"/>
              </a:rPr>
              <a:t>is </a:t>
            </a:r>
            <a:r>
              <a:rPr sz="1800" b="1" i="1" spc="-55" dirty="0">
                <a:solidFill>
                  <a:srgbClr val="5E696C"/>
                </a:solidFill>
                <a:latin typeface="Arial"/>
                <a:cs typeface="Arial"/>
              </a:rPr>
              <a:t>the </a:t>
            </a:r>
            <a:r>
              <a:rPr sz="1800" b="1" i="1" spc="-75" dirty="0">
                <a:solidFill>
                  <a:srgbClr val="5E696C"/>
                </a:solidFill>
                <a:latin typeface="Arial"/>
                <a:cs typeface="Arial"/>
              </a:rPr>
              <a:t>2nd </a:t>
            </a:r>
            <a:r>
              <a:rPr sz="1800" b="1" i="1" spc="-85" dirty="0">
                <a:solidFill>
                  <a:srgbClr val="5E696C"/>
                </a:solidFill>
                <a:latin typeface="Arial"/>
                <a:cs typeface="Arial"/>
              </a:rPr>
              <a:t>hard </a:t>
            </a:r>
            <a:r>
              <a:rPr sz="1800" b="1" i="1" spc="-80" dirty="0">
                <a:solidFill>
                  <a:srgbClr val="5E696C"/>
                </a:solidFill>
                <a:latin typeface="Arial"/>
                <a:cs typeface="Arial"/>
              </a:rPr>
              <a:t>computing</a:t>
            </a:r>
            <a:r>
              <a:rPr sz="1800" b="1" i="1" spc="9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b="1" i="1" spc="-80" dirty="0">
                <a:solidFill>
                  <a:srgbClr val="5E696C"/>
                </a:solidFill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440055">
              <a:lnSpc>
                <a:spcPct val="100000"/>
              </a:lnSpc>
              <a:spcBef>
                <a:spcPts val="100"/>
              </a:spcBef>
            </a:pPr>
            <a:r>
              <a:rPr dirty="0"/>
              <a:t>Best </a:t>
            </a:r>
            <a:r>
              <a:rPr spc="-5" dirty="0"/>
              <a:t>practices  (low-level</a:t>
            </a:r>
            <a:r>
              <a:rPr spc="-50" dirty="0"/>
              <a:t> </a:t>
            </a:r>
            <a:r>
              <a:rPr dirty="0"/>
              <a:t>details)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426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Simple</a:t>
            </a:r>
            <a:r>
              <a:rPr sz="3200" b="1" spc="-8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tricks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371465" cy="1218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 -i staging --list-hosts</a:t>
            </a:r>
            <a:r>
              <a:rPr sz="1800" spc="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ansible-playbook -i staging site.yaml</a:t>
            </a:r>
            <a:r>
              <a:rPr sz="1800" spc="9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--list-tags</a:t>
            </a:r>
            <a:endParaRPr sz="1800">
              <a:latin typeface="Arial"/>
              <a:cs typeface="Arial"/>
            </a:endParaRPr>
          </a:p>
          <a:p>
            <a:pPr marL="812165" lvl="1" indent="-317500">
              <a:lnSpc>
                <a:spcPct val="100000"/>
              </a:lnSpc>
              <a:spcBef>
                <a:spcPts val="315"/>
              </a:spcBef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Tags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should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have</a:t>
            </a:r>
            <a:r>
              <a:rPr sz="1400" spc="-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meaning!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ansible-playbook -i staging site.yaml --check</a:t>
            </a:r>
            <a:r>
              <a:rPr sz="1800" spc="9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--diff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6381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Ansible-lint !!!!!!!!!!111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one one</a:t>
            </a:r>
            <a:r>
              <a:rPr sz="3200" b="1" spc="-10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one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7438"/>
            <a:ext cx="8278495" cy="2957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Points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subtle errors in </a:t>
            </a:r>
            <a:r>
              <a:rPr sz="1800" strike="sngStrike" dirty="0">
                <a:solidFill>
                  <a:srgbClr val="5E696C"/>
                </a:solidFill>
                <a:latin typeface="RobotoRegular"/>
                <a:cs typeface="RobotoRegular"/>
              </a:rPr>
              <a:t>the code</a:t>
            </a:r>
            <a:r>
              <a:rPr sz="1800" strike="noStrike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trike="noStrike" dirty="0">
                <a:solidFill>
                  <a:srgbClr val="5E696C"/>
                </a:solidFill>
                <a:latin typeface="RobotoRegular"/>
                <a:cs typeface="RobotoRegular"/>
              </a:rPr>
              <a:t>playbooks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Best practices (handlers vs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“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when: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foo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|changed”</a:t>
            </a:r>
            <a:r>
              <a:rPr sz="1800" spc="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filter)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Clarity. If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lint understand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that,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people understand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that.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Force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more semantic on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shell/command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E696C"/>
              </a:buClr>
              <a:buFont typeface="Times New Roman"/>
              <a:buChar char="●"/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How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much time it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takes?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~ 30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lint warnings per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hour.</a:t>
            </a:r>
            <a:endParaRPr sz="1800">
              <a:latin typeface="RobotoRegular"/>
              <a:cs typeface="RobotoRegular"/>
            </a:endParaRPr>
          </a:p>
          <a:p>
            <a:pPr marL="469900" marR="5080" indent="-342900">
              <a:lnSpc>
                <a:spcPct val="114999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cleared my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project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4 hours. There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where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3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real-life bugs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10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minor  improvements,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found by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ansible-linter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307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Shell and command</a:t>
            </a:r>
            <a:r>
              <a:rPr sz="3200" b="1" spc="-5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modules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6169660" cy="2515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Main source of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chaos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if used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inaccurately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Rules:</a:t>
            </a:r>
            <a:endParaRPr sz="18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they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gather information: changed_when:</a:t>
            </a:r>
            <a:r>
              <a:rPr sz="1400" spc="-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False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they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idempotent: find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 way to report</a:t>
            </a:r>
            <a:r>
              <a:rPr sz="14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changes.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they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are not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idempotent: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only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after</a:t>
            </a:r>
            <a:r>
              <a:rPr sz="14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query:</a:t>
            </a:r>
            <a:endParaRPr sz="1400">
              <a:latin typeface="RobotoRegular"/>
              <a:cs typeface="RobotoRegular"/>
            </a:endParaRPr>
          </a:p>
          <a:p>
            <a:pPr marL="1269365" lvl="2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■"/>
              <a:tabLst>
                <a:tab pos="1269365" algn="l"/>
                <a:tab pos="12700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where: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‘foo’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14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previous_query.stdout</a:t>
            </a:r>
            <a:endParaRPr sz="1400">
              <a:latin typeface="RobotoRegular"/>
              <a:cs typeface="RobotoRegular"/>
            </a:endParaRPr>
          </a:p>
          <a:p>
            <a:pPr marL="1269365" lvl="2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■"/>
              <a:tabLst>
                <a:tab pos="1269365" algn="l"/>
                <a:tab pos="12700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where: previous_query.rc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==</a:t>
            </a:r>
            <a:r>
              <a:rPr sz="14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You 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refactor if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those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idempotent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You can not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refactor if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those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not</a:t>
            </a:r>
            <a:r>
              <a:rPr sz="1800" spc="-1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idempotent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449071"/>
            <a:ext cx="2163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55E60"/>
                </a:solidFill>
                <a:latin typeface="Roboto"/>
                <a:cs typeface="Roboto"/>
              </a:rPr>
              <a:t>shell</a:t>
            </a:r>
            <a:r>
              <a:rPr sz="3200" b="1" spc="-5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drama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738" y="1591817"/>
            <a:ext cx="6480810" cy="267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i="1" spc="15" dirty="0">
                <a:solidFill>
                  <a:srgbClr val="5E696C"/>
                </a:solidFill>
                <a:latin typeface="Trebuchet MS"/>
                <a:cs typeface="Trebuchet MS"/>
              </a:rPr>
              <a:t>And</a:t>
            </a:r>
            <a:r>
              <a:rPr sz="3000" i="1" spc="-180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195" dirty="0">
                <a:solidFill>
                  <a:srgbClr val="5E696C"/>
                </a:solidFill>
                <a:latin typeface="Trebuchet MS"/>
                <a:cs typeface="Trebuchet MS"/>
              </a:rPr>
              <a:t>if</a:t>
            </a:r>
            <a:r>
              <a:rPr sz="3000" i="1" spc="-180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30" dirty="0">
                <a:solidFill>
                  <a:srgbClr val="5E696C"/>
                </a:solidFill>
                <a:latin typeface="Trebuchet MS"/>
                <a:cs typeface="Trebuchet MS"/>
              </a:rPr>
              <a:t>I</a:t>
            </a:r>
            <a:r>
              <a:rPr sz="3000" i="1" spc="-175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130" dirty="0">
                <a:solidFill>
                  <a:srgbClr val="5E696C"/>
                </a:solidFill>
                <a:latin typeface="Trebuchet MS"/>
                <a:cs typeface="Trebuchet MS"/>
              </a:rPr>
              <a:t>can’t</a:t>
            </a:r>
            <a:r>
              <a:rPr sz="3000" i="1" spc="-165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95" dirty="0">
                <a:solidFill>
                  <a:srgbClr val="5E696C"/>
                </a:solidFill>
                <a:latin typeface="Trebuchet MS"/>
                <a:cs typeface="Trebuchet MS"/>
              </a:rPr>
              <a:t>detect</a:t>
            </a:r>
            <a:r>
              <a:rPr sz="3000" i="1" spc="-200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70" dirty="0">
                <a:solidFill>
                  <a:srgbClr val="5E696C"/>
                </a:solidFill>
                <a:latin typeface="Trebuchet MS"/>
                <a:cs typeface="Trebuchet MS"/>
              </a:rPr>
              <a:t>changes</a:t>
            </a:r>
            <a:r>
              <a:rPr sz="3000" i="1" spc="-180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100" dirty="0">
                <a:solidFill>
                  <a:srgbClr val="5E696C"/>
                </a:solidFill>
                <a:latin typeface="Trebuchet MS"/>
                <a:cs typeface="Trebuchet MS"/>
              </a:rPr>
              <a:t>or</a:t>
            </a:r>
            <a:r>
              <a:rPr sz="3000" i="1" spc="-185" dirty="0">
                <a:solidFill>
                  <a:srgbClr val="5E696C"/>
                </a:solidFill>
                <a:latin typeface="Trebuchet MS"/>
                <a:cs typeface="Trebuchet MS"/>
              </a:rPr>
              <a:t> </a:t>
            </a:r>
            <a:r>
              <a:rPr sz="3000" i="1" spc="-90" dirty="0">
                <a:solidFill>
                  <a:srgbClr val="5E696C"/>
                </a:solidFill>
                <a:latin typeface="Trebuchet MS"/>
                <a:cs typeface="Trebuchet MS"/>
              </a:rPr>
              <a:t>failure?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35"/>
              </a:spcBef>
            </a:pPr>
            <a:r>
              <a:rPr sz="3000" dirty="0">
                <a:solidFill>
                  <a:srgbClr val="5E696C"/>
                </a:solidFill>
                <a:latin typeface="RobotoRegular"/>
                <a:cs typeface="RobotoRegular"/>
              </a:rPr>
              <a:t>You are doing it</a:t>
            </a:r>
            <a:r>
              <a:rPr sz="30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3000" spc="-5" dirty="0">
                <a:solidFill>
                  <a:srgbClr val="5E696C"/>
                </a:solidFill>
                <a:latin typeface="RobotoRegular"/>
                <a:cs typeface="RobotoRegular"/>
              </a:rPr>
              <a:t>wrong.</a:t>
            </a:r>
            <a:endParaRPr sz="300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3000" dirty="0">
                <a:solidFill>
                  <a:srgbClr val="5E696C"/>
                </a:solidFill>
                <a:latin typeface="RobotoRegular"/>
                <a:cs typeface="RobotoRegular"/>
              </a:rPr>
              <a:t>Find a</a:t>
            </a:r>
            <a:r>
              <a:rPr sz="30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3000" spc="-5" dirty="0">
                <a:solidFill>
                  <a:srgbClr val="5E696C"/>
                </a:solidFill>
                <a:latin typeface="RobotoRegular"/>
                <a:cs typeface="RobotoRegular"/>
              </a:rPr>
              <a:t>way.</a:t>
            </a:r>
            <a:endParaRPr sz="3000">
              <a:latin typeface="RobotoRegular"/>
              <a:cs typeface="RobotoRegular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3000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3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182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An</a:t>
            </a:r>
            <a:r>
              <a:rPr sz="3200" b="1" spc="-8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example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472948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nginx: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Install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Configure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reverse-proxy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application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552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55E60"/>
                </a:solidFill>
                <a:latin typeface="Roboto"/>
                <a:cs typeface="Roboto"/>
              </a:rPr>
              <a:t>shell</a:t>
            </a:r>
            <a:r>
              <a:rPr sz="3200" b="1" spc="-4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example</a:t>
            </a:r>
            <a:endParaRPr sz="32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823" y="2054351"/>
            <a:ext cx="4067810" cy="2649220"/>
            <a:chOff x="115823" y="2054351"/>
            <a:chExt cx="4067810" cy="2649220"/>
          </a:xfrm>
        </p:grpSpPr>
        <p:sp>
          <p:nvSpPr>
            <p:cNvPr id="4" name="object 4"/>
            <p:cNvSpPr/>
            <p:nvPr/>
          </p:nvSpPr>
          <p:spPr>
            <a:xfrm>
              <a:off x="120395" y="2058923"/>
              <a:ext cx="4058920" cy="2639695"/>
            </a:xfrm>
            <a:custGeom>
              <a:avLst/>
              <a:gdLst/>
              <a:ahLst/>
              <a:cxnLst/>
              <a:rect l="l" t="t" r="r" b="b"/>
              <a:pathLst>
                <a:path w="4058920" h="2639695">
                  <a:moveTo>
                    <a:pt x="4058412" y="0"/>
                  </a:moveTo>
                  <a:lnTo>
                    <a:pt x="0" y="0"/>
                  </a:lnTo>
                  <a:lnTo>
                    <a:pt x="0" y="2639568"/>
                  </a:lnTo>
                  <a:lnTo>
                    <a:pt x="4058412" y="2639568"/>
                  </a:lnTo>
                  <a:lnTo>
                    <a:pt x="405841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95" y="2058923"/>
              <a:ext cx="4058920" cy="2639695"/>
            </a:xfrm>
            <a:custGeom>
              <a:avLst/>
              <a:gdLst/>
              <a:ahLst/>
              <a:cxnLst/>
              <a:rect l="l" t="t" r="r" b="b"/>
              <a:pathLst>
                <a:path w="4058920" h="2639695">
                  <a:moveTo>
                    <a:pt x="0" y="2639568"/>
                  </a:moveTo>
                  <a:lnTo>
                    <a:pt x="4058412" y="2639568"/>
                  </a:lnTo>
                  <a:lnTo>
                    <a:pt x="4058412" y="0"/>
                  </a:lnTo>
                  <a:lnTo>
                    <a:pt x="0" y="0"/>
                  </a:lnTo>
                  <a:lnTo>
                    <a:pt x="0" y="263956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2043" y="2824283"/>
            <a:ext cx="2321560" cy="7626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  <a:tabLst>
                <a:tab pos="316865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-	name: Link</a:t>
            </a:r>
            <a:r>
              <a:rPr sz="1400" spc="-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shell:</a:t>
            </a:r>
            <a:r>
              <a:rPr sz="1400" spc="-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|</a:t>
            </a:r>
            <a:endParaRPr sz="14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ip link set up dev</a:t>
            </a:r>
            <a:r>
              <a:rPr sz="1400" spc="-1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{{dev}}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2544" y="2054351"/>
            <a:ext cx="4636135" cy="2649220"/>
            <a:chOff x="4352544" y="2054351"/>
            <a:chExt cx="4636135" cy="2649220"/>
          </a:xfrm>
        </p:grpSpPr>
        <p:sp>
          <p:nvSpPr>
            <p:cNvPr id="8" name="object 8"/>
            <p:cNvSpPr/>
            <p:nvPr/>
          </p:nvSpPr>
          <p:spPr>
            <a:xfrm>
              <a:off x="4357116" y="2058923"/>
              <a:ext cx="4627245" cy="2639695"/>
            </a:xfrm>
            <a:custGeom>
              <a:avLst/>
              <a:gdLst/>
              <a:ahLst/>
              <a:cxnLst/>
              <a:rect l="l" t="t" r="r" b="b"/>
              <a:pathLst>
                <a:path w="4627245" h="2639695">
                  <a:moveTo>
                    <a:pt x="4626864" y="0"/>
                  </a:moveTo>
                  <a:lnTo>
                    <a:pt x="0" y="0"/>
                  </a:lnTo>
                  <a:lnTo>
                    <a:pt x="0" y="2639568"/>
                  </a:lnTo>
                  <a:lnTo>
                    <a:pt x="4626864" y="2639568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D9E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57116" y="2058923"/>
              <a:ext cx="4627245" cy="2639695"/>
            </a:xfrm>
            <a:custGeom>
              <a:avLst/>
              <a:gdLst/>
              <a:ahLst/>
              <a:cxnLst/>
              <a:rect l="l" t="t" r="r" b="b"/>
              <a:pathLst>
                <a:path w="4627245" h="2639695">
                  <a:moveTo>
                    <a:pt x="0" y="2639568"/>
                  </a:moveTo>
                  <a:lnTo>
                    <a:pt x="4626864" y="2639568"/>
                  </a:lnTo>
                  <a:lnTo>
                    <a:pt x="4626864" y="0"/>
                  </a:lnTo>
                  <a:lnTo>
                    <a:pt x="0" y="0"/>
                  </a:lnTo>
                  <a:lnTo>
                    <a:pt x="0" y="2639568"/>
                  </a:lnTo>
                  <a:close/>
                </a:path>
              </a:pathLst>
            </a:custGeom>
            <a:ln w="9144">
              <a:solidFill>
                <a:srgbClr val="274E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9136" y="1238834"/>
            <a:ext cx="6878320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ip link </a:t>
            </a:r>
            <a:r>
              <a:rPr sz="1800" b="1" spc="-10" dirty="0">
                <a:solidFill>
                  <a:srgbClr val="5E696C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up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command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always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returns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0, 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never gives</a:t>
            </a:r>
            <a:r>
              <a:rPr sz="1800" spc="-1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output.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1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tabLst>
                <a:tab pos="4248785" algn="l"/>
              </a:tabLst>
            </a:pPr>
            <a:r>
              <a:rPr sz="2900" spc="780" dirty="0">
                <a:solidFill>
                  <a:srgbClr val="5E696C"/>
                </a:solidFill>
                <a:latin typeface="Noto Sans Symbols"/>
                <a:cs typeface="Noto Sans Symbols"/>
              </a:rPr>
              <a:t>❌</a:t>
            </a:r>
            <a:r>
              <a:rPr sz="2900" spc="-190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2900" b="1" spc="-35" dirty="0">
                <a:solidFill>
                  <a:srgbClr val="5E696C"/>
                </a:solidFill>
                <a:latin typeface="Lato"/>
                <a:cs typeface="Lato"/>
              </a:rPr>
              <a:t>NO	</a:t>
            </a:r>
            <a:r>
              <a:rPr sz="2900" spc="220" dirty="0">
                <a:solidFill>
                  <a:srgbClr val="5E696C"/>
                </a:solidFill>
                <a:latin typeface="Noto Sans Symbols"/>
                <a:cs typeface="Noto Sans Symbols"/>
              </a:rPr>
              <a:t>✅</a:t>
            </a:r>
            <a:r>
              <a:rPr sz="2900" spc="-195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2900" b="1" spc="-10" dirty="0">
                <a:solidFill>
                  <a:srgbClr val="5E696C"/>
                </a:solidFill>
                <a:latin typeface="Lato"/>
                <a:cs typeface="Lato"/>
              </a:rPr>
              <a:t>YES</a:t>
            </a:r>
            <a:endParaRPr sz="29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9017" y="2824283"/>
            <a:ext cx="3098165" cy="174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08305" indent="-317500">
              <a:lnSpc>
                <a:spcPct val="1151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name: Check link status 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command: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ip link show</a:t>
            </a:r>
            <a:r>
              <a:rPr sz="1400" spc="-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{{dev}}  register: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link_status 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changed_when:</a:t>
            </a:r>
            <a:r>
              <a:rPr sz="14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  <a:p>
            <a:pPr marL="316865" indent="-317500">
              <a:lnSpc>
                <a:spcPct val="100000"/>
              </a:lnSpc>
              <a:spcBef>
                <a:spcPts val="254"/>
              </a:spcBef>
              <a:buChar char="-"/>
              <a:tabLst>
                <a:tab pos="316865" algn="l"/>
                <a:tab pos="317500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name: Link</a:t>
            </a:r>
            <a:r>
              <a:rPr sz="1400" spc="-5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316865" marR="5080">
              <a:lnSpc>
                <a:spcPct val="114999"/>
              </a:lnSpc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command: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ip link set up dev</a:t>
            </a:r>
            <a:r>
              <a:rPr sz="1400" spc="-1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{{dev}}  when: ‘UP’ not in</a:t>
            </a:r>
            <a:r>
              <a:rPr sz="1400" spc="-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link_status.stdout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12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55E60"/>
                </a:solidFill>
                <a:latin typeface="Roboto"/>
                <a:cs typeface="Roboto"/>
              </a:rPr>
              <a:t>shell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example</a:t>
            </a:r>
            <a:r>
              <a:rPr sz="3200" b="1" spc="-4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#2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628" y="1554860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foobar list</a:t>
            </a:r>
            <a:r>
              <a:rPr sz="1800" spc="-5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963" y="2054351"/>
            <a:ext cx="4066540" cy="2898775"/>
            <a:chOff x="473963" y="2054351"/>
            <a:chExt cx="4066540" cy="2898775"/>
          </a:xfrm>
        </p:grpSpPr>
        <p:sp>
          <p:nvSpPr>
            <p:cNvPr id="5" name="object 5"/>
            <p:cNvSpPr/>
            <p:nvPr/>
          </p:nvSpPr>
          <p:spPr>
            <a:xfrm>
              <a:off x="478535" y="2058923"/>
              <a:ext cx="4057015" cy="2889885"/>
            </a:xfrm>
            <a:custGeom>
              <a:avLst/>
              <a:gdLst/>
              <a:ahLst/>
              <a:cxnLst/>
              <a:rect l="l" t="t" r="r" b="b"/>
              <a:pathLst>
                <a:path w="4057015" h="2889885">
                  <a:moveTo>
                    <a:pt x="4056888" y="0"/>
                  </a:moveTo>
                  <a:lnTo>
                    <a:pt x="0" y="0"/>
                  </a:lnTo>
                  <a:lnTo>
                    <a:pt x="0" y="2889504"/>
                  </a:lnTo>
                  <a:lnTo>
                    <a:pt x="4056888" y="2889504"/>
                  </a:lnTo>
                  <a:lnTo>
                    <a:pt x="4056888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535" y="2058923"/>
              <a:ext cx="4057015" cy="2889885"/>
            </a:xfrm>
            <a:custGeom>
              <a:avLst/>
              <a:gdLst/>
              <a:ahLst/>
              <a:cxnLst/>
              <a:rect l="l" t="t" r="r" b="b"/>
              <a:pathLst>
                <a:path w="4057015" h="2889885">
                  <a:moveTo>
                    <a:pt x="0" y="2889504"/>
                  </a:moveTo>
                  <a:lnTo>
                    <a:pt x="4056888" y="2889504"/>
                  </a:lnTo>
                  <a:lnTo>
                    <a:pt x="4056888" y="0"/>
                  </a:lnTo>
                  <a:lnTo>
                    <a:pt x="0" y="0"/>
                  </a:lnTo>
                  <a:lnTo>
                    <a:pt x="0" y="288950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183" y="2631033"/>
            <a:ext cx="1939289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-317500">
              <a:lnSpc>
                <a:spcPct val="115199"/>
              </a:lnSpc>
              <a:spcBef>
                <a:spcPts val="95"/>
              </a:spcBef>
              <a:tabLst>
                <a:tab pos="316865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-	name: Add to</a:t>
            </a:r>
            <a:r>
              <a:rPr sz="1400" spc="-1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foobar  shell:</a:t>
            </a:r>
            <a:r>
              <a:rPr sz="1400" spc="-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|</a:t>
            </a:r>
            <a:endParaRPr sz="14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foobar add</a:t>
            </a:r>
            <a:r>
              <a:rPr sz="1400" spc="-9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{{obj}}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5715" y="2054351"/>
            <a:ext cx="4403090" cy="2898775"/>
            <a:chOff x="4585715" y="2054351"/>
            <a:chExt cx="4403090" cy="2898775"/>
          </a:xfrm>
        </p:grpSpPr>
        <p:sp>
          <p:nvSpPr>
            <p:cNvPr id="9" name="object 9"/>
            <p:cNvSpPr/>
            <p:nvPr/>
          </p:nvSpPr>
          <p:spPr>
            <a:xfrm>
              <a:off x="4590287" y="2058923"/>
              <a:ext cx="4394200" cy="2889885"/>
            </a:xfrm>
            <a:custGeom>
              <a:avLst/>
              <a:gdLst/>
              <a:ahLst/>
              <a:cxnLst/>
              <a:rect l="l" t="t" r="r" b="b"/>
              <a:pathLst>
                <a:path w="4394200" h="2889885">
                  <a:moveTo>
                    <a:pt x="4393692" y="0"/>
                  </a:moveTo>
                  <a:lnTo>
                    <a:pt x="0" y="0"/>
                  </a:lnTo>
                  <a:lnTo>
                    <a:pt x="0" y="2889504"/>
                  </a:lnTo>
                  <a:lnTo>
                    <a:pt x="4393692" y="2889504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D9E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0287" y="2058923"/>
              <a:ext cx="4394200" cy="2889885"/>
            </a:xfrm>
            <a:custGeom>
              <a:avLst/>
              <a:gdLst/>
              <a:ahLst/>
              <a:cxnLst/>
              <a:rect l="l" t="t" r="r" b="b"/>
              <a:pathLst>
                <a:path w="4394200" h="2889885">
                  <a:moveTo>
                    <a:pt x="0" y="2889504"/>
                  </a:moveTo>
                  <a:lnTo>
                    <a:pt x="4393692" y="2889504"/>
                  </a:lnTo>
                  <a:lnTo>
                    <a:pt x="4393692" y="0"/>
                  </a:lnTo>
                  <a:lnTo>
                    <a:pt x="0" y="0"/>
                  </a:lnTo>
                  <a:lnTo>
                    <a:pt x="0" y="2889504"/>
                  </a:lnTo>
                  <a:close/>
                </a:path>
              </a:pathLst>
            </a:custGeom>
            <a:ln w="9144">
              <a:solidFill>
                <a:srgbClr val="274E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0550" y="1197438"/>
            <a:ext cx="5124450" cy="1249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foobar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does not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report failures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</a:t>
            </a:r>
            <a:r>
              <a:rPr sz="1800" spc="-1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37947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want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execute 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foobar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add	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we can to</a:t>
            </a:r>
            <a:r>
              <a:rPr sz="1800" spc="-1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RobotoRegular"/>
              <a:cs typeface="RobotoRegular"/>
            </a:endParaRPr>
          </a:p>
          <a:p>
            <a:pPr marL="179070">
              <a:lnSpc>
                <a:spcPct val="100000"/>
              </a:lnSpc>
              <a:tabLst>
                <a:tab pos="4291965" algn="l"/>
              </a:tabLst>
            </a:pPr>
            <a:r>
              <a:rPr sz="1800" spc="480" dirty="0">
                <a:solidFill>
                  <a:srgbClr val="5E696C"/>
                </a:solidFill>
                <a:latin typeface="Noto Sans Symbols"/>
                <a:cs typeface="Noto Sans Symbols"/>
              </a:rPr>
              <a:t>❌</a:t>
            </a:r>
            <a:r>
              <a:rPr sz="1800" spc="-120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1800" b="1" spc="-25" dirty="0">
                <a:solidFill>
                  <a:srgbClr val="5E696C"/>
                </a:solidFill>
                <a:latin typeface="Lato"/>
                <a:cs typeface="Lato"/>
              </a:rPr>
              <a:t>NO	</a:t>
            </a:r>
            <a:r>
              <a:rPr sz="1800" spc="135" dirty="0">
                <a:solidFill>
                  <a:srgbClr val="5E696C"/>
                </a:solidFill>
                <a:latin typeface="Noto Sans Symbols"/>
                <a:cs typeface="Noto Sans Symbols"/>
              </a:rPr>
              <a:t>✅</a:t>
            </a:r>
            <a:r>
              <a:rPr sz="1800" spc="-140" dirty="0">
                <a:solidFill>
                  <a:srgbClr val="5E696C"/>
                </a:solidFill>
                <a:latin typeface="Noto Sans Symbols"/>
                <a:cs typeface="Noto Sans Symbols"/>
              </a:rPr>
              <a:t> </a:t>
            </a:r>
            <a:r>
              <a:rPr sz="1800" b="1" spc="-5" dirty="0">
                <a:solidFill>
                  <a:srgbClr val="5E696C"/>
                </a:solidFill>
                <a:latin typeface="Lato"/>
                <a:cs typeface="Lato"/>
              </a:rPr>
              <a:t>YES</a:t>
            </a:r>
            <a:endParaRPr sz="18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3205" y="2631772"/>
            <a:ext cx="3073400" cy="223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628015" indent="-317500">
              <a:lnSpc>
                <a:spcPct val="115100"/>
              </a:lnSpc>
              <a:spcBef>
                <a:spcPts val="95"/>
              </a:spcBef>
              <a:buChar char="-"/>
              <a:tabLst>
                <a:tab pos="316865" algn="l"/>
                <a:tab pos="317500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name: Check foobar</a:t>
            </a:r>
            <a:r>
              <a:rPr sz="1400" spc="-1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status  register: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old_fobar_output  changed_when:</a:t>
            </a:r>
            <a:r>
              <a:rPr sz="14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  <a:p>
            <a:pPr marL="316865" marR="1138555" indent="-317500">
              <a:lnSpc>
                <a:spcPct val="114999"/>
              </a:lnSpc>
              <a:buChar char="-"/>
              <a:tabLst>
                <a:tab pos="316865" algn="l"/>
                <a:tab pos="317500" algn="l"/>
              </a:tabLst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name: Add to</a:t>
            </a:r>
            <a:r>
              <a:rPr sz="1400" spc="-1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foobar  shell:</a:t>
            </a:r>
            <a:r>
              <a:rPr sz="1400" spc="-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|</a:t>
            </a:r>
            <a:endParaRPr sz="1400">
              <a:latin typeface="Arial"/>
              <a:cs typeface="Arial"/>
            </a:endParaRPr>
          </a:p>
          <a:p>
            <a:pPr marL="316865" marR="176530" indent="99060">
              <a:lnSpc>
                <a:spcPts val="1930"/>
              </a:lnSpc>
              <a:spcBef>
                <a:spcPts val="105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foobar add {{obj}} &amp;&amp; foobar</a:t>
            </a:r>
            <a:r>
              <a:rPr sz="1400" spc="-19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list 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register:</a:t>
            </a:r>
            <a:r>
              <a:rPr sz="14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new_foobar</a:t>
            </a:r>
            <a:endParaRPr sz="1400">
              <a:latin typeface="Arial"/>
              <a:cs typeface="Arial"/>
            </a:endParaRPr>
          </a:p>
          <a:p>
            <a:pPr marL="316865" marR="5080">
              <a:lnSpc>
                <a:spcPts val="1930"/>
              </a:lnSpc>
              <a:spcBef>
                <a:spcPts val="5"/>
              </a:spcBef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when: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obj not in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old_foobar_output 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failed_when: obj not in</a:t>
            </a:r>
            <a:r>
              <a:rPr sz="1400" spc="-114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new_foobar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409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Apt:</a:t>
            </a:r>
            <a:r>
              <a:rPr sz="3200" b="1" spc="-8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update_cache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494220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Theoretical question: is it updated or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not?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practical reasons answer is: </a:t>
            </a: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no</a:t>
            </a:r>
            <a:r>
              <a:rPr sz="1800" b="1" spc="-10" dirty="0">
                <a:solidFill>
                  <a:srgbClr val="5E696C"/>
                </a:solidFill>
                <a:latin typeface="Roboto"/>
                <a:cs typeface="Roboto"/>
              </a:rPr>
              <a:t> changes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912" y="2535377"/>
            <a:ext cx="23583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Option 1</a:t>
            </a:r>
            <a:r>
              <a:rPr sz="1400" dirty="0">
                <a:solidFill>
                  <a:srgbClr val="434343"/>
                </a:solidFill>
                <a:latin typeface="RobotoRegular"/>
                <a:cs typeface="RobotoRegular"/>
              </a:rPr>
              <a:t>: integrate into</a:t>
            </a:r>
            <a:r>
              <a:rPr sz="1400" spc="-114" dirty="0">
                <a:solidFill>
                  <a:srgbClr val="434343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434343"/>
                </a:solidFill>
                <a:latin typeface="RobotoRegular"/>
                <a:cs typeface="RobotoRegular"/>
              </a:rPr>
              <a:t>install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12" y="2965831"/>
            <a:ext cx="36449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2214880" indent="-990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- name: Install</a:t>
            </a:r>
            <a:r>
              <a:rPr sz="1400" spc="-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foo  become: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yes 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apt: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name:</a:t>
            </a:r>
            <a:r>
              <a:rPr sz="14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foo</a:t>
            </a:r>
            <a:endParaRPr sz="1400">
              <a:latin typeface="Arial"/>
              <a:cs typeface="Arial"/>
            </a:endParaRPr>
          </a:p>
          <a:p>
            <a:pPr marL="210820" marR="518159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state: {{foo_install_state}}  update_cache:</a:t>
            </a:r>
            <a:r>
              <a:rPr sz="14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{{apt_update_cache}}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cache_valid_time: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{{apt_cache_valid_time}}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977" y="2535377"/>
            <a:ext cx="2427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Option 2</a:t>
            </a:r>
            <a:r>
              <a:rPr sz="1400" dirty="0">
                <a:solidFill>
                  <a:srgbClr val="434343"/>
                </a:solidFill>
                <a:latin typeface="RobotoRegular"/>
                <a:cs typeface="RobotoRegular"/>
              </a:rPr>
              <a:t>: use </a:t>
            </a:r>
            <a:r>
              <a:rPr sz="1400" spc="-5" dirty="0">
                <a:solidFill>
                  <a:srgbClr val="434343"/>
                </a:solidFill>
                <a:latin typeface="RobotoRegular"/>
                <a:cs typeface="RobotoRegular"/>
              </a:rPr>
              <a:t>without</a:t>
            </a:r>
            <a:r>
              <a:rPr sz="1400" spc="-85" dirty="0">
                <a:solidFill>
                  <a:srgbClr val="434343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434343"/>
                </a:solidFill>
                <a:latin typeface="RobotoRegular"/>
                <a:cs typeface="RobotoRegular"/>
              </a:rPr>
              <a:t>changes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977" y="2965831"/>
            <a:ext cx="28365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774065" indent="-990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- name: Update apt</a:t>
            </a:r>
            <a:r>
              <a:rPr sz="1400" spc="-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cache  become:</a:t>
            </a:r>
            <a:r>
              <a:rPr sz="14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apt:</a:t>
            </a:r>
            <a:endParaRPr sz="1400">
              <a:latin typeface="Arial"/>
              <a:cs typeface="Arial"/>
            </a:endParaRPr>
          </a:p>
          <a:p>
            <a:pPr marL="111760" marR="5080" indent="99060">
              <a:lnSpc>
                <a:spcPct val="100000"/>
              </a:lnSpc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update_cache: yes  cache_valid_time: {{cache_time}}  changed_when:</a:t>
            </a:r>
            <a:r>
              <a:rPr sz="14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 marR="5080" indent="-526415">
              <a:lnSpc>
                <a:spcPct val="100000"/>
              </a:lnSpc>
              <a:spcBef>
                <a:spcPts val="100"/>
              </a:spcBef>
            </a:pPr>
            <a:r>
              <a:rPr dirty="0"/>
              <a:t>Best</a:t>
            </a:r>
            <a:r>
              <a:rPr spc="-60" dirty="0"/>
              <a:t> </a:t>
            </a:r>
            <a:r>
              <a:rPr spc="-5" dirty="0"/>
              <a:t>practices  (workflow)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430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Staging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5072" y="2996692"/>
            <a:ext cx="2449195" cy="160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9560">
              <a:lnSpc>
                <a:spcPct val="115100"/>
              </a:lnSpc>
              <a:spcBef>
                <a:spcPts val="95"/>
              </a:spcBef>
            </a:pPr>
            <a:r>
              <a:rPr sz="3000" b="1" dirty="0">
                <a:solidFill>
                  <a:srgbClr val="9900FF"/>
                </a:solidFill>
                <a:latin typeface="Roboto"/>
                <a:cs typeface="Roboto"/>
              </a:rPr>
              <a:t>MUST</a:t>
            </a:r>
            <a:r>
              <a:rPr sz="3000" b="1" spc="-105" dirty="0">
                <a:solidFill>
                  <a:srgbClr val="9900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9900FF"/>
                </a:solidFill>
                <a:latin typeface="Roboto"/>
                <a:cs typeface="Roboto"/>
              </a:rPr>
              <a:t>HAVE  STAGING</a:t>
            </a:r>
            <a:endParaRPr sz="3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000" b="1" dirty="0">
                <a:solidFill>
                  <a:srgbClr val="9900FF"/>
                </a:solidFill>
                <a:latin typeface="Roboto"/>
                <a:cs typeface="Roboto"/>
              </a:rPr>
              <a:t>AT ANY</a:t>
            </a:r>
            <a:r>
              <a:rPr sz="3000" b="1" spc="-120" dirty="0">
                <a:solidFill>
                  <a:srgbClr val="9900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9900FF"/>
                </a:solidFill>
                <a:latin typeface="Roboto"/>
                <a:cs typeface="Roboto"/>
              </a:rPr>
              <a:t>COST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6940" y="2918481"/>
            <a:ext cx="2452116" cy="1953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3158" y="1224483"/>
            <a:ext cx="3963670" cy="145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Staging: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Finds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your bugs before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production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Helps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8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refactor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Forces you to think of</a:t>
            </a:r>
            <a:r>
              <a:rPr sz="18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modularity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84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Development</a:t>
            </a:r>
            <a:r>
              <a:rPr sz="3200" b="1" spc="-9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environment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7355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Primary staging: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virtual machines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real servers. Imitate production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close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as</a:t>
            </a:r>
            <a:r>
              <a:rPr sz="18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possible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Clr>
                <a:srgbClr val="5E696C"/>
              </a:buClr>
              <a:buFont typeface="Times New Roman"/>
              <a:buChar char="●"/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Development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environment(s):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Almost like staging, but faster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omissions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LXC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(or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docker)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 localhost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speedup runs for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~30-50%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Deploy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containers by Ansible,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drop them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by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Automate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rebuild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094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CI/</a:t>
            </a:r>
            <a:r>
              <a:rPr sz="3200" b="1" spc="5" dirty="0">
                <a:solidFill>
                  <a:srgbClr val="F55E60"/>
                </a:solidFill>
                <a:latin typeface="Roboto"/>
                <a:cs typeface="Roboto"/>
              </a:rPr>
              <a:t>C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D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050" y="1197438"/>
            <a:ext cx="6804025" cy="3225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Delegate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tasks to CI/CD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server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(Jenkins?)</a:t>
            </a:r>
            <a:endParaRPr sz="18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One job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production,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staging</a:t>
            </a:r>
            <a:endParaRPr sz="18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Software updates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other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workflow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tasks -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separate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jobs</a:t>
            </a:r>
            <a:endParaRPr sz="18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Production should be updated only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through CI/CD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server</a:t>
            </a:r>
            <a:endParaRPr sz="1800">
              <a:latin typeface="RobotoRegular"/>
              <a:cs typeface="RobotoRegular"/>
            </a:endParaRPr>
          </a:p>
          <a:p>
            <a:pPr marL="862965" lvl="1" indent="-317500">
              <a:lnSpc>
                <a:spcPct val="100000"/>
              </a:lnSpc>
              <a:spcBef>
                <a:spcPts val="320"/>
              </a:spcBef>
              <a:buFont typeface="Times New Roman"/>
              <a:buChar char="○"/>
              <a:tabLst>
                <a:tab pos="862965" algn="l"/>
                <a:tab pos="8636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Keep</a:t>
            </a:r>
            <a:r>
              <a:rPr sz="14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logs</a:t>
            </a:r>
            <a:endParaRPr sz="1400">
              <a:latin typeface="RobotoRegular"/>
              <a:cs typeface="RobotoRegular"/>
            </a:endParaRPr>
          </a:p>
          <a:p>
            <a:pPr marL="8629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62965" algn="l"/>
                <a:tab pos="8636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Keep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last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deployed commit</a:t>
            </a:r>
            <a:r>
              <a:rPr sz="1350" baseline="24691" dirty="0">
                <a:solidFill>
                  <a:srgbClr val="5E696C"/>
                </a:solidFill>
                <a:latin typeface="RobotoRegular"/>
                <a:cs typeface="RobotoRegular"/>
              </a:rPr>
              <a:t>*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 those</a:t>
            </a:r>
            <a:r>
              <a:rPr sz="1400" spc="-1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logs</a:t>
            </a:r>
            <a:endParaRPr sz="14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260"/>
              </a:spcBef>
              <a:buSzPct val="150000"/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spc="-7" baseline="25462" dirty="0">
                <a:solidFill>
                  <a:srgbClr val="5E696C"/>
                </a:solidFill>
                <a:latin typeface="RobotoRegular"/>
                <a:cs typeface="RobotoRegular"/>
              </a:rPr>
              <a:t>*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Do you use git for your playbooks?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You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should.</a:t>
            </a:r>
            <a:endParaRPr sz="18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Run production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‘full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 run’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often.</a:t>
            </a:r>
            <a:endParaRPr sz="1800">
              <a:latin typeface="RobotoRegular"/>
              <a:cs typeface="RobotoRegular"/>
            </a:endParaRPr>
          </a:p>
          <a:p>
            <a:pPr marL="862965" lvl="1" indent="-317500">
              <a:lnSpc>
                <a:spcPct val="100000"/>
              </a:lnSpc>
              <a:spcBef>
                <a:spcPts val="320"/>
              </a:spcBef>
              <a:buFont typeface="Times New Roman"/>
              <a:buChar char="○"/>
              <a:tabLst>
                <a:tab pos="862965" algn="l"/>
                <a:tab pos="8636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Make it safe.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Second full run = zero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changes.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Mandatory to</a:t>
            </a:r>
            <a:r>
              <a:rPr sz="14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have.</a:t>
            </a:r>
            <a:endParaRPr sz="1400">
              <a:latin typeface="RobotoRegular"/>
              <a:cs typeface="RobotoRegular"/>
            </a:endParaRPr>
          </a:p>
          <a:p>
            <a:pPr marL="4064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405765" algn="l"/>
                <a:tab pos="4064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Run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staging ‘full ansible run’ before production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</a:t>
            </a:r>
            <a:r>
              <a:rPr sz="1800" spc="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changes.</a:t>
            </a:r>
            <a:endParaRPr sz="1800">
              <a:latin typeface="RobotoRegular"/>
              <a:cs typeface="RobotoRegular"/>
            </a:endParaRPr>
          </a:p>
          <a:p>
            <a:pPr marL="862965" lvl="1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○"/>
              <a:tabLst>
                <a:tab pos="862965" algn="l"/>
                <a:tab pos="8636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It guards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production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and saves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your</a:t>
            </a:r>
            <a:r>
              <a:rPr sz="14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face.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095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New and reinstalled</a:t>
            </a:r>
            <a:r>
              <a:rPr sz="3200" b="1" spc="-8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servers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4298950" cy="17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Bootstrap.yaml: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Forget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old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ssh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keys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Remember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new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ones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Install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python, ssh keys, creates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users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Install 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upgrades, restart</a:t>
            </a:r>
            <a:r>
              <a:rPr sz="18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server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472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Per role</a:t>
            </a:r>
            <a:r>
              <a:rPr sz="3200" b="1" spc="-7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10" dirty="0">
                <a:solidFill>
                  <a:srgbClr val="F55E60"/>
                </a:solidFill>
                <a:latin typeface="Roboto"/>
                <a:cs typeface="Roboto"/>
              </a:rPr>
              <a:t>tests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84607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+	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way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test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+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Easier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debug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551937"/>
            <a:ext cx="4085590" cy="972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Time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consuming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inter-role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integration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Often meaningless without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context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267" y="2176983"/>
            <a:ext cx="6971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Variables </a:t>
            </a:r>
            <a:r>
              <a:rPr dirty="0"/>
              <a:t>&amp; </a:t>
            </a:r>
            <a:r>
              <a:rPr spc="-5" dirty="0"/>
              <a:t>environments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55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822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Name of</a:t>
            </a:r>
            <a:r>
              <a:rPr sz="3200" b="1" spc="-5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things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018032"/>
            <a:ext cx="8104632" cy="382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2976"/>
            <a:ext cx="4483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Places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to hide a</a:t>
            </a:r>
            <a:r>
              <a:rPr sz="3200" b="1" spc="-7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variable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364990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Inventory (host,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group_name:vars)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inventory/host_vars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inventory/group_vars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host_vars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group_vars [all.yaml,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group_name.yaml]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roles/default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roles/vars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‘vars:’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 any 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or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register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any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import_vars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defaults/vars of imported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403" y="2124455"/>
            <a:ext cx="3442715" cy="2444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0871" y="1871218"/>
            <a:ext cx="3207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674EA7"/>
                </a:solidFill>
                <a:latin typeface="Arial"/>
                <a:cs typeface="Arial"/>
              </a:rPr>
              <a:t>Ansible </a:t>
            </a:r>
            <a:r>
              <a:rPr sz="1400" b="1" spc="-5" dirty="0">
                <a:solidFill>
                  <a:srgbClr val="674EA7"/>
                </a:solidFill>
                <a:latin typeface="Arial"/>
                <a:cs typeface="Arial"/>
              </a:rPr>
              <a:t>variables without</a:t>
            </a:r>
            <a:r>
              <a:rPr sz="1400" b="1" spc="-50" dirty="0">
                <a:solidFill>
                  <a:srgbClr val="674EA7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74EA7"/>
                </a:solidFill>
                <a:latin typeface="Arial"/>
                <a:cs typeface="Arial"/>
              </a:rPr>
              <a:t>supervision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709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Rules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to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keep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sanity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133080" cy="2971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host_vars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banned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anywhere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except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</a:t>
            </a:r>
            <a:r>
              <a:rPr sz="1800" spc="-1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inventory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Roles/vars should be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avoided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 should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avoid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expose variables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other roles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 the same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play(book)</a:t>
            </a:r>
            <a:endParaRPr sz="18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32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Reduce global state,</a:t>
            </a:r>
            <a:r>
              <a:rPr sz="14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OK?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they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do -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this is called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an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‘interface’.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Document</a:t>
            </a:r>
            <a:r>
              <a:rPr sz="14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it.</a:t>
            </a:r>
            <a:endParaRPr sz="1400">
              <a:latin typeface="RobotoRegular"/>
              <a:cs typeface="RobotoRegular"/>
            </a:endParaRPr>
          </a:p>
          <a:p>
            <a:pPr marL="1269365" lvl="2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■"/>
              <a:tabLst>
                <a:tab pos="1269365" algn="l"/>
                <a:tab pos="12700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Example: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search-fo-database-ip can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set a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</a:t>
            </a:r>
            <a:r>
              <a:rPr sz="14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db_ip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4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Environment-specific variables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kept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</a:t>
            </a:r>
            <a:r>
              <a:rPr sz="18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inventory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Project-specific variables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kept in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group_vars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 should use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defaults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rarely changed</a:t>
            </a:r>
            <a:r>
              <a:rPr sz="18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local ‘vars:’ statement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task-local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calculations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138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Variables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and</a:t>
            </a:r>
            <a:r>
              <a:rPr sz="3200" b="1" spc="-10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environments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7310"/>
            <a:ext cx="4665345" cy="3058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Environments: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production/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staging/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lab1/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696C"/>
              </a:buClr>
              <a:buFont typeface="Times New Roman"/>
              <a:buChar char="●"/>
            </a:pPr>
            <a:endParaRPr sz="15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Variables: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55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user_list -&gt;</a:t>
            </a:r>
            <a:r>
              <a:rPr sz="14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group_vars/all.yaml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domain_prefix -&gt;</a:t>
            </a:r>
            <a:r>
              <a:rPr sz="14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inventory/group_vars/all.yaml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foo_listen_port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-&gt;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group_vars/foo.yaml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db_password</a:t>
            </a:r>
            <a:r>
              <a:rPr sz="14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-&gt;inventory/group_vars/dbaccess.yaml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retry_timeout</a:t>
            </a:r>
            <a:r>
              <a:rPr sz="14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-&gt;roles/foo/default/main.yaml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235" y="1545336"/>
            <a:ext cx="2752725" cy="26308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80"/>
              </a:spcBef>
            </a:pPr>
            <a:r>
              <a:rPr sz="1800" b="1" spc="15" dirty="0">
                <a:solidFill>
                  <a:srgbClr val="5E696C"/>
                </a:solidFill>
                <a:latin typeface="Lato"/>
                <a:cs typeface="Lato"/>
              </a:rPr>
              <a:t>Rule </a:t>
            </a:r>
            <a:r>
              <a:rPr sz="1800" b="1" spc="-15" dirty="0">
                <a:solidFill>
                  <a:srgbClr val="5E696C"/>
                </a:solidFill>
                <a:latin typeface="Lato"/>
                <a:cs typeface="Lato"/>
              </a:rPr>
              <a:t>of</a:t>
            </a:r>
            <a:r>
              <a:rPr sz="1800" b="1" spc="-200" dirty="0">
                <a:solidFill>
                  <a:srgbClr val="5E696C"/>
                </a:solidFill>
                <a:latin typeface="Lato"/>
                <a:cs typeface="Lato"/>
              </a:rPr>
              <a:t> </a:t>
            </a:r>
            <a:r>
              <a:rPr sz="1800" b="1" spc="5" dirty="0">
                <a:solidFill>
                  <a:srgbClr val="5E696C"/>
                </a:solidFill>
                <a:latin typeface="Lato"/>
                <a:cs typeface="Lato"/>
              </a:rPr>
              <a:t>thumb</a:t>
            </a:r>
            <a:endParaRPr sz="1800">
              <a:latin typeface="Lato"/>
              <a:cs typeface="Lato"/>
            </a:endParaRPr>
          </a:p>
          <a:p>
            <a:pPr marL="92710" marR="176530">
              <a:lnSpc>
                <a:spcPct val="114999"/>
              </a:lnSpc>
              <a:spcBef>
                <a:spcPts val="161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You must be able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add  another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environment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by  creating a new inventory  (file/directory) 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no 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changes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outside that 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inventory.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873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Assertions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and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validations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897" y="1677771"/>
            <a:ext cx="3155950" cy="156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437640" indent="-78105">
              <a:lnSpc>
                <a:spcPct val="114500"/>
              </a:lnSpc>
              <a:spcBef>
                <a:spcPts val="100"/>
              </a:spcBef>
              <a:buChar char="-"/>
              <a:tabLst>
                <a:tab pos="96520" algn="l"/>
              </a:tabLst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validating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variables  Fail: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msg: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"please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choose</a:t>
            </a:r>
            <a:r>
              <a:rPr sz="1100" spc="-7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scenario"</a:t>
            </a:r>
            <a:endParaRPr sz="1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when:</a:t>
            </a:r>
            <a:endParaRPr sz="1100">
              <a:latin typeface="Arial"/>
              <a:cs typeface="Arial"/>
            </a:endParaRPr>
          </a:p>
          <a:p>
            <a:pPr marL="1010919" lvl="1" indent="-84455">
              <a:lnSpc>
                <a:spcPct val="100000"/>
              </a:lnSpc>
              <a:spcBef>
                <a:spcPts val="204"/>
              </a:spcBef>
              <a:buChar char="-"/>
              <a:tabLst>
                <a:tab pos="1011555" algn="l"/>
              </a:tabLst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osd_group_name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is</a:t>
            </a:r>
            <a:r>
              <a:rPr sz="1100" spc="-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defined</a:t>
            </a:r>
            <a:endParaRPr sz="1100">
              <a:latin typeface="Arial"/>
              <a:cs typeface="Arial"/>
            </a:endParaRPr>
          </a:p>
          <a:p>
            <a:pPr marL="1010919" lvl="1" indent="-84455">
              <a:lnSpc>
                <a:spcPct val="100000"/>
              </a:lnSpc>
              <a:spcBef>
                <a:spcPts val="190"/>
              </a:spcBef>
              <a:buChar char="-"/>
              <a:tabLst>
                <a:tab pos="1011555" algn="l"/>
              </a:tabLst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osd_group_name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in</a:t>
            </a:r>
            <a:r>
              <a:rPr sz="1100" spc="-9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group_names</a:t>
            </a:r>
            <a:endParaRPr sz="1100">
              <a:latin typeface="Arial"/>
              <a:cs typeface="Arial"/>
            </a:endParaRPr>
          </a:p>
          <a:p>
            <a:pPr marL="1010919" lvl="1" indent="-84455">
              <a:lnSpc>
                <a:spcPct val="100000"/>
              </a:lnSpc>
              <a:spcBef>
                <a:spcPts val="204"/>
              </a:spcBef>
              <a:buChar char="-"/>
              <a:tabLst>
                <a:tab pos="1011555" algn="l"/>
              </a:tabLst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not</a:t>
            </a:r>
            <a:r>
              <a:rPr sz="1100" spc="-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containerized_deployment</a:t>
            </a:r>
            <a:endParaRPr sz="1100">
              <a:latin typeface="Arial"/>
              <a:cs typeface="Arial"/>
            </a:endParaRPr>
          </a:p>
          <a:p>
            <a:pPr marL="1010919" lvl="1" indent="-84455">
              <a:lnSpc>
                <a:spcPct val="100000"/>
              </a:lnSpc>
              <a:spcBef>
                <a:spcPts val="195"/>
              </a:spcBef>
              <a:buChar char="-"/>
              <a:tabLst>
                <a:tab pos="1011555" algn="l"/>
              </a:tabLst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osd_scenario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==</a:t>
            </a:r>
            <a:r>
              <a:rPr sz="1100" spc="-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'dummy'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2769" y="3843324"/>
            <a:ext cx="1183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From</a:t>
            </a:r>
            <a:r>
              <a:rPr sz="11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ceph-ansible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686" y="1677771"/>
            <a:ext cx="3479165" cy="176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583690" indent="-76835">
              <a:lnSpc>
                <a:spcPct val="114500"/>
              </a:lnSpc>
              <a:spcBef>
                <a:spcPts val="1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 name: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Check ansible</a:t>
            </a:r>
            <a:r>
              <a:rPr sz="1100" spc="-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version 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run_once:</a:t>
            </a:r>
            <a:r>
              <a:rPr sz="11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True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assert:</a:t>
            </a:r>
            <a:endParaRPr sz="1100">
              <a:latin typeface="Arial"/>
              <a:cs typeface="Arial"/>
            </a:endParaRPr>
          </a:p>
          <a:p>
            <a:pPr marL="165100" marR="5080">
              <a:lnSpc>
                <a:spcPts val="1530"/>
              </a:lnSpc>
              <a:spcBef>
                <a:spcPts val="7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that: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"ansible_version.full|version_compare('2.4','&gt;=')" 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msg: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"You must update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Ansible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to at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least</a:t>
            </a:r>
            <a:r>
              <a:rPr sz="1100" spc="-10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2.4"</a:t>
            </a:r>
            <a:endParaRPr sz="1100">
              <a:latin typeface="Arial"/>
              <a:cs typeface="Arial"/>
            </a:endParaRPr>
          </a:p>
          <a:p>
            <a:pPr marL="88900" marR="2026285">
              <a:lnSpc>
                <a:spcPct val="114500"/>
              </a:lnSpc>
              <a:spcBef>
                <a:spcPts val="15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delegate_to:</a:t>
            </a:r>
            <a:r>
              <a:rPr sz="1100" spc="-10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localhost 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tags: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</a:t>
            </a:r>
            <a:r>
              <a:rPr sz="1100" spc="-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5E696C"/>
                </a:solidFill>
                <a:latin typeface="Arial"/>
                <a:cs typeface="Arial"/>
              </a:rPr>
              <a:t>always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97" y="1243025"/>
            <a:ext cx="4570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23285" algn="l"/>
              </a:tabLst>
            </a:pPr>
            <a:r>
              <a:rPr sz="1400" spc="-5" dirty="0">
                <a:latin typeface="RobotoRegular"/>
                <a:cs typeface="RobotoRegular"/>
              </a:rPr>
              <a:t>fail </a:t>
            </a:r>
            <a:r>
              <a:rPr sz="1400" dirty="0">
                <a:latin typeface="RobotoRegular"/>
                <a:cs typeface="RobotoRegular"/>
              </a:rPr>
              <a:t>module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with</a:t>
            </a:r>
            <a:r>
              <a:rPr sz="1400" spc="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‘when’	</a:t>
            </a:r>
            <a:r>
              <a:rPr sz="1400" dirty="0">
                <a:latin typeface="RobotoRegular"/>
                <a:cs typeface="RobotoRegular"/>
              </a:rPr>
              <a:t>assert</a:t>
            </a:r>
            <a:r>
              <a:rPr sz="1400" spc="-60" dirty="0">
                <a:latin typeface="RobotoRegular"/>
                <a:cs typeface="RobotoRegular"/>
              </a:rPr>
              <a:t> </a:t>
            </a:r>
            <a:r>
              <a:rPr sz="1400" dirty="0">
                <a:latin typeface="RobotoRegular"/>
                <a:cs typeface="RobotoRegular"/>
              </a:rPr>
              <a:t>module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296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Tags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proliferation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736465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Configure</a:t>
            </a:r>
            <a:r>
              <a:rPr sz="1800" spc="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become: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template: src=foo.conf.j2</a:t>
            </a:r>
            <a:r>
              <a:rPr sz="1800" spc="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dest=/etc/foo.conf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notify: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restart</a:t>
            </a:r>
            <a:r>
              <a:rPr sz="1800" spc="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tags: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0"/>
              </a:spcBef>
              <a:buChar char="-"/>
              <a:tabLst>
                <a:tab pos="622300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622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configure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622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restart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622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become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622300" algn="l"/>
              </a:tabLst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  <a:p>
            <a:pPr marL="6223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622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dont_do_like_this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6344" y="2252472"/>
            <a:ext cx="2689859" cy="268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39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Concise</a:t>
            </a:r>
            <a:r>
              <a:rPr sz="3200" b="1" spc="-6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tags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3833"/>
            <a:ext cx="419417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Including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tags: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One tag - one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scenario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--tags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your_tag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either:</a:t>
            </a:r>
            <a:endParaRPr sz="18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305"/>
              </a:spcBef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Finish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successfully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for a new</a:t>
            </a:r>
            <a:r>
              <a:rPr sz="14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installation</a:t>
            </a:r>
            <a:endParaRPr sz="1400">
              <a:latin typeface="RobotoRegular"/>
              <a:cs typeface="RobotoRegular"/>
            </a:endParaRPr>
          </a:p>
          <a:p>
            <a:pPr marL="926465" marR="588010" lvl="1" indent="-317500">
              <a:lnSpc>
                <a:spcPct val="114999"/>
              </a:lnSpc>
              <a:buFont typeface="Times New Roman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Finish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successfully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for an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existing  installation</a:t>
            </a:r>
            <a:endParaRPr sz="14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27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you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some tag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few plays</a:t>
            </a:r>
            <a:r>
              <a:rPr sz="1800" spc="-1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endParaRPr sz="18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playbook,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may be it’s better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8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split</a:t>
            </a:r>
            <a:endParaRPr sz="18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separate playbook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</a:t>
            </a:r>
            <a:endParaRPr sz="18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include_playbook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545" y="1103833"/>
            <a:ext cx="4035425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Excluding</a:t>
            </a:r>
            <a:r>
              <a:rPr sz="18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tags: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Should be used with</a:t>
            </a:r>
            <a:r>
              <a:rPr sz="18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--skip-tags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For long or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</a:t>
            </a:r>
            <a:r>
              <a:rPr sz="18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operations</a:t>
            </a:r>
            <a:endParaRPr sz="18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only.</a:t>
            </a:r>
            <a:endParaRPr sz="1800">
              <a:latin typeface="RobotoRegular"/>
              <a:cs typeface="RobotoRegular"/>
            </a:endParaRPr>
          </a:p>
          <a:p>
            <a:pPr marL="469900" marR="546735" indent="-342900">
              <a:lnSpc>
                <a:spcPct val="114999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‘always’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tag should</a:t>
            </a:r>
            <a:r>
              <a:rPr sz="1800" spc="-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have 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additional tag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skip: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3520" y="3374135"/>
            <a:ext cx="2979420" cy="13474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7804" marR="1208405" indent="-127000">
              <a:lnSpc>
                <a:spcPct val="115100"/>
              </a:lnSpc>
              <a:spcBef>
                <a:spcPts val="459"/>
              </a:spcBef>
              <a:buChar char="-"/>
              <a:tabLst>
                <a:tab pos="23241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debug:</a:t>
            </a:r>
            <a:r>
              <a:rPr sz="18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var=foo 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tags:</a:t>
            </a:r>
            <a:endParaRPr sz="1800">
              <a:latin typeface="Arial"/>
              <a:cs typeface="Arial"/>
            </a:endParaRPr>
          </a:p>
          <a:p>
            <a:pPr marL="485140" lvl="1" indent="-139700">
              <a:lnSpc>
                <a:spcPct val="100000"/>
              </a:lnSpc>
              <a:spcBef>
                <a:spcPts val="325"/>
              </a:spcBef>
              <a:buChar char="-"/>
              <a:tabLst>
                <a:tab pos="485775" algn="l"/>
              </a:tabLst>
            </a:pP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always</a:t>
            </a:r>
            <a:endParaRPr sz="1800">
              <a:latin typeface="Arial"/>
              <a:cs typeface="Arial"/>
            </a:endParaRPr>
          </a:p>
          <a:p>
            <a:pPr marL="485140" lvl="1" indent="-139700">
              <a:lnSpc>
                <a:spcPct val="100000"/>
              </a:lnSpc>
              <a:spcBef>
                <a:spcPts val="320"/>
              </a:spcBef>
              <a:buChar char="-"/>
              <a:tabLst>
                <a:tab pos="485775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debug_foo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479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tag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examples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7748270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RobotoRegular"/>
              <a:buChar char="-"/>
              <a:tabLst>
                <a:tab pos="354965" algn="l"/>
                <a:tab pos="355600" algn="l"/>
                <a:tab pos="901065" algn="l"/>
              </a:tabLst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apt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(all operations with apt,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RobotoRegular"/>
              <a:buChar char="-"/>
              <a:tabLst>
                <a:tab pos="354965" algn="l"/>
                <a:tab pos="355600" algn="l"/>
                <a:tab pos="177165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registrations	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operations with registration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 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project API,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</a:t>
            </a:r>
            <a:r>
              <a:rPr sz="18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RobotoRegular"/>
              <a:buChar char="-"/>
              <a:tabLst>
                <a:tab pos="354965" algn="l"/>
                <a:tab pos="355600" algn="l"/>
                <a:tab pos="180975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foo_upgrade	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(all apt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operations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install components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foo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project)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RobotoRegular"/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git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(all operations related to git</a:t>
            </a:r>
            <a:r>
              <a:rPr sz="1800" spc="-9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pull/clone)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RobotoRegular"/>
              <a:buChar char="-"/>
              <a:tabLst>
                <a:tab pos="354965" algn="l"/>
                <a:tab pos="355600" algn="l"/>
                <a:tab pos="704215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ip	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operations related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adding/removing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IP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addresses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server)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RobotoRegular"/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discovery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 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‘search-for-*-ip’</a:t>
            </a:r>
            <a:r>
              <a:rPr sz="18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roles)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services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(tasks to configure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shinken services, ~80 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of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them, shinken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only)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54965" algn="l"/>
                <a:tab pos="991235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-	drop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(specific for copy-database.yaml,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tasks to drop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database)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184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To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limit or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not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to</a:t>
            </a:r>
            <a:r>
              <a:rPr sz="3200" b="1" spc="-4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limit?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74190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Line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template: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309241"/>
            <a:ext cx="5800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allow_ip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= {% </a:t>
            </a:r>
            <a:r>
              <a:rPr sz="1100" spc="5" dirty="0">
                <a:solidFill>
                  <a:srgbClr val="5E696C"/>
                </a:solidFill>
                <a:latin typeface="Arial"/>
                <a:cs typeface="Arial"/>
              </a:rPr>
              <a:t>for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h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in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group.all %}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{{(hostvars[h]).ansible_default_ipv4.address}}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{% endfor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%}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3227070"/>
            <a:ext cx="7344409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ansible-playbook -i inventory test.yaml</a:t>
            </a:r>
            <a:r>
              <a:rPr sz="1800" spc="9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00FF00"/>
                </a:solidFill>
                <a:latin typeface="Noto Sans Symbols"/>
                <a:cs typeface="Noto Sans Symbols"/>
              </a:rPr>
              <a:t>✅</a:t>
            </a:r>
            <a:endParaRPr sz="18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ansible-playbook -i inventory test.yaml --limit host1</a:t>
            </a:r>
            <a:r>
              <a:rPr sz="1800" spc="114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480" dirty="0">
                <a:solidFill>
                  <a:srgbClr val="FF0000"/>
                </a:solidFill>
                <a:latin typeface="Noto Sans Symbols"/>
                <a:cs typeface="Noto Sans Symbols"/>
              </a:rPr>
              <a:t>❌</a:t>
            </a:r>
            <a:endParaRPr sz="18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400" dirty="0">
                <a:solidFill>
                  <a:srgbClr val="970000"/>
                </a:solidFill>
                <a:latin typeface="RobotoRegular"/>
                <a:cs typeface="RobotoRegular"/>
              </a:rPr>
              <a:t>fatal: </a:t>
            </a:r>
            <a:r>
              <a:rPr sz="1400" spc="-5" dirty="0">
                <a:solidFill>
                  <a:srgbClr val="970000"/>
                </a:solidFill>
                <a:latin typeface="RobotoRegular"/>
                <a:cs typeface="RobotoRegular"/>
              </a:rPr>
              <a:t>[host2]: </a:t>
            </a:r>
            <a:r>
              <a:rPr sz="1400" dirty="0">
                <a:solidFill>
                  <a:srgbClr val="970000"/>
                </a:solidFill>
                <a:latin typeface="RobotoRegular"/>
                <a:cs typeface="RobotoRegular"/>
              </a:rPr>
              <a:t>FAILED! =&gt; </a:t>
            </a:r>
            <a:r>
              <a:rPr sz="1400" spc="-5" dirty="0">
                <a:solidFill>
                  <a:srgbClr val="970000"/>
                </a:solidFill>
                <a:latin typeface="RobotoRegular"/>
                <a:cs typeface="RobotoRegular"/>
              </a:rPr>
              <a:t>{"changed": false, "msg": "dict has </a:t>
            </a:r>
            <a:r>
              <a:rPr sz="1400" dirty="0">
                <a:solidFill>
                  <a:srgbClr val="970000"/>
                </a:solidFill>
                <a:latin typeface="RobotoRegular"/>
                <a:cs typeface="RobotoRegular"/>
              </a:rPr>
              <a:t>no element</a:t>
            </a:r>
            <a:r>
              <a:rPr sz="1400" spc="120" dirty="0">
                <a:solidFill>
                  <a:srgbClr val="970000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970000"/>
                </a:solidFill>
                <a:latin typeface="RobotoRegular"/>
                <a:cs typeface="RobotoRegular"/>
              </a:rPr>
              <a:t>ansible_default_ipv4"}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7551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Solutions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6871970" cy="298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We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need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information about all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hosts, but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we have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used</a:t>
            </a:r>
            <a:r>
              <a:rPr sz="20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5E696C"/>
                </a:solidFill>
                <a:latin typeface="Arial"/>
                <a:cs typeface="Arial"/>
              </a:rPr>
              <a:t>--limit</a:t>
            </a:r>
            <a:endParaRPr sz="2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469265" algn="l"/>
                <a:tab pos="469900" algn="l"/>
                <a:tab pos="3937000" algn="l"/>
              </a:tabLst>
            </a:pP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Forbid to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limits</a:t>
            </a:r>
            <a:r>
              <a:rPr sz="20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20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project	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😟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Write a partial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content</a:t>
            </a:r>
            <a:r>
              <a:rPr sz="2000" spc="4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😓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Lineinfile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on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per-host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basis</a:t>
            </a:r>
            <a:r>
              <a:rPr sz="20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😦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265" algn="l"/>
                <a:tab pos="469900" algn="l"/>
                <a:tab pos="4514850" algn="l"/>
              </a:tabLst>
            </a:pP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Gather facts for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all</a:t>
            </a:r>
            <a:r>
              <a:rPr sz="2000" spc="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hosts</a:t>
            </a:r>
            <a:r>
              <a:rPr sz="20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forcefully	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😥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Use fact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cache</a:t>
            </a:r>
            <a:r>
              <a:rPr sz="2000" spc="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😕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Use external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database</a:t>
            </a:r>
            <a:r>
              <a:rPr sz="20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spc="800" dirty="0">
                <a:solidFill>
                  <a:srgbClr val="5E696C"/>
                </a:solidFill>
                <a:latin typeface="Noto Sans Symbols"/>
                <a:cs typeface="Noto Sans Symbols"/>
              </a:rPr>
              <a:t>😖</a:t>
            </a:r>
            <a:endParaRPr sz="2000">
              <a:latin typeface="Noto Sans Symbols"/>
              <a:cs typeface="Noto Sans Symbols"/>
            </a:endParaRPr>
          </a:p>
          <a:p>
            <a:pPr marL="469900" indent="-35560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Skip task if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not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5E696C"/>
                </a:solidFill>
                <a:latin typeface="RobotoRegular"/>
                <a:cs typeface="RobotoRegular"/>
              </a:rPr>
              <a:t>full run</a:t>
            </a:r>
            <a:r>
              <a:rPr sz="20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5E696C"/>
                </a:solidFill>
                <a:latin typeface="RobotoRegular"/>
                <a:cs typeface="RobotoRegular"/>
              </a:rPr>
              <a:t>🤔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717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Partial</a:t>
            </a:r>
            <a:r>
              <a:rPr sz="3200" b="1" spc="-7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content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5668"/>
            <a:ext cx="4203065" cy="17030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{% for h in group.all</a:t>
            </a:r>
            <a:r>
              <a:rPr sz="1400" spc="-1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%}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{% if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(hostvars[h]).ansible_default_ipv4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is defined</a:t>
            </a:r>
            <a:r>
              <a:rPr sz="1400" spc="-1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%}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{{(hostvars[h]).ansible_default_ipv4.address}}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{% endfor</a:t>
            </a:r>
            <a:r>
              <a:rPr sz="1400" spc="-1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%}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{% endfor</a:t>
            </a:r>
            <a:r>
              <a:rPr sz="1400" spc="-1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%}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159385" algn="r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none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708" y="3086563"/>
            <a:ext cx="458470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800">
              <a:latin typeface="RobotoRegular"/>
              <a:cs typeface="RobotoRegular"/>
            </a:endParaRPr>
          </a:p>
          <a:p>
            <a:pPr marL="132715" indent="-120650">
              <a:lnSpc>
                <a:spcPct val="100000"/>
              </a:lnSpc>
              <a:spcBef>
                <a:spcPts val="330"/>
              </a:spcBef>
              <a:buChar char="-"/>
              <a:tabLst>
                <a:tab pos="13335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incomplete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</a:t>
            </a:r>
            <a:endParaRPr sz="1800">
              <a:latin typeface="RobotoRegular"/>
              <a:cs typeface="RobotoRegular"/>
            </a:endParaRPr>
          </a:p>
          <a:p>
            <a:pPr marL="132715" indent="-120650">
              <a:lnSpc>
                <a:spcPct val="100000"/>
              </a:lnSpc>
              <a:spcBef>
                <a:spcPts val="320"/>
              </a:spcBef>
              <a:buChar char="-"/>
              <a:tabLst>
                <a:tab pos="13335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‘changed’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each time with different</a:t>
            </a:r>
            <a:r>
              <a:rPr sz="1800" spc="4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--limit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239" y="2999943"/>
            <a:ext cx="940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930" dirty="0">
                <a:latin typeface="Noto Sans Symbols"/>
                <a:cs typeface="Noto Sans Symbols"/>
              </a:rPr>
              <a:t>❌</a:t>
            </a:r>
            <a:endParaRPr sz="7200">
              <a:latin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822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Name of</a:t>
            </a:r>
            <a:r>
              <a:rPr sz="3200" b="1" spc="-5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things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842" y="1257071"/>
            <a:ext cx="8339455" cy="2479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605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Task + task + task =&gt;</a:t>
            </a:r>
            <a:r>
              <a:rPr sz="2800" spc="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800" b="1" spc="-5" dirty="0">
                <a:solidFill>
                  <a:srgbClr val="5E696C"/>
                </a:solidFill>
                <a:latin typeface="Roboto"/>
                <a:cs typeface="Roboto"/>
              </a:rPr>
              <a:t>tasklist</a:t>
            </a:r>
            <a:endParaRPr sz="2800">
              <a:latin typeface="Roboto"/>
              <a:cs typeface="Roboto"/>
            </a:endParaRPr>
          </a:p>
          <a:p>
            <a:pPr marL="419100" indent="-407034">
              <a:lnSpc>
                <a:spcPct val="100000"/>
              </a:lnSpc>
              <a:spcBef>
                <a:spcPts val="500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Tasks + vars + </a:t>
            </a:r>
            <a:r>
              <a:rPr sz="2800" spc="-10" dirty="0">
                <a:solidFill>
                  <a:srgbClr val="5E696C"/>
                </a:solidFill>
                <a:latin typeface="RobotoRegular"/>
                <a:cs typeface="RobotoRegular"/>
              </a:rPr>
              <a:t>defaults </a:t>
            </a: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=&gt;</a:t>
            </a:r>
            <a:r>
              <a:rPr sz="2800" spc="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800" b="1" spc="-5" dirty="0">
                <a:solidFill>
                  <a:srgbClr val="5E696C"/>
                </a:solidFill>
                <a:latin typeface="Roboto"/>
                <a:cs typeface="Roboto"/>
              </a:rPr>
              <a:t>role</a:t>
            </a:r>
            <a:endParaRPr sz="2800">
              <a:latin typeface="Roboto"/>
              <a:cs typeface="Roboto"/>
            </a:endParaRPr>
          </a:p>
          <a:p>
            <a:pPr marL="419100" indent="-407034">
              <a:lnSpc>
                <a:spcPct val="100000"/>
              </a:lnSpc>
              <a:spcBef>
                <a:spcPts val="509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Tasklist + hosts =&gt;</a:t>
            </a:r>
            <a:r>
              <a:rPr sz="28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800" b="1" spc="-5" dirty="0">
                <a:solidFill>
                  <a:srgbClr val="5E696C"/>
                </a:solidFill>
                <a:latin typeface="Roboto"/>
                <a:cs typeface="Roboto"/>
              </a:rPr>
              <a:t>play</a:t>
            </a:r>
            <a:endParaRPr sz="2800">
              <a:latin typeface="Roboto"/>
              <a:cs typeface="Roboto"/>
            </a:endParaRPr>
          </a:p>
          <a:p>
            <a:pPr marL="419100" indent="-407034">
              <a:lnSpc>
                <a:spcPct val="100000"/>
              </a:lnSpc>
              <a:spcBef>
                <a:spcPts val="505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Play + play + … =</a:t>
            </a:r>
            <a:r>
              <a:rPr sz="2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800" b="1" spc="-5" dirty="0">
                <a:solidFill>
                  <a:srgbClr val="5E696C"/>
                </a:solidFill>
                <a:latin typeface="Roboto"/>
                <a:cs typeface="Roboto"/>
              </a:rPr>
              <a:t>playbook</a:t>
            </a:r>
            <a:endParaRPr sz="2800">
              <a:latin typeface="Roboto"/>
              <a:cs typeface="Roboto"/>
            </a:endParaRPr>
          </a:p>
          <a:p>
            <a:pPr marL="419100" indent="-407034">
              <a:lnSpc>
                <a:spcPct val="100000"/>
              </a:lnSpc>
              <a:spcBef>
                <a:spcPts val="500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Playbooks + inventories = </a:t>
            </a:r>
            <a:r>
              <a:rPr sz="2800" b="1" spc="-5" dirty="0">
                <a:solidFill>
                  <a:srgbClr val="5E696C"/>
                </a:solidFill>
                <a:latin typeface="Roboto"/>
                <a:cs typeface="Roboto"/>
              </a:rPr>
              <a:t>ansible repo</a:t>
            </a:r>
            <a:r>
              <a:rPr sz="2800" b="1" spc="90" dirty="0">
                <a:solidFill>
                  <a:srgbClr val="5E696C"/>
                </a:solidFill>
                <a:latin typeface="Roboto"/>
                <a:cs typeface="Roboto"/>
              </a:rPr>
              <a:t> </a:t>
            </a:r>
            <a:r>
              <a:rPr sz="2800" spc="-5" dirty="0">
                <a:solidFill>
                  <a:srgbClr val="5E696C"/>
                </a:solidFill>
                <a:latin typeface="RobotoRegular"/>
                <a:cs typeface="RobotoRegular"/>
              </a:rPr>
              <a:t>(unofficial)</a:t>
            </a:r>
            <a:endParaRPr sz="2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722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Lineinfile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66016"/>
            <a:ext cx="7994650" cy="27895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-	</a:t>
            </a:r>
            <a:r>
              <a:rPr sz="1500" dirty="0">
                <a:solidFill>
                  <a:srgbClr val="5E696C"/>
                </a:solidFill>
                <a:latin typeface="RobotoRegular"/>
                <a:cs typeface="RobotoRegular"/>
              </a:rPr>
              <a:t>name: Add </a:t>
            </a:r>
            <a:r>
              <a:rPr sz="1500" spc="-5" dirty="0">
                <a:solidFill>
                  <a:srgbClr val="5E696C"/>
                </a:solidFill>
                <a:latin typeface="RobotoRegular"/>
                <a:cs typeface="RobotoRegular"/>
              </a:rPr>
              <a:t>host </a:t>
            </a:r>
            <a:r>
              <a:rPr sz="15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5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500" spc="-10" dirty="0">
                <a:solidFill>
                  <a:srgbClr val="5E696C"/>
                </a:solidFill>
                <a:latin typeface="RobotoRegular"/>
                <a:cs typeface="RobotoRegular"/>
              </a:rPr>
              <a:t>config</a:t>
            </a:r>
            <a:endParaRPr sz="1500">
              <a:latin typeface="RobotoRegular"/>
              <a:cs typeface="RobotoRegular"/>
            </a:endParaRPr>
          </a:p>
          <a:p>
            <a:pPr marL="354965" marR="109220">
              <a:lnSpc>
                <a:spcPts val="2060"/>
              </a:lnSpc>
              <a:spcBef>
                <a:spcPts val="70"/>
              </a:spcBef>
            </a:pPr>
            <a:r>
              <a:rPr sz="1500" spc="-5" dirty="0">
                <a:solidFill>
                  <a:srgbClr val="5E696C"/>
                </a:solidFill>
                <a:latin typeface="RobotoRegular"/>
                <a:cs typeface="RobotoRegular"/>
              </a:rPr>
              <a:t>lineinfile: path=/etc/foo.conf line=”host {{(hostvars[item]).ansible_default_ipv4.address}}”  when: (hostvars[item]).ansible_default_ipv4 </a:t>
            </a:r>
            <a:r>
              <a:rPr sz="1500" dirty="0">
                <a:solidFill>
                  <a:srgbClr val="5E696C"/>
                </a:solidFill>
                <a:latin typeface="RobotoRegular"/>
                <a:cs typeface="RobotoRegular"/>
              </a:rPr>
              <a:t>is</a:t>
            </a:r>
            <a:r>
              <a:rPr sz="1500" spc="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5E696C"/>
                </a:solidFill>
                <a:latin typeface="RobotoRegular"/>
                <a:cs typeface="RobotoRegular"/>
              </a:rPr>
              <a:t>defined</a:t>
            </a:r>
            <a:endParaRPr sz="1500">
              <a:latin typeface="RobotoRegular"/>
              <a:cs typeface="RobotoRegular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1500" spc="-5" dirty="0">
                <a:solidFill>
                  <a:srgbClr val="5E696C"/>
                </a:solidFill>
                <a:latin typeface="RobotoRegular"/>
                <a:cs typeface="RobotoRegular"/>
              </a:rPr>
              <a:t>with_items: </a:t>
            </a:r>
            <a:r>
              <a:rPr sz="1500" spc="-10" dirty="0">
                <a:solidFill>
                  <a:srgbClr val="5E696C"/>
                </a:solidFill>
                <a:latin typeface="RobotoRegular"/>
                <a:cs typeface="RobotoRegular"/>
              </a:rPr>
              <a:t>groups.all</a:t>
            </a:r>
            <a:endParaRPr sz="15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RobotoRegular"/>
              <a:cs typeface="RobotoRegular"/>
            </a:endParaRPr>
          </a:p>
          <a:p>
            <a:pPr marL="2557145" marR="5080">
              <a:lnSpc>
                <a:spcPct val="1894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 survive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--limit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 changes or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broken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  Bad: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old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values are not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removed</a:t>
            </a:r>
            <a:endParaRPr sz="1800">
              <a:latin typeface="RobotoRegular"/>
              <a:cs typeface="RobotoRegular"/>
            </a:endParaRPr>
          </a:p>
          <a:p>
            <a:pPr marL="255714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Note: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 used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only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one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IP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per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line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204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Forceful fact</a:t>
            </a:r>
            <a:r>
              <a:rPr sz="3200" b="1" spc="-1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gathering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532504" indent="-342900">
              <a:lnSpc>
                <a:spcPct val="114999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/>
              <a:t>-	</a:t>
            </a:r>
            <a:r>
              <a:rPr spc="-5" dirty="0"/>
              <a:t>setup: </a:t>
            </a:r>
            <a:r>
              <a:rPr spc="-10" dirty="0"/>
              <a:t>subset=network  </a:t>
            </a:r>
            <a:r>
              <a:rPr spc="-5" dirty="0"/>
              <a:t>delegate_to: {{item}}  delegate_facts: </a:t>
            </a:r>
            <a:r>
              <a:rPr spc="-10" dirty="0"/>
              <a:t>yes  with_items:</a:t>
            </a:r>
            <a:r>
              <a:rPr spc="25" dirty="0"/>
              <a:t> </a:t>
            </a:r>
            <a:r>
              <a:rPr spc="-5" dirty="0"/>
              <a:t>groups.all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-15" dirty="0"/>
              <a:t>when: </a:t>
            </a:r>
            <a:r>
              <a:rPr spc="-5" dirty="0"/>
              <a:t>(hostvars[item]).ansible_default_ipv4 is not</a:t>
            </a:r>
            <a:r>
              <a:rPr spc="170" dirty="0"/>
              <a:t> </a:t>
            </a:r>
            <a:r>
              <a:rPr spc="-5" dirty="0"/>
              <a:t>defined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750" y="2775966"/>
            <a:ext cx="15481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tags:</a:t>
            </a:r>
            <a:endParaRPr sz="1800">
              <a:latin typeface="Arial"/>
              <a:cs typeface="Arial"/>
            </a:endParaRPr>
          </a:p>
          <a:p>
            <a:pPr marL="2794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279400" algn="l"/>
              </a:tabLst>
            </a:pP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always</a:t>
            </a:r>
            <a:endParaRPr sz="1800">
              <a:latin typeface="Arial"/>
              <a:cs typeface="Arial"/>
            </a:endParaRPr>
          </a:p>
          <a:p>
            <a:pPr marL="279400" indent="-140335">
              <a:lnSpc>
                <a:spcPct val="100000"/>
              </a:lnSpc>
              <a:spcBef>
                <a:spcPts val="325"/>
              </a:spcBef>
              <a:buChar char="-"/>
              <a:tabLst>
                <a:tab pos="2794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gather_facts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0305" y="2869569"/>
            <a:ext cx="446595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600">
              <a:latin typeface="RobotoRegular"/>
              <a:cs typeface="RobotoRegular"/>
            </a:endParaRPr>
          </a:p>
          <a:p>
            <a:pPr marL="119380" indent="-106680">
              <a:lnSpc>
                <a:spcPct val="100000"/>
              </a:lnSpc>
              <a:spcBef>
                <a:spcPts val="285"/>
              </a:spcBef>
              <a:buChar char="-"/>
              <a:tabLst>
                <a:tab pos="119380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no random</a:t>
            </a:r>
            <a:r>
              <a:rPr sz="1600" spc="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‘changed’</a:t>
            </a:r>
            <a:endParaRPr sz="1600">
              <a:latin typeface="RobotoRegular"/>
              <a:cs typeface="RobotoRegular"/>
            </a:endParaRPr>
          </a:p>
          <a:p>
            <a:pPr marL="119380" indent="-106680">
              <a:lnSpc>
                <a:spcPct val="100000"/>
              </a:lnSpc>
              <a:spcBef>
                <a:spcPts val="290"/>
              </a:spcBef>
              <a:buChar char="-"/>
              <a:tabLst>
                <a:tab pos="119380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Always full</a:t>
            </a:r>
            <a:r>
              <a:rPr sz="1600" spc="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config</a:t>
            </a:r>
            <a:endParaRPr sz="1600">
              <a:latin typeface="RobotoRegular"/>
              <a:cs typeface="RobotoRegular"/>
            </a:endParaRPr>
          </a:p>
          <a:p>
            <a:pPr marL="119380" indent="-106680">
              <a:lnSpc>
                <a:spcPct val="100000"/>
              </a:lnSpc>
              <a:spcBef>
                <a:spcPts val="290"/>
              </a:spcBef>
              <a:buChar char="-"/>
              <a:tabLst>
                <a:tab pos="119380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remove old</a:t>
            </a:r>
            <a:r>
              <a:rPr sz="16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values</a:t>
            </a:r>
            <a:endParaRPr sz="1600">
              <a:latin typeface="RobotoRegular"/>
              <a:cs typeface="RobotoRegular"/>
            </a:endParaRPr>
          </a:p>
          <a:p>
            <a:pPr marL="119380" indent="-106680">
              <a:lnSpc>
                <a:spcPct val="100000"/>
              </a:lnSpc>
              <a:spcBef>
                <a:spcPts val="290"/>
              </a:spcBef>
              <a:buChar char="-"/>
              <a:tabLst>
                <a:tab pos="119380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fast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(see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‘when’</a:t>
            </a:r>
            <a:r>
              <a:rPr sz="1600" spc="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part)</a:t>
            </a: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600">
              <a:latin typeface="RobotoRegular"/>
              <a:cs typeface="RobotoRegular"/>
            </a:endParaRPr>
          </a:p>
          <a:p>
            <a:pPr marL="119380" indent="-106680">
              <a:lnSpc>
                <a:spcPct val="100000"/>
              </a:lnSpc>
              <a:spcBef>
                <a:spcPts val="290"/>
              </a:spcBef>
              <a:buChar char="-"/>
              <a:tabLst>
                <a:tab pos="119380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fails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any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host is down or is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not provisioned</a:t>
            </a:r>
            <a:r>
              <a:rPr sz="1600" spc="2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yet</a:t>
            </a: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0059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Fact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cache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7121525" cy="3216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forceful fact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gathering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Set fact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caching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ansible.cfg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Hope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will be</a:t>
            </a:r>
            <a:r>
              <a:rPr sz="18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there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RobotoRegular"/>
              <a:cs typeface="RobotoRegular"/>
            </a:endParaRPr>
          </a:p>
          <a:p>
            <a:pPr marL="37217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RobotoRegular"/>
              <a:cs typeface="RobotoRegular"/>
            </a:endParaRPr>
          </a:p>
          <a:p>
            <a:pPr marL="3836035">
              <a:lnSpc>
                <a:spcPct val="100000"/>
              </a:lnSpc>
              <a:tabLst>
                <a:tab pos="417957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Works most of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time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37217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Regular"/>
              <a:cs typeface="RobotoRegular"/>
            </a:endParaRPr>
          </a:p>
          <a:p>
            <a:pPr marL="3836035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always -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most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=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bugs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sometime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2975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External</a:t>
            </a:r>
            <a:r>
              <a:rPr sz="3200" b="1" spc="-9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database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7284720" cy="36874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Register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each host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etcd/consul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Query data on each</a:t>
            </a:r>
            <a:r>
              <a:rPr sz="18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run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1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RobotoRegular"/>
              <a:cs typeface="RobotoRegular"/>
            </a:endParaRPr>
          </a:p>
          <a:p>
            <a:pPr marL="2590165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2646680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Works with</a:t>
            </a:r>
            <a:r>
              <a:rPr sz="1800" spc="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--limit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590165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25901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External service dependency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(down/provision)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RobotoRegular"/>
              <a:cs typeface="RobotoRegular"/>
            </a:endParaRPr>
          </a:p>
          <a:p>
            <a:pPr marL="2590165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Removal of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old entities is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problem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277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Skip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if not full</a:t>
            </a:r>
            <a:r>
              <a:rPr sz="3200" b="1" spc="-5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run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201399"/>
            <a:ext cx="4243705" cy="14287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42900" algn="l"/>
              </a:tabLst>
            </a:pP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-	name: Configure</a:t>
            </a:r>
            <a:r>
              <a:rPr sz="1600" spc="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600">
              <a:latin typeface="Arial"/>
              <a:cs typeface="Arial"/>
            </a:endParaRPr>
          </a:p>
          <a:p>
            <a:pPr marL="342900" marR="5080">
              <a:lnSpc>
                <a:spcPct val="114999"/>
              </a:lnSpc>
              <a:spcBef>
                <a:spcPts val="5"/>
              </a:spcBef>
            </a:pP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template: src=foo.conf.j2 dest=/etc/foo.conf  </a:t>
            </a:r>
            <a:r>
              <a:rPr sz="1600" spc="-10" dirty="0">
                <a:solidFill>
                  <a:srgbClr val="5E696C"/>
                </a:solidFill>
                <a:latin typeface="Arial"/>
                <a:cs typeface="Arial"/>
              </a:rPr>
              <a:t>when:</a:t>
            </a:r>
            <a:r>
              <a:rPr sz="1600" spc="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full_run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vars: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full_run: '{{play_hosts ==</a:t>
            </a:r>
            <a:r>
              <a:rPr sz="1600" spc="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groups.all}}'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779" y="2806090"/>
            <a:ext cx="5329555" cy="1428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600">
              <a:latin typeface="RobotoRegular"/>
              <a:cs typeface="RobotoRegular"/>
            </a:endParaRPr>
          </a:p>
          <a:p>
            <a:pPr marL="181610" indent="-169545">
              <a:lnSpc>
                <a:spcPct val="100000"/>
              </a:lnSpc>
              <a:spcBef>
                <a:spcPts val="290"/>
              </a:spcBef>
              <a:buFont typeface="Arial"/>
              <a:buChar char="-"/>
              <a:tabLst>
                <a:tab pos="182245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Works perfectly with</a:t>
            </a:r>
            <a:r>
              <a:rPr sz="1600" spc="9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--limit</a:t>
            </a:r>
            <a:endParaRPr sz="160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290"/>
              </a:spcBef>
              <a:buFont typeface="Arial"/>
              <a:buChar char="-"/>
              <a:tabLst>
                <a:tab pos="137795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Won’t fail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if some host is down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--limit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was</a:t>
            </a:r>
            <a:r>
              <a:rPr sz="1600" spc="1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used</a:t>
            </a:r>
            <a:endParaRPr sz="1600">
              <a:latin typeface="RobotoRegular"/>
              <a:cs typeface="RobotoRegular"/>
            </a:endParaRPr>
          </a:p>
          <a:p>
            <a:pPr marL="137160" indent="-125095">
              <a:lnSpc>
                <a:spcPct val="100000"/>
              </a:lnSpc>
              <a:spcBef>
                <a:spcPts val="290"/>
              </a:spcBef>
              <a:buFont typeface="Arial"/>
              <a:buChar char="-"/>
              <a:tabLst>
                <a:tab pos="137795" algn="l"/>
              </a:tabLst>
            </a:pP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Fast</a:t>
            </a:r>
            <a:endParaRPr sz="1600">
              <a:latin typeface="RobotoRegular"/>
              <a:cs typeface="RobotoRegular"/>
            </a:endParaRPr>
          </a:p>
          <a:p>
            <a:pPr marL="137160" indent="-125095">
              <a:lnSpc>
                <a:spcPct val="100000"/>
              </a:lnSpc>
              <a:spcBef>
                <a:spcPts val="285"/>
              </a:spcBef>
              <a:buFont typeface="Arial"/>
              <a:buChar char="-"/>
              <a:tabLst>
                <a:tab pos="137795" algn="l"/>
              </a:tabLst>
            </a:pP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Updates and removes old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data as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needed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on each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full</a:t>
            </a:r>
            <a:r>
              <a:rPr sz="1600" spc="29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run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779" y="4411527"/>
            <a:ext cx="297307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Does </a:t>
            </a:r>
            <a:r>
              <a:rPr sz="1600" spc="-10" dirty="0">
                <a:solidFill>
                  <a:srgbClr val="5E696C"/>
                </a:solidFill>
                <a:latin typeface="RobotoRegular"/>
                <a:cs typeface="RobotoRegular"/>
              </a:rPr>
              <a:t>not update config </a:t>
            </a:r>
            <a:r>
              <a:rPr sz="1600" spc="-5" dirty="0">
                <a:solidFill>
                  <a:srgbClr val="5E696C"/>
                </a:solidFill>
                <a:latin typeface="RobotoRegular"/>
                <a:cs typeface="RobotoRegular"/>
              </a:rPr>
              <a:t>if</a:t>
            </a:r>
            <a:r>
              <a:rPr sz="1600" spc="1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5E696C"/>
                </a:solidFill>
                <a:latin typeface="Arial"/>
                <a:cs typeface="Arial"/>
              </a:rPr>
              <a:t>--limit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946" y="3230676"/>
            <a:ext cx="940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50" dirty="0">
                <a:latin typeface="Noto Sans Symbols"/>
                <a:cs typeface="Noto Sans Symbols"/>
              </a:rPr>
              <a:t>✅</a:t>
            </a:r>
            <a:endParaRPr sz="7200">
              <a:latin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770" y="1928622"/>
            <a:ext cx="266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tem</a:t>
            </a:r>
            <a:r>
              <a:rPr spc="-20" dirty="0"/>
              <a:t>p</a:t>
            </a:r>
            <a:r>
              <a:rPr spc="-5" dirty="0"/>
              <a:t>lates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286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Template &amp; task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relationship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87576"/>
            <a:ext cx="7526655" cy="28759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Keep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templates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as simple as</a:t>
            </a:r>
            <a:r>
              <a:rPr sz="24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possible</a:t>
            </a:r>
            <a:endParaRPr sz="2400">
              <a:latin typeface="RobotoRegular"/>
              <a:cs typeface="RobotoRegular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2400" spc="-5" dirty="0">
                <a:solidFill>
                  <a:srgbClr val="5E696C"/>
                </a:solidFill>
                <a:latin typeface="Arial"/>
                <a:cs typeface="Arial"/>
              </a:rPr>
              <a:t>‘vars: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’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section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for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explicit variable</a:t>
            </a:r>
            <a:r>
              <a:rPr sz="2400" spc="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declaration</a:t>
            </a:r>
            <a:endParaRPr sz="2400">
              <a:latin typeface="RobotoRegular"/>
              <a:cs typeface="RobotoRegular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Never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use global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variables in a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template.</a:t>
            </a:r>
            <a:r>
              <a:rPr sz="2400" spc="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Exceptions:</a:t>
            </a:r>
            <a:endParaRPr sz="2400">
              <a:latin typeface="RobotoRegular"/>
              <a:cs typeface="RobotoRegular"/>
            </a:endParaRPr>
          </a:p>
          <a:p>
            <a:pPr marL="850265" lvl="1" indent="-343535">
              <a:lnSpc>
                <a:spcPct val="100000"/>
              </a:lnSpc>
              <a:spcBef>
                <a:spcPts val="409"/>
              </a:spcBef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Iterations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over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hosts</a:t>
            </a:r>
            <a:endParaRPr sz="1800">
              <a:latin typeface="RobotoRegular"/>
              <a:cs typeface="RobotoRegular"/>
            </a:endParaRPr>
          </a:p>
          <a:p>
            <a:pPr marL="850265" lvl="1" indent="-343535">
              <a:lnSpc>
                <a:spcPct val="100000"/>
              </a:lnSpc>
              <a:spcBef>
                <a:spcPts val="325"/>
              </a:spcBef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built-in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  <a:p>
            <a:pPr marL="850265" lvl="1" indent="-343535">
              <a:lnSpc>
                <a:spcPct val="100000"/>
              </a:lnSpc>
              <a:spcBef>
                <a:spcPts val="325"/>
              </a:spcBef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special global variable documented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project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</a:t>
            </a:r>
            <a:endParaRPr sz="1800">
              <a:latin typeface="RobotoRegular"/>
              <a:cs typeface="RobotoRegular"/>
            </a:endParaRPr>
          </a:p>
          <a:p>
            <a:pPr marL="850265" marR="172720" lvl="1" indent="-317500">
              <a:lnSpc>
                <a:spcPct val="114999"/>
              </a:lnSpc>
              <a:buSzPct val="77777"/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Very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 queries. Use comments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task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list used  variables inside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531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Simplify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87576"/>
            <a:ext cx="7914005" cy="234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If a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is small,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‘</a:t>
            </a:r>
            <a:r>
              <a:rPr sz="2400" dirty="0">
                <a:solidFill>
                  <a:srgbClr val="5E696C"/>
                </a:solidFill>
                <a:latin typeface="Arial"/>
                <a:cs typeface="Arial"/>
              </a:rPr>
              <a:t>copy’ </a:t>
            </a:r>
            <a:r>
              <a:rPr sz="2400" spc="-5" dirty="0">
                <a:solidFill>
                  <a:srgbClr val="5E696C"/>
                </a:solidFill>
                <a:latin typeface="RobotoRegular"/>
                <a:cs typeface="RobotoRegular"/>
              </a:rPr>
              <a:t>with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‘</a:t>
            </a:r>
            <a:r>
              <a:rPr sz="2400" dirty="0">
                <a:solidFill>
                  <a:srgbClr val="5E696C"/>
                </a:solidFill>
                <a:latin typeface="Arial"/>
                <a:cs typeface="Arial"/>
              </a:rPr>
              <a:t>content’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argument</a:t>
            </a:r>
            <a:r>
              <a:rPr sz="2400" spc="-10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to  inline</a:t>
            </a:r>
            <a:r>
              <a:rPr sz="24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5E696C"/>
                </a:solidFill>
                <a:latin typeface="RobotoRegular"/>
                <a:cs typeface="RobotoRegular"/>
              </a:rPr>
              <a:t>it</a:t>
            </a:r>
            <a:endParaRPr sz="2400">
              <a:latin typeface="RobotoRegular"/>
              <a:cs typeface="RobotoRegular"/>
            </a:endParaRPr>
          </a:p>
          <a:p>
            <a:pPr marL="127000">
              <a:lnSpc>
                <a:spcPct val="100000"/>
              </a:lnSpc>
              <a:spcBef>
                <a:spcPts val="2014"/>
              </a:spcBef>
              <a:tabLst>
                <a:tab pos="4692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b="1" spc="-5" dirty="0">
                <a:solidFill>
                  <a:srgbClr val="5E696C"/>
                </a:solidFill>
                <a:latin typeface="Arial"/>
                <a:cs typeface="Arial"/>
              </a:rPr>
              <a:t>template:</a:t>
            </a:r>
            <a:endParaRPr sz="1800">
              <a:latin typeface="Arial"/>
              <a:cs typeface="Arial"/>
            </a:endParaRPr>
          </a:p>
          <a:p>
            <a:pPr marL="723900" marR="4856480">
              <a:lnSpc>
                <a:spcPct val="114999"/>
              </a:lnSpc>
              <a:spcBef>
                <a:spcPts val="5"/>
              </a:spcBef>
            </a:pPr>
            <a:r>
              <a:rPr sz="1800" b="1" spc="-5" dirty="0">
                <a:solidFill>
                  <a:srgbClr val="5E696C"/>
                </a:solidFill>
                <a:latin typeface="Arial"/>
                <a:cs typeface="Arial"/>
              </a:rPr>
              <a:t>dest:</a:t>
            </a:r>
            <a:r>
              <a:rPr sz="1800" b="1" spc="-8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/etc/foobar.conf  content:</a:t>
            </a:r>
            <a:r>
              <a:rPr sz="1800" b="1" spc="-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5E696C"/>
                </a:solidFill>
                <a:latin typeface="Arial"/>
                <a:cs typeface="Arial"/>
              </a:rPr>
              <a:t>source_ip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=</a:t>
            </a:r>
            <a:r>
              <a:rPr sz="1800" b="1" spc="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696C"/>
                </a:solidFill>
                <a:latin typeface="Arial"/>
                <a:cs typeface="Arial"/>
              </a:rPr>
              <a:t>{{ansible_default_ipv4.address}}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804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Debugging templates:</a:t>
            </a:r>
            <a:r>
              <a:rPr sz="3200" b="1" spc="-2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variables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0179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-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debug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var={{item}}</a:t>
            </a:r>
            <a:endParaRPr sz="1800">
              <a:latin typeface="Arial"/>
              <a:cs typeface="Arial"/>
            </a:endParaRPr>
          </a:p>
          <a:p>
            <a:pPr marR="2479675" algn="r">
              <a:lnSpc>
                <a:spcPct val="100000"/>
              </a:lnSpc>
              <a:spcBef>
                <a:spcPts val="330"/>
              </a:spcBef>
            </a:pPr>
            <a:r>
              <a:rPr sz="1800" spc="-45" dirty="0">
                <a:solidFill>
                  <a:srgbClr val="5E696C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ith</a:t>
            </a:r>
            <a:r>
              <a:rPr sz="1800" spc="-15" dirty="0">
                <a:solidFill>
                  <a:srgbClr val="5E696C"/>
                </a:solidFill>
                <a:latin typeface="Arial"/>
                <a:cs typeface="Arial"/>
              </a:rPr>
              <a:t>_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items:</a:t>
            </a:r>
            <a:endParaRPr sz="1800">
              <a:latin typeface="Arial"/>
              <a:cs typeface="Arial"/>
            </a:endParaRPr>
          </a:p>
          <a:p>
            <a:pPr marL="139065" marR="2477135" lvl="1" indent="-139065" algn="r">
              <a:lnSpc>
                <a:spcPct val="100000"/>
              </a:lnSpc>
              <a:spcBef>
                <a:spcPts val="320"/>
              </a:spcBef>
              <a:buChar char="-"/>
              <a:tabLst>
                <a:tab pos="1390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5E696C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var1</a:t>
            </a:r>
            <a:endParaRPr sz="1800">
              <a:latin typeface="Arial"/>
              <a:cs typeface="Arial"/>
            </a:endParaRPr>
          </a:p>
          <a:p>
            <a:pPr marL="139065" marR="2478405" lvl="1" indent="-139065" algn="r">
              <a:lnSpc>
                <a:spcPct val="100000"/>
              </a:lnSpc>
              <a:spcBef>
                <a:spcPts val="325"/>
              </a:spcBef>
              <a:buChar char="-"/>
              <a:tabLst>
                <a:tab pos="1390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m</a:t>
            </a:r>
            <a:r>
              <a:rPr sz="1800" spc="-30" dirty="0">
                <a:solidFill>
                  <a:srgbClr val="5E696C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r2</a:t>
            </a:r>
            <a:endParaRPr sz="1800">
              <a:latin typeface="Arial"/>
              <a:cs typeface="Arial"/>
            </a:endParaRPr>
          </a:p>
          <a:p>
            <a:pPr marL="748665" lvl="1" indent="-139700">
              <a:lnSpc>
                <a:spcPct val="100000"/>
              </a:lnSpc>
              <a:spcBef>
                <a:spcPts val="330"/>
              </a:spcBef>
              <a:buChar char="-"/>
              <a:tabLst>
                <a:tab pos="749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ansible_default_ipv4</a:t>
            </a:r>
            <a:endParaRPr sz="1800">
              <a:latin typeface="Arial"/>
              <a:cs typeface="Arial"/>
            </a:endParaRPr>
          </a:p>
          <a:p>
            <a:pPr marL="748665" lvl="1" indent="-139700">
              <a:lnSpc>
                <a:spcPct val="100000"/>
              </a:lnSpc>
              <a:spcBef>
                <a:spcPts val="320"/>
              </a:spcBef>
              <a:buChar char="-"/>
              <a:tabLst>
                <a:tab pos="7493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all_other_variables_in_template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262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Debugging templates:</a:t>
            </a:r>
            <a:r>
              <a:rPr sz="3200" b="1" spc="-3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Jinja2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625538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Explicit templatization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separate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playbook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(f.e.</a:t>
            </a:r>
            <a:r>
              <a:rPr sz="1800" spc="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temp.yaml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)</a:t>
            </a:r>
            <a:endParaRPr sz="1800">
              <a:latin typeface="RobotoRegular"/>
              <a:cs typeface="RobotoRegular"/>
            </a:endParaRPr>
          </a:p>
          <a:p>
            <a:pPr marL="469265" marR="1418590" indent="-469265">
              <a:lnSpc>
                <a:spcPct val="115100"/>
              </a:lnSpc>
              <a:spcBef>
                <a:spcPts val="161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template:  src=roles/somerole/templates/foo.conf.j2  dest: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/tmp/foo.conf</a:t>
            </a:r>
            <a:endParaRPr sz="1800">
              <a:latin typeface="Arial"/>
              <a:cs typeface="Arial"/>
            </a:endParaRPr>
          </a:p>
          <a:p>
            <a:pPr marL="469900" marR="3557270">
              <a:lnSpc>
                <a:spcPct val="114999"/>
              </a:lnSpc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delegate_to:</a:t>
            </a:r>
            <a:r>
              <a:rPr sz="18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localhost  transport: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vars:</a:t>
            </a:r>
            <a:endParaRPr sz="1800">
              <a:latin typeface="Arial"/>
              <a:cs typeface="Arial"/>
            </a:endParaRPr>
          </a:p>
          <a:p>
            <a:pPr marL="862965" lvl="1" indent="-139700">
              <a:lnSpc>
                <a:spcPct val="100000"/>
              </a:lnSpc>
              <a:spcBef>
                <a:spcPts val="325"/>
              </a:spcBef>
              <a:buChar char="-"/>
              <a:tabLst>
                <a:tab pos="863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some_var</a:t>
            </a:r>
            <a:endParaRPr sz="1800">
              <a:latin typeface="Arial"/>
              <a:cs typeface="Arial"/>
            </a:endParaRPr>
          </a:p>
          <a:p>
            <a:pPr marL="862965" lvl="1" indent="-139700">
              <a:lnSpc>
                <a:spcPct val="100000"/>
              </a:lnSpc>
              <a:spcBef>
                <a:spcPts val="325"/>
              </a:spcBef>
              <a:buChar char="-"/>
              <a:tabLst>
                <a:tab pos="8636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another_var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600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modules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319395" cy="31197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module configure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specific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thing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host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Examples:</a:t>
            </a:r>
            <a:endParaRPr sz="18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template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apt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systemd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stat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postgresql_user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object_storage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cron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crm_resource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…</a:t>
            </a:r>
            <a:endParaRPr sz="14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~ 2200 modules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 ansible</a:t>
            </a:r>
            <a:r>
              <a:rPr sz="14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2.4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4181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Templates</a:t>
            </a:r>
            <a:r>
              <a:rPr sz="3200" b="1" spc="-2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everywhere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773034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You don’t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‘template’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jinja2. Every variable is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{{template}}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copy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lineinfile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blockinfile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file names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copy/stat/file</a:t>
            </a:r>
            <a:r>
              <a:rPr sz="1800" spc="-1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arguments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shell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command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all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other modules (apt, postgres_user,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etc)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742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External</a:t>
            </a:r>
            <a:r>
              <a:rPr sz="3200" b="1" spc="-9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Jinja2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741172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Ugly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foo: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argument: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‘{{(hostvars[var1]).cust_facts[3]|json_query(“[?name=”+</a:t>
            </a:r>
            <a:r>
              <a:rPr sz="1800" spc="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867406"/>
            <a:ext cx="632015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Better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354965" marR="2702560">
              <a:lnSpc>
                <a:spcPts val="2490"/>
              </a:lnSpc>
              <a:spcBef>
                <a:spcPts val="13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foo: argument={{foo_argument}} 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vars: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Foo_argument: ‘{{lookup(‘template’,</a:t>
            </a:r>
            <a:r>
              <a:rPr sz="1800" spc="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‘foo_arguments.j2’)}}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790" y="1928622"/>
            <a:ext cx="1583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931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Roles: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structure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778129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defaults for rarely changed values. Do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hard-coded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constants.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Split role in</a:t>
            </a:r>
            <a:r>
              <a:rPr sz="18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parts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867406"/>
            <a:ext cx="400304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420"/>
              </a:spcBef>
              <a:buAutoNum type="arabicPeriod" startAt="3"/>
              <a:tabLst>
                <a:tab pos="2584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Allow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call role parts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independently</a:t>
            </a:r>
            <a:endParaRPr sz="1800">
              <a:latin typeface="RobotoRegular"/>
              <a:cs typeface="RobotoRegular"/>
            </a:endParaRPr>
          </a:p>
          <a:p>
            <a:pPr marL="257810" indent="-245745">
              <a:lnSpc>
                <a:spcPct val="100000"/>
              </a:lnSpc>
              <a:spcBef>
                <a:spcPts val="325"/>
              </a:spcBef>
              <a:buAutoNum type="arabicPeriod" startAt="3"/>
              <a:tabLst>
                <a:tab pos="2584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Allow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reuse part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the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</a:t>
            </a:r>
            <a:endParaRPr sz="1800">
              <a:latin typeface="RobotoRegular"/>
              <a:cs typeface="RobotoRegular"/>
            </a:endParaRPr>
          </a:p>
          <a:p>
            <a:pPr marL="257810" indent="-245745">
              <a:lnSpc>
                <a:spcPct val="100000"/>
              </a:lnSpc>
              <a:spcBef>
                <a:spcPts val="325"/>
              </a:spcBef>
              <a:buAutoNum type="arabicPeriod" startAt="3"/>
              <a:tabLst>
                <a:tab pos="258445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call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 caching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240" y="2010155"/>
            <a:ext cx="2548255" cy="4254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1400" spc="-5" dirty="0">
                <a:latin typeface="Arial"/>
                <a:cs typeface="Arial"/>
              </a:rPr>
              <a:t>Nginx: </a:t>
            </a:r>
            <a:r>
              <a:rPr sz="1400" dirty="0">
                <a:latin typeface="Arial"/>
                <a:cs typeface="Arial"/>
              </a:rPr>
              <a:t>install + configure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9000" y="2109216"/>
            <a:ext cx="684530" cy="227329"/>
            <a:chOff x="3429000" y="2109216"/>
            <a:chExt cx="684530" cy="227329"/>
          </a:xfrm>
        </p:grpSpPr>
        <p:sp>
          <p:nvSpPr>
            <p:cNvPr id="7" name="object 7"/>
            <p:cNvSpPr/>
            <p:nvPr/>
          </p:nvSpPr>
          <p:spPr>
            <a:xfrm>
              <a:off x="3433572" y="2113788"/>
              <a:ext cx="675640" cy="218440"/>
            </a:xfrm>
            <a:custGeom>
              <a:avLst/>
              <a:gdLst/>
              <a:ahLst/>
              <a:cxnLst/>
              <a:rect l="l" t="t" r="r" b="b"/>
              <a:pathLst>
                <a:path w="675639" h="218439">
                  <a:moveTo>
                    <a:pt x="566165" y="0"/>
                  </a:moveTo>
                  <a:lnTo>
                    <a:pt x="566165" y="54482"/>
                  </a:lnTo>
                  <a:lnTo>
                    <a:pt x="0" y="54482"/>
                  </a:lnTo>
                  <a:lnTo>
                    <a:pt x="0" y="163449"/>
                  </a:lnTo>
                  <a:lnTo>
                    <a:pt x="566165" y="163449"/>
                  </a:lnTo>
                  <a:lnTo>
                    <a:pt x="566165" y="217931"/>
                  </a:lnTo>
                  <a:lnTo>
                    <a:pt x="675131" y="108966"/>
                  </a:lnTo>
                  <a:lnTo>
                    <a:pt x="566165" y="0"/>
                  </a:lnTo>
                  <a:close/>
                </a:path>
              </a:pathLst>
            </a:custGeom>
            <a:solidFill>
              <a:srgbClr val="BEC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3572" y="2113788"/>
              <a:ext cx="675640" cy="218440"/>
            </a:xfrm>
            <a:custGeom>
              <a:avLst/>
              <a:gdLst/>
              <a:ahLst/>
              <a:cxnLst/>
              <a:rect l="l" t="t" r="r" b="b"/>
              <a:pathLst>
                <a:path w="675639" h="218439">
                  <a:moveTo>
                    <a:pt x="0" y="54482"/>
                  </a:moveTo>
                  <a:lnTo>
                    <a:pt x="566165" y="54482"/>
                  </a:lnTo>
                  <a:lnTo>
                    <a:pt x="566165" y="0"/>
                  </a:lnTo>
                  <a:lnTo>
                    <a:pt x="675131" y="108966"/>
                  </a:lnTo>
                  <a:lnTo>
                    <a:pt x="566165" y="217931"/>
                  </a:lnTo>
                  <a:lnTo>
                    <a:pt x="566165" y="163449"/>
                  </a:lnTo>
                  <a:lnTo>
                    <a:pt x="0" y="163449"/>
                  </a:lnTo>
                  <a:lnTo>
                    <a:pt x="0" y="54482"/>
                  </a:lnTo>
                  <a:close/>
                </a:path>
              </a:pathLst>
            </a:custGeom>
            <a:ln w="914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9852" y="1810511"/>
            <a:ext cx="4528185" cy="8248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85"/>
              </a:spcBef>
            </a:pPr>
            <a:r>
              <a:rPr sz="1400" b="1" spc="-5" dirty="0">
                <a:latin typeface="Arial"/>
                <a:cs typeface="Arial"/>
              </a:rPr>
              <a:t>roles/nginx/tasks/main.yaml:</a:t>
            </a:r>
            <a:endParaRPr sz="1400">
              <a:latin typeface="Arial"/>
              <a:cs typeface="Arial"/>
            </a:endParaRPr>
          </a:p>
          <a:p>
            <a:pPr marL="549910" indent="-317500">
              <a:lnSpc>
                <a:spcPct val="100000"/>
              </a:lnSpc>
              <a:buChar char="-"/>
              <a:tabLst>
                <a:tab pos="549275" algn="l"/>
                <a:tab pos="549910" algn="l"/>
              </a:tabLst>
            </a:pPr>
            <a:r>
              <a:rPr sz="1400" spc="-5" dirty="0">
                <a:latin typeface="Arial"/>
                <a:cs typeface="Arial"/>
              </a:rPr>
              <a:t>import_tasklist: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install.yaml</a:t>
            </a:r>
            <a:endParaRPr sz="1400">
              <a:latin typeface="Arial"/>
              <a:cs typeface="Arial"/>
            </a:endParaRPr>
          </a:p>
          <a:p>
            <a:pPr marL="549910" indent="-317500">
              <a:lnSpc>
                <a:spcPct val="100000"/>
              </a:lnSpc>
              <a:buChar char="-"/>
              <a:tabLst>
                <a:tab pos="549275" algn="l"/>
                <a:tab pos="549910" algn="l"/>
              </a:tabLst>
            </a:pPr>
            <a:r>
              <a:rPr sz="1400" spc="-5" dirty="0">
                <a:latin typeface="Arial"/>
                <a:cs typeface="Arial"/>
              </a:rPr>
              <a:t>import_tasklist: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configure_site.yaml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4332" y="3096767"/>
            <a:ext cx="2973705" cy="1571625"/>
          </a:xfrm>
          <a:custGeom>
            <a:avLst/>
            <a:gdLst/>
            <a:ahLst/>
            <a:cxnLst/>
            <a:rect l="l" t="t" r="r" b="b"/>
            <a:pathLst>
              <a:path w="2973704" h="1571625">
                <a:moveTo>
                  <a:pt x="0" y="1571244"/>
                </a:moveTo>
                <a:lnTo>
                  <a:pt x="2973323" y="1571244"/>
                </a:lnTo>
                <a:lnTo>
                  <a:pt x="2973323" y="0"/>
                </a:lnTo>
                <a:lnTo>
                  <a:pt x="0" y="0"/>
                </a:lnTo>
                <a:lnTo>
                  <a:pt x="0" y="15712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6234" y="3169742"/>
            <a:ext cx="1859914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marR="370840" indent="-515620">
              <a:lnSpc>
                <a:spcPct val="100000"/>
              </a:lnSpc>
              <a:spcBef>
                <a:spcPts val="105"/>
              </a:spcBef>
              <a:tabLst>
                <a:tab pos="31686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400" spc="-5" dirty="0">
                <a:latin typeface="Arial"/>
                <a:cs typeface="Arial"/>
              </a:rPr>
              <a:t>import_role:  </a:t>
            </a:r>
            <a:r>
              <a:rPr sz="1400" dirty="0">
                <a:latin typeface="Arial"/>
                <a:cs typeface="Arial"/>
              </a:rPr>
              <a:t>name: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nginx  </a:t>
            </a:r>
            <a:r>
              <a:rPr sz="1400" spc="-5" dirty="0">
                <a:latin typeface="Arial"/>
                <a:cs typeface="Arial"/>
              </a:rPr>
              <a:t>tasks_from:</a:t>
            </a:r>
            <a:endParaRPr sz="1400">
              <a:latin typeface="Arial"/>
              <a:cs typeface="Arial"/>
            </a:endParaRPr>
          </a:p>
          <a:p>
            <a:pPr marL="316865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configur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  </a:t>
            </a:r>
            <a:r>
              <a:rPr sz="1400" spc="-5" dirty="0">
                <a:latin typeface="Arial"/>
                <a:cs typeface="Arial"/>
              </a:rPr>
              <a:t>vars:</a:t>
            </a:r>
            <a:endParaRPr sz="14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nginx_site: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304" y="3855720"/>
            <a:ext cx="4460875" cy="1066800"/>
          </a:xfrm>
          <a:custGeom>
            <a:avLst/>
            <a:gdLst/>
            <a:ahLst/>
            <a:cxnLst/>
            <a:rect l="l" t="t" r="r" b="b"/>
            <a:pathLst>
              <a:path w="4460875" h="1066800">
                <a:moveTo>
                  <a:pt x="0" y="1066799"/>
                </a:moveTo>
                <a:lnTo>
                  <a:pt x="4460748" y="1066799"/>
                </a:lnTo>
                <a:lnTo>
                  <a:pt x="4460748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9561" y="3928364"/>
            <a:ext cx="31318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16865" algn="l"/>
              </a:tabLst>
            </a:pPr>
            <a:r>
              <a:rPr sz="1400" dirty="0">
                <a:latin typeface="Arial"/>
                <a:cs typeface="Arial"/>
              </a:rPr>
              <a:t>-	name : install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  <a:p>
            <a:pPr marL="316865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apt: name=nginx </a:t>
            </a:r>
            <a:r>
              <a:rPr sz="1400" spc="-5" dirty="0">
                <a:latin typeface="Arial"/>
                <a:cs typeface="Arial"/>
              </a:rPr>
              <a:t>state=installed  when: nginx_installed </a:t>
            </a:r>
            <a:r>
              <a:rPr sz="1400" dirty="0">
                <a:latin typeface="Arial"/>
                <a:cs typeface="Arial"/>
              </a:rPr>
              <a:t>is not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defined  </a:t>
            </a:r>
            <a:r>
              <a:rPr sz="1400" spc="-5" dirty="0">
                <a:latin typeface="Arial"/>
                <a:cs typeface="Arial"/>
              </a:rPr>
              <a:t>register: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nginx_installed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59541" y="3011106"/>
            <a:ext cx="1230630" cy="360680"/>
            <a:chOff x="4459541" y="3011106"/>
            <a:chExt cx="1230630" cy="360680"/>
          </a:xfrm>
        </p:grpSpPr>
        <p:sp>
          <p:nvSpPr>
            <p:cNvPr id="15" name="object 15"/>
            <p:cNvSpPr/>
            <p:nvPr/>
          </p:nvSpPr>
          <p:spPr>
            <a:xfrm>
              <a:off x="4464303" y="3015869"/>
              <a:ext cx="1221105" cy="351155"/>
            </a:xfrm>
            <a:custGeom>
              <a:avLst/>
              <a:gdLst/>
              <a:ahLst/>
              <a:cxnLst/>
              <a:rect l="l" t="t" r="r" b="b"/>
              <a:pathLst>
                <a:path w="1221104" h="351154">
                  <a:moveTo>
                    <a:pt x="18669" y="0"/>
                  </a:moveTo>
                  <a:lnTo>
                    <a:pt x="0" y="106553"/>
                  </a:lnTo>
                  <a:lnTo>
                    <a:pt x="1091565" y="297433"/>
                  </a:lnTo>
                  <a:lnTo>
                    <a:pt x="1082294" y="350647"/>
                  </a:lnTo>
                  <a:lnTo>
                    <a:pt x="1220724" y="265049"/>
                  </a:lnTo>
                  <a:lnTo>
                    <a:pt x="1119505" y="137668"/>
                  </a:lnTo>
                  <a:lnTo>
                    <a:pt x="1110234" y="190881"/>
                  </a:lnTo>
                  <a:lnTo>
                    <a:pt x="18669" y="0"/>
                  </a:lnTo>
                  <a:close/>
                </a:path>
              </a:pathLst>
            </a:custGeom>
            <a:solidFill>
              <a:srgbClr val="BEC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4303" y="3015869"/>
              <a:ext cx="1221105" cy="351155"/>
            </a:xfrm>
            <a:custGeom>
              <a:avLst/>
              <a:gdLst/>
              <a:ahLst/>
              <a:cxnLst/>
              <a:rect l="l" t="t" r="r" b="b"/>
              <a:pathLst>
                <a:path w="1221104" h="351154">
                  <a:moveTo>
                    <a:pt x="18669" y="0"/>
                  </a:moveTo>
                  <a:lnTo>
                    <a:pt x="1110234" y="190881"/>
                  </a:lnTo>
                  <a:lnTo>
                    <a:pt x="1119505" y="137668"/>
                  </a:lnTo>
                  <a:lnTo>
                    <a:pt x="1220724" y="265049"/>
                  </a:lnTo>
                  <a:lnTo>
                    <a:pt x="1082294" y="350647"/>
                  </a:lnTo>
                  <a:lnTo>
                    <a:pt x="1091565" y="297433"/>
                  </a:lnTo>
                  <a:lnTo>
                    <a:pt x="0" y="106553"/>
                  </a:lnTo>
                  <a:lnTo>
                    <a:pt x="18669" y="0"/>
                  </a:lnTo>
                  <a:close/>
                </a:path>
              </a:pathLst>
            </a:custGeom>
            <a:ln w="9525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392679" y="3656076"/>
            <a:ext cx="554990" cy="227329"/>
            <a:chOff x="2392679" y="3656076"/>
            <a:chExt cx="554990" cy="227329"/>
          </a:xfrm>
        </p:grpSpPr>
        <p:sp>
          <p:nvSpPr>
            <p:cNvPr id="18" name="object 18"/>
            <p:cNvSpPr/>
            <p:nvPr/>
          </p:nvSpPr>
          <p:spPr>
            <a:xfrm>
              <a:off x="2397251" y="3660648"/>
              <a:ext cx="546100" cy="218440"/>
            </a:xfrm>
            <a:custGeom>
              <a:avLst/>
              <a:gdLst/>
              <a:ahLst/>
              <a:cxnLst/>
              <a:rect l="l" t="t" r="r" b="b"/>
              <a:pathLst>
                <a:path w="546100" h="218439">
                  <a:moveTo>
                    <a:pt x="518414" y="0"/>
                  </a:moveTo>
                  <a:lnTo>
                    <a:pt x="0" y="0"/>
                  </a:lnTo>
                  <a:lnTo>
                    <a:pt x="0" y="54482"/>
                  </a:lnTo>
                  <a:lnTo>
                    <a:pt x="463931" y="54482"/>
                  </a:lnTo>
                  <a:lnTo>
                    <a:pt x="463931" y="163448"/>
                  </a:lnTo>
                  <a:lnTo>
                    <a:pt x="436625" y="163448"/>
                  </a:lnTo>
                  <a:lnTo>
                    <a:pt x="491109" y="217931"/>
                  </a:lnTo>
                  <a:lnTo>
                    <a:pt x="545592" y="163448"/>
                  </a:lnTo>
                  <a:lnTo>
                    <a:pt x="518414" y="163448"/>
                  </a:lnTo>
                  <a:lnTo>
                    <a:pt x="518414" y="0"/>
                  </a:lnTo>
                  <a:close/>
                </a:path>
              </a:pathLst>
            </a:custGeom>
            <a:solidFill>
              <a:srgbClr val="BEC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7251" y="3660648"/>
              <a:ext cx="546100" cy="218440"/>
            </a:xfrm>
            <a:custGeom>
              <a:avLst/>
              <a:gdLst/>
              <a:ahLst/>
              <a:cxnLst/>
              <a:rect l="l" t="t" r="r" b="b"/>
              <a:pathLst>
                <a:path w="546100" h="218439">
                  <a:moveTo>
                    <a:pt x="0" y="54482"/>
                  </a:moveTo>
                  <a:lnTo>
                    <a:pt x="463931" y="54482"/>
                  </a:lnTo>
                  <a:lnTo>
                    <a:pt x="463931" y="163448"/>
                  </a:lnTo>
                  <a:lnTo>
                    <a:pt x="436625" y="163448"/>
                  </a:lnTo>
                  <a:lnTo>
                    <a:pt x="491109" y="217931"/>
                  </a:lnTo>
                  <a:lnTo>
                    <a:pt x="545592" y="163448"/>
                  </a:lnTo>
                  <a:lnTo>
                    <a:pt x="518414" y="163448"/>
                  </a:lnTo>
                  <a:lnTo>
                    <a:pt x="518414" y="0"/>
                  </a:lnTo>
                  <a:lnTo>
                    <a:pt x="0" y="0"/>
                  </a:lnTo>
                  <a:lnTo>
                    <a:pt x="0" y="54482"/>
                  </a:lnTo>
                  <a:close/>
                </a:path>
              </a:pathLst>
            </a:custGeom>
            <a:ln w="914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062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Files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in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roles: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vendor in</a:t>
            </a:r>
            <a:r>
              <a:rPr sz="3200" b="1" spc="-9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5447030" cy="248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270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Easy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do: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file: src=myfile</a:t>
            </a:r>
            <a:r>
              <a:rPr sz="1800" spc="5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dest=/var/lib/foo/myfile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Single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authority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Versions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E696C"/>
              </a:buClr>
              <a:buFont typeface="Arial"/>
              <a:buChar char="-"/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Bad: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Keep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golden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artifacts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the ansible</a:t>
            </a:r>
            <a:r>
              <a:rPr sz="1800" spc="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repo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391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Files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in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roles: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external</a:t>
            </a:r>
            <a:r>
              <a:rPr sz="3200" b="1" spc="-8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source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1939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Good: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tidy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git.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Clr>
                <a:srgbClr val="5E696C"/>
              </a:buClr>
              <a:buFont typeface="RobotoRegular"/>
              <a:buChar char="-"/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Bad: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Need external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storage.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Version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control.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169035" algn="ctr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Examples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1217295" algn="ctr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private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apt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repo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||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private git repo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||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swift container</a:t>
            </a:r>
            <a:r>
              <a:rPr sz="1800" spc="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(bad!)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379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Wrapper</a:t>
            </a:r>
            <a:r>
              <a:rPr sz="3200" b="1" spc="-11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810577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application server foo which should reside behind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nginx.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want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database IP,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port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address to</a:t>
            </a:r>
            <a:r>
              <a:rPr sz="1800" spc="-8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listen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Nginx need port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proxy_pass, domain,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ssl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settings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Role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foo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configure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r>
              <a:rPr sz="1800" b="1" spc="-19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only.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Role </a:t>
            </a:r>
            <a:r>
              <a:rPr sz="1800" b="1" dirty="0">
                <a:solidFill>
                  <a:srgbClr val="5E696C"/>
                </a:solidFill>
                <a:latin typeface="Arial"/>
                <a:cs typeface="Arial"/>
              </a:rPr>
              <a:t>nginx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configure any </a:t>
            </a: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nginx site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needs bunch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additional</a:t>
            </a:r>
            <a:r>
              <a:rPr sz="1800" spc="-1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Wrapper role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glues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them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together, but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does not change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anything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foo or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nginx.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379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Wrapper</a:t>
            </a:r>
            <a:r>
              <a:rPr sz="3200" b="1" spc="-11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929"/>
            <a:ext cx="3611879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15100"/>
              </a:lnSpc>
              <a:spcBef>
                <a:spcPts val="100"/>
              </a:spcBef>
              <a:buChar char="-"/>
              <a:tabLst>
                <a:tab pos="106045" algn="l"/>
                <a:tab pos="1841500" algn="l"/>
              </a:tabLst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Configure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foo for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{{foo_source_ip}}  include_role:</a:t>
            </a:r>
            <a:r>
              <a:rPr sz="1200" spc="-2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name=foo	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tasks_from=configure_foo  vars:</a:t>
            </a:r>
            <a:endParaRPr sz="1200">
              <a:latin typeface="Arial"/>
              <a:cs typeface="Arial"/>
            </a:endParaRPr>
          </a:p>
          <a:p>
            <a:pPr marL="926465" marR="432434">
              <a:lnSpc>
                <a:spcPct val="114999"/>
              </a:lnSpc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local_api_ip: '{{foo_local_ip}}'  local_api_port:</a:t>
            </a:r>
            <a:r>
              <a:rPr sz="12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'{{foo_local_port}}'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05410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Configure nginx </a:t>
            </a:r>
            <a:r>
              <a:rPr sz="1200" spc="5" dirty="0">
                <a:solidFill>
                  <a:srgbClr val="5E696C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{{foo_source_ip}}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894" y="2675382"/>
            <a:ext cx="1658620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include_role: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vars:</a:t>
            </a:r>
            <a:endParaRPr sz="12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nginx_sites: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9705" y="2702814"/>
            <a:ext cx="276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name=nginx</a:t>
            </a:r>
            <a:r>
              <a:rPr sz="1200" spc="3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tasks_from=configure_site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778" y="3306064"/>
            <a:ext cx="412369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0790" indent="614045">
              <a:lnSpc>
                <a:spcPct val="115100"/>
              </a:lnSpc>
              <a:spcBef>
                <a:spcPts val="100"/>
              </a:spcBef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- name:</a:t>
            </a:r>
            <a:r>
              <a:rPr sz="1200" spc="-7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'rttgod_{{foo_source_ip}}'  listen_address:</a:t>
            </a:r>
            <a:r>
              <a:rPr sz="12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'{{foo_source_ip}}’</a:t>
            </a:r>
            <a:endParaRPr sz="1200">
              <a:latin typeface="Arial"/>
              <a:cs typeface="Arial"/>
            </a:endParaRPr>
          </a:p>
          <a:p>
            <a:pPr marL="626745" marR="2026285" indent="-614680">
              <a:lnSpc>
                <a:spcPct val="114999"/>
              </a:lnSpc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port:</a:t>
            </a:r>
            <a:r>
              <a:rPr sz="1200" spc="-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'{{foo_external_api_port}}' 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locations:</a:t>
            </a:r>
            <a:endParaRPr sz="12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proxy_pass:</a:t>
            </a:r>
            <a:r>
              <a:rPr sz="1200" spc="-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'http://{{foo_local_ip}}:{{foo_local_port}}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29891" y="1305813"/>
            <a:ext cx="2510790" cy="2927350"/>
            <a:chOff x="5829891" y="1305813"/>
            <a:chExt cx="2510790" cy="2927350"/>
          </a:xfrm>
        </p:grpSpPr>
        <p:sp>
          <p:nvSpPr>
            <p:cNvPr id="8" name="object 8"/>
            <p:cNvSpPr/>
            <p:nvPr/>
          </p:nvSpPr>
          <p:spPr>
            <a:xfrm>
              <a:off x="5829884" y="1305813"/>
              <a:ext cx="781685" cy="929640"/>
            </a:xfrm>
            <a:custGeom>
              <a:avLst/>
              <a:gdLst/>
              <a:ahLst/>
              <a:cxnLst/>
              <a:rect l="l" t="t" r="r" b="b"/>
              <a:pathLst>
                <a:path w="781684" h="929639">
                  <a:moveTo>
                    <a:pt x="211632" y="84582"/>
                  </a:moveTo>
                  <a:lnTo>
                    <a:pt x="199199" y="44653"/>
                  </a:lnTo>
                  <a:lnTo>
                    <a:pt x="160680" y="7962"/>
                  </a:lnTo>
                  <a:lnTo>
                    <a:pt x="127558" y="0"/>
                  </a:lnTo>
                  <a:lnTo>
                    <a:pt x="109740" y="1981"/>
                  </a:lnTo>
                  <a:lnTo>
                    <a:pt x="73380" y="17843"/>
                  </a:lnTo>
                  <a:lnTo>
                    <a:pt x="40436" y="43942"/>
                  </a:lnTo>
                  <a:lnTo>
                    <a:pt x="13208" y="75577"/>
                  </a:lnTo>
                  <a:lnTo>
                    <a:pt x="50" y="120015"/>
                  </a:lnTo>
                  <a:lnTo>
                    <a:pt x="0" y="123380"/>
                  </a:lnTo>
                  <a:lnTo>
                    <a:pt x="939" y="134112"/>
                  </a:lnTo>
                  <a:lnTo>
                    <a:pt x="21894" y="178054"/>
                  </a:lnTo>
                  <a:lnTo>
                    <a:pt x="57454" y="208026"/>
                  </a:lnTo>
                  <a:lnTo>
                    <a:pt x="85775" y="216420"/>
                  </a:lnTo>
                  <a:lnTo>
                    <a:pt x="95300" y="216281"/>
                  </a:lnTo>
                  <a:lnTo>
                    <a:pt x="126771" y="189611"/>
                  </a:lnTo>
                  <a:lnTo>
                    <a:pt x="156006" y="164846"/>
                  </a:lnTo>
                  <a:lnTo>
                    <a:pt x="105206" y="104902"/>
                  </a:lnTo>
                  <a:lnTo>
                    <a:pt x="87299" y="120015"/>
                  </a:lnTo>
                  <a:lnTo>
                    <a:pt x="119811" y="158242"/>
                  </a:lnTo>
                  <a:lnTo>
                    <a:pt x="82727" y="189611"/>
                  </a:lnTo>
                  <a:lnTo>
                    <a:pt x="44958" y="168859"/>
                  </a:lnTo>
                  <a:lnTo>
                    <a:pt x="25692" y="127762"/>
                  </a:lnTo>
                  <a:lnTo>
                    <a:pt x="26974" y="114808"/>
                  </a:lnTo>
                  <a:lnTo>
                    <a:pt x="47967" y="76517"/>
                  </a:lnTo>
                  <a:lnTo>
                    <a:pt x="88417" y="42214"/>
                  </a:lnTo>
                  <a:lnTo>
                    <a:pt x="128320" y="26670"/>
                  </a:lnTo>
                  <a:lnTo>
                    <a:pt x="140385" y="27292"/>
                  </a:lnTo>
                  <a:lnTo>
                    <a:pt x="182321" y="63411"/>
                  </a:lnTo>
                  <a:lnTo>
                    <a:pt x="185851" y="80098"/>
                  </a:lnTo>
                  <a:lnTo>
                    <a:pt x="182410" y="96888"/>
                  </a:lnTo>
                  <a:lnTo>
                    <a:pt x="172008" y="113792"/>
                  </a:lnTo>
                  <a:lnTo>
                    <a:pt x="190550" y="135636"/>
                  </a:lnTo>
                  <a:lnTo>
                    <a:pt x="199809" y="123380"/>
                  </a:lnTo>
                  <a:lnTo>
                    <a:pt x="206425" y="110782"/>
                  </a:lnTo>
                  <a:lnTo>
                    <a:pt x="210362" y="97853"/>
                  </a:lnTo>
                  <a:lnTo>
                    <a:pt x="211632" y="84582"/>
                  </a:lnTo>
                  <a:close/>
                </a:path>
                <a:path w="781684" h="929639">
                  <a:moveTo>
                    <a:pt x="295198" y="142494"/>
                  </a:moveTo>
                  <a:lnTo>
                    <a:pt x="277418" y="121412"/>
                  </a:lnTo>
                  <a:lnTo>
                    <a:pt x="102920" y="269240"/>
                  </a:lnTo>
                  <a:lnTo>
                    <a:pt x="120700" y="290195"/>
                  </a:lnTo>
                  <a:lnTo>
                    <a:pt x="295198" y="142494"/>
                  </a:lnTo>
                  <a:close/>
                </a:path>
                <a:path w="781684" h="929639">
                  <a:moveTo>
                    <a:pt x="354126" y="316611"/>
                  </a:moveTo>
                  <a:lnTo>
                    <a:pt x="336346" y="295529"/>
                  </a:lnTo>
                  <a:lnTo>
                    <a:pt x="246938" y="371221"/>
                  </a:lnTo>
                  <a:lnTo>
                    <a:pt x="234886" y="372948"/>
                  </a:lnTo>
                  <a:lnTo>
                    <a:pt x="195186" y="343065"/>
                  </a:lnTo>
                  <a:lnTo>
                    <a:pt x="194424" y="331520"/>
                  </a:lnTo>
                  <a:lnTo>
                    <a:pt x="199567" y="319874"/>
                  </a:lnTo>
                  <a:lnTo>
                    <a:pt x="210616" y="308102"/>
                  </a:lnTo>
                  <a:lnTo>
                    <a:pt x="289991" y="240792"/>
                  </a:lnTo>
                  <a:lnTo>
                    <a:pt x="272211" y="219837"/>
                  </a:lnTo>
                  <a:lnTo>
                    <a:pt x="192201" y="287528"/>
                  </a:lnTo>
                  <a:lnTo>
                    <a:pt x="167309" y="326517"/>
                  </a:lnTo>
                  <a:lnTo>
                    <a:pt x="167106" y="336499"/>
                  </a:lnTo>
                  <a:lnTo>
                    <a:pt x="169367" y="346430"/>
                  </a:lnTo>
                  <a:lnTo>
                    <a:pt x="202488" y="383971"/>
                  </a:lnTo>
                  <a:lnTo>
                    <a:pt x="226110" y="389890"/>
                  </a:lnTo>
                  <a:lnTo>
                    <a:pt x="214299" y="400685"/>
                  </a:lnTo>
                  <a:lnTo>
                    <a:pt x="231317" y="420624"/>
                  </a:lnTo>
                  <a:lnTo>
                    <a:pt x="287616" y="372948"/>
                  </a:lnTo>
                  <a:lnTo>
                    <a:pt x="354126" y="316611"/>
                  </a:lnTo>
                  <a:close/>
                </a:path>
                <a:path w="781684" h="929639">
                  <a:moveTo>
                    <a:pt x="440690" y="432104"/>
                  </a:moveTo>
                  <a:lnTo>
                    <a:pt x="438289" y="419265"/>
                  </a:lnTo>
                  <a:lnTo>
                    <a:pt x="432790" y="406768"/>
                  </a:lnTo>
                  <a:lnTo>
                    <a:pt x="425030" y="395732"/>
                  </a:lnTo>
                  <a:lnTo>
                    <a:pt x="424230" y="394589"/>
                  </a:lnTo>
                  <a:lnTo>
                    <a:pt x="417576" y="387832"/>
                  </a:lnTo>
                  <a:lnTo>
                    <a:pt x="416052" y="386676"/>
                  </a:lnTo>
                  <a:lnTo>
                    <a:pt x="416052" y="432104"/>
                  </a:lnTo>
                  <a:lnTo>
                    <a:pt x="415899" y="436219"/>
                  </a:lnTo>
                  <a:lnTo>
                    <a:pt x="396671" y="468630"/>
                  </a:lnTo>
                  <a:lnTo>
                    <a:pt x="356400" y="421005"/>
                  </a:lnTo>
                  <a:lnTo>
                    <a:pt x="344601" y="407035"/>
                  </a:lnTo>
                  <a:lnTo>
                    <a:pt x="353695" y="401828"/>
                  </a:lnTo>
                  <a:lnTo>
                    <a:pt x="362534" y="398195"/>
                  </a:lnTo>
                  <a:lnTo>
                    <a:pt x="371132" y="396163"/>
                  </a:lnTo>
                  <a:lnTo>
                    <a:pt x="379526" y="395732"/>
                  </a:lnTo>
                  <a:lnTo>
                    <a:pt x="387451" y="396875"/>
                  </a:lnTo>
                  <a:lnTo>
                    <a:pt x="415937" y="429158"/>
                  </a:lnTo>
                  <a:lnTo>
                    <a:pt x="416052" y="432104"/>
                  </a:lnTo>
                  <a:lnTo>
                    <a:pt x="416052" y="386676"/>
                  </a:lnTo>
                  <a:lnTo>
                    <a:pt x="373875" y="371373"/>
                  </a:lnTo>
                  <a:lnTo>
                    <a:pt x="364020" y="371932"/>
                  </a:lnTo>
                  <a:lnTo>
                    <a:pt x="324650" y="387400"/>
                  </a:lnTo>
                  <a:lnTo>
                    <a:pt x="290182" y="422617"/>
                  </a:lnTo>
                  <a:lnTo>
                    <a:pt x="280898" y="465150"/>
                  </a:lnTo>
                  <a:lnTo>
                    <a:pt x="283895" y="479094"/>
                  </a:lnTo>
                  <a:lnTo>
                    <a:pt x="312724" y="518426"/>
                  </a:lnTo>
                  <a:lnTo>
                    <a:pt x="344208" y="531520"/>
                  </a:lnTo>
                  <a:lnTo>
                    <a:pt x="362000" y="531380"/>
                  </a:lnTo>
                  <a:lnTo>
                    <a:pt x="361124" y="510540"/>
                  </a:lnTo>
                  <a:lnTo>
                    <a:pt x="361111" y="510159"/>
                  </a:lnTo>
                  <a:lnTo>
                    <a:pt x="321830" y="496824"/>
                  </a:lnTo>
                  <a:lnTo>
                    <a:pt x="306108" y="466013"/>
                  </a:lnTo>
                  <a:lnTo>
                    <a:pt x="306374" y="456438"/>
                  </a:lnTo>
                  <a:lnTo>
                    <a:pt x="308635" y="446874"/>
                  </a:lnTo>
                  <a:lnTo>
                    <a:pt x="312762" y="437769"/>
                  </a:lnTo>
                  <a:lnTo>
                    <a:pt x="318782" y="429158"/>
                  </a:lnTo>
                  <a:lnTo>
                    <a:pt x="326694" y="421005"/>
                  </a:lnTo>
                  <a:lnTo>
                    <a:pt x="397306" y="504190"/>
                  </a:lnTo>
                  <a:lnTo>
                    <a:pt x="406069" y="496824"/>
                  </a:lnTo>
                  <a:lnTo>
                    <a:pt x="419188" y="484251"/>
                  </a:lnTo>
                  <a:lnTo>
                    <a:pt x="429209" y="471474"/>
                  </a:lnTo>
                  <a:lnTo>
                    <a:pt x="430720" y="468630"/>
                  </a:lnTo>
                  <a:lnTo>
                    <a:pt x="436143" y="458482"/>
                  </a:lnTo>
                  <a:lnTo>
                    <a:pt x="439978" y="445262"/>
                  </a:lnTo>
                  <a:lnTo>
                    <a:pt x="440690" y="432104"/>
                  </a:lnTo>
                  <a:close/>
                </a:path>
                <a:path w="781684" h="929639">
                  <a:moveTo>
                    <a:pt x="644448" y="554367"/>
                  </a:moveTo>
                  <a:lnTo>
                    <a:pt x="640384" y="546608"/>
                  </a:lnTo>
                  <a:lnTo>
                    <a:pt x="636320" y="540385"/>
                  </a:lnTo>
                  <a:lnTo>
                    <a:pt x="633031" y="536448"/>
                  </a:lnTo>
                  <a:lnTo>
                    <a:pt x="632510" y="535813"/>
                  </a:lnTo>
                  <a:lnTo>
                    <a:pt x="623239" y="526338"/>
                  </a:lnTo>
                  <a:lnTo>
                    <a:pt x="613562" y="519252"/>
                  </a:lnTo>
                  <a:lnTo>
                    <a:pt x="603478" y="514527"/>
                  </a:lnTo>
                  <a:lnTo>
                    <a:pt x="593013" y="512191"/>
                  </a:lnTo>
                  <a:lnTo>
                    <a:pt x="582295" y="512368"/>
                  </a:lnTo>
                  <a:lnTo>
                    <a:pt x="571690" y="514972"/>
                  </a:lnTo>
                  <a:lnTo>
                    <a:pt x="561200" y="520039"/>
                  </a:lnTo>
                  <a:lnTo>
                    <a:pt x="550849" y="527558"/>
                  </a:lnTo>
                  <a:lnTo>
                    <a:pt x="540435" y="536448"/>
                  </a:lnTo>
                  <a:lnTo>
                    <a:pt x="524941" y="518160"/>
                  </a:lnTo>
                  <a:lnTo>
                    <a:pt x="500811" y="538492"/>
                  </a:lnTo>
                  <a:lnTo>
                    <a:pt x="516305" y="556780"/>
                  </a:lnTo>
                  <a:lnTo>
                    <a:pt x="417499" y="640461"/>
                  </a:lnTo>
                  <a:lnTo>
                    <a:pt x="445439" y="673481"/>
                  </a:lnTo>
                  <a:lnTo>
                    <a:pt x="544245" y="589788"/>
                  </a:lnTo>
                  <a:lnTo>
                    <a:pt x="564946" y="614172"/>
                  </a:lnTo>
                  <a:lnTo>
                    <a:pt x="588949" y="593725"/>
                  </a:lnTo>
                  <a:lnTo>
                    <a:pt x="585597" y="589788"/>
                  </a:lnTo>
                  <a:lnTo>
                    <a:pt x="568248" y="569341"/>
                  </a:lnTo>
                  <a:lnTo>
                    <a:pt x="578154" y="560959"/>
                  </a:lnTo>
                  <a:lnTo>
                    <a:pt x="586714" y="555701"/>
                  </a:lnTo>
                  <a:lnTo>
                    <a:pt x="595083" y="554583"/>
                  </a:lnTo>
                  <a:lnTo>
                    <a:pt x="603237" y="557606"/>
                  </a:lnTo>
                  <a:lnTo>
                    <a:pt x="611174" y="564781"/>
                  </a:lnTo>
                  <a:lnTo>
                    <a:pt x="614603" y="568718"/>
                  </a:lnTo>
                  <a:lnTo>
                    <a:pt x="617016" y="572262"/>
                  </a:lnTo>
                  <a:lnTo>
                    <a:pt x="618667" y="575564"/>
                  </a:lnTo>
                  <a:lnTo>
                    <a:pt x="644169" y="554583"/>
                  </a:lnTo>
                  <a:lnTo>
                    <a:pt x="644448" y="554367"/>
                  </a:lnTo>
                  <a:close/>
                </a:path>
                <a:path w="781684" h="929639">
                  <a:moveTo>
                    <a:pt x="669975" y="715645"/>
                  </a:moveTo>
                  <a:lnTo>
                    <a:pt x="669493" y="701586"/>
                  </a:lnTo>
                  <a:lnTo>
                    <a:pt x="666140" y="687959"/>
                  </a:lnTo>
                  <a:lnTo>
                    <a:pt x="659917" y="674827"/>
                  </a:lnTo>
                  <a:lnTo>
                    <a:pt x="659218" y="673862"/>
                  </a:lnTo>
                  <a:lnTo>
                    <a:pt x="650798" y="662178"/>
                  </a:lnTo>
                  <a:lnTo>
                    <a:pt x="643178" y="654113"/>
                  </a:lnTo>
                  <a:lnTo>
                    <a:pt x="635000" y="647407"/>
                  </a:lnTo>
                  <a:lnTo>
                    <a:pt x="631875" y="645502"/>
                  </a:lnTo>
                  <a:lnTo>
                    <a:pt x="631875" y="704265"/>
                  </a:lnTo>
                  <a:lnTo>
                    <a:pt x="630859" y="711454"/>
                  </a:lnTo>
                  <a:lnTo>
                    <a:pt x="600265" y="748220"/>
                  </a:lnTo>
                  <a:lnTo>
                    <a:pt x="574979" y="758825"/>
                  </a:lnTo>
                  <a:lnTo>
                    <a:pt x="567855" y="758520"/>
                  </a:lnTo>
                  <a:lnTo>
                    <a:pt x="542404" y="728332"/>
                  </a:lnTo>
                  <a:lnTo>
                    <a:pt x="543356" y="721233"/>
                  </a:lnTo>
                  <a:lnTo>
                    <a:pt x="574103" y="684530"/>
                  </a:lnTo>
                  <a:lnTo>
                    <a:pt x="599236" y="673862"/>
                  </a:lnTo>
                  <a:lnTo>
                    <a:pt x="606374" y="674039"/>
                  </a:lnTo>
                  <a:lnTo>
                    <a:pt x="631875" y="704265"/>
                  </a:lnTo>
                  <a:lnTo>
                    <a:pt x="631875" y="645502"/>
                  </a:lnTo>
                  <a:lnTo>
                    <a:pt x="626275" y="642061"/>
                  </a:lnTo>
                  <a:lnTo>
                    <a:pt x="617016" y="638048"/>
                  </a:lnTo>
                  <a:lnTo>
                    <a:pt x="607415" y="635533"/>
                  </a:lnTo>
                  <a:lnTo>
                    <a:pt x="597662" y="634428"/>
                  </a:lnTo>
                  <a:lnTo>
                    <a:pt x="587743" y="634771"/>
                  </a:lnTo>
                  <a:lnTo>
                    <a:pt x="548424" y="650036"/>
                  </a:lnTo>
                  <a:lnTo>
                    <a:pt x="514756" y="684555"/>
                  </a:lnTo>
                  <a:lnTo>
                    <a:pt x="504558" y="728395"/>
                  </a:lnTo>
                  <a:lnTo>
                    <a:pt x="507631" y="742848"/>
                  </a:lnTo>
                  <a:lnTo>
                    <a:pt x="535406" y="782053"/>
                  </a:lnTo>
                  <a:lnTo>
                    <a:pt x="576630" y="798195"/>
                  </a:lnTo>
                  <a:lnTo>
                    <a:pt x="591718" y="797280"/>
                  </a:lnTo>
                  <a:lnTo>
                    <a:pt x="635304" y="775589"/>
                  </a:lnTo>
                  <a:lnTo>
                    <a:pt x="651865" y="758825"/>
                  </a:lnTo>
                  <a:lnTo>
                    <a:pt x="654418" y="755942"/>
                  </a:lnTo>
                  <a:lnTo>
                    <a:pt x="662432" y="743077"/>
                  </a:lnTo>
                  <a:lnTo>
                    <a:pt x="667613" y="729653"/>
                  </a:lnTo>
                  <a:lnTo>
                    <a:pt x="669975" y="715645"/>
                  </a:lnTo>
                  <a:close/>
                </a:path>
                <a:path w="781684" h="929639">
                  <a:moveTo>
                    <a:pt x="781354" y="847090"/>
                  </a:moveTo>
                  <a:lnTo>
                    <a:pt x="771245" y="806196"/>
                  </a:lnTo>
                  <a:lnTo>
                    <a:pt x="743254" y="776947"/>
                  </a:lnTo>
                  <a:lnTo>
                    <a:pt x="743254" y="835609"/>
                  </a:lnTo>
                  <a:lnTo>
                    <a:pt x="742238" y="842772"/>
                  </a:lnTo>
                  <a:lnTo>
                    <a:pt x="711530" y="879614"/>
                  </a:lnTo>
                  <a:lnTo>
                    <a:pt x="686358" y="890143"/>
                  </a:lnTo>
                  <a:lnTo>
                    <a:pt x="679234" y="889889"/>
                  </a:lnTo>
                  <a:lnTo>
                    <a:pt x="653719" y="859650"/>
                  </a:lnTo>
                  <a:lnTo>
                    <a:pt x="654735" y="852551"/>
                  </a:lnTo>
                  <a:lnTo>
                    <a:pt x="685457" y="815936"/>
                  </a:lnTo>
                  <a:lnTo>
                    <a:pt x="710488" y="805307"/>
                  </a:lnTo>
                  <a:lnTo>
                    <a:pt x="717702" y="805484"/>
                  </a:lnTo>
                  <a:lnTo>
                    <a:pt x="743254" y="835609"/>
                  </a:lnTo>
                  <a:lnTo>
                    <a:pt x="743254" y="776947"/>
                  </a:lnTo>
                  <a:lnTo>
                    <a:pt x="737527" y="773442"/>
                  </a:lnTo>
                  <a:lnTo>
                    <a:pt x="728268" y="769493"/>
                  </a:lnTo>
                  <a:lnTo>
                    <a:pt x="718667" y="766902"/>
                  </a:lnTo>
                  <a:lnTo>
                    <a:pt x="708926" y="765784"/>
                  </a:lnTo>
                  <a:lnTo>
                    <a:pt x="699046" y="766140"/>
                  </a:lnTo>
                  <a:lnTo>
                    <a:pt x="659676" y="781481"/>
                  </a:lnTo>
                  <a:lnTo>
                    <a:pt x="626059" y="816000"/>
                  </a:lnTo>
                  <a:lnTo>
                    <a:pt x="615823" y="859790"/>
                  </a:lnTo>
                  <a:lnTo>
                    <a:pt x="618934" y="874229"/>
                  </a:lnTo>
                  <a:lnTo>
                    <a:pt x="646658" y="913447"/>
                  </a:lnTo>
                  <a:lnTo>
                    <a:pt x="687882" y="929640"/>
                  </a:lnTo>
                  <a:lnTo>
                    <a:pt x="702970" y="928725"/>
                  </a:lnTo>
                  <a:lnTo>
                    <a:pt x="746683" y="906907"/>
                  </a:lnTo>
                  <a:lnTo>
                    <a:pt x="763181" y="890143"/>
                  </a:lnTo>
                  <a:lnTo>
                    <a:pt x="765683" y="887336"/>
                  </a:lnTo>
                  <a:lnTo>
                    <a:pt x="773747" y="874509"/>
                  </a:lnTo>
                  <a:lnTo>
                    <a:pt x="778967" y="861098"/>
                  </a:lnTo>
                  <a:lnTo>
                    <a:pt x="781354" y="847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333" y="2261616"/>
              <a:ext cx="1739138" cy="1970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062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Include_role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VS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import_role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548245" cy="271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import_role: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Make it like it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was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written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place of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‘include’.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override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handlers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Defaults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respected</a:t>
            </a:r>
            <a:endParaRPr sz="18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(imported role use own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default,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but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does not change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parents</a:t>
            </a:r>
            <a:r>
              <a:rPr sz="1800" spc="-1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defaults)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Does not support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loops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Supports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conditions: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  <a:tab pos="599186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condition is applied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1800" spc="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import_role	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062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Include_role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VS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import_role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955280" cy="274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include_role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Supports</a:t>
            </a:r>
            <a:r>
              <a:rPr sz="1800" spc="-9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loops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Absolute</a:t>
            </a:r>
            <a:r>
              <a:rPr sz="1800" spc="-1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mess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Broken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each new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 release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new way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(hello,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2.5):</a:t>
            </a:r>
            <a:endParaRPr sz="18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305"/>
              </a:spcBef>
              <a:buChar char="-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Delegation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0"/>
              </a:spcBef>
              <a:buChar char="-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Handlers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4"/>
              </a:spcBef>
              <a:buChar char="-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Defaults vs</a:t>
            </a:r>
            <a:r>
              <a:rPr sz="14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set_fact</a:t>
            </a:r>
            <a:endParaRPr sz="1400">
              <a:latin typeface="RobotoRegular"/>
              <a:cs typeface="RobotoRegular"/>
            </a:endParaRPr>
          </a:p>
          <a:p>
            <a:pPr marL="926465" lvl="1" indent="-317500">
              <a:lnSpc>
                <a:spcPct val="100000"/>
              </a:lnSpc>
              <a:spcBef>
                <a:spcPts val="250"/>
              </a:spcBef>
              <a:buChar char="-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Parent’s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</a:t>
            </a:r>
            <a:r>
              <a:rPr sz="1400" spc="-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access</a:t>
            </a:r>
            <a:endParaRPr sz="14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275"/>
              </a:spcBef>
              <a:buFont typeface="RobotoRegular"/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include_tasks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much more reasonable, but requires more files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lines.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3983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variables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&amp;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templates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973059" cy="271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Ansible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allow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variables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pass argument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modules.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variable is processed with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jinja2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engine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Tasks 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register variables,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set_fact</a:t>
            </a:r>
            <a:r>
              <a:rPr sz="1800" spc="40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module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Each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 may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own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local-scoped</a:t>
            </a:r>
            <a:r>
              <a:rPr sz="1800" spc="-8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Nested definition is</a:t>
            </a:r>
            <a:r>
              <a:rPr sz="18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OK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Recursion is</a:t>
            </a:r>
            <a:r>
              <a:rPr sz="1800" spc="-6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prohibited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expanded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 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moment of use (in modules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and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conditions)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Dedicated templates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configs 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processed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same way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as</a:t>
            </a:r>
            <a:r>
              <a:rPr sz="1800" spc="-5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variables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7478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proper looping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with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an include in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role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" y="1152144"/>
            <a:ext cx="5293360" cy="1141730"/>
          </a:xfrm>
          <a:custGeom>
            <a:avLst/>
            <a:gdLst/>
            <a:ahLst/>
            <a:cxnLst/>
            <a:rect l="l" t="t" r="r" b="b"/>
            <a:pathLst>
              <a:path w="5293360" h="1141730">
                <a:moveTo>
                  <a:pt x="0" y="1141475"/>
                </a:moveTo>
                <a:lnTo>
                  <a:pt x="5292852" y="1141475"/>
                </a:lnTo>
                <a:lnTo>
                  <a:pt x="5292852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943985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Loop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over something  Include_tasks: </a:t>
            </a:r>
            <a:r>
              <a:rPr sz="1800" spc="-5" dirty="0">
                <a:solidFill>
                  <a:srgbClr val="4985E8"/>
                </a:solidFill>
                <a:latin typeface="Arial"/>
                <a:cs typeface="Arial"/>
              </a:rPr>
              <a:t>per_something.yaml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with_items:</a:t>
            </a:r>
            <a:r>
              <a:rPr sz="1800" spc="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‘{{something}}’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0308" y="2429255"/>
            <a:ext cx="4335780" cy="1330960"/>
          </a:xfrm>
          <a:custGeom>
            <a:avLst/>
            <a:gdLst/>
            <a:ahLst/>
            <a:cxnLst/>
            <a:rect l="l" t="t" r="r" b="b"/>
            <a:pathLst>
              <a:path w="4335780" h="1330960">
                <a:moveTo>
                  <a:pt x="0" y="1330452"/>
                </a:moveTo>
                <a:lnTo>
                  <a:pt x="4335780" y="1330452"/>
                </a:lnTo>
                <a:lnTo>
                  <a:pt x="4335780" y="0"/>
                </a:lnTo>
                <a:lnTo>
                  <a:pt x="0" y="0"/>
                </a:lnTo>
                <a:lnTo>
                  <a:pt x="0" y="13304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3602" y="2475356"/>
            <a:ext cx="339725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in</a:t>
            </a:r>
            <a:r>
              <a:rPr sz="1800" spc="-5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per_something.yaml  import_role:</a:t>
            </a:r>
            <a:r>
              <a:rPr sz="1800" spc="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name=</a:t>
            </a:r>
            <a:r>
              <a:rPr sz="1800" spc="-5" dirty="0">
                <a:solidFill>
                  <a:srgbClr val="4985E8"/>
                </a:solidFill>
                <a:latin typeface="Arial"/>
                <a:cs typeface="Arial"/>
              </a:rPr>
              <a:t>foo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vars:</a:t>
            </a:r>
            <a:endParaRPr sz="18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var1: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Arial"/>
                <a:cs typeface="Arial"/>
              </a:rPr>
              <a:t>‘{{item}}’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615" y="3962400"/>
            <a:ext cx="4244340" cy="881380"/>
          </a:xfrm>
          <a:custGeom>
            <a:avLst/>
            <a:gdLst/>
            <a:ahLst/>
            <a:cxnLst/>
            <a:rect l="l" t="t" r="r" b="b"/>
            <a:pathLst>
              <a:path w="4244340" h="881379">
                <a:moveTo>
                  <a:pt x="0" y="880872"/>
                </a:moveTo>
                <a:lnTo>
                  <a:pt x="4244340" y="880872"/>
                </a:lnTo>
                <a:lnTo>
                  <a:pt x="4244340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265" y="4008221"/>
            <a:ext cx="2870200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51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name: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A task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role</a:t>
            </a:r>
            <a:r>
              <a:rPr sz="1800" spc="-8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‘foo’  foo:</a:t>
            </a: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arg=var1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50" y="1867534"/>
            <a:ext cx="7511415" cy="2285365"/>
          </a:xfrm>
          <a:custGeom>
            <a:avLst/>
            <a:gdLst/>
            <a:ahLst/>
            <a:cxnLst/>
            <a:rect l="l" t="t" r="r" b="b"/>
            <a:pathLst>
              <a:path w="7511415" h="2285365">
                <a:moveTo>
                  <a:pt x="4357827" y="579501"/>
                </a:moveTo>
                <a:lnTo>
                  <a:pt x="4323524" y="596125"/>
                </a:lnTo>
                <a:lnTo>
                  <a:pt x="4319854" y="588645"/>
                </a:lnTo>
                <a:lnTo>
                  <a:pt x="4308170" y="564515"/>
                </a:lnTo>
                <a:lnTo>
                  <a:pt x="4284548" y="513842"/>
                </a:lnTo>
                <a:lnTo>
                  <a:pt x="4262323" y="462026"/>
                </a:lnTo>
                <a:lnTo>
                  <a:pt x="4243908" y="411226"/>
                </a:lnTo>
                <a:lnTo>
                  <a:pt x="4230954" y="364363"/>
                </a:lnTo>
                <a:lnTo>
                  <a:pt x="4224985" y="321818"/>
                </a:lnTo>
                <a:lnTo>
                  <a:pt x="4224604" y="299466"/>
                </a:lnTo>
                <a:lnTo>
                  <a:pt x="4225366" y="276225"/>
                </a:lnTo>
                <a:lnTo>
                  <a:pt x="4230319" y="228092"/>
                </a:lnTo>
                <a:lnTo>
                  <a:pt x="4238701" y="179578"/>
                </a:lnTo>
                <a:lnTo>
                  <a:pt x="4249115" y="132461"/>
                </a:lnTo>
                <a:lnTo>
                  <a:pt x="4260037" y="88646"/>
                </a:lnTo>
                <a:lnTo>
                  <a:pt x="4264990" y="68834"/>
                </a:lnTo>
                <a:lnTo>
                  <a:pt x="4275658" y="26035"/>
                </a:lnTo>
                <a:lnTo>
                  <a:pt x="4279595" y="6350"/>
                </a:lnTo>
                <a:lnTo>
                  <a:pt x="4242003" y="0"/>
                </a:lnTo>
                <a:lnTo>
                  <a:pt x="4240987" y="5588"/>
                </a:lnTo>
                <a:lnTo>
                  <a:pt x="4239844" y="11430"/>
                </a:lnTo>
                <a:lnTo>
                  <a:pt x="4238447" y="17780"/>
                </a:lnTo>
                <a:lnTo>
                  <a:pt x="4236796" y="25146"/>
                </a:lnTo>
                <a:lnTo>
                  <a:pt x="4232859" y="41402"/>
                </a:lnTo>
                <a:lnTo>
                  <a:pt x="4228160" y="59182"/>
                </a:lnTo>
                <a:lnTo>
                  <a:pt x="4223080" y="79375"/>
                </a:lnTo>
                <a:lnTo>
                  <a:pt x="4212031" y="123317"/>
                </a:lnTo>
                <a:lnTo>
                  <a:pt x="4201490" y="171577"/>
                </a:lnTo>
                <a:lnTo>
                  <a:pt x="4192727" y="222123"/>
                </a:lnTo>
                <a:lnTo>
                  <a:pt x="4187393" y="273050"/>
                </a:lnTo>
                <a:lnTo>
                  <a:pt x="4186504" y="298196"/>
                </a:lnTo>
                <a:lnTo>
                  <a:pt x="4187012" y="322707"/>
                </a:lnTo>
                <a:lnTo>
                  <a:pt x="4193489" y="370840"/>
                </a:lnTo>
                <a:lnTo>
                  <a:pt x="4207332" y="422148"/>
                </a:lnTo>
                <a:lnTo>
                  <a:pt x="4226763" y="475488"/>
                </a:lnTo>
                <a:lnTo>
                  <a:pt x="4249623" y="529082"/>
                </a:lnTo>
                <a:lnTo>
                  <a:pt x="4273753" y="580898"/>
                </a:lnTo>
                <a:lnTo>
                  <a:pt x="4285691" y="605282"/>
                </a:lnTo>
                <a:lnTo>
                  <a:pt x="4289285" y="612711"/>
                </a:lnTo>
                <a:lnTo>
                  <a:pt x="4255084" y="629285"/>
                </a:lnTo>
                <a:lnTo>
                  <a:pt x="4356303" y="707263"/>
                </a:lnTo>
                <a:lnTo>
                  <a:pt x="4357217" y="629920"/>
                </a:lnTo>
                <a:lnTo>
                  <a:pt x="4357827" y="579501"/>
                </a:lnTo>
                <a:close/>
              </a:path>
              <a:path w="7511415" h="2285365">
                <a:moveTo>
                  <a:pt x="7511110" y="1794954"/>
                </a:moveTo>
                <a:lnTo>
                  <a:pt x="7508951" y="1754314"/>
                </a:lnTo>
                <a:lnTo>
                  <a:pt x="7504125" y="1713674"/>
                </a:lnTo>
                <a:lnTo>
                  <a:pt x="7492568" y="1652714"/>
                </a:lnTo>
                <a:lnTo>
                  <a:pt x="7482789" y="1613357"/>
                </a:lnTo>
                <a:lnTo>
                  <a:pt x="7471994" y="1575244"/>
                </a:lnTo>
                <a:lnTo>
                  <a:pt x="7460691" y="1537144"/>
                </a:lnTo>
                <a:lnTo>
                  <a:pt x="7449007" y="1501584"/>
                </a:lnTo>
                <a:lnTo>
                  <a:pt x="7437577" y="1466024"/>
                </a:lnTo>
                <a:lnTo>
                  <a:pt x="7417511" y="1402524"/>
                </a:lnTo>
                <a:lnTo>
                  <a:pt x="7406462" y="1359344"/>
                </a:lnTo>
                <a:lnTo>
                  <a:pt x="7399858" y="1313624"/>
                </a:lnTo>
                <a:lnTo>
                  <a:pt x="7399731" y="1303464"/>
                </a:lnTo>
                <a:lnTo>
                  <a:pt x="7400493" y="1295844"/>
                </a:lnTo>
                <a:lnTo>
                  <a:pt x="7401763" y="1288224"/>
                </a:lnTo>
                <a:lnTo>
                  <a:pt x="7403541" y="1281874"/>
                </a:lnTo>
                <a:lnTo>
                  <a:pt x="7407351" y="1274254"/>
                </a:lnTo>
                <a:lnTo>
                  <a:pt x="7372680" y="1257744"/>
                </a:lnTo>
                <a:lnTo>
                  <a:pt x="7368997" y="1265364"/>
                </a:lnTo>
                <a:lnTo>
                  <a:pt x="7365314" y="1276794"/>
                </a:lnTo>
                <a:lnTo>
                  <a:pt x="7363028" y="1288224"/>
                </a:lnTo>
                <a:lnTo>
                  <a:pt x="7361758" y="1300924"/>
                </a:lnTo>
                <a:lnTo>
                  <a:pt x="7361758" y="1313624"/>
                </a:lnTo>
                <a:lnTo>
                  <a:pt x="7366203" y="1352994"/>
                </a:lnTo>
                <a:lnTo>
                  <a:pt x="7380808" y="1412684"/>
                </a:lnTo>
                <a:lnTo>
                  <a:pt x="7401255" y="1477454"/>
                </a:lnTo>
                <a:lnTo>
                  <a:pt x="7424369" y="1548574"/>
                </a:lnTo>
                <a:lnTo>
                  <a:pt x="7435545" y="1585404"/>
                </a:lnTo>
                <a:lnTo>
                  <a:pt x="7446213" y="1623504"/>
                </a:lnTo>
                <a:lnTo>
                  <a:pt x="7455484" y="1661604"/>
                </a:lnTo>
                <a:lnTo>
                  <a:pt x="7463358" y="1700974"/>
                </a:lnTo>
                <a:lnTo>
                  <a:pt x="7469073" y="1739074"/>
                </a:lnTo>
                <a:lnTo>
                  <a:pt x="7472375" y="1777174"/>
                </a:lnTo>
                <a:lnTo>
                  <a:pt x="7472959" y="1794954"/>
                </a:lnTo>
                <a:lnTo>
                  <a:pt x="7472883" y="1815274"/>
                </a:lnTo>
                <a:lnTo>
                  <a:pt x="7467422" y="1869884"/>
                </a:lnTo>
                <a:lnTo>
                  <a:pt x="7453198" y="1923224"/>
                </a:lnTo>
                <a:lnTo>
                  <a:pt x="7429195" y="1975307"/>
                </a:lnTo>
                <a:lnTo>
                  <a:pt x="7406843" y="2007057"/>
                </a:lnTo>
                <a:lnTo>
                  <a:pt x="7378903" y="2038807"/>
                </a:lnTo>
                <a:lnTo>
                  <a:pt x="7344867" y="2068004"/>
                </a:lnTo>
                <a:lnTo>
                  <a:pt x="7303973" y="2095944"/>
                </a:lnTo>
                <a:lnTo>
                  <a:pt x="7255967" y="2121344"/>
                </a:lnTo>
                <a:lnTo>
                  <a:pt x="7200087" y="2145474"/>
                </a:lnTo>
                <a:lnTo>
                  <a:pt x="7135825" y="2167064"/>
                </a:lnTo>
                <a:lnTo>
                  <a:pt x="7063054" y="2186114"/>
                </a:lnTo>
                <a:lnTo>
                  <a:pt x="7002602" y="2197544"/>
                </a:lnTo>
                <a:lnTo>
                  <a:pt x="6936689" y="2208974"/>
                </a:lnTo>
                <a:lnTo>
                  <a:pt x="6787210" y="2224214"/>
                </a:lnTo>
                <a:lnTo>
                  <a:pt x="6606362" y="2231834"/>
                </a:lnTo>
                <a:lnTo>
                  <a:pt x="6538925" y="2233104"/>
                </a:lnTo>
                <a:lnTo>
                  <a:pt x="6468059" y="2233104"/>
                </a:lnTo>
                <a:lnTo>
                  <a:pt x="6394145" y="2231834"/>
                </a:lnTo>
                <a:lnTo>
                  <a:pt x="6317056" y="2231834"/>
                </a:lnTo>
                <a:lnTo>
                  <a:pt x="6236792" y="2229294"/>
                </a:lnTo>
                <a:lnTo>
                  <a:pt x="6153861" y="2228024"/>
                </a:lnTo>
                <a:lnTo>
                  <a:pt x="5795975" y="2212784"/>
                </a:lnTo>
                <a:lnTo>
                  <a:pt x="5700598" y="2206434"/>
                </a:lnTo>
                <a:lnTo>
                  <a:pt x="5603189" y="2201354"/>
                </a:lnTo>
                <a:lnTo>
                  <a:pt x="5299278" y="2182304"/>
                </a:lnTo>
                <a:lnTo>
                  <a:pt x="2001723" y="1904174"/>
                </a:lnTo>
                <a:lnTo>
                  <a:pt x="1905203" y="1897824"/>
                </a:lnTo>
                <a:lnTo>
                  <a:pt x="1810842" y="1890204"/>
                </a:lnTo>
                <a:lnTo>
                  <a:pt x="1682775" y="1881314"/>
                </a:lnTo>
                <a:lnTo>
                  <a:pt x="1541729" y="1871154"/>
                </a:lnTo>
                <a:lnTo>
                  <a:pt x="1375486" y="1861007"/>
                </a:lnTo>
                <a:lnTo>
                  <a:pt x="1148029" y="1849564"/>
                </a:lnTo>
                <a:lnTo>
                  <a:pt x="1078560" y="1847024"/>
                </a:lnTo>
                <a:lnTo>
                  <a:pt x="890854" y="1843214"/>
                </a:lnTo>
                <a:lnTo>
                  <a:pt x="835609" y="1843214"/>
                </a:lnTo>
                <a:lnTo>
                  <a:pt x="758012" y="1844484"/>
                </a:lnTo>
                <a:lnTo>
                  <a:pt x="733501" y="1844484"/>
                </a:lnTo>
                <a:lnTo>
                  <a:pt x="685863" y="1847024"/>
                </a:lnTo>
                <a:lnTo>
                  <a:pt x="640422" y="1848307"/>
                </a:lnTo>
                <a:lnTo>
                  <a:pt x="555840" y="1853374"/>
                </a:lnTo>
                <a:lnTo>
                  <a:pt x="443979" y="1864804"/>
                </a:lnTo>
                <a:lnTo>
                  <a:pt x="349110" y="1880057"/>
                </a:lnTo>
                <a:lnTo>
                  <a:pt x="294563" y="1891474"/>
                </a:lnTo>
                <a:lnTo>
                  <a:pt x="269570" y="1896554"/>
                </a:lnTo>
                <a:lnTo>
                  <a:pt x="246253" y="1904174"/>
                </a:lnTo>
                <a:lnTo>
                  <a:pt x="224536" y="1910524"/>
                </a:lnTo>
                <a:lnTo>
                  <a:pt x="204050" y="1918157"/>
                </a:lnTo>
                <a:lnTo>
                  <a:pt x="185216" y="1924507"/>
                </a:lnTo>
                <a:lnTo>
                  <a:pt x="167462" y="1932114"/>
                </a:lnTo>
                <a:lnTo>
                  <a:pt x="151231" y="1941004"/>
                </a:lnTo>
                <a:lnTo>
                  <a:pt x="136017" y="1948624"/>
                </a:lnTo>
                <a:lnTo>
                  <a:pt x="122186" y="1957514"/>
                </a:lnTo>
                <a:lnTo>
                  <a:pt x="109448" y="1965134"/>
                </a:lnTo>
                <a:lnTo>
                  <a:pt x="97764" y="1974024"/>
                </a:lnTo>
                <a:lnTo>
                  <a:pt x="87172" y="1984184"/>
                </a:lnTo>
                <a:lnTo>
                  <a:pt x="77711" y="1993074"/>
                </a:lnTo>
                <a:lnTo>
                  <a:pt x="61658" y="2012124"/>
                </a:lnTo>
                <a:lnTo>
                  <a:pt x="40487" y="2052764"/>
                </a:lnTo>
                <a:lnTo>
                  <a:pt x="31165" y="2103564"/>
                </a:lnTo>
                <a:lnTo>
                  <a:pt x="31191" y="2123884"/>
                </a:lnTo>
                <a:lnTo>
                  <a:pt x="32575" y="2142934"/>
                </a:lnTo>
                <a:lnTo>
                  <a:pt x="34886" y="2159330"/>
                </a:lnTo>
                <a:lnTo>
                  <a:pt x="34912" y="2158174"/>
                </a:lnTo>
                <a:lnTo>
                  <a:pt x="34899" y="2159419"/>
                </a:lnTo>
                <a:lnTo>
                  <a:pt x="34721" y="2169998"/>
                </a:lnTo>
                <a:lnTo>
                  <a:pt x="0" y="2164524"/>
                </a:lnTo>
                <a:lnTo>
                  <a:pt x="38430" y="2285174"/>
                </a:lnTo>
                <a:lnTo>
                  <a:pt x="105524" y="2192464"/>
                </a:lnTo>
                <a:lnTo>
                  <a:pt x="112877" y="2182304"/>
                </a:lnTo>
                <a:lnTo>
                  <a:pt x="72732" y="2175992"/>
                </a:lnTo>
                <a:lnTo>
                  <a:pt x="72961" y="2160714"/>
                </a:lnTo>
                <a:lnTo>
                  <a:pt x="73012" y="2158174"/>
                </a:lnTo>
                <a:lnTo>
                  <a:pt x="72961" y="2156904"/>
                </a:lnTo>
                <a:lnTo>
                  <a:pt x="70573" y="2139124"/>
                </a:lnTo>
                <a:lnTo>
                  <a:pt x="69380" y="2123884"/>
                </a:lnTo>
                <a:lnTo>
                  <a:pt x="69265" y="2121344"/>
                </a:lnTo>
                <a:lnTo>
                  <a:pt x="69126" y="2107374"/>
                </a:lnTo>
                <a:lnTo>
                  <a:pt x="70561" y="2090864"/>
                </a:lnTo>
                <a:lnTo>
                  <a:pt x="82626" y="2051507"/>
                </a:lnTo>
                <a:lnTo>
                  <a:pt x="91973" y="2036254"/>
                </a:lnTo>
                <a:lnTo>
                  <a:pt x="97790" y="2027364"/>
                </a:lnTo>
                <a:lnTo>
                  <a:pt x="130860" y="1996884"/>
                </a:lnTo>
                <a:lnTo>
                  <a:pt x="167754" y="1975307"/>
                </a:lnTo>
                <a:lnTo>
                  <a:pt x="182765" y="1967674"/>
                </a:lnTo>
                <a:lnTo>
                  <a:pt x="235800" y="1947354"/>
                </a:lnTo>
                <a:lnTo>
                  <a:pt x="278777" y="1934654"/>
                </a:lnTo>
                <a:lnTo>
                  <a:pt x="328383" y="1921954"/>
                </a:lnTo>
                <a:lnTo>
                  <a:pt x="384771" y="1911807"/>
                </a:lnTo>
                <a:lnTo>
                  <a:pt x="519823" y="1895284"/>
                </a:lnTo>
                <a:lnTo>
                  <a:pt x="558482" y="1891474"/>
                </a:lnTo>
                <a:lnTo>
                  <a:pt x="642112" y="1886407"/>
                </a:lnTo>
                <a:lnTo>
                  <a:pt x="687158" y="1885124"/>
                </a:lnTo>
                <a:lnTo>
                  <a:pt x="734390" y="1882584"/>
                </a:lnTo>
                <a:lnTo>
                  <a:pt x="758774" y="1882584"/>
                </a:lnTo>
                <a:lnTo>
                  <a:pt x="783793" y="1881314"/>
                </a:lnTo>
                <a:lnTo>
                  <a:pt x="949147" y="1881314"/>
                </a:lnTo>
                <a:lnTo>
                  <a:pt x="1011250" y="1883854"/>
                </a:lnTo>
                <a:lnTo>
                  <a:pt x="1077163" y="1885124"/>
                </a:lnTo>
                <a:lnTo>
                  <a:pt x="1146378" y="1887664"/>
                </a:lnTo>
                <a:lnTo>
                  <a:pt x="1373327" y="1899107"/>
                </a:lnTo>
                <a:lnTo>
                  <a:pt x="1539316" y="1909254"/>
                </a:lnTo>
                <a:lnTo>
                  <a:pt x="1807921" y="1928304"/>
                </a:lnTo>
                <a:lnTo>
                  <a:pt x="1902282" y="1935924"/>
                </a:lnTo>
                <a:lnTo>
                  <a:pt x="1998675" y="1942274"/>
                </a:lnTo>
                <a:lnTo>
                  <a:pt x="5296611" y="2220404"/>
                </a:lnTo>
                <a:lnTo>
                  <a:pt x="5601030" y="2239454"/>
                </a:lnTo>
                <a:lnTo>
                  <a:pt x="5698566" y="2244534"/>
                </a:lnTo>
                <a:lnTo>
                  <a:pt x="5794070" y="2250884"/>
                </a:lnTo>
                <a:lnTo>
                  <a:pt x="6152845" y="2266124"/>
                </a:lnTo>
                <a:lnTo>
                  <a:pt x="6236030" y="2267394"/>
                </a:lnTo>
                <a:lnTo>
                  <a:pt x="6316421" y="2269934"/>
                </a:lnTo>
                <a:lnTo>
                  <a:pt x="6393891" y="2269934"/>
                </a:lnTo>
                <a:lnTo>
                  <a:pt x="6468313" y="2271204"/>
                </a:lnTo>
                <a:lnTo>
                  <a:pt x="6539560" y="2271204"/>
                </a:lnTo>
                <a:lnTo>
                  <a:pt x="6607505" y="2269934"/>
                </a:lnTo>
                <a:lnTo>
                  <a:pt x="6732981" y="2264854"/>
                </a:lnTo>
                <a:lnTo>
                  <a:pt x="6843725" y="2257234"/>
                </a:lnTo>
                <a:lnTo>
                  <a:pt x="6918528" y="2249614"/>
                </a:lnTo>
                <a:lnTo>
                  <a:pt x="6942023" y="2245804"/>
                </a:lnTo>
                <a:lnTo>
                  <a:pt x="6965264" y="2243264"/>
                </a:lnTo>
                <a:lnTo>
                  <a:pt x="7023811" y="2233104"/>
                </a:lnTo>
                <a:lnTo>
                  <a:pt x="7030923" y="2231834"/>
                </a:lnTo>
                <a:lnTo>
                  <a:pt x="7051624" y="2226754"/>
                </a:lnTo>
                <a:lnTo>
                  <a:pt x="7071944" y="2222944"/>
                </a:lnTo>
                <a:lnTo>
                  <a:pt x="7110806" y="2214054"/>
                </a:lnTo>
                <a:lnTo>
                  <a:pt x="7181799" y="2192464"/>
                </a:lnTo>
                <a:lnTo>
                  <a:pt x="7244791" y="2168334"/>
                </a:lnTo>
                <a:lnTo>
                  <a:pt x="7299909" y="2141664"/>
                </a:lnTo>
                <a:lnTo>
                  <a:pt x="7347661" y="2112454"/>
                </a:lnTo>
                <a:lnTo>
                  <a:pt x="7388682" y="2080704"/>
                </a:lnTo>
                <a:lnTo>
                  <a:pt x="7422845" y="2047684"/>
                </a:lnTo>
                <a:lnTo>
                  <a:pt x="7450785" y="2012124"/>
                </a:lnTo>
                <a:lnTo>
                  <a:pt x="7472883" y="1974024"/>
                </a:lnTo>
                <a:lnTo>
                  <a:pt x="7489520" y="1935924"/>
                </a:lnTo>
                <a:lnTo>
                  <a:pt x="7500950" y="1896554"/>
                </a:lnTo>
                <a:lnTo>
                  <a:pt x="7507935" y="1855914"/>
                </a:lnTo>
                <a:lnTo>
                  <a:pt x="7510983" y="1815274"/>
                </a:lnTo>
                <a:lnTo>
                  <a:pt x="7511110" y="1794954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4816" y="2574035"/>
            <a:ext cx="1565275" cy="424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75"/>
              </a:spcBef>
            </a:pPr>
            <a:r>
              <a:rPr sz="1400" b="1" spc="-5" dirty="0">
                <a:latin typeface="Arial"/>
                <a:cs typeface="Arial"/>
              </a:rPr>
              <a:t>delegate_to: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0472" y="2776727"/>
            <a:ext cx="2439670" cy="102235"/>
          </a:xfrm>
          <a:custGeom>
            <a:avLst/>
            <a:gdLst/>
            <a:ahLst/>
            <a:cxnLst/>
            <a:rect l="l" t="t" r="r" b="b"/>
            <a:pathLst>
              <a:path w="2439670" h="102235">
                <a:moveTo>
                  <a:pt x="2364231" y="25908"/>
                </a:moveTo>
                <a:lnTo>
                  <a:pt x="2382357" y="54458"/>
                </a:lnTo>
                <a:lnTo>
                  <a:pt x="2388997" y="54610"/>
                </a:lnTo>
                <a:lnTo>
                  <a:pt x="2388489" y="74422"/>
                </a:lnTo>
                <a:lnTo>
                  <a:pt x="2381815" y="74422"/>
                </a:lnTo>
                <a:lnTo>
                  <a:pt x="2362454" y="102108"/>
                </a:lnTo>
                <a:lnTo>
                  <a:pt x="2421009" y="74422"/>
                </a:lnTo>
                <a:lnTo>
                  <a:pt x="2388489" y="74422"/>
                </a:lnTo>
                <a:lnTo>
                  <a:pt x="2381920" y="74271"/>
                </a:lnTo>
                <a:lnTo>
                  <a:pt x="2421327" y="74271"/>
                </a:lnTo>
                <a:lnTo>
                  <a:pt x="2439542" y="65659"/>
                </a:lnTo>
                <a:lnTo>
                  <a:pt x="2364231" y="25908"/>
                </a:lnTo>
                <a:close/>
              </a:path>
              <a:path w="2439670" h="102235">
                <a:moveTo>
                  <a:pt x="2388742" y="64516"/>
                </a:moveTo>
                <a:lnTo>
                  <a:pt x="2381920" y="74271"/>
                </a:lnTo>
                <a:lnTo>
                  <a:pt x="2388489" y="74422"/>
                </a:lnTo>
                <a:lnTo>
                  <a:pt x="2388742" y="64516"/>
                </a:lnTo>
                <a:close/>
              </a:path>
              <a:path w="2439670" h="102235">
                <a:moveTo>
                  <a:pt x="507" y="0"/>
                </a:moveTo>
                <a:lnTo>
                  <a:pt x="0" y="19812"/>
                </a:lnTo>
                <a:lnTo>
                  <a:pt x="2381920" y="74271"/>
                </a:lnTo>
                <a:lnTo>
                  <a:pt x="2388742" y="64516"/>
                </a:lnTo>
                <a:lnTo>
                  <a:pt x="2382357" y="54458"/>
                </a:lnTo>
                <a:lnTo>
                  <a:pt x="507" y="0"/>
                </a:lnTo>
                <a:close/>
              </a:path>
              <a:path w="2439670" h="102235">
                <a:moveTo>
                  <a:pt x="2382357" y="54458"/>
                </a:moveTo>
                <a:lnTo>
                  <a:pt x="2388743" y="64516"/>
                </a:lnTo>
                <a:lnTo>
                  <a:pt x="2388997" y="54610"/>
                </a:lnTo>
                <a:lnTo>
                  <a:pt x="2382357" y="54458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8017" y="2901137"/>
            <a:ext cx="1694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4" dirty="0">
                <a:latin typeface="Arial Black"/>
                <a:cs typeface="Arial Black"/>
              </a:rPr>
              <a:t>Works </a:t>
            </a:r>
            <a:r>
              <a:rPr sz="1400" spc="-140" dirty="0">
                <a:latin typeface="Arial Black"/>
                <a:cs typeface="Arial Black"/>
              </a:rPr>
              <a:t>in </a:t>
            </a:r>
            <a:r>
              <a:rPr sz="1400" spc="-160" dirty="0">
                <a:latin typeface="Arial Black"/>
                <a:cs typeface="Arial Black"/>
              </a:rPr>
              <a:t>ansible</a:t>
            </a:r>
            <a:r>
              <a:rPr sz="1400" spc="-140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2.5!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70" y="1928622"/>
            <a:ext cx="2361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</a:t>
            </a:r>
            <a:r>
              <a:rPr spc="-20" dirty="0"/>
              <a:t>n</a:t>
            </a:r>
            <a:r>
              <a:rPr spc="-5" dirty="0"/>
              <a:t>dlers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613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handle</a:t>
            </a:r>
            <a:r>
              <a:rPr sz="3200" b="1" spc="-15" dirty="0">
                <a:solidFill>
                  <a:srgbClr val="F55E60"/>
                </a:solidFill>
                <a:latin typeface="Roboto"/>
                <a:cs typeface="Roboto"/>
              </a:rPr>
              <a:t>r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62102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Avoid cross-role handlers (except for wrapper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roles)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 meta: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flush_handlers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605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At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least once persistent</a:t>
            </a:r>
            <a:r>
              <a:rPr sz="3200" b="1" spc="-1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handlers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role/tasks/main.yaml</a:t>
            </a:r>
            <a:r>
              <a:rPr b="0" spc="-5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b="0" dirty="0">
                <a:latin typeface="Arial"/>
                <a:cs typeface="Arial"/>
              </a:rPr>
              <a:t>name: setup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foo</a:t>
            </a:r>
          </a:p>
          <a:p>
            <a:pPr marL="469900" marR="1172210">
              <a:lnSpc>
                <a:spcPct val="114999"/>
              </a:lnSpc>
            </a:pPr>
            <a:r>
              <a:rPr b="0" dirty="0">
                <a:latin typeface="Arial"/>
                <a:cs typeface="Arial"/>
              </a:rPr>
              <a:t>apt: </a:t>
            </a:r>
            <a:r>
              <a:rPr b="0" spc="-5" dirty="0">
                <a:latin typeface="Arial"/>
                <a:cs typeface="Arial"/>
              </a:rPr>
              <a:t>name=foo state=installed  notify: </a:t>
            </a:r>
            <a:r>
              <a:rPr b="0" dirty="0">
                <a:latin typeface="Arial"/>
                <a:cs typeface="Arial"/>
              </a:rPr>
              <a:t>foo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installed</a:t>
            </a:r>
          </a:p>
          <a:p>
            <a:pPr marL="469900" indent="-304800">
              <a:lnSpc>
                <a:spcPct val="100000"/>
              </a:lnSpc>
              <a:spcBef>
                <a:spcPts val="215"/>
              </a:spcBef>
              <a:buChar char="-"/>
              <a:tabLst>
                <a:tab pos="469265" algn="l"/>
                <a:tab pos="469900" algn="l"/>
              </a:tabLst>
            </a:pPr>
            <a:r>
              <a:rPr b="0" dirty="0">
                <a:latin typeface="Arial"/>
                <a:cs typeface="Arial"/>
              </a:rPr>
              <a:t>… </a:t>
            </a:r>
            <a:r>
              <a:rPr b="0" i="1" dirty="0">
                <a:latin typeface="Arial"/>
                <a:cs typeface="Arial"/>
              </a:rPr>
              <a:t>other tasks</a:t>
            </a:r>
            <a:r>
              <a:rPr b="0" i="1" spc="-35" dirty="0">
                <a:latin typeface="Arial"/>
                <a:cs typeface="Arial"/>
              </a:rPr>
              <a:t> </a:t>
            </a:r>
            <a:r>
              <a:rPr b="0" i="1" dirty="0">
                <a:latin typeface="Arial"/>
                <a:cs typeface="Arial"/>
              </a:rPr>
              <a:t>here</a:t>
            </a:r>
            <a:r>
              <a:rPr b="0" dirty="0">
                <a:latin typeface="Arial"/>
                <a:cs typeface="Arial"/>
              </a:rPr>
              <a:t>…</a:t>
            </a:r>
          </a:p>
          <a:p>
            <a:pPr marL="469900" indent="-304800">
              <a:lnSpc>
                <a:spcPct val="100000"/>
              </a:lnSpc>
              <a:spcBef>
                <a:spcPts val="220"/>
              </a:spcBef>
              <a:buChar char="-"/>
              <a:tabLst>
                <a:tab pos="469265" algn="l"/>
                <a:tab pos="469900" algn="l"/>
              </a:tabLst>
            </a:pPr>
            <a:r>
              <a:rPr b="0" dirty="0">
                <a:latin typeface="Arial"/>
                <a:cs typeface="Arial"/>
              </a:rPr>
              <a:t>meta: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flush_handlers</a:t>
            </a:r>
          </a:p>
          <a:p>
            <a:pPr marL="469900" marR="1010919" indent="-304800">
              <a:lnSpc>
                <a:spcPct val="114999"/>
              </a:lnSpc>
              <a:buChar char="-"/>
              <a:tabLst>
                <a:tab pos="469265" algn="l"/>
                <a:tab pos="469900" algn="l"/>
              </a:tabLst>
            </a:pPr>
            <a:r>
              <a:rPr b="0" dirty="0">
                <a:latin typeface="Arial"/>
                <a:cs typeface="Arial"/>
              </a:rPr>
              <a:t>name: </a:t>
            </a:r>
            <a:r>
              <a:rPr b="0" spc="-5" dirty="0">
                <a:latin typeface="Arial"/>
                <a:cs typeface="Arial"/>
              </a:rPr>
              <a:t>check </a:t>
            </a:r>
            <a:r>
              <a:rPr b="0" dirty="0">
                <a:latin typeface="Arial"/>
                <a:cs typeface="Arial"/>
              </a:rPr>
              <a:t>if restart </a:t>
            </a:r>
            <a:r>
              <a:rPr b="0" spc="-5" dirty="0">
                <a:latin typeface="Arial"/>
                <a:cs typeface="Arial"/>
              </a:rPr>
              <a:t>is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needed  </a:t>
            </a:r>
            <a:r>
              <a:rPr b="0" dirty="0">
                <a:latin typeface="Arial"/>
                <a:cs typeface="Arial"/>
              </a:rPr>
              <a:t>stat:</a:t>
            </a:r>
            <a:r>
              <a:rPr b="0" spc="-5" dirty="0">
                <a:latin typeface="Arial"/>
                <a:cs typeface="Arial"/>
              </a:rPr>
              <a:t> path={{foo_flag}}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b="0" spc="-5" dirty="0">
                <a:latin typeface="Arial"/>
                <a:cs typeface="Arial"/>
              </a:rPr>
              <a:t>register: foo_restart_flag</a:t>
            </a:r>
          </a:p>
          <a:p>
            <a:pPr marL="469900" indent="-304800">
              <a:lnSpc>
                <a:spcPct val="100000"/>
              </a:lnSpc>
              <a:spcBef>
                <a:spcPts val="215"/>
              </a:spcBef>
              <a:buChar char="-"/>
              <a:tabLst>
                <a:tab pos="469265" algn="l"/>
                <a:tab pos="469900" algn="l"/>
              </a:tabLst>
            </a:pPr>
            <a:r>
              <a:rPr b="0" spc="-5" dirty="0">
                <a:latin typeface="Arial"/>
                <a:cs typeface="Arial"/>
              </a:rPr>
              <a:t>block:</a:t>
            </a:r>
          </a:p>
          <a:p>
            <a:pPr marL="926465" lvl="1" indent="-304800">
              <a:lnSpc>
                <a:spcPct val="100000"/>
              </a:lnSpc>
              <a:spcBef>
                <a:spcPts val="220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name: Restart</a:t>
            </a:r>
            <a:r>
              <a:rPr sz="12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foo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b="0" spc="-5" dirty="0">
                <a:latin typeface="Arial"/>
                <a:cs typeface="Arial"/>
              </a:rPr>
              <a:t>service name=foo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state=restarted</a:t>
            </a:r>
          </a:p>
          <a:p>
            <a:pPr marL="926465" lvl="1" indent="-304800">
              <a:lnSpc>
                <a:spcPct val="100000"/>
              </a:lnSpc>
              <a:spcBef>
                <a:spcPts val="215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name: cleanup restart</a:t>
            </a:r>
            <a:r>
              <a:rPr sz="1200" spc="-16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  <a:tabLst>
                <a:tab pos="2755900" algn="l"/>
              </a:tabLst>
            </a:pPr>
            <a:r>
              <a:rPr b="0" dirty="0">
                <a:latin typeface="Arial"/>
                <a:cs typeface="Arial"/>
              </a:rPr>
              <a:t>file:</a:t>
            </a:r>
            <a:r>
              <a:rPr b="0" spc="-5" dirty="0">
                <a:latin typeface="Arial"/>
                <a:cs typeface="Arial"/>
              </a:rPr>
              <a:t> path={{foo_flag}}	state=absent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Arial"/>
                <a:cs typeface="Arial"/>
              </a:rPr>
              <a:t>when: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foo_restart_flag.stat.exists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928" y="3112770"/>
            <a:ext cx="1974850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E696C"/>
                </a:solidFill>
                <a:latin typeface="Arial"/>
                <a:cs typeface="Arial"/>
              </a:rPr>
              <a:t>handlers/main.yaml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Arial"/>
                <a:cs typeface="Arial"/>
              </a:rPr>
              <a:t>-	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name: foo</a:t>
            </a:r>
            <a:r>
              <a:rPr sz="1400" spc="-1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installed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file:</a:t>
            </a:r>
            <a:endParaRPr sz="1400">
              <a:latin typeface="Arial"/>
              <a:cs typeface="Arial"/>
            </a:endParaRPr>
          </a:p>
          <a:p>
            <a:pPr marL="568960" marR="6350">
              <a:lnSpc>
                <a:spcPct val="114999"/>
              </a:lnSpc>
            </a:pP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path:</a:t>
            </a:r>
            <a:r>
              <a:rPr sz="1400" spc="-9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‘{{foo_flag}}’ 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state:</a:t>
            </a:r>
            <a:r>
              <a:rPr sz="1400" spc="-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touch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928" y="1237310"/>
            <a:ext cx="2326005" cy="68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5E696C"/>
                </a:solidFill>
                <a:latin typeface="Arial"/>
                <a:cs typeface="Arial"/>
              </a:rPr>
              <a:t>role/vars/main.yaml: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E696C"/>
                </a:solidFill>
                <a:latin typeface="Arial"/>
                <a:cs typeface="Arial"/>
              </a:rPr>
              <a:t>foo_flag:</a:t>
            </a:r>
            <a:r>
              <a:rPr sz="14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Arial"/>
                <a:cs typeface="Arial"/>
              </a:rPr>
              <a:t>/var/run/foo-inst.flag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809" y="1928622"/>
            <a:ext cx="2024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Plugins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288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Plugin</a:t>
            </a:r>
            <a:r>
              <a:rPr sz="3200" b="1" spc="-7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types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8190865" cy="316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E696C"/>
                </a:solidFill>
                <a:latin typeface="Roboto"/>
                <a:cs typeface="Roboto"/>
              </a:rPr>
              <a:t>module ≠</a:t>
            </a:r>
            <a:r>
              <a:rPr sz="1800" b="1" spc="-20" dirty="0">
                <a:solidFill>
                  <a:srgbClr val="5E696C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plugin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50">
              <a:latin typeface="Roboto"/>
              <a:cs typeface="Roboto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lookup_plugins/</a:t>
            </a:r>
            <a:endParaRPr sz="1400">
              <a:latin typeface="RobotoRegular"/>
              <a:cs typeface="RobotoRegular"/>
            </a:endParaRPr>
          </a:p>
          <a:p>
            <a:pPr marL="926465" lvl="1" indent="-304800">
              <a:lnSpc>
                <a:spcPct val="100000"/>
              </a:lnSpc>
              <a:spcBef>
                <a:spcPts val="245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Load data from external</a:t>
            </a:r>
            <a:r>
              <a:rPr sz="12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sources</a:t>
            </a:r>
            <a:endParaRPr sz="1200">
              <a:latin typeface="RobotoRegular"/>
              <a:cs typeface="RobotoRegular"/>
            </a:endParaRPr>
          </a:p>
          <a:p>
            <a:pPr marL="926465" lvl="1" indent="-304800">
              <a:lnSpc>
                <a:spcPct val="100000"/>
              </a:lnSpc>
              <a:spcBef>
                <a:spcPts val="215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Perform calculations and</a:t>
            </a:r>
            <a:r>
              <a:rPr sz="12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queries</a:t>
            </a:r>
            <a:endParaRPr sz="1200">
              <a:latin typeface="RobotoRegular"/>
              <a:cs typeface="RobotoRegular"/>
            </a:endParaRPr>
          </a:p>
          <a:p>
            <a:pPr marL="926465" lvl="1" indent="-304800">
              <a:lnSpc>
                <a:spcPct val="100000"/>
              </a:lnSpc>
              <a:spcBef>
                <a:spcPts val="219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Iterate</a:t>
            </a:r>
            <a:endParaRPr sz="12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2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action_plugins/</a:t>
            </a:r>
            <a:endParaRPr sz="1400">
              <a:latin typeface="RobotoRegular"/>
              <a:cs typeface="RobotoRegular"/>
            </a:endParaRPr>
          </a:p>
          <a:p>
            <a:pPr marL="926465" lvl="1" indent="-304800">
              <a:lnSpc>
                <a:spcPct val="100000"/>
              </a:lnSpc>
              <a:spcBef>
                <a:spcPts val="250"/>
              </a:spcBef>
              <a:buChar char="-"/>
              <a:tabLst>
                <a:tab pos="926465" algn="l"/>
                <a:tab pos="927100" algn="l"/>
              </a:tabLst>
            </a:pPr>
            <a:r>
              <a:rPr sz="1200" dirty="0">
                <a:solidFill>
                  <a:srgbClr val="5E696C"/>
                </a:solidFill>
                <a:latin typeface="RobotoRegular"/>
                <a:cs typeface="RobotoRegular"/>
              </a:rPr>
              <a:t>Do </a:t>
            </a:r>
            <a:r>
              <a:rPr sz="1200" spc="-5" dirty="0">
                <a:solidFill>
                  <a:srgbClr val="5E696C"/>
                </a:solidFill>
                <a:latin typeface="RobotoRegular"/>
                <a:cs typeface="RobotoRegular"/>
              </a:rPr>
              <a:t>stuff on</a:t>
            </a:r>
            <a:r>
              <a:rPr sz="12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200" dirty="0">
                <a:solidFill>
                  <a:srgbClr val="5E696C"/>
                </a:solidFill>
                <a:latin typeface="RobotoRegular"/>
                <a:cs typeface="RobotoRegular"/>
              </a:rPr>
              <a:t>hosts</a:t>
            </a:r>
            <a:endParaRPr sz="12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2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vars_plugins</a:t>
            </a:r>
            <a:endParaRPr sz="1400">
              <a:latin typeface="RobotoRegular"/>
              <a:cs typeface="RobotoRegular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inventory_plugins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RobotoRegular"/>
              <a:cs typeface="RobotoRegular"/>
            </a:endParaRPr>
          </a:p>
          <a:p>
            <a:pPr marL="12700" marR="5080">
              <a:lnSpc>
                <a:spcPct val="114999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All plugins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are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written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Python, and 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stored in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‘*_plugins/’ directory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near a 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playbook, or within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 role.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823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Lookup</a:t>
            </a:r>
            <a:r>
              <a:rPr sz="3200" b="1" spc="-7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plugins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7438"/>
            <a:ext cx="7795259" cy="3273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indent="-3429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Try to 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with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ansible.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with in-line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jinja2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Try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with in-line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json_query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Try to do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it with external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jinja2_template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If not,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write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plugin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Rule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thumb: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jinja2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template more then </a:t>
            </a:r>
            <a:r>
              <a:rPr sz="1800" dirty="0">
                <a:solidFill>
                  <a:srgbClr val="5E696C"/>
                </a:solidFill>
                <a:latin typeface="Times New Roman"/>
                <a:cs typeface="Times New Roman"/>
              </a:rPr>
              <a:t>⅓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of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plugin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(and it’s tests), write</a:t>
            </a:r>
            <a:r>
              <a:rPr sz="1800" spc="5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plugin.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If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less, use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jinja2.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Python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ansible complicates reading!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lot.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Plugin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without tests is worse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then jinja2 of any</a:t>
            </a:r>
            <a:r>
              <a:rPr sz="1800" spc="-7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complexity.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136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Lookup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plugins: an</a:t>
            </a:r>
            <a:r>
              <a:rPr sz="3200" b="1" spc="-6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example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929"/>
            <a:ext cx="4377055" cy="33915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29590" algn="l"/>
                <a:tab pos="1127125" algn="l"/>
              </a:tabLst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from</a:t>
            </a:r>
            <a:r>
              <a:rPr sz="1200" u="sng" dirty="0">
                <a:solidFill>
                  <a:srgbClr val="5E696C"/>
                </a:solidFill>
                <a:uFill>
                  <a:solidFill>
                    <a:srgbClr val="5D686B"/>
                  </a:solidFill>
                </a:uFill>
                <a:latin typeface="Arial"/>
                <a:cs typeface="Arial"/>
              </a:rPr>
              <a:t> 	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future</a:t>
            </a:r>
            <a:r>
              <a:rPr sz="1200" u="sng" dirty="0">
                <a:solidFill>
                  <a:srgbClr val="5E696C"/>
                </a:solidFill>
                <a:uFill>
                  <a:solidFill>
                    <a:srgbClr val="5D686B"/>
                  </a:solidFill>
                </a:uFill>
                <a:latin typeface="Arial"/>
                <a:cs typeface="Arial"/>
              </a:rPr>
              <a:t> 	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import (absolute_import, division,</a:t>
            </a:r>
            <a:r>
              <a:rPr sz="1200" spc="-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print_function)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82880" algn="l"/>
                <a:tab pos="1075055" algn="l"/>
              </a:tabLst>
            </a:pPr>
            <a:r>
              <a:rPr sz="1200" u="sng" dirty="0">
                <a:solidFill>
                  <a:srgbClr val="5E696C"/>
                </a:solidFill>
                <a:uFill>
                  <a:solidFill>
                    <a:srgbClr val="5D686B"/>
                  </a:solidFill>
                </a:uFill>
                <a:latin typeface="Arial"/>
                <a:cs typeface="Arial"/>
              </a:rPr>
              <a:t> 	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metaclass</a:t>
            </a:r>
            <a:r>
              <a:rPr sz="1200" u="sng" spc="-5" dirty="0">
                <a:solidFill>
                  <a:srgbClr val="5E696C"/>
                </a:solidFill>
                <a:uFill>
                  <a:solidFill>
                    <a:srgbClr val="5D686B"/>
                  </a:solidFill>
                </a:uFill>
                <a:latin typeface="Arial"/>
                <a:cs typeface="Arial"/>
              </a:rPr>
              <a:t> 	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2700" marR="1163320">
              <a:lnSpc>
                <a:spcPct val="114999"/>
              </a:lnSpc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ansible.plugins.lookup import LookupBase  import</a:t>
            </a:r>
            <a:r>
              <a:rPr sz="1200" spc="-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copy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class</a:t>
            </a:r>
            <a:r>
              <a:rPr sz="1200" spc="-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LookupModule(LookupBase):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def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run(self, terms,</a:t>
            </a:r>
            <a:r>
              <a:rPr sz="12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**kwargs):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 terms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or</a:t>
            </a:r>
            <a:r>
              <a:rPr sz="1200" spc="-3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E696C"/>
                </a:solidFill>
                <a:latin typeface="Arial"/>
                <a:cs typeface="Arial"/>
              </a:rPr>
              <a:t>kwargs</a:t>
            </a:r>
            <a:endParaRPr sz="1200">
              <a:latin typeface="Arial"/>
              <a:cs typeface="Arial"/>
            </a:endParaRPr>
          </a:p>
          <a:p>
            <a:pPr marL="926465" marR="45085">
              <a:lnSpc>
                <a:spcPct val="114999"/>
              </a:lnSpc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assigned_something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data['assigned_something']  assigned_others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data['assigned_others']  somethings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data['somethings']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foo_source_ips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[]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something in</a:t>
            </a:r>
            <a:r>
              <a:rPr sz="1200" spc="-7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somethings:</a:t>
            </a:r>
            <a:endParaRPr sz="1200">
              <a:latin typeface="Arial"/>
              <a:cs typeface="Arial"/>
            </a:endParaRPr>
          </a:p>
          <a:p>
            <a:pPr marL="926465" marR="1026160">
              <a:lnSpc>
                <a:spcPct val="114999"/>
              </a:lnSpc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 in something.get('datas',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[]):  if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data['other'] in</a:t>
            </a:r>
            <a:r>
              <a:rPr sz="1200" spc="-2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assigned_others:</a:t>
            </a:r>
            <a:endParaRPr sz="1200">
              <a:latin typeface="Arial"/>
              <a:cs typeface="Arial"/>
            </a:endParaRPr>
          </a:p>
          <a:p>
            <a:pPr marL="926465" marR="370205">
              <a:lnSpc>
                <a:spcPct val="114999"/>
              </a:lnSpc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foo_source_ips.append(data['foo_source_ip']) 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return</a:t>
            </a:r>
            <a:r>
              <a:rPr sz="1200" spc="-1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foo_source_ips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5136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Lookup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plugins: an</a:t>
            </a:r>
            <a:r>
              <a:rPr sz="3200" b="1" spc="-65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example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12062"/>
            <a:ext cx="5709920" cy="253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4487545" indent="-78105">
              <a:lnSpc>
                <a:spcPct val="114700"/>
              </a:lnSpc>
              <a:spcBef>
                <a:spcPts val="10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 name: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Register</a:t>
            </a:r>
            <a:r>
              <a:rPr sz="1100" spc="-114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IP 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Uri:</a:t>
            </a:r>
            <a:endParaRPr sz="1100">
              <a:latin typeface="Arial"/>
              <a:cs typeface="Arial"/>
            </a:endParaRPr>
          </a:p>
          <a:p>
            <a:pPr marL="926465" marR="3954145">
              <a:lnSpc>
                <a:spcPct val="114500"/>
              </a:lnSpc>
              <a:spcBef>
                <a:spcPts val="1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method:</a:t>
            </a:r>
            <a:r>
              <a:rPr sz="1100" spc="-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PUT  url:</a:t>
            </a:r>
            <a:r>
              <a:rPr sz="1100" spc="-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‘{{url}}’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body_format: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json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body: '{"something": "{{item["something"]}}","other":</a:t>
            </a:r>
            <a:r>
              <a:rPr sz="11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"{{item["other"]”[data"]}}}"}'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Status_code: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</a:t>
            </a:r>
            <a:r>
              <a:rPr sz="1100" spc="-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200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</a:t>
            </a:r>
            <a:r>
              <a:rPr sz="1100" spc="-11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201</a:t>
            </a:r>
            <a:endParaRPr sz="11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-</a:t>
            </a:r>
            <a:r>
              <a:rPr sz="1100" spc="-2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304</a:t>
            </a:r>
            <a:endParaRPr sz="1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register: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reg_status</a:t>
            </a:r>
            <a:endParaRPr sz="1100">
              <a:latin typeface="Arial"/>
              <a:cs typeface="Arial"/>
            </a:endParaRPr>
          </a:p>
          <a:p>
            <a:pPr marL="90170" marR="2720340">
              <a:lnSpc>
                <a:spcPts val="1530"/>
              </a:lnSpc>
              <a:spcBef>
                <a:spcPts val="70"/>
              </a:spcBef>
            </a:pP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changed_when: reg_status.status in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[200, 201]  </a:t>
            </a:r>
            <a:r>
              <a:rPr sz="1100" spc="-5" dirty="0">
                <a:solidFill>
                  <a:srgbClr val="5E696C"/>
                </a:solidFill>
                <a:latin typeface="Arial"/>
                <a:cs typeface="Arial"/>
              </a:rPr>
              <a:t>with_my_custom_filter:</a:t>
            </a:r>
            <a:r>
              <a:rPr sz="1100" spc="-5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5E696C"/>
                </a:solidFill>
                <a:latin typeface="Arial"/>
                <a:cs typeface="Arial"/>
              </a:rPr>
              <a:t>'{{something}}'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70269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Lookup </a:t>
            </a: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plugins: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json_query</a:t>
            </a:r>
            <a:r>
              <a:rPr sz="3200" b="1" spc="-6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equivalent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929"/>
            <a:ext cx="5280025" cy="2971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- name: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looping</a:t>
            </a:r>
            <a:r>
              <a:rPr sz="1200" spc="-6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over</a:t>
            </a:r>
            <a:endParaRPr sz="1200">
              <a:latin typeface="Arial"/>
              <a:cs typeface="Arial"/>
            </a:endParaRPr>
          </a:p>
          <a:p>
            <a:pPr marL="97790" marR="2839085">
              <a:lnSpc>
                <a:spcPct val="114999"/>
              </a:lnSpc>
              <a:spcBef>
                <a:spcPts val="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include_tasks: process_other.yaml  with_items: '{{selected_datas}}'  Loop_control: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loop_var:</a:t>
            </a:r>
            <a:r>
              <a:rPr sz="12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label: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'{{other}} @ {{data.foo_source_ip|default("no</a:t>
            </a:r>
            <a:r>
              <a:rPr sz="1200" spc="-7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ip")}}'</a:t>
            </a:r>
            <a:endParaRPr sz="1200">
              <a:latin typeface="Arial"/>
              <a:cs typeface="Arial"/>
            </a:endParaRPr>
          </a:p>
          <a:p>
            <a:pPr marL="97790" marR="403860">
              <a:lnSpc>
                <a:spcPct val="114999"/>
              </a:lnSpc>
              <a:spcBef>
                <a:spcPts val="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when: data.foo_source_ip is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defined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data.other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in assigned_others  vars:</a:t>
            </a:r>
            <a:endParaRPr sz="1200">
              <a:latin typeface="Arial"/>
              <a:cs typeface="Arial"/>
            </a:endParaRPr>
          </a:p>
          <a:p>
            <a:pPr marL="926465" marR="976630">
              <a:lnSpc>
                <a:spcPct val="114999"/>
              </a:lnSpc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somethings: '{{global_config["somethings"]}}'  </a:t>
            </a:r>
            <a:r>
              <a:rPr sz="1200" spc="-10" dirty="0">
                <a:solidFill>
                  <a:srgbClr val="5E696C"/>
                </a:solidFill>
                <a:latin typeface="Arial"/>
                <a:cs typeface="Arial"/>
              </a:rPr>
              <a:t>query:</a:t>
            </a:r>
            <a:r>
              <a:rPr sz="1200" spc="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"[?name=='{{assigned_something}}'].datas"</a:t>
            </a:r>
            <a:endParaRPr sz="1200">
              <a:latin typeface="Arial"/>
              <a:cs typeface="Arial"/>
            </a:endParaRPr>
          </a:p>
          <a:p>
            <a:pPr marL="926465" marR="5080">
              <a:lnSpc>
                <a:spcPts val="1660"/>
              </a:lnSpc>
              <a:spcBef>
                <a:spcPts val="8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selected_datas: '{{global_config.somethings|json_query(query)}}'  foo_source_ip:</a:t>
            </a:r>
            <a:r>
              <a:rPr sz="1200" spc="-4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'{{data.foo_source_ip}}'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25"/>
              </a:spcBef>
            </a:pP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something:</a:t>
            </a:r>
            <a:r>
              <a:rPr sz="1200" spc="-2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'{{assigned_something}}'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5E696C"/>
                </a:solidFill>
                <a:latin typeface="Arial"/>
                <a:cs typeface="Arial"/>
              </a:rPr>
              <a:t>other:</a:t>
            </a:r>
            <a:r>
              <a:rPr sz="1200" spc="-30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E696C"/>
                </a:solidFill>
                <a:latin typeface="Arial"/>
                <a:cs typeface="Arial"/>
              </a:rPr>
              <a:t>'{{data.other}}'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1613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handle</a:t>
            </a:r>
            <a:r>
              <a:rPr sz="3200" b="1" spc="-15" dirty="0">
                <a:solidFill>
                  <a:srgbClr val="F55E60"/>
                </a:solidFill>
                <a:latin typeface="Roboto"/>
                <a:cs typeface="Roboto"/>
              </a:rPr>
              <a:t>r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59" y="1870329"/>
            <a:ext cx="214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meta:</a:t>
            </a:r>
            <a:r>
              <a:rPr sz="1800" spc="-45" dirty="0">
                <a:solidFill>
                  <a:srgbClr val="5E69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Arial"/>
                <a:cs typeface="Arial"/>
              </a:rPr>
              <a:t>flush_handlers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36181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Are called if affected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task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was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changed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Are called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once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per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 flushed (called) earlier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with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play</a:t>
            </a:r>
            <a:r>
              <a:rPr sz="1800" spc="-2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visibility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Roles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notify each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other</a:t>
            </a:r>
            <a:r>
              <a:rPr sz="1800" spc="-4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hander’s: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789913"/>
            <a:ext cx="6544309" cy="14573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812165" indent="-317500">
              <a:lnSpc>
                <a:spcPct val="100000"/>
              </a:lnSpc>
              <a:spcBef>
                <a:spcPts val="305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It’s complicated.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Try to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avoid</a:t>
            </a:r>
            <a:r>
              <a:rPr sz="14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this.</a:t>
            </a:r>
            <a:endParaRPr sz="14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Can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listen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other handler’s</a:t>
            </a:r>
            <a:r>
              <a:rPr sz="1800" spc="-2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notification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Are called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order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of </a:t>
            </a:r>
            <a:r>
              <a:rPr sz="1800" b="1" spc="-5" dirty="0">
                <a:solidFill>
                  <a:srgbClr val="5E696C"/>
                </a:solidFill>
                <a:latin typeface="Roboto"/>
                <a:cs typeface="Roboto"/>
              </a:rPr>
              <a:t>declaration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not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order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of</a:t>
            </a:r>
            <a:r>
              <a:rPr sz="1800" spc="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notifications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Error handling/retry policy: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most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once</a:t>
            </a:r>
            <a:endParaRPr sz="1800">
              <a:latin typeface="RobotoRegular"/>
              <a:cs typeface="RobotoRegular"/>
            </a:endParaRPr>
          </a:p>
          <a:p>
            <a:pPr marL="812165" lvl="1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○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E696C"/>
                </a:solidFill>
                <a:latin typeface="RobotoRegular"/>
                <a:cs typeface="RobotoRegular"/>
              </a:rPr>
              <a:t>This is</a:t>
            </a:r>
            <a:r>
              <a:rPr sz="14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400" dirty="0">
                <a:solidFill>
                  <a:srgbClr val="5E696C"/>
                </a:solidFill>
                <a:latin typeface="RobotoRegular"/>
                <a:cs typeface="RobotoRegular"/>
              </a:rPr>
              <a:t>bad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480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Other</a:t>
            </a:r>
            <a:r>
              <a:rPr sz="3200" b="1" spc="-80" dirty="0">
                <a:solidFill>
                  <a:srgbClr val="F55E60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55E60"/>
                </a:solidFill>
                <a:latin typeface="Roboto"/>
                <a:cs typeface="Roboto"/>
              </a:rPr>
              <a:t>plugins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6845934" cy="228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 have no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experience with them,</a:t>
            </a:r>
            <a:r>
              <a:rPr sz="1800" spc="-4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sorry.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Key ideas for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action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plugins,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when to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write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them: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many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too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 command/shells in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</a:t>
            </a:r>
            <a:r>
              <a:rPr sz="1800" spc="-6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playbook/role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Needed reusability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Better test</a:t>
            </a:r>
            <a:r>
              <a:rPr sz="1800" spc="1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coverage</a:t>
            </a:r>
            <a:endParaRPr sz="1800">
              <a:latin typeface="RobotoRegular"/>
              <a:cs typeface="RobotoRegular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Complicated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data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types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in</a:t>
            </a:r>
            <a:r>
              <a:rPr sz="1800" spc="-1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use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9071"/>
            <a:ext cx="2324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55E60"/>
                </a:solidFill>
                <a:latin typeface="Roboto"/>
                <a:cs typeface="Roboto"/>
              </a:rPr>
              <a:t>Conditionals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0433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evaluated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at the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moment of</a:t>
            </a:r>
            <a:r>
              <a:rPr sz="1800" spc="-7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execution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Evaluated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on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every iteration for</a:t>
            </a:r>
            <a:r>
              <a:rPr sz="1800" spc="-35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loops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Separately for each entry in ‘block’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Have a </a:t>
            </a:r>
            <a:r>
              <a:rPr sz="1800" spc="-10" dirty="0">
                <a:solidFill>
                  <a:srgbClr val="5E696C"/>
                </a:solidFill>
                <a:latin typeface="RobotoRegular"/>
                <a:cs typeface="RobotoRegular"/>
              </a:rPr>
              <a:t>special </a:t>
            </a:r>
            <a:r>
              <a:rPr sz="1800" dirty="0">
                <a:solidFill>
                  <a:srgbClr val="5E696C"/>
                </a:solidFill>
                <a:latin typeface="RobotoRegular"/>
                <a:cs typeface="RobotoRegular"/>
              </a:rPr>
              <a:t>hack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for ‘is</a:t>
            </a:r>
            <a:r>
              <a:rPr sz="1800" spc="-30" dirty="0">
                <a:solidFill>
                  <a:srgbClr val="5E696C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5E696C"/>
                </a:solidFill>
                <a:latin typeface="RobotoRegular"/>
                <a:cs typeface="RobotoRegular"/>
              </a:rPr>
              <a:t>defined’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4833</Words>
  <Application>Microsoft Office PowerPoint</Application>
  <PresentationFormat>On-screen Show (16:9)</PresentationFormat>
  <Paragraphs>740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Arial</vt:lpstr>
      <vt:lpstr>Arial Black</vt:lpstr>
      <vt:lpstr>Calibri</vt:lpstr>
      <vt:lpstr>Carlito</vt:lpstr>
      <vt:lpstr>Lato</vt:lpstr>
      <vt:lpstr>Lato Hairline</vt:lpstr>
      <vt:lpstr>Noto Sans Symbols</vt:lpstr>
      <vt:lpstr>Roboto</vt:lpstr>
      <vt:lpstr>RobotoRegular</vt:lpstr>
      <vt:lpstr>Times New Roman</vt:lpstr>
      <vt:lpstr>Trebuchet MS</vt:lpstr>
      <vt:lpstr>Office Theme</vt:lpstr>
      <vt:lpstr>Best practices  for Ansible</vt:lpstr>
      <vt:lpstr>Introduction</vt:lpstr>
      <vt:lpstr>An example</vt:lpstr>
      <vt:lpstr>Name of things</vt:lpstr>
      <vt:lpstr>Name of things</vt:lpstr>
      <vt:lpstr>modules</vt:lpstr>
      <vt:lpstr>variables &amp; templates</vt:lpstr>
      <vt:lpstr>handlers</vt:lpstr>
      <vt:lpstr>Conditionals</vt:lpstr>
      <vt:lpstr>Loops</vt:lpstr>
      <vt:lpstr>idempotency</vt:lpstr>
      <vt:lpstr>Ansible is not a programming language.</vt:lpstr>
      <vt:lpstr>What is ‘big’ means for an ansible project?</vt:lpstr>
      <vt:lpstr>Not-a-code consequences</vt:lpstr>
      <vt:lpstr>Sources of pain</vt:lpstr>
      <vt:lpstr>Ansible is a muscle, not a skeleton</vt:lpstr>
      <vt:lpstr>Some bones to build a skeleton</vt:lpstr>
      <vt:lpstr>Best practices  (High level)</vt:lpstr>
      <vt:lpstr>No overengineering</vt:lpstr>
      <vt:lpstr>Project layout: partitioning</vt:lpstr>
      <vt:lpstr>Project layout</vt:lpstr>
      <vt:lpstr>Scope reduction</vt:lpstr>
      <vt:lpstr>Explicit dependencies</vt:lpstr>
      <vt:lpstr>Name it! Name it right!</vt:lpstr>
      <vt:lpstr>Best practices  (low-level details)</vt:lpstr>
      <vt:lpstr>Simple tricks</vt:lpstr>
      <vt:lpstr>Ansible-lint !!!!!!!!!!111 one one one</vt:lpstr>
      <vt:lpstr>Shell and command modules</vt:lpstr>
      <vt:lpstr>shell drama</vt:lpstr>
      <vt:lpstr>shell example</vt:lpstr>
      <vt:lpstr>shell example #2</vt:lpstr>
      <vt:lpstr>Apt: update_cache</vt:lpstr>
      <vt:lpstr>Best practices  (workflow)</vt:lpstr>
      <vt:lpstr>Staging</vt:lpstr>
      <vt:lpstr>Development environment</vt:lpstr>
      <vt:lpstr>CI/CD</vt:lpstr>
      <vt:lpstr>New and reinstalled servers</vt:lpstr>
      <vt:lpstr>Per role tests</vt:lpstr>
      <vt:lpstr>Variables &amp; environments</vt:lpstr>
      <vt:lpstr>Places to hide a variable</vt:lpstr>
      <vt:lpstr>Rules to keep sanity</vt:lpstr>
      <vt:lpstr>Variables and environments</vt:lpstr>
      <vt:lpstr>Assertions and validations</vt:lpstr>
      <vt:lpstr>Tags proliferation</vt:lpstr>
      <vt:lpstr>Concise tags</vt:lpstr>
      <vt:lpstr>tag examples</vt:lpstr>
      <vt:lpstr>To limit or not to limit?</vt:lpstr>
      <vt:lpstr>Solutions</vt:lpstr>
      <vt:lpstr>Partial content</vt:lpstr>
      <vt:lpstr>Lineinfile</vt:lpstr>
      <vt:lpstr>Forceful fact gathering</vt:lpstr>
      <vt:lpstr>Fact cache</vt:lpstr>
      <vt:lpstr>External database</vt:lpstr>
      <vt:lpstr>Skip if not full run</vt:lpstr>
      <vt:lpstr>templates</vt:lpstr>
      <vt:lpstr>Template &amp; task relationship</vt:lpstr>
      <vt:lpstr>Simplify</vt:lpstr>
      <vt:lpstr>Debugging templates: variables</vt:lpstr>
      <vt:lpstr>Debugging templates: Jinja2</vt:lpstr>
      <vt:lpstr>Templates everywhere</vt:lpstr>
      <vt:lpstr>External Jinja2</vt:lpstr>
      <vt:lpstr>Roles</vt:lpstr>
      <vt:lpstr>Roles: structure</vt:lpstr>
      <vt:lpstr>Files in roles: vendor in role</vt:lpstr>
      <vt:lpstr>Files in roles: external source</vt:lpstr>
      <vt:lpstr>Wrapper role</vt:lpstr>
      <vt:lpstr>Wrapper role</vt:lpstr>
      <vt:lpstr>Include_role VS import_role</vt:lpstr>
      <vt:lpstr>Include_role VS import_role</vt:lpstr>
      <vt:lpstr>A proper looping with an include in a role</vt:lpstr>
      <vt:lpstr>handlers</vt:lpstr>
      <vt:lpstr>handlers</vt:lpstr>
      <vt:lpstr>At least once persistent handlers</vt:lpstr>
      <vt:lpstr>Plugins</vt:lpstr>
      <vt:lpstr>Plugin types</vt:lpstr>
      <vt:lpstr>Lookup plugins</vt:lpstr>
      <vt:lpstr>Lookup plugins: an example</vt:lpstr>
      <vt:lpstr>Lookup plugins: an example</vt:lpstr>
      <vt:lpstr>Lookup plugins: json_query equivalent</vt:lpstr>
      <vt:lpstr>Other 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 for Ansible</dc:title>
  <cp:lastModifiedBy>Krishna Murthy P</cp:lastModifiedBy>
  <cp:revision>2</cp:revision>
  <dcterms:created xsi:type="dcterms:W3CDTF">2021-01-11T00:50:27Z</dcterms:created>
  <dcterms:modified xsi:type="dcterms:W3CDTF">2021-01-11T01:50:28Z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2021-01-11T00:00:00Z</vt:filetime>
  </property>
</Properties>
</file>