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0" r:id="rId3"/>
    <p:sldId id="262" r:id="rId4"/>
    <p:sldId id="264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9" r:id="rId5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5940" y="697737"/>
            <a:ext cx="807211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D252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9293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D252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5940" y="1564894"/>
            <a:ext cx="3628390" cy="4693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29293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51375" y="1558798"/>
            <a:ext cx="3685540" cy="4462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29293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D252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365760"/>
          </a:xfrm>
          <a:custGeom>
            <a:avLst/>
            <a:gdLst/>
            <a:ahLst/>
            <a:cxnLst/>
            <a:rect l="l" t="t" r="r" b="b"/>
            <a:pathLst>
              <a:path w="9144000" h="365760">
                <a:moveTo>
                  <a:pt x="9144000" y="0"/>
                </a:moveTo>
                <a:lnTo>
                  <a:pt x="0" y="0"/>
                </a:lnTo>
                <a:lnTo>
                  <a:pt x="0" y="365760"/>
                </a:lnTo>
                <a:lnTo>
                  <a:pt x="9144000" y="36576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86562" y="3399282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4">
                <a:moveTo>
                  <a:pt x="0" y="0"/>
                </a:moveTo>
                <a:lnTo>
                  <a:pt x="7848600" y="1523"/>
                </a:lnTo>
              </a:path>
            </a:pathLst>
          </a:custGeom>
          <a:ln w="19812">
            <a:solidFill>
              <a:srgbClr val="D252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365760"/>
          </a:xfrm>
          <a:custGeom>
            <a:avLst/>
            <a:gdLst/>
            <a:ahLst/>
            <a:cxnLst/>
            <a:rect l="l" t="t" r="r" b="b"/>
            <a:pathLst>
              <a:path w="9144000" h="365760">
                <a:moveTo>
                  <a:pt x="9144000" y="0"/>
                </a:moveTo>
                <a:lnTo>
                  <a:pt x="0" y="0"/>
                </a:lnTo>
                <a:lnTo>
                  <a:pt x="0" y="365760"/>
                </a:lnTo>
                <a:lnTo>
                  <a:pt x="9144000" y="36576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697737"/>
            <a:ext cx="807211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D252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7085" y="1761489"/>
            <a:ext cx="7529829" cy="4050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9293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ymiiOrg/ansible-vmwar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tlib.gatech.edu/pub/apache/tomcat/tomcat-7/v7.0.54/bin/%27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github.com/ansible/ansible-examples" TargetMode="External"/><Relationship Id="rId7" Type="http://schemas.openxmlformats.org/officeDocument/2006/relationships/hyperlink" Target="http://docs.ansible.com/vsphere_guest_module.html" TargetMode="External"/><Relationship Id="rId2" Type="http://schemas.openxmlformats.org/officeDocument/2006/relationships/hyperlink" Target="http://docs.ansibl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alaxy.ansible.com/" TargetMode="External"/><Relationship Id="rId5" Type="http://schemas.openxmlformats.org/officeDocument/2006/relationships/hyperlink" Target="http://jpmens.net/" TargetMode="External"/><Relationship Id="rId4" Type="http://schemas.openxmlformats.org/officeDocument/2006/relationships/hyperlink" Target="https://gist.github.com/marktheunissen/2979474" TargetMode="External"/><Relationship Id="rId9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05385" y="777617"/>
            <a:ext cx="3156887" cy="2269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19888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</a:t>
            </a:r>
            <a:r>
              <a:rPr spc="-100" dirty="0"/>
              <a:t>t</a:t>
            </a:r>
            <a:r>
              <a:rPr spc="-105" dirty="0"/>
              <a:t>ru</a:t>
            </a:r>
            <a:r>
              <a:rPr spc="-100" dirty="0"/>
              <a:t>ct</a:t>
            </a:r>
            <a:r>
              <a:rPr spc="-105" dirty="0"/>
              <a:t>ur</a:t>
            </a:r>
            <a:r>
              <a:rPr spc="-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2320"/>
            <a:ext cx="2851150" cy="3611879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Inventory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Modules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Ad Hoc</a:t>
            </a:r>
            <a:r>
              <a:rPr sz="24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Commands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Playbooks</a:t>
            </a:r>
            <a:endParaRPr sz="240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484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spc="-40" dirty="0">
                <a:solidFill>
                  <a:srgbClr val="292934"/>
                </a:solidFill>
                <a:latin typeface="Arial"/>
                <a:cs typeface="Arial"/>
              </a:rPr>
              <a:t>Tasks</a:t>
            </a:r>
            <a:endParaRPr sz="200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spc="-15" dirty="0">
                <a:solidFill>
                  <a:srgbClr val="292934"/>
                </a:solidFill>
                <a:latin typeface="Arial"/>
                <a:cs typeface="Arial"/>
              </a:rPr>
              <a:t>Variables</a:t>
            </a:r>
            <a:endParaRPr sz="200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spc="-25" dirty="0">
                <a:solidFill>
                  <a:srgbClr val="292934"/>
                </a:solidFill>
                <a:latin typeface="Arial"/>
                <a:cs typeface="Arial"/>
              </a:rPr>
              <a:t>Templates</a:t>
            </a:r>
            <a:endParaRPr sz="200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Handlers</a:t>
            </a:r>
            <a:endParaRPr sz="200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Roles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41605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Inventory:</a:t>
            </a:r>
            <a:r>
              <a:rPr spc="-295" dirty="0"/>
              <a:t> </a:t>
            </a:r>
            <a:r>
              <a:rPr spc="-9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80744"/>
            <a:ext cx="7014845" cy="4720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928870">
              <a:lnSpc>
                <a:spcPct val="110000"/>
              </a:lnSpc>
              <a:spcBef>
                <a:spcPts val="100"/>
              </a:spcBef>
            </a:pPr>
            <a:r>
              <a:rPr sz="1400" spc="150" dirty="0">
                <a:solidFill>
                  <a:srgbClr val="292934"/>
                </a:solidFill>
                <a:latin typeface="Arial"/>
                <a:cs typeface="Arial"/>
              </a:rPr>
              <a:t>[pr</a:t>
            </a:r>
            <a:r>
              <a:rPr sz="1400" spc="220" dirty="0">
                <a:solidFill>
                  <a:srgbClr val="292934"/>
                </a:solidFill>
                <a:latin typeface="Arial"/>
                <a:cs typeface="Arial"/>
              </a:rPr>
              <a:t>o</a:t>
            </a:r>
            <a:r>
              <a:rPr sz="1400" spc="20" dirty="0">
                <a:solidFill>
                  <a:srgbClr val="292934"/>
                </a:solidFill>
                <a:latin typeface="Arial"/>
                <a:cs typeface="Arial"/>
              </a:rPr>
              <a:t>du</a:t>
            </a:r>
            <a:r>
              <a:rPr sz="1400" spc="25" dirty="0">
                <a:solidFill>
                  <a:srgbClr val="292934"/>
                </a:solidFill>
                <a:latin typeface="Arial"/>
                <a:cs typeface="Arial"/>
              </a:rPr>
              <a:t>c</a:t>
            </a:r>
            <a:r>
              <a:rPr sz="1400" spc="180" dirty="0">
                <a:solidFill>
                  <a:srgbClr val="292934"/>
                </a:solidFill>
                <a:latin typeface="Arial"/>
                <a:cs typeface="Arial"/>
              </a:rPr>
              <a:t>tio</a:t>
            </a:r>
            <a:r>
              <a:rPr sz="1400" spc="290" dirty="0">
                <a:solidFill>
                  <a:srgbClr val="292934"/>
                </a:solidFill>
                <a:latin typeface="Arial"/>
                <a:cs typeface="Arial"/>
              </a:rPr>
              <a:t>n</a:t>
            </a:r>
            <a:r>
              <a:rPr sz="1400" spc="385" dirty="0">
                <a:solidFill>
                  <a:srgbClr val="292934"/>
                </a:solidFill>
                <a:latin typeface="Arial"/>
                <a:cs typeface="Arial"/>
              </a:rPr>
              <a:t>:</a:t>
            </a:r>
            <a:r>
              <a:rPr sz="1400" spc="215" dirty="0">
                <a:solidFill>
                  <a:srgbClr val="292934"/>
                </a:solidFill>
                <a:latin typeface="Arial"/>
                <a:cs typeface="Arial"/>
              </a:rPr>
              <a:t>ch</a:t>
            </a:r>
            <a:r>
              <a:rPr sz="1400" spc="100" dirty="0">
                <a:solidFill>
                  <a:srgbClr val="292934"/>
                </a:solidFill>
                <a:latin typeface="Arial"/>
                <a:cs typeface="Arial"/>
              </a:rPr>
              <a:t>i</a:t>
            </a:r>
            <a:r>
              <a:rPr sz="1400" spc="165" dirty="0">
                <a:solidFill>
                  <a:srgbClr val="292934"/>
                </a:solidFill>
                <a:latin typeface="Arial"/>
                <a:cs typeface="Arial"/>
              </a:rPr>
              <a:t>ldr</a:t>
            </a:r>
            <a:r>
              <a:rPr sz="1400" spc="254" dirty="0">
                <a:solidFill>
                  <a:srgbClr val="292934"/>
                </a:solidFill>
                <a:latin typeface="Arial"/>
                <a:cs typeface="Arial"/>
              </a:rPr>
              <a:t>e</a:t>
            </a:r>
            <a:r>
              <a:rPr sz="1400" spc="155" dirty="0">
                <a:solidFill>
                  <a:srgbClr val="292934"/>
                </a:solidFill>
                <a:latin typeface="Arial"/>
                <a:cs typeface="Arial"/>
              </a:rPr>
              <a:t>n]  </a:t>
            </a:r>
            <a:r>
              <a:rPr sz="1400" spc="55" dirty="0">
                <a:solidFill>
                  <a:srgbClr val="292934"/>
                </a:solidFill>
                <a:latin typeface="Arial"/>
                <a:cs typeface="Arial"/>
              </a:rPr>
              <a:t>webservers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400" spc="85" dirty="0">
                <a:solidFill>
                  <a:srgbClr val="292934"/>
                </a:solidFill>
                <a:latin typeface="Arial"/>
                <a:cs typeface="Arial"/>
              </a:rPr>
              <a:t>dbservers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400" spc="125" dirty="0">
                <a:solidFill>
                  <a:srgbClr val="292934"/>
                </a:solidFill>
                <a:latin typeface="Arial"/>
                <a:cs typeface="Arial"/>
              </a:rPr>
              <a:t>proxies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110" dirty="0">
                <a:solidFill>
                  <a:srgbClr val="292934"/>
                </a:solidFill>
                <a:latin typeface="Arial"/>
                <a:cs typeface="Arial"/>
              </a:rPr>
              <a:t>[webservers]</a:t>
            </a:r>
            <a:endParaRPr sz="1400">
              <a:latin typeface="Arial"/>
              <a:cs typeface="Arial"/>
            </a:endParaRPr>
          </a:p>
          <a:p>
            <a:pPr marL="12700" marR="4043679">
              <a:lnSpc>
                <a:spcPct val="110000"/>
              </a:lnSpc>
            </a:pPr>
            <a:r>
              <a:rPr sz="1400" spc="60" dirty="0">
                <a:solidFill>
                  <a:srgbClr val="292934"/>
                </a:solidFill>
                <a:latin typeface="Arial"/>
                <a:cs typeface="Arial"/>
              </a:rPr>
              <a:t>foo.example.com </a:t>
            </a:r>
            <a:r>
              <a:rPr sz="1400" spc="114" dirty="0">
                <a:solidFill>
                  <a:srgbClr val="292934"/>
                </a:solidFill>
                <a:latin typeface="Arial"/>
                <a:cs typeface="Arial"/>
              </a:rPr>
              <a:t>http_port=80  </a:t>
            </a:r>
            <a:r>
              <a:rPr sz="1400" spc="55" dirty="0">
                <a:solidFill>
                  <a:srgbClr val="292934"/>
                </a:solidFill>
                <a:latin typeface="Arial"/>
                <a:cs typeface="Arial"/>
              </a:rPr>
              <a:t>bar.example.com</a:t>
            </a:r>
            <a:r>
              <a:rPr sz="1400" spc="37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spc="95" dirty="0">
                <a:solidFill>
                  <a:srgbClr val="292934"/>
                </a:solidFill>
                <a:latin typeface="Arial"/>
                <a:cs typeface="Arial"/>
              </a:rPr>
              <a:t>http_port=8080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Arial"/>
              <a:cs typeface="Arial"/>
            </a:endParaRPr>
          </a:p>
          <a:p>
            <a:pPr marL="12700" marR="4928870">
              <a:lnSpc>
                <a:spcPct val="110000"/>
              </a:lnSpc>
            </a:pPr>
            <a:r>
              <a:rPr sz="1400" spc="140" dirty="0">
                <a:solidFill>
                  <a:srgbClr val="292934"/>
                </a:solidFill>
                <a:latin typeface="Arial"/>
                <a:cs typeface="Arial"/>
              </a:rPr>
              <a:t>[dbservers]  </a:t>
            </a:r>
            <a:r>
              <a:rPr sz="1400" spc="85" dirty="0">
                <a:solidFill>
                  <a:srgbClr val="292934"/>
                </a:solidFill>
                <a:latin typeface="Arial"/>
                <a:cs typeface="Arial"/>
              </a:rPr>
              <a:t>db[</a:t>
            </a:r>
            <a:r>
              <a:rPr sz="1400" spc="105" dirty="0">
                <a:solidFill>
                  <a:srgbClr val="292934"/>
                </a:solidFill>
                <a:latin typeface="Arial"/>
                <a:cs typeface="Arial"/>
              </a:rPr>
              <a:t>0</a:t>
            </a:r>
            <a:r>
              <a:rPr sz="1400" spc="110" dirty="0">
                <a:solidFill>
                  <a:srgbClr val="292934"/>
                </a:solidFill>
                <a:latin typeface="Arial"/>
                <a:cs typeface="Arial"/>
              </a:rPr>
              <a:t>1:</a:t>
            </a:r>
            <a:r>
              <a:rPr sz="1400" spc="155" dirty="0">
                <a:solidFill>
                  <a:srgbClr val="292934"/>
                </a:solidFill>
                <a:latin typeface="Arial"/>
                <a:cs typeface="Arial"/>
              </a:rPr>
              <a:t>0</a:t>
            </a:r>
            <a:r>
              <a:rPr sz="1400" spc="165" dirty="0">
                <a:solidFill>
                  <a:srgbClr val="292934"/>
                </a:solidFill>
                <a:latin typeface="Arial"/>
                <a:cs typeface="Arial"/>
              </a:rPr>
              <a:t>3].</a:t>
            </a:r>
            <a:r>
              <a:rPr sz="1400" spc="254" dirty="0">
                <a:solidFill>
                  <a:srgbClr val="292934"/>
                </a:solidFill>
                <a:latin typeface="Arial"/>
                <a:cs typeface="Arial"/>
              </a:rPr>
              <a:t>e</a:t>
            </a:r>
            <a:r>
              <a:rPr sz="1400" spc="75" dirty="0">
                <a:solidFill>
                  <a:srgbClr val="292934"/>
                </a:solidFill>
                <a:latin typeface="Arial"/>
                <a:cs typeface="Arial"/>
              </a:rPr>
              <a:t>x</a:t>
            </a:r>
            <a:r>
              <a:rPr sz="1400" spc="-150" dirty="0">
                <a:solidFill>
                  <a:srgbClr val="292934"/>
                </a:solidFill>
                <a:latin typeface="Arial"/>
                <a:cs typeface="Arial"/>
              </a:rPr>
              <a:t>am</a:t>
            </a:r>
            <a:r>
              <a:rPr sz="1400" spc="-110" dirty="0">
                <a:solidFill>
                  <a:srgbClr val="292934"/>
                </a:solidFill>
                <a:latin typeface="Arial"/>
                <a:cs typeface="Arial"/>
              </a:rPr>
              <a:t>p</a:t>
            </a:r>
            <a:r>
              <a:rPr sz="1400" spc="204" dirty="0">
                <a:solidFill>
                  <a:srgbClr val="292934"/>
                </a:solidFill>
                <a:latin typeface="Arial"/>
                <a:cs typeface="Arial"/>
              </a:rPr>
              <a:t>le.</a:t>
            </a:r>
            <a:r>
              <a:rPr sz="1400" spc="295" dirty="0">
                <a:solidFill>
                  <a:srgbClr val="292934"/>
                </a:solidFill>
                <a:latin typeface="Arial"/>
                <a:cs typeface="Arial"/>
              </a:rPr>
              <a:t>c</a:t>
            </a:r>
            <a:r>
              <a:rPr sz="1400" spc="-204" dirty="0">
                <a:solidFill>
                  <a:srgbClr val="292934"/>
                </a:solidFill>
                <a:latin typeface="Arial"/>
                <a:cs typeface="Arial"/>
              </a:rPr>
              <a:t>om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Arial"/>
              <a:cs typeface="Arial"/>
            </a:endParaRPr>
          </a:p>
          <a:p>
            <a:pPr marL="12700" marR="5125720">
              <a:lnSpc>
                <a:spcPct val="110000"/>
              </a:lnSpc>
            </a:pPr>
            <a:r>
              <a:rPr sz="1400" spc="150" dirty="0">
                <a:solidFill>
                  <a:srgbClr val="292934"/>
                </a:solidFill>
                <a:latin typeface="Arial"/>
                <a:cs typeface="Arial"/>
              </a:rPr>
              <a:t>[dbservers:vars]  </a:t>
            </a:r>
            <a:r>
              <a:rPr sz="1400" spc="10" dirty="0">
                <a:solidFill>
                  <a:srgbClr val="292934"/>
                </a:solidFill>
                <a:latin typeface="Arial"/>
                <a:cs typeface="Arial"/>
              </a:rPr>
              <a:t>pgs</a:t>
            </a:r>
            <a:r>
              <a:rPr sz="1400" spc="15" dirty="0">
                <a:solidFill>
                  <a:srgbClr val="292934"/>
                </a:solidFill>
                <a:latin typeface="Arial"/>
                <a:cs typeface="Arial"/>
              </a:rPr>
              <a:t>q</a:t>
            </a:r>
            <a:r>
              <a:rPr sz="1400" spc="130" dirty="0">
                <a:solidFill>
                  <a:srgbClr val="292934"/>
                </a:solidFill>
                <a:latin typeface="Arial"/>
                <a:cs typeface="Arial"/>
              </a:rPr>
              <a:t>l_</a:t>
            </a:r>
            <a:r>
              <a:rPr sz="1400" spc="195" dirty="0">
                <a:solidFill>
                  <a:srgbClr val="292934"/>
                </a:solidFill>
                <a:latin typeface="Arial"/>
                <a:cs typeface="Arial"/>
              </a:rPr>
              <a:t>b</a:t>
            </a:r>
            <a:r>
              <a:rPr sz="1400" spc="100" dirty="0">
                <a:solidFill>
                  <a:srgbClr val="292934"/>
                </a:solidFill>
                <a:latin typeface="Arial"/>
                <a:cs typeface="Arial"/>
              </a:rPr>
              <a:t>ind</a:t>
            </a:r>
            <a:r>
              <a:rPr sz="1400" spc="130" dirty="0">
                <a:solidFill>
                  <a:srgbClr val="292934"/>
                </a:solidFill>
                <a:latin typeface="Arial"/>
                <a:cs typeface="Arial"/>
              </a:rPr>
              <a:t>_</a:t>
            </a:r>
            <a:r>
              <a:rPr sz="1400" spc="-5" dirty="0">
                <a:solidFill>
                  <a:srgbClr val="292934"/>
                </a:solidFill>
                <a:latin typeface="Arial"/>
                <a:cs typeface="Arial"/>
              </a:rPr>
              <a:t>n</a:t>
            </a:r>
            <a:r>
              <a:rPr sz="1400" spc="130" dirty="0">
                <a:solidFill>
                  <a:srgbClr val="292934"/>
                </a:solidFill>
                <a:latin typeface="Arial"/>
                <a:cs typeface="Arial"/>
              </a:rPr>
              <a:t>ic</a:t>
            </a:r>
            <a:r>
              <a:rPr sz="1400" spc="225" dirty="0">
                <a:solidFill>
                  <a:srgbClr val="292934"/>
                </a:solidFill>
                <a:latin typeface="Arial"/>
                <a:cs typeface="Arial"/>
              </a:rPr>
              <a:t>=</a:t>
            </a:r>
            <a:r>
              <a:rPr sz="1400" spc="90" dirty="0">
                <a:solidFill>
                  <a:srgbClr val="292934"/>
                </a:solidFill>
                <a:latin typeface="Arial"/>
                <a:cs typeface="Arial"/>
              </a:rPr>
              <a:t>eth1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180" dirty="0">
                <a:solidFill>
                  <a:srgbClr val="292934"/>
                </a:solidFill>
                <a:latin typeface="Arial"/>
                <a:cs typeface="Arial"/>
              </a:rPr>
              <a:t>[proxies]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400" spc="100" dirty="0">
                <a:solidFill>
                  <a:srgbClr val="292934"/>
                </a:solidFill>
                <a:latin typeface="Arial"/>
                <a:cs typeface="Arial"/>
              </a:rPr>
              <a:t>192.168.1.1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292934"/>
                </a:solidFill>
                <a:latin typeface="Arial"/>
                <a:cs typeface="Arial"/>
              </a:rPr>
              <a:t>$ </a:t>
            </a:r>
            <a:r>
              <a:rPr sz="1400" spc="140" dirty="0">
                <a:solidFill>
                  <a:srgbClr val="292934"/>
                </a:solidFill>
                <a:latin typeface="Arial"/>
                <a:cs typeface="Arial"/>
              </a:rPr>
              <a:t>ansible </a:t>
            </a:r>
            <a:r>
              <a:rPr sz="1400" spc="120" dirty="0">
                <a:solidFill>
                  <a:srgbClr val="292934"/>
                </a:solidFill>
                <a:latin typeface="Arial"/>
                <a:cs typeface="Arial"/>
              </a:rPr>
              <a:t>production </a:t>
            </a:r>
            <a:r>
              <a:rPr sz="1400" spc="-5" dirty="0">
                <a:solidFill>
                  <a:srgbClr val="292934"/>
                </a:solidFill>
                <a:latin typeface="Arial"/>
                <a:cs typeface="Arial"/>
              </a:rPr>
              <a:t>–a </a:t>
            </a:r>
            <a:r>
              <a:rPr sz="1400" spc="70" dirty="0">
                <a:solidFill>
                  <a:srgbClr val="292934"/>
                </a:solidFill>
                <a:latin typeface="Arial"/>
                <a:cs typeface="Arial"/>
              </a:rPr>
              <a:t>“echo </a:t>
            </a:r>
            <a:r>
              <a:rPr sz="1400" spc="200" dirty="0">
                <a:solidFill>
                  <a:srgbClr val="292934"/>
                </a:solidFill>
                <a:latin typeface="Arial"/>
                <a:cs typeface="Arial"/>
              </a:rPr>
              <a:t>hello” </a:t>
            </a:r>
            <a:r>
              <a:rPr sz="1400" spc="-10" dirty="0">
                <a:solidFill>
                  <a:srgbClr val="292934"/>
                </a:solidFill>
                <a:latin typeface="Arial"/>
                <a:cs typeface="Arial"/>
              </a:rPr>
              <a:t>–u </a:t>
            </a:r>
            <a:r>
              <a:rPr sz="1400" spc="150" dirty="0">
                <a:solidFill>
                  <a:srgbClr val="292934"/>
                </a:solidFill>
                <a:latin typeface="Arial"/>
                <a:cs typeface="Arial"/>
              </a:rPr>
              <a:t>joe</a:t>
            </a:r>
            <a:r>
              <a:rPr sz="1400" spc="-6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spc="35" dirty="0">
                <a:solidFill>
                  <a:srgbClr val="292934"/>
                </a:solidFill>
                <a:latin typeface="Arial"/>
                <a:cs typeface="Arial"/>
              </a:rPr>
              <a:t>–k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400" spc="-10" dirty="0">
                <a:solidFill>
                  <a:srgbClr val="292934"/>
                </a:solidFill>
                <a:latin typeface="Arial"/>
                <a:cs typeface="Arial"/>
              </a:rPr>
              <a:t>$ </a:t>
            </a:r>
            <a:r>
              <a:rPr sz="1400" spc="140" dirty="0">
                <a:solidFill>
                  <a:srgbClr val="292934"/>
                </a:solidFill>
                <a:latin typeface="Arial"/>
                <a:cs typeface="Arial"/>
              </a:rPr>
              <a:t>ansible </a:t>
            </a:r>
            <a:r>
              <a:rPr sz="1400" spc="90" dirty="0">
                <a:solidFill>
                  <a:srgbClr val="292934"/>
                </a:solidFill>
                <a:latin typeface="Arial"/>
                <a:cs typeface="Arial"/>
              </a:rPr>
              <a:t>dbservers </a:t>
            </a:r>
            <a:r>
              <a:rPr sz="1400" spc="-5" dirty="0">
                <a:solidFill>
                  <a:srgbClr val="292934"/>
                </a:solidFill>
                <a:latin typeface="Arial"/>
                <a:cs typeface="Arial"/>
              </a:rPr>
              <a:t>–a </a:t>
            </a:r>
            <a:r>
              <a:rPr sz="1400" spc="160" dirty="0">
                <a:solidFill>
                  <a:srgbClr val="292934"/>
                </a:solidFill>
                <a:latin typeface="Arial"/>
                <a:cs typeface="Arial"/>
              </a:rPr>
              <a:t>“service </a:t>
            </a:r>
            <a:r>
              <a:rPr sz="1400" spc="140" dirty="0">
                <a:solidFill>
                  <a:srgbClr val="292934"/>
                </a:solidFill>
                <a:latin typeface="Arial"/>
                <a:cs typeface="Arial"/>
              </a:rPr>
              <a:t>postgresl </a:t>
            </a:r>
            <a:r>
              <a:rPr sz="1400" spc="215" dirty="0">
                <a:solidFill>
                  <a:srgbClr val="292934"/>
                </a:solidFill>
                <a:latin typeface="Arial"/>
                <a:cs typeface="Arial"/>
              </a:rPr>
              <a:t>restart” </a:t>
            </a:r>
            <a:r>
              <a:rPr sz="1400" spc="-5" dirty="0">
                <a:solidFill>
                  <a:srgbClr val="292934"/>
                </a:solidFill>
                <a:latin typeface="Arial"/>
                <a:cs typeface="Arial"/>
              </a:rPr>
              <a:t>–u </a:t>
            </a:r>
            <a:r>
              <a:rPr sz="1400" spc="150" dirty="0">
                <a:solidFill>
                  <a:srgbClr val="292934"/>
                </a:solidFill>
                <a:latin typeface="Arial"/>
                <a:cs typeface="Arial"/>
              </a:rPr>
              <a:t>joe </a:t>
            </a:r>
            <a:r>
              <a:rPr sz="1400" spc="-125" dirty="0">
                <a:solidFill>
                  <a:srgbClr val="292934"/>
                </a:solidFill>
                <a:latin typeface="Arial"/>
                <a:cs typeface="Arial"/>
              </a:rPr>
              <a:t>–U </a:t>
            </a:r>
            <a:r>
              <a:rPr sz="1400" spc="170" dirty="0">
                <a:solidFill>
                  <a:srgbClr val="292934"/>
                </a:solidFill>
                <a:latin typeface="Arial"/>
                <a:cs typeface="Arial"/>
              </a:rPr>
              <a:t>root </a:t>
            </a:r>
            <a:r>
              <a:rPr sz="1400" spc="35" dirty="0">
                <a:solidFill>
                  <a:srgbClr val="292934"/>
                </a:solidFill>
                <a:latin typeface="Arial"/>
                <a:cs typeface="Arial"/>
              </a:rPr>
              <a:t>–k</a:t>
            </a:r>
            <a:r>
              <a:rPr sz="1400" spc="-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spc="65" dirty="0">
                <a:solidFill>
                  <a:srgbClr val="292934"/>
                </a:solidFill>
                <a:latin typeface="Arial"/>
                <a:cs typeface="Arial"/>
              </a:rPr>
              <a:t>-K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59664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Dynamic vSphere</a:t>
            </a:r>
            <a:r>
              <a:rPr spc="-365" dirty="0"/>
              <a:t> </a:t>
            </a:r>
            <a:r>
              <a:rPr spc="-90" dirty="0"/>
              <a:t>Inventory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5853"/>
            <a:ext cx="8018780" cy="2367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107314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Any script that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can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output JSON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can be used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generate  dynamic</a:t>
            </a:r>
            <a:r>
              <a:rPr sz="2400" spc="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inventory</a:t>
            </a:r>
            <a:endParaRPr sz="2400">
              <a:latin typeface="Arial"/>
              <a:cs typeface="Arial"/>
            </a:endParaRPr>
          </a:p>
          <a:p>
            <a:pPr marL="194945" marR="50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Use pysphere (python) or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rbvmomi (ruby) to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communicate  with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vSphere/vCenter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Organize your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VMs by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folder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or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resource pool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to</a:t>
            </a:r>
            <a:r>
              <a:rPr sz="2400" spc="8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translate</a:t>
            </a:r>
            <a:endParaRPr sz="2400">
              <a:latin typeface="Arial"/>
              <a:cs typeface="Arial"/>
            </a:endParaRPr>
          </a:p>
          <a:p>
            <a:pPr marL="194945">
              <a:lnSpc>
                <a:spcPct val="100000"/>
              </a:lnSpc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in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to</a:t>
            </a:r>
            <a:r>
              <a:rPr sz="2400" spc="-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group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59664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Dynamic vSphere</a:t>
            </a:r>
            <a:r>
              <a:rPr spc="-370" dirty="0"/>
              <a:t> </a:t>
            </a:r>
            <a:r>
              <a:rPr spc="-90" dirty="0"/>
              <a:t>Inventory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89278"/>
            <a:ext cx="6358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https://github.com/RaymiiOrg/ansible-vmware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244979"/>
            <a:ext cx="2805430" cy="40246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solidFill>
                  <a:srgbClr val="292934"/>
                </a:solidFill>
                <a:latin typeface="Arial"/>
                <a:cs typeface="Arial"/>
              </a:rPr>
              <a:t>$ </a:t>
            </a:r>
            <a:r>
              <a:rPr sz="1600" spc="55" dirty="0">
                <a:solidFill>
                  <a:srgbClr val="292934"/>
                </a:solidFill>
                <a:latin typeface="Arial"/>
                <a:cs typeface="Arial"/>
              </a:rPr>
              <a:t>python2 </a:t>
            </a:r>
            <a:r>
              <a:rPr sz="1600" spc="105" dirty="0">
                <a:solidFill>
                  <a:srgbClr val="292934"/>
                </a:solidFill>
                <a:latin typeface="Arial"/>
                <a:cs typeface="Arial"/>
              </a:rPr>
              <a:t>query.py</a:t>
            </a:r>
            <a:r>
              <a:rPr sz="1600" spc="29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600" spc="305" dirty="0">
                <a:solidFill>
                  <a:srgbClr val="292934"/>
                </a:solidFill>
                <a:latin typeface="Arial"/>
                <a:cs typeface="Arial"/>
              </a:rPr>
              <a:t>-–list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340" dirty="0">
                <a:solidFill>
                  <a:srgbClr val="292934"/>
                </a:solidFill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457834">
              <a:lnSpc>
                <a:spcPct val="100000"/>
              </a:lnSpc>
              <a:spcBef>
                <a:spcPts val="190"/>
              </a:spcBef>
            </a:pPr>
            <a:r>
              <a:rPr sz="1600" spc="110" dirty="0">
                <a:solidFill>
                  <a:srgbClr val="292934"/>
                </a:solidFill>
                <a:latin typeface="Arial"/>
                <a:cs typeface="Arial"/>
              </a:rPr>
              <a:t>"no_group":</a:t>
            </a:r>
            <a:r>
              <a:rPr sz="1600" spc="4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600" spc="340" dirty="0">
                <a:solidFill>
                  <a:srgbClr val="292934"/>
                </a:solidFill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902969">
              <a:lnSpc>
                <a:spcPct val="100000"/>
              </a:lnSpc>
              <a:spcBef>
                <a:spcPts val="195"/>
              </a:spcBef>
            </a:pPr>
            <a:r>
              <a:rPr sz="1600" spc="195" dirty="0">
                <a:solidFill>
                  <a:srgbClr val="292934"/>
                </a:solidFill>
                <a:latin typeface="Arial"/>
                <a:cs typeface="Arial"/>
              </a:rPr>
              <a:t>"hosts":</a:t>
            </a:r>
            <a:r>
              <a:rPr sz="1600" spc="4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600" spc="430" dirty="0">
                <a:solidFill>
                  <a:srgbClr val="292934"/>
                </a:solidFill>
                <a:latin typeface="Arial"/>
                <a:cs typeface="Arial"/>
              </a:rPr>
              <a:t>[</a:t>
            </a:r>
            <a:endParaRPr sz="1600">
              <a:latin typeface="Arial"/>
              <a:cs typeface="Arial"/>
            </a:endParaRPr>
          </a:p>
          <a:p>
            <a:pPr marL="1347470">
              <a:lnSpc>
                <a:spcPct val="100000"/>
              </a:lnSpc>
              <a:spcBef>
                <a:spcPts val="190"/>
              </a:spcBef>
            </a:pPr>
            <a:r>
              <a:rPr sz="1600" spc="65" dirty="0">
                <a:solidFill>
                  <a:srgbClr val="292934"/>
                </a:solidFill>
                <a:latin typeface="Arial"/>
                <a:cs typeface="Arial"/>
              </a:rPr>
              <a:t>"vm0031",</a:t>
            </a:r>
            <a:endParaRPr sz="1600">
              <a:latin typeface="Arial"/>
              <a:cs typeface="Arial"/>
            </a:endParaRPr>
          </a:p>
          <a:p>
            <a:pPr marL="1347470" marR="449580">
              <a:lnSpc>
                <a:spcPct val="110000"/>
              </a:lnSpc>
            </a:pPr>
            <a:r>
              <a:rPr sz="1600" spc="160" dirty="0">
                <a:solidFill>
                  <a:srgbClr val="292934"/>
                </a:solidFill>
                <a:latin typeface="Arial"/>
                <a:cs typeface="Arial"/>
              </a:rPr>
              <a:t>"</a:t>
            </a:r>
            <a:r>
              <a:rPr sz="1600" spc="204" dirty="0">
                <a:solidFill>
                  <a:srgbClr val="292934"/>
                </a:solidFill>
                <a:latin typeface="Arial"/>
                <a:cs typeface="Arial"/>
              </a:rPr>
              <a:t>v</a:t>
            </a:r>
            <a:r>
              <a:rPr sz="1600" spc="-175" dirty="0">
                <a:solidFill>
                  <a:srgbClr val="292934"/>
                </a:solidFill>
                <a:latin typeface="Arial"/>
                <a:cs typeface="Arial"/>
              </a:rPr>
              <a:t>m0</a:t>
            </a:r>
            <a:r>
              <a:rPr sz="1600" spc="-145" dirty="0">
                <a:solidFill>
                  <a:srgbClr val="292934"/>
                </a:solidFill>
                <a:latin typeface="Arial"/>
                <a:cs typeface="Arial"/>
              </a:rPr>
              <a:t>0</a:t>
            </a:r>
            <a:r>
              <a:rPr sz="1600" spc="105" dirty="0">
                <a:solidFill>
                  <a:srgbClr val="292934"/>
                </a:solidFill>
                <a:latin typeface="Arial"/>
                <a:cs typeface="Arial"/>
              </a:rPr>
              <a:t>32</a:t>
            </a:r>
            <a:r>
              <a:rPr sz="1600" spc="60" dirty="0">
                <a:solidFill>
                  <a:srgbClr val="292934"/>
                </a:solidFill>
                <a:latin typeface="Arial"/>
                <a:cs typeface="Arial"/>
              </a:rPr>
              <a:t>"</a:t>
            </a:r>
            <a:r>
              <a:rPr sz="1600" spc="430" dirty="0">
                <a:solidFill>
                  <a:srgbClr val="292934"/>
                </a:solidFill>
                <a:latin typeface="Arial"/>
                <a:cs typeface="Arial"/>
              </a:rPr>
              <a:t>,  </a:t>
            </a:r>
            <a:r>
              <a:rPr sz="1600" spc="425" dirty="0">
                <a:solidFill>
                  <a:srgbClr val="292934"/>
                </a:solidFill>
                <a:latin typeface="Arial"/>
                <a:cs typeface="Arial"/>
              </a:rPr>
              <a:t>[...]  </a:t>
            </a:r>
            <a:r>
              <a:rPr sz="1600" spc="20" dirty="0">
                <a:solidFill>
                  <a:srgbClr val="292934"/>
                </a:solidFill>
                <a:latin typeface="Arial"/>
                <a:cs typeface="Arial"/>
              </a:rPr>
              <a:t>"vm0999"</a:t>
            </a:r>
            <a:endParaRPr sz="1600">
              <a:latin typeface="Arial"/>
              <a:cs typeface="Arial"/>
            </a:endParaRPr>
          </a:p>
          <a:p>
            <a:pPr marL="902969">
              <a:lnSpc>
                <a:spcPct val="100000"/>
              </a:lnSpc>
              <a:spcBef>
                <a:spcPts val="195"/>
              </a:spcBef>
            </a:pPr>
            <a:r>
              <a:rPr sz="1600" spc="430" dirty="0">
                <a:solidFill>
                  <a:srgbClr val="292934"/>
                </a:solidFill>
                <a:latin typeface="Arial"/>
                <a:cs typeface="Arial"/>
              </a:rPr>
              <a:t>]</a:t>
            </a:r>
            <a:endParaRPr sz="1600">
              <a:latin typeface="Arial"/>
              <a:cs typeface="Arial"/>
            </a:endParaRPr>
          </a:p>
          <a:p>
            <a:pPr marL="457834">
              <a:lnSpc>
                <a:spcPct val="100000"/>
              </a:lnSpc>
              <a:spcBef>
                <a:spcPts val="190"/>
              </a:spcBef>
            </a:pPr>
            <a:r>
              <a:rPr sz="1600" spc="380" dirty="0">
                <a:solidFill>
                  <a:srgbClr val="292934"/>
                </a:solidFill>
                <a:latin typeface="Arial"/>
                <a:cs typeface="Arial"/>
              </a:rPr>
              <a:t>},</a:t>
            </a:r>
            <a:endParaRPr sz="1600">
              <a:latin typeface="Arial"/>
              <a:cs typeface="Arial"/>
            </a:endParaRPr>
          </a:p>
          <a:p>
            <a:pPr marL="457834">
              <a:lnSpc>
                <a:spcPct val="100000"/>
              </a:lnSpc>
              <a:spcBef>
                <a:spcPts val="195"/>
              </a:spcBef>
            </a:pPr>
            <a:r>
              <a:rPr sz="1600" spc="260" dirty="0">
                <a:solidFill>
                  <a:srgbClr val="292934"/>
                </a:solidFill>
                <a:latin typeface="Arial"/>
                <a:cs typeface="Arial"/>
              </a:rPr>
              <a:t>"local":</a:t>
            </a:r>
            <a:r>
              <a:rPr sz="1600" spc="4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600" spc="430" dirty="0">
                <a:solidFill>
                  <a:srgbClr val="292934"/>
                </a:solidFill>
                <a:latin typeface="Arial"/>
                <a:cs typeface="Arial"/>
              </a:rPr>
              <a:t>[</a:t>
            </a:r>
            <a:endParaRPr sz="1600">
              <a:latin typeface="Arial"/>
              <a:cs typeface="Arial"/>
            </a:endParaRPr>
          </a:p>
          <a:p>
            <a:pPr marL="902969">
              <a:lnSpc>
                <a:spcPct val="100000"/>
              </a:lnSpc>
              <a:spcBef>
                <a:spcPts val="190"/>
              </a:spcBef>
            </a:pPr>
            <a:r>
              <a:rPr sz="1600" spc="160" dirty="0">
                <a:solidFill>
                  <a:srgbClr val="292934"/>
                </a:solidFill>
                <a:latin typeface="Arial"/>
                <a:cs typeface="Arial"/>
              </a:rPr>
              <a:t>"127.0.0.1"</a:t>
            </a:r>
            <a:endParaRPr sz="1600">
              <a:latin typeface="Arial"/>
              <a:cs typeface="Arial"/>
            </a:endParaRPr>
          </a:p>
          <a:p>
            <a:pPr marL="457834">
              <a:lnSpc>
                <a:spcPct val="100000"/>
              </a:lnSpc>
              <a:spcBef>
                <a:spcPts val="195"/>
              </a:spcBef>
            </a:pPr>
            <a:r>
              <a:rPr sz="1600" spc="430" dirty="0">
                <a:solidFill>
                  <a:srgbClr val="292934"/>
                </a:solidFill>
                <a:latin typeface="Arial"/>
                <a:cs typeface="Arial"/>
              </a:rPr>
              <a:t>]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600" spc="340" dirty="0">
                <a:solidFill>
                  <a:srgbClr val="292934"/>
                </a:solidFill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59664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Dynamic vSphere</a:t>
            </a:r>
            <a:r>
              <a:rPr spc="-370" dirty="0"/>
              <a:t> </a:t>
            </a:r>
            <a:r>
              <a:rPr spc="-90" dirty="0"/>
              <a:t>Inventory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5854"/>
            <a:ext cx="7363459" cy="2522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5"/>
              </a:spcBef>
              <a:buClr>
                <a:srgbClr val="92A199"/>
              </a:buClr>
              <a:buSzPct val="85000"/>
              <a:buChar char="•"/>
              <a:tabLst>
                <a:tab pos="1955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Preface each command with 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the</a:t>
            </a:r>
            <a:r>
              <a:rPr sz="2000" spc="-1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script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92A199"/>
              </a:buClr>
              <a:buFont typeface="Arial"/>
              <a:buChar char="•"/>
            </a:pP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15" dirty="0">
                <a:solidFill>
                  <a:srgbClr val="292934"/>
                </a:solidFill>
                <a:latin typeface="Arial"/>
                <a:cs typeface="Arial"/>
              </a:rPr>
              <a:t>$ </a:t>
            </a:r>
            <a:r>
              <a:rPr sz="1600" spc="50" dirty="0">
                <a:solidFill>
                  <a:srgbClr val="292934"/>
                </a:solidFill>
                <a:latin typeface="Arial"/>
                <a:cs typeface="Arial"/>
              </a:rPr>
              <a:t>ANSIBLE_HOSTS="/src/vmware-ansible/query.py" </a:t>
            </a:r>
            <a:r>
              <a:rPr sz="1600" spc="145" dirty="0">
                <a:solidFill>
                  <a:srgbClr val="292934"/>
                </a:solidFill>
                <a:latin typeface="Arial"/>
                <a:cs typeface="Arial"/>
              </a:rPr>
              <a:t>ansible </a:t>
            </a:r>
            <a:r>
              <a:rPr sz="1600" spc="335" dirty="0">
                <a:solidFill>
                  <a:srgbClr val="292934"/>
                </a:solidFill>
                <a:latin typeface="Arial"/>
                <a:cs typeface="Arial"/>
              </a:rPr>
              <a:t>all </a:t>
            </a:r>
            <a:r>
              <a:rPr sz="1600" spc="-60" dirty="0">
                <a:solidFill>
                  <a:srgbClr val="292934"/>
                </a:solidFill>
                <a:latin typeface="Arial"/>
                <a:cs typeface="Arial"/>
              </a:rPr>
              <a:t>-m</a:t>
            </a:r>
            <a:r>
              <a:rPr sz="1600" spc="2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600" spc="114" dirty="0">
                <a:solidFill>
                  <a:srgbClr val="292934"/>
                </a:solidFill>
                <a:latin typeface="Arial"/>
                <a:cs typeface="Arial"/>
              </a:rPr>
              <a:t>ping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980"/>
              </a:spcBef>
              <a:buClr>
                <a:srgbClr val="92A199"/>
              </a:buClr>
              <a:buSzPct val="85000"/>
              <a:buChar char="•"/>
              <a:tabLst>
                <a:tab pos="1955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Export an environmental</a:t>
            </a:r>
            <a:r>
              <a:rPr sz="2000" spc="-8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variable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15" dirty="0">
                <a:solidFill>
                  <a:srgbClr val="292934"/>
                </a:solidFill>
                <a:latin typeface="Arial"/>
                <a:cs typeface="Arial"/>
              </a:rPr>
              <a:t>$ </a:t>
            </a:r>
            <a:r>
              <a:rPr sz="1600" spc="130" dirty="0">
                <a:solidFill>
                  <a:srgbClr val="292934"/>
                </a:solidFill>
                <a:latin typeface="Arial"/>
                <a:cs typeface="Arial"/>
              </a:rPr>
              <a:t>export</a:t>
            </a:r>
            <a:r>
              <a:rPr sz="1600" spc="4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600" spc="55" dirty="0">
                <a:solidFill>
                  <a:srgbClr val="292934"/>
                </a:solidFill>
                <a:latin typeface="Arial"/>
                <a:cs typeface="Arial"/>
              </a:rPr>
              <a:t>ANSIBLE_HOSTS="/src/vmware-ansible/query.py”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spc="-15" dirty="0">
                <a:solidFill>
                  <a:srgbClr val="292934"/>
                </a:solidFill>
                <a:latin typeface="Arial"/>
                <a:cs typeface="Arial"/>
              </a:rPr>
              <a:t>$ </a:t>
            </a:r>
            <a:r>
              <a:rPr sz="1600" spc="145" dirty="0">
                <a:solidFill>
                  <a:srgbClr val="292934"/>
                </a:solidFill>
                <a:latin typeface="Arial"/>
                <a:cs typeface="Arial"/>
              </a:rPr>
              <a:t>ansible </a:t>
            </a:r>
            <a:r>
              <a:rPr sz="1600" spc="25" dirty="0">
                <a:solidFill>
                  <a:srgbClr val="292934"/>
                </a:solidFill>
                <a:latin typeface="Arial"/>
                <a:cs typeface="Arial"/>
              </a:rPr>
              <a:t>no_group </a:t>
            </a:r>
            <a:r>
              <a:rPr sz="1600" spc="-60" dirty="0">
                <a:solidFill>
                  <a:srgbClr val="292934"/>
                </a:solidFill>
                <a:latin typeface="Arial"/>
                <a:cs typeface="Arial"/>
              </a:rPr>
              <a:t>-m</a:t>
            </a:r>
            <a:r>
              <a:rPr sz="1600" spc="6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600" spc="114" dirty="0">
                <a:solidFill>
                  <a:srgbClr val="292934"/>
                </a:solidFill>
                <a:latin typeface="Arial"/>
                <a:cs typeface="Arial"/>
              </a:rPr>
              <a:t>ping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18700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Module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5853"/>
            <a:ext cx="7548245" cy="3684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140335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can be written in any language as long as they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output  JSON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take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parameters and conditions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define desired</a:t>
            </a:r>
            <a:r>
              <a:rPr sz="2400" spc="9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state</a:t>
            </a:r>
            <a:endParaRPr sz="2400">
              <a:latin typeface="Arial"/>
              <a:cs typeface="Arial"/>
            </a:endParaRPr>
          </a:p>
          <a:p>
            <a:pPr marL="194945" marR="532765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handles processing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of system resources,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services,  packages, files, etc.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in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idempotent</a:t>
            </a:r>
            <a:r>
              <a:rPr sz="2400" spc="4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fashion</a:t>
            </a:r>
            <a:endParaRPr sz="2400">
              <a:latin typeface="Arial"/>
              <a:cs typeface="Arial"/>
            </a:endParaRPr>
          </a:p>
          <a:p>
            <a:pPr marL="194945" marR="1016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“seek to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avoid changes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to the system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unless a change  needs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to </a:t>
            </a:r>
            <a:r>
              <a:rPr sz="2400" spc="-10" dirty="0">
                <a:solidFill>
                  <a:srgbClr val="292934"/>
                </a:solidFill>
                <a:latin typeface="Arial"/>
                <a:cs typeface="Arial"/>
              </a:rPr>
              <a:t>be</a:t>
            </a:r>
            <a:r>
              <a:rPr sz="2400" spc="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made”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ansible comes preloaded with a plethora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of</a:t>
            </a:r>
            <a:r>
              <a:rPr sz="2400" spc="1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modules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tons of community pull</a:t>
            </a:r>
            <a:r>
              <a:rPr sz="2400" spc="-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requests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42513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5" dirty="0"/>
              <a:t>Ad </a:t>
            </a:r>
            <a:r>
              <a:rPr spc="-70" dirty="0"/>
              <a:t>Hoc</a:t>
            </a:r>
            <a:r>
              <a:rPr spc="-405" dirty="0"/>
              <a:t> </a:t>
            </a:r>
            <a:r>
              <a:rPr spc="-95" dirty="0"/>
              <a:t>Commands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2320"/>
            <a:ext cx="7586345" cy="426593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run a single, </a:t>
            </a:r>
            <a:r>
              <a:rPr sz="2400" spc="-10" dirty="0">
                <a:solidFill>
                  <a:srgbClr val="292934"/>
                </a:solidFill>
                <a:latin typeface="Arial"/>
                <a:cs typeface="Arial"/>
              </a:rPr>
              <a:t>one-off</a:t>
            </a:r>
            <a:r>
              <a:rPr sz="2400" spc="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command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run on a full or partial</a:t>
            </a:r>
            <a:r>
              <a:rPr sz="2400" spc="4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inventory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run on a single</a:t>
            </a:r>
            <a:r>
              <a:rPr sz="2400" spc="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host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no need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save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for</a:t>
            </a:r>
            <a:r>
              <a:rPr sz="2400" spc="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later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950">
              <a:latin typeface="Arial"/>
              <a:cs typeface="Arial"/>
            </a:endParaRPr>
          </a:p>
          <a:p>
            <a:pPr marL="12700" marR="5080">
              <a:lnSpc>
                <a:spcPct val="120000"/>
              </a:lnSpc>
            </a:pPr>
            <a:r>
              <a:rPr sz="1600" spc="-15" dirty="0">
                <a:solidFill>
                  <a:srgbClr val="292934"/>
                </a:solidFill>
                <a:latin typeface="Arial"/>
                <a:cs typeface="Arial"/>
              </a:rPr>
              <a:t>$ </a:t>
            </a:r>
            <a:r>
              <a:rPr sz="1600" spc="145" dirty="0">
                <a:solidFill>
                  <a:srgbClr val="292934"/>
                </a:solidFill>
                <a:latin typeface="Arial"/>
                <a:cs typeface="Arial"/>
              </a:rPr>
              <a:t>ansible </a:t>
            </a:r>
            <a:r>
              <a:rPr sz="1600" spc="50" dirty="0">
                <a:solidFill>
                  <a:srgbClr val="292934"/>
                </a:solidFill>
                <a:latin typeface="Arial"/>
                <a:cs typeface="Arial"/>
              </a:rPr>
              <a:t>webservers </a:t>
            </a:r>
            <a:r>
              <a:rPr sz="1600" spc="-240" dirty="0">
                <a:solidFill>
                  <a:srgbClr val="292934"/>
                </a:solidFill>
                <a:latin typeface="Arial"/>
                <a:cs typeface="Arial"/>
              </a:rPr>
              <a:t>–m </a:t>
            </a:r>
            <a:r>
              <a:rPr sz="1600" spc="-130" dirty="0">
                <a:solidFill>
                  <a:srgbClr val="292934"/>
                </a:solidFill>
                <a:latin typeface="Arial"/>
                <a:cs typeface="Arial"/>
              </a:rPr>
              <a:t>command </a:t>
            </a:r>
            <a:r>
              <a:rPr sz="1600" spc="-15" dirty="0">
                <a:solidFill>
                  <a:srgbClr val="292934"/>
                </a:solidFill>
                <a:latin typeface="Arial"/>
                <a:cs typeface="Arial"/>
              </a:rPr>
              <a:t>–a </a:t>
            </a:r>
            <a:r>
              <a:rPr sz="1600" spc="95" dirty="0">
                <a:solidFill>
                  <a:srgbClr val="292934"/>
                </a:solidFill>
                <a:latin typeface="Arial"/>
                <a:cs typeface="Arial"/>
              </a:rPr>
              <a:t>“dpkg-query </a:t>
            </a:r>
            <a:r>
              <a:rPr sz="1600" spc="-325" dirty="0">
                <a:solidFill>
                  <a:srgbClr val="292934"/>
                </a:solidFill>
                <a:latin typeface="Arial"/>
                <a:cs typeface="Arial"/>
              </a:rPr>
              <a:t>–W </a:t>
            </a:r>
            <a:r>
              <a:rPr sz="1600" spc="114" dirty="0">
                <a:solidFill>
                  <a:srgbClr val="292934"/>
                </a:solidFill>
                <a:latin typeface="Arial"/>
                <a:cs typeface="Arial"/>
              </a:rPr>
              <a:t>openssl” </a:t>
            </a:r>
            <a:r>
              <a:rPr sz="1600" spc="-15" dirty="0">
                <a:solidFill>
                  <a:srgbClr val="292934"/>
                </a:solidFill>
                <a:latin typeface="Arial"/>
                <a:cs typeface="Arial"/>
              </a:rPr>
              <a:t>–u </a:t>
            </a:r>
            <a:r>
              <a:rPr sz="1600" spc="160" dirty="0">
                <a:solidFill>
                  <a:srgbClr val="292934"/>
                </a:solidFill>
                <a:latin typeface="Arial"/>
                <a:cs typeface="Arial"/>
              </a:rPr>
              <a:t>joe </a:t>
            </a:r>
            <a:r>
              <a:rPr sz="1600" spc="30" dirty="0">
                <a:solidFill>
                  <a:srgbClr val="292934"/>
                </a:solidFill>
                <a:latin typeface="Arial"/>
                <a:cs typeface="Arial"/>
              </a:rPr>
              <a:t>–k  </a:t>
            </a:r>
            <a:r>
              <a:rPr sz="1600" spc="-225" dirty="0">
                <a:solidFill>
                  <a:srgbClr val="292934"/>
                </a:solidFill>
                <a:latin typeface="Arial"/>
                <a:cs typeface="Arial"/>
              </a:rPr>
              <a:t>SSH</a:t>
            </a:r>
            <a:r>
              <a:rPr sz="1600" spc="-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600" spc="60" dirty="0">
                <a:solidFill>
                  <a:srgbClr val="292934"/>
                </a:solidFill>
                <a:latin typeface="Arial"/>
                <a:cs typeface="Arial"/>
              </a:rPr>
              <a:t>password:</a:t>
            </a:r>
            <a:endParaRPr sz="1600">
              <a:latin typeface="Arial"/>
              <a:cs typeface="Arial"/>
            </a:endParaRPr>
          </a:p>
          <a:p>
            <a:pPr marL="12700" marR="3674110">
              <a:lnSpc>
                <a:spcPct val="120000"/>
              </a:lnSpc>
              <a:tabLst>
                <a:tab pos="927100" algn="l"/>
              </a:tabLst>
            </a:pPr>
            <a:r>
              <a:rPr sz="1600" spc="55" dirty="0">
                <a:solidFill>
                  <a:srgbClr val="292934"/>
                </a:solidFill>
                <a:latin typeface="Arial"/>
                <a:cs typeface="Arial"/>
              </a:rPr>
              <a:t>foo.example.com </a:t>
            </a:r>
            <a:r>
              <a:rPr sz="1600" spc="459" dirty="0">
                <a:solidFill>
                  <a:srgbClr val="292934"/>
                </a:solidFill>
                <a:latin typeface="Arial"/>
                <a:cs typeface="Arial"/>
              </a:rPr>
              <a:t>| </a:t>
            </a:r>
            <a:r>
              <a:rPr sz="1600" spc="45" dirty="0">
                <a:solidFill>
                  <a:srgbClr val="292934"/>
                </a:solidFill>
                <a:latin typeface="Arial"/>
                <a:cs typeface="Arial"/>
              </a:rPr>
              <a:t>success </a:t>
            </a:r>
            <a:r>
              <a:rPr sz="1600" spc="459" dirty="0">
                <a:solidFill>
                  <a:srgbClr val="292934"/>
                </a:solidFill>
                <a:latin typeface="Arial"/>
                <a:cs typeface="Arial"/>
              </a:rPr>
              <a:t>| </a:t>
            </a:r>
            <a:r>
              <a:rPr sz="1600" spc="80" dirty="0">
                <a:solidFill>
                  <a:srgbClr val="292934"/>
                </a:solidFill>
                <a:latin typeface="Arial"/>
                <a:cs typeface="Arial"/>
              </a:rPr>
              <a:t>rc=0 </a:t>
            </a:r>
            <a:r>
              <a:rPr sz="1600" spc="-65" dirty="0">
                <a:solidFill>
                  <a:srgbClr val="292934"/>
                </a:solidFill>
                <a:latin typeface="Arial"/>
                <a:cs typeface="Arial"/>
              </a:rPr>
              <a:t>&gt;&gt;  </a:t>
            </a:r>
            <a:r>
              <a:rPr sz="1600" spc="85" dirty="0">
                <a:solidFill>
                  <a:srgbClr val="292934"/>
                </a:solidFill>
                <a:latin typeface="Arial"/>
                <a:cs typeface="Arial"/>
              </a:rPr>
              <a:t>openssl	</a:t>
            </a:r>
            <a:r>
              <a:rPr sz="1600" spc="55" dirty="0">
                <a:solidFill>
                  <a:srgbClr val="292934"/>
                </a:solidFill>
                <a:latin typeface="Arial"/>
                <a:cs typeface="Arial"/>
              </a:rPr>
              <a:t>1.0.1e-2+deb7u10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>
              <a:latin typeface="Arial"/>
              <a:cs typeface="Arial"/>
            </a:endParaRPr>
          </a:p>
          <a:p>
            <a:pPr marL="12700" marR="3674110">
              <a:lnSpc>
                <a:spcPct val="120000"/>
              </a:lnSpc>
              <a:tabLst>
                <a:tab pos="927100" algn="l"/>
              </a:tabLst>
            </a:pPr>
            <a:r>
              <a:rPr sz="1600" spc="50" dirty="0">
                <a:solidFill>
                  <a:srgbClr val="292934"/>
                </a:solidFill>
                <a:latin typeface="Arial"/>
                <a:cs typeface="Arial"/>
              </a:rPr>
              <a:t>bar.example.com </a:t>
            </a:r>
            <a:r>
              <a:rPr sz="1600" spc="459" dirty="0">
                <a:solidFill>
                  <a:srgbClr val="292934"/>
                </a:solidFill>
                <a:latin typeface="Arial"/>
                <a:cs typeface="Arial"/>
              </a:rPr>
              <a:t>| </a:t>
            </a:r>
            <a:r>
              <a:rPr sz="1600" spc="45" dirty="0">
                <a:solidFill>
                  <a:srgbClr val="292934"/>
                </a:solidFill>
                <a:latin typeface="Arial"/>
                <a:cs typeface="Arial"/>
              </a:rPr>
              <a:t>success </a:t>
            </a:r>
            <a:r>
              <a:rPr sz="1600" spc="459" dirty="0">
                <a:solidFill>
                  <a:srgbClr val="292934"/>
                </a:solidFill>
                <a:latin typeface="Arial"/>
                <a:cs typeface="Arial"/>
              </a:rPr>
              <a:t>| </a:t>
            </a:r>
            <a:r>
              <a:rPr sz="1600" spc="80" dirty="0">
                <a:solidFill>
                  <a:srgbClr val="292934"/>
                </a:solidFill>
                <a:latin typeface="Arial"/>
                <a:cs typeface="Arial"/>
              </a:rPr>
              <a:t>rc=0 </a:t>
            </a:r>
            <a:r>
              <a:rPr sz="1600" spc="-65" dirty="0">
                <a:solidFill>
                  <a:srgbClr val="292934"/>
                </a:solidFill>
                <a:latin typeface="Arial"/>
                <a:cs typeface="Arial"/>
              </a:rPr>
              <a:t>&gt;&gt;  </a:t>
            </a:r>
            <a:r>
              <a:rPr sz="1600" spc="85" dirty="0">
                <a:solidFill>
                  <a:srgbClr val="292934"/>
                </a:solidFill>
                <a:latin typeface="Arial"/>
                <a:cs typeface="Arial"/>
              </a:rPr>
              <a:t>openssl	</a:t>
            </a:r>
            <a:r>
              <a:rPr sz="1600" spc="55" dirty="0">
                <a:solidFill>
                  <a:srgbClr val="292934"/>
                </a:solidFill>
                <a:latin typeface="Arial"/>
                <a:cs typeface="Arial"/>
              </a:rPr>
              <a:t>1.0.1e-2+deb7u10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22701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Playbooks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2320"/>
            <a:ext cx="7801609" cy="21482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More powerful configuration</a:t>
            </a:r>
            <a:r>
              <a:rPr sz="2400" spc="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management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Kept in source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control,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developed,</a:t>
            </a:r>
            <a:r>
              <a:rPr sz="2400" spc="4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validated</a:t>
            </a:r>
            <a:endParaRPr sz="2400">
              <a:latin typeface="Arial"/>
              <a:cs typeface="Arial"/>
            </a:endParaRPr>
          </a:p>
          <a:p>
            <a:pPr marL="194945" marR="427355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Declare configurations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more complex mutli-system  enviornments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Arrange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and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run tasks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synchronously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or</a:t>
            </a:r>
            <a:r>
              <a:rPr sz="2400" spc="6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asynchronously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44126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Playbooks:</a:t>
            </a:r>
            <a:r>
              <a:rPr spc="-270" dirty="0"/>
              <a:t> </a:t>
            </a:r>
            <a:r>
              <a:rPr spc="-9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6976" y="1583182"/>
            <a:ext cx="4047490" cy="4827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292934"/>
                </a:solidFill>
                <a:latin typeface="Arial"/>
                <a:cs typeface="Arial"/>
              </a:rPr>
              <a:t>---</a:t>
            </a:r>
            <a:endParaRPr sz="1500">
              <a:latin typeface="Arial"/>
              <a:cs typeface="Arial"/>
            </a:endParaRPr>
          </a:p>
          <a:p>
            <a:pPr marL="117475" marR="2108835" indent="-105410">
              <a:lnSpc>
                <a:spcPct val="100000"/>
              </a:lnSpc>
              <a:buChar char="-"/>
              <a:tabLst>
                <a:tab pos="128905" algn="l"/>
              </a:tabLst>
            </a:pPr>
            <a:r>
              <a:rPr sz="1500" dirty="0">
                <a:solidFill>
                  <a:srgbClr val="292934"/>
                </a:solidFill>
                <a:latin typeface="Arial"/>
                <a:cs typeface="Arial"/>
              </a:rPr>
              <a:t>hosts: </a:t>
            </a:r>
            <a:r>
              <a:rPr sz="1500" spc="-5" dirty="0">
                <a:solidFill>
                  <a:srgbClr val="292934"/>
                </a:solidFill>
                <a:latin typeface="Arial"/>
                <a:cs typeface="Arial"/>
              </a:rPr>
              <a:t>all  </a:t>
            </a:r>
            <a:r>
              <a:rPr sz="1500" dirty="0">
                <a:solidFill>
                  <a:srgbClr val="292934"/>
                </a:solidFill>
                <a:latin typeface="Arial"/>
                <a:cs typeface="Arial"/>
              </a:rPr>
              <a:t>remote_user:</a:t>
            </a:r>
            <a:r>
              <a:rPr sz="1500" spc="-8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292934"/>
                </a:solidFill>
                <a:latin typeface="Arial"/>
                <a:cs typeface="Arial"/>
              </a:rPr>
              <a:t>vagrant  sudo: </a:t>
            </a:r>
            <a:r>
              <a:rPr sz="1500" dirty="0">
                <a:solidFill>
                  <a:srgbClr val="292934"/>
                </a:solidFill>
                <a:latin typeface="Arial"/>
                <a:cs typeface="Arial"/>
              </a:rPr>
              <a:t>true  sudo_user: </a:t>
            </a:r>
            <a:r>
              <a:rPr sz="1500" spc="5" dirty="0">
                <a:solidFill>
                  <a:srgbClr val="292934"/>
                </a:solidFill>
                <a:latin typeface="Arial"/>
                <a:cs typeface="Arial"/>
              </a:rPr>
              <a:t>root  </a:t>
            </a:r>
            <a:r>
              <a:rPr sz="1500" spc="-5" dirty="0">
                <a:solidFill>
                  <a:srgbClr val="292934"/>
                </a:solidFill>
                <a:latin typeface="Arial"/>
                <a:cs typeface="Arial"/>
              </a:rPr>
              <a:t>vars_files:</a:t>
            </a:r>
            <a:endParaRPr sz="1500">
              <a:latin typeface="Arial"/>
              <a:cs typeface="Arial"/>
            </a:endParaRPr>
          </a:p>
          <a:p>
            <a:pPr marL="117475" marR="1271905" lvl="1" indent="104775">
              <a:lnSpc>
                <a:spcPct val="100000"/>
              </a:lnSpc>
              <a:buChar char="-"/>
              <a:tabLst>
                <a:tab pos="339090" algn="l"/>
              </a:tabLst>
            </a:pPr>
            <a:r>
              <a:rPr sz="1500" spc="-5" dirty="0">
                <a:solidFill>
                  <a:srgbClr val="292934"/>
                </a:solidFill>
                <a:latin typeface="Arial"/>
                <a:cs typeface="Arial"/>
              </a:rPr>
              <a:t>r</a:t>
            </a:r>
            <a:r>
              <a:rPr sz="1500" dirty="0">
                <a:solidFill>
                  <a:srgbClr val="292934"/>
                </a:solidFill>
                <a:latin typeface="Arial"/>
                <a:cs typeface="Arial"/>
              </a:rPr>
              <a:t>o</a:t>
            </a:r>
            <a:r>
              <a:rPr sz="1500" spc="-5" dirty="0">
                <a:solidFill>
                  <a:srgbClr val="292934"/>
                </a:solidFill>
                <a:latin typeface="Arial"/>
                <a:cs typeface="Arial"/>
              </a:rPr>
              <a:t>l</a:t>
            </a:r>
            <a:r>
              <a:rPr sz="1500" dirty="0">
                <a:solidFill>
                  <a:srgbClr val="292934"/>
                </a:solidFill>
                <a:latin typeface="Arial"/>
                <a:cs typeface="Arial"/>
              </a:rPr>
              <a:t>es/</a:t>
            </a:r>
            <a:r>
              <a:rPr sz="1500" spc="-15" dirty="0">
                <a:solidFill>
                  <a:srgbClr val="292934"/>
                </a:solidFill>
                <a:latin typeface="Arial"/>
                <a:cs typeface="Arial"/>
              </a:rPr>
              <a:t>v</a:t>
            </a:r>
            <a:r>
              <a:rPr sz="1500" spc="-5" dirty="0">
                <a:solidFill>
                  <a:srgbClr val="292934"/>
                </a:solidFill>
                <a:latin typeface="Arial"/>
                <a:cs typeface="Arial"/>
              </a:rPr>
              <a:t>a</a:t>
            </a:r>
            <a:r>
              <a:rPr sz="1500" dirty="0">
                <a:solidFill>
                  <a:srgbClr val="292934"/>
                </a:solidFill>
                <a:latin typeface="Arial"/>
                <a:cs typeface="Arial"/>
              </a:rPr>
              <a:t>r</a:t>
            </a:r>
            <a:r>
              <a:rPr sz="1500" spc="15" dirty="0">
                <a:solidFill>
                  <a:srgbClr val="292934"/>
                </a:solidFill>
                <a:latin typeface="Arial"/>
                <a:cs typeface="Arial"/>
              </a:rPr>
              <a:t>s</a:t>
            </a:r>
            <a:r>
              <a:rPr sz="1500" dirty="0">
                <a:solidFill>
                  <a:srgbClr val="292934"/>
                </a:solidFill>
                <a:latin typeface="Arial"/>
                <a:cs typeface="Arial"/>
              </a:rPr>
              <a:t>/</a:t>
            </a:r>
            <a:r>
              <a:rPr sz="1500" spc="-15" dirty="0">
                <a:solidFill>
                  <a:srgbClr val="292934"/>
                </a:solidFill>
                <a:latin typeface="Arial"/>
                <a:cs typeface="Arial"/>
              </a:rPr>
              <a:t>w</a:t>
            </a:r>
            <a:r>
              <a:rPr sz="1500" spc="-5" dirty="0">
                <a:solidFill>
                  <a:srgbClr val="292934"/>
                </a:solidFill>
                <a:latin typeface="Arial"/>
                <a:cs typeface="Arial"/>
              </a:rPr>
              <a:t>eb</a:t>
            </a:r>
            <a:r>
              <a:rPr sz="1500" dirty="0">
                <a:solidFill>
                  <a:srgbClr val="292934"/>
                </a:solidFill>
                <a:latin typeface="Arial"/>
                <a:cs typeface="Arial"/>
              </a:rPr>
              <a:t>s</a:t>
            </a:r>
            <a:r>
              <a:rPr sz="1500" spc="-5" dirty="0">
                <a:solidFill>
                  <a:srgbClr val="292934"/>
                </a:solidFill>
                <a:latin typeface="Arial"/>
                <a:cs typeface="Arial"/>
              </a:rPr>
              <a:t>e</a:t>
            </a:r>
            <a:r>
              <a:rPr sz="1500" dirty="0">
                <a:solidFill>
                  <a:srgbClr val="292934"/>
                </a:solidFill>
                <a:latin typeface="Arial"/>
                <a:cs typeface="Arial"/>
              </a:rPr>
              <a:t>r</a:t>
            </a:r>
            <a:r>
              <a:rPr sz="1500" spc="-15" dirty="0">
                <a:solidFill>
                  <a:srgbClr val="292934"/>
                </a:solidFill>
                <a:latin typeface="Arial"/>
                <a:cs typeface="Arial"/>
              </a:rPr>
              <a:t>v</a:t>
            </a:r>
            <a:r>
              <a:rPr sz="1500" spc="-5" dirty="0">
                <a:solidFill>
                  <a:srgbClr val="292934"/>
                </a:solidFill>
                <a:latin typeface="Arial"/>
                <a:cs typeface="Arial"/>
              </a:rPr>
              <a:t>e</a:t>
            </a:r>
            <a:r>
              <a:rPr sz="1500" spc="-80" dirty="0">
                <a:solidFill>
                  <a:srgbClr val="292934"/>
                </a:solidFill>
                <a:latin typeface="Arial"/>
                <a:cs typeface="Arial"/>
              </a:rPr>
              <a:t>r</a:t>
            </a:r>
            <a:r>
              <a:rPr sz="1500" dirty="0">
                <a:solidFill>
                  <a:srgbClr val="292934"/>
                </a:solidFill>
                <a:latin typeface="Arial"/>
                <a:cs typeface="Arial"/>
              </a:rPr>
              <a:t>.</a:t>
            </a:r>
            <a:r>
              <a:rPr sz="1500" spc="5" dirty="0">
                <a:solidFill>
                  <a:srgbClr val="292934"/>
                </a:solidFill>
                <a:latin typeface="Arial"/>
                <a:cs typeface="Arial"/>
              </a:rPr>
              <a:t>e</a:t>
            </a:r>
            <a:r>
              <a:rPr sz="1500" spc="-5" dirty="0">
                <a:solidFill>
                  <a:srgbClr val="292934"/>
                </a:solidFill>
                <a:latin typeface="Arial"/>
                <a:cs typeface="Arial"/>
              </a:rPr>
              <a:t>n</a:t>
            </a:r>
            <a:r>
              <a:rPr sz="1500" dirty="0">
                <a:solidFill>
                  <a:srgbClr val="292934"/>
                </a:solidFill>
                <a:latin typeface="Arial"/>
                <a:cs typeface="Arial"/>
              </a:rPr>
              <a:t>cr</a:t>
            </a:r>
            <a:r>
              <a:rPr sz="1500" spc="-15" dirty="0">
                <a:solidFill>
                  <a:srgbClr val="292934"/>
                </a:solidFill>
                <a:latin typeface="Arial"/>
                <a:cs typeface="Arial"/>
              </a:rPr>
              <a:t>y</a:t>
            </a:r>
            <a:r>
              <a:rPr sz="1500" spc="-5" dirty="0">
                <a:solidFill>
                  <a:srgbClr val="292934"/>
                </a:solidFill>
                <a:latin typeface="Arial"/>
                <a:cs typeface="Arial"/>
              </a:rPr>
              <a:t>p</a:t>
            </a:r>
            <a:r>
              <a:rPr sz="1500" dirty="0">
                <a:solidFill>
                  <a:srgbClr val="292934"/>
                </a:solidFill>
                <a:latin typeface="Arial"/>
                <a:cs typeface="Arial"/>
              </a:rPr>
              <a:t>t  </a:t>
            </a:r>
            <a:r>
              <a:rPr sz="1500" spc="-5" dirty="0">
                <a:solidFill>
                  <a:srgbClr val="292934"/>
                </a:solidFill>
                <a:latin typeface="Arial"/>
                <a:cs typeface="Arial"/>
              </a:rPr>
              <a:t>vars:</a:t>
            </a:r>
            <a:endParaRPr sz="1500">
              <a:latin typeface="Arial"/>
              <a:cs typeface="Arial"/>
            </a:endParaRPr>
          </a:p>
          <a:p>
            <a:pPr marL="117475" marR="2726055" indent="104775">
              <a:lnSpc>
                <a:spcPct val="100000"/>
              </a:lnSpc>
            </a:pPr>
            <a:r>
              <a:rPr sz="1500" spc="-5" dirty="0">
                <a:solidFill>
                  <a:srgbClr val="292934"/>
                </a:solidFill>
                <a:latin typeface="Arial"/>
                <a:cs typeface="Arial"/>
              </a:rPr>
              <a:t>lifecycle:</a:t>
            </a:r>
            <a:r>
              <a:rPr sz="1500" spc="-6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292934"/>
                </a:solidFill>
                <a:latin typeface="Arial"/>
                <a:cs typeface="Arial"/>
              </a:rPr>
              <a:t>dev  </a:t>
            </a:r>
            <a:r>
              <a:rPr sz="1500" dirty="0">
                <a:solidFill>
                  <a:srgbClr val="292934"/>
                </a:solidFill>
                <a:latin typeface="Arial"/>
                <a:cs typeface="Arial"/>
              </a:rPr>
              <a:t>roles:</a:t>
            </a:r>
            <a:endParaRPr sz="1500">
              <a:latin typeface="Arial"/>
              <a:cs typeface="Arial"/>
            </a:endParaRPr>
          </a:p>
          <a:p>
            <a:pPr marL="338455" lvl="1" indent="-116205">
              <a:lnSpc>
                <a:spcPct val="100000"/>
              </a:lnSpc>
              <a:spcBef>
                <a:spcPts val="5"/>
              </a:spcBef>
              <a:buChar char="-"/>
              <a:tabLst>
                <a:tab pos="339090" algn="l"/>
              </a:tabLst>
            </a:pPr>
            <a:r>
              <a:rPr sz="1500" dirty="0">
                <a:solidFill>
                  <a:srgbClr val="292934"/>
                </a:solidFill>
                <a:latin typeface="Arial"/>
                <a:cs typeface="Arial"/>
              </a:rPr>
              <a:t>roles/debian</a:t>
            </a:r>
            <a:endParaRPr sz="1500">
              <a:latin typeface="Arial"/>
              <a:cs typeface="Arial"/>
            </a:endParaRPr>
          </a:p>
          <a:p>
            <a:pPr marL="338455" lvl="1" indent="-116205">
              <a:lnSpc>
                <a:spcPct val="100000"/>
              </a:lnSpc>
              <a:buChar char="-"/>
              <a:tabLst>
                <a:tab pos="339090" algn="l"/>
              </a:tabLst>
            </a:pPr>
            <a:r>
              <a:rPr sz="1500" dirty="0">
                <a:solidFill>
                  <a:srgbClr val="292934"/>
                </a:solidFill>
                <a:latin typeface="Arial"/>
                <a:cs typeface="Arial"/>
              </a:rPr>
              <a:t>roles/vmware-tools</a:t>
            </a:r>
            <a:endParaRPr sz="1500">
              <a:latin typeface="Arial"/>
              <a:cs typeface="Arial"/>
            </a:endParaRPr>
          </a:p>
          <a:p>
            <a:pPr marL="338455" lvl="1" indent="-116205">
              <a:lnSpc>
                <a:spcPct val="100000"/>
              </a:lnSpc>
              <a:buChar char="-"/>
              <a:tabLst>
                <a:tab pos="339090" algn="l"/>
              </a:tabLst>
            </a:pPr>
            <a:r>
              <a:rPr sz="1500" dirty="0">
                <a:solidFill>
                  <a:srgbClr val="292934"/>
                </a:solidFill>
                <a:latin typeface="Arial"/>
                <a:cs typeface="Arial"/>
              </a:rPr>
              <a:t>roles/local-users</a:t>
            </a:r>
            <a:endParaRPr sz="1500">
              <a:latin typeface="Arial"/>
              <a:cs typeface="Arial"/>
            </a:endParaRPr>
          </a:p>
          <a:p>
            <a:pPr marL="338455" lvl="1" indent="-116205">
              <a:lnSpc>
                <a:spcPct val="100000"/>
              </a:lnSpc>
              <a:buChar char="-"/>
              <a:tabLst>
                <a:tab pos="339090" algn="l"/>
              </a:tabLst>
            </a:pPr>
            <a:r>
              <a:rPr sz="1500" dirty="0">
                <a:solidFill>
                  <a:srgbClr val="292934"/>
                </a:solidFill>
                <a:latin typeface="Arial"/>
                <a:cs typeface="Arial"/>
              </a:rPr>
              <a:t>roles/sudoers</a:t>
            </a:r>
            <a:endParaRPr sz="1500">
              <a:latin typeface="Arial"/>
              <a:cs typeface="Arial"/>
            </a:endParaRPr>
          </a:p>
          <a:p>
            <a:pPr marL="338455" lvl="1" indent="-116205">
              <a:lnSpc>
                <a:spcPct val="100000"/>
              </a:lnSpc>
              <a:buChar char="-"/>
              <a:tabLst>
                <a:tab pos="339090" algn="l"/>
              </a:tabLst>
            </a:pPr>
            <a:r>
              <a:rPr sz="1500" dirty="0">
                <a:solidFill>
                  <a:srgbClr val="292934"/>
                </a:solidFill>
                <a:latin typeface="Arial"/>
                <a:cs typeface="Arial"/>
              </a:rPr>
              <a:t>roles/iptables</a:t>
            </a:r>
            <a:endParaRPr sz="1500">
              <a:latin typeface="Arial"/>
              <a:cs typeface="Arial"/>
            </a:endParaRPr>
          </a:p>
          <a:p>
            <a:pPr marL="338455" lvl="1" indent="-116205">
              <a:lnSpc>
                <a:spcPct val="100000"/>
              </a:lnSpc>
              <a:buChar char="-"/>
              <a:tabLst>
                <a:tab pos="339090" algn="l"/>
              </a:tabLst>
            </a:pPr>
            <a:r>
              <a:rPr sz="1500" dirty="0">
                <a:solidFill>
                  <a:srgbClr val="292934"/>
                </a:solidFill>
                <a:latin typeface="Arial"/>
                <a:cs typeface="Arial"/>
              </a:rPr>
              <a:t>roles/clamav</a:t>
            </a:r>
            <a:endParaRPr sz="1500">
              <a:latin typeface="Arial"/>
              <a:cs typeface="Arial"/>
            </a:endParaRPr>
          </a:p>
          <a:p>
            <a:pPr marL="338455" lvl="1" indent="-116205">
              <a:lnSpc>
                <a:spcPct val="100000"/>
              </a:lnSpc>
              <a:buChar char="-"/>
              <a:tabLst>
                <a:tab pos="339090" algn="l"/>
              </a:tabLst>
            </a:pPr>
            <a:r>
              <a:rPr sz="1500" dirty="0">
                <a:solidFill>
                  <a:srgbClr val="292934"/>
                </a:solidFill>
                <a:latin typeface="Arial"/>
                <a:cs typeface="Arial"/>
              </a:rPr>
              <a:t>roles/java-jdk-7</a:t>
            </a:r>
            <a:endParaRPr sz="1500">
              <a:latin typeface="Arial"/>
              <a:cs typeface="Arial"/>
            </a:endParaRPr>
          </a:p>
          <a:p>
            <a:pPr marL="338455" lvl="1" indent="-116205">
              <a:lnSpc>
                <a:spcPct val="100000"/>
              </a:lnSpc>
              <a:buChar char="-"/>
              <a:tabLst>
                <a:tab pos="339090" algn="l"/>
              </a:tabLst>
            </a:pPr>
            <a:r>
              <a:rPr sz="1500" dirty="0">
                <a:solidFill>
                  <a:srgbClr val="292934"/>
                </a:solidFill>
                <a:latin typeface="Arial"/>
                <a:cs typeface="Arial"/>
              </a:rPr>
              <a:t>roles/postgres</a:t>
            </a:r>
            <a:endParaRPr sz="1500">
              <a:latin typeface="Arial"/>
              <a:cs typeface="Arial"/>
            </a:endParaRPr>
          </a:p>
          <a:p>
            <a:pPr marL="338455" lvl="1" indent="-116205">
              <a:lnSpc>
                <a:spcPct val="100000"/>
              </a:lnSpc>
              <a:buChar char="-"/>
              <a:tabLst>
                <a:tab pos="339090" algn="l"/>
              </a:tabLst>
            </a:pPr>
            <a:r>
              <a:rPr sz="1500" dirty="0">
                <a:solidFill>
                  <a:srgbClr val="292934"/>
                </a:solidFill>
                <a:latin typeface="Arial"/>
                <a:cs typeface="Arial"/>
              </a:rPr>
              <a:t>roles/apache</a:t>
            </a:r>
            <a:endParaRPr sz="1500">
              <a:latin typeface="Arial"/>
              <a:cs typeface="Arial"/>
            </a:endParaRPr>
          </a:p>
          <a:p>
            <a:pPr marL="338455" lvl="1" indent="-116205">
              <a:lnSpc>
                <a:spcPct val="100000"/>
              </a:lnSpc>
              <a:buChar char="-"/>
              <a:tabLst>
                <a:tab pos="339090" algn="l"/>
              </a:tabLst>
            </a:pPr>
            <a:r>
              <a:rPr sz="1500" dirty="0">
                <a:solidFill>
                  <a:srgbClr val="292934"/>
                </a:solidFill>
                <a:latin typeface="Arial"/>
                <a:cs typeface="Arial"/>
              </a:rPr>
              <a:t>roles/tomcat-7</a:t>
            </a:r>
            <a:endParaRPr sz="1500">
              <a:latin typeface="Arial"/>
              <a:cs typeface="Arial"/>
            </a:endParaRPr>
          </a:p>
          <a:p>
            <a:pPr marL="338455" lvl="1" indent="-116205">
              <a:lnSpc>
                <a:spcPct val="100000"/>
              </a:lnSpc>
              <a:buChar char="-"/>
              <a:tabLst>
                <a:tab pos="339090" algn="l"/>
              </a:tabLst>
            </a:pPr>
            <a:r>
              <a:rPr sz="1500" dirty="0">
                <a:solidFill>
                  <a:srgbClr val="292934"/>
                </a:solidFill>
                <a:latin typeface="Arial"/>
                <a:cs typeface="Arial"/>
              </a:rPr>
              <a:t>{ role: roles/tc-native, </a:t>
            </a:r>
            <a:r>
              <a:rPr sz="1500" spc="-5" dirty="0">
                <a:solidFill>
                  <a:srgbClr val="292934"/>
                </a:solidFill>
                <a:latin typeface="Arial"/>
                <a:cs typeface="Arial"/>
              </a:rPr>
              <a:t>when: native== </a:t>
            </a:r>
            <a:r>
              <a:rPr sz="1500" dirty="0">
                <a:solidFill>
                  <a:srgbClr val="292934"/>
                </a:solidFill>
                <a:latin typeface="Arial"/>
                <a:cs typeface="Arial"/>
              </a:rPr>
              <a:t>'true'</a:t>
            </a:r>
            <a:r>
              <a:rPr sz="1500" spc="-10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292934"/>
                </a:solidFill>
                <a:latin typeface="Arial"/>
                <a:cs typeface="Arial"/>
              </a:rPr>
              <a:t>}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25365" y="1583182"/>
            <a:ext cx="121666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292934"/>
                </a:solidFill>
                <a:latin typeface="Arial"/>
                <a:cs typeface="Arial"/>
              </a:rPr>
              <a:t>-</a:t>
            </a:r>
            <a:r>
              <a:rPr sz="1500" spc="-7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292934"/>
                </a:solidFill>
                <a:latin typeface="Arial"/>
                <a:cs typeface="Arial"/>
              </a:rPr>
              <a:t>roles/ansible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20209" y="1811782"/>
            <a:ext cx="4320540" cy="3684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3679" indent="-116205">
              <a:lnSpc>
                <a:spcPct val="100000"/>
              </a:lnSpc>
              <a:spcBef>
                <a:spcPts val="100"/>
              </a:spcBef>
              <a:buChar char="-"/>
              <a:tabLst>
                <a:tab pos="233679" algn="l"/>
              </a:tabLst>
            </a:pPr>
            <a:r>
              <a:rPr sz="1500" dirty="0">
                <a:solidFill>
                  <a:srgbClr val="292934"/>
                </a:solidFill>
                <a:latin typeface="Arial"/>
                <a:cs typeface="Arial"/>
              </a:rPr>
              <a:t>roles/git</a:t>
            </a:r>
            <a:endParaRPr sz="1500">
              <a:latin typeface="Arial"/>
              <a:cs typeface="Arial"/>
            </a:endParaRPr>
          </a:p>
          <a:p>
            <a:pPr marL="233679" indent="-116205">
              <a:lnSpc>
                <a:spcPct val="100000"/>
              </a:lnSpc>
              <a:buChar char="-"/>
              <a:tabLst>
                <a:tab pos="233679" algn="l"/>
              </a:tabLst>
            </a:pPr>
            <a:r>
              <a:rPr sz="1500" dirty="0">
                <a:solidFill>
                  <a:srgbClr val="292934"/>
                </a:solidFill>
                <a:latin typeface="Arial"/>
                <a:cs typeface="Arial"/>
              </a:rPr>
              <a:t>roles/liquibase</a:t>
            </a:r>
            <a:endParaRPr sz="1500">
              <a:latin typeface="Arial"/>
              <a:cs typeface="Arial"/>
            </a:endParaRPr>
          </a:p>
          <a:p>
            <a:pPr marL="12700" marR="2939415" indent="104775">
              <a:lnSpc>
                <a:spcPct val="100000"/>
              </a:lnSpc>
              <a:buChar char="-"/>
              <a:tabLst>
                <a:tab pos="233679" algn="l"/>
              </a:tabLst>
            </a:pPr>
            <a:r>
              <a:rPr sz="1500" spc="-5" dirty="0">
                <a:solidFill>
                  <a:srgbClr val="292934"/>
                </a:solidFill>
                <a:latin typeface="Arial"/>
                <a:cs typeface="Arial"/>
              </a:rPr>
              <a:t>r</a:t>
            </a:r>
            <a:r>
              <a:rPr sz="1500" dirty="0">
                <a:solidFill>
                  <a:srgbClr val="292934"/>
                </a:solidFill>
                <a:latin typeface="Arial"/>
                <a:cs typeface="Arial"/>
              </a:rPr>
              <a:t>o</a:t>
            </a:r>
            <a:r>
              <a:rPr sz="1500" spc="-5" dirty="0">
                <a:solidFill>
                  <a:srgbClr val="292934"/>
                </a:solidFill>
                <a:latin typeface="Arial"/>
                <a:cs typeface="Arial"/>
              </a:rPr>
              <a:t>l</a:t>
            </a:r>
            <a:r>
              <a:rPr sz="1500" dirty="0">
                <a:solidFill>
                  <a:srgbClr val="292934"/>
                </a:solidFill>
                <a:latin typeface="Arial"/>
                <a:cs typeface="Arial"/>
              </a:rPr>
              <a:t>es/</a:t>
            </a:r>
            <a:r>
              <a:rPr sz="1500" spc="5" dirty="0">
                <a:solidFill>
                  <a:srgbClr val="292934"/>
                </a:solidFill>
                <a:latin typeface="Arial"/>
                <a:cs typeface="Arial"/>
              </a:rPr>
              <a:t>c</a:t>
            </a:r>
            <a:r>
              <a:rPr sz="1500" spc="-5" dirty="0">
                <a:solidFill>
                  <a:srgbClr val="292934"/>
                </a:solidFill>
                <a:latin typeface="Arial"/>
                <a:cs typeface="Arial"/>
              </a:rPr>
              <a:t>l</a:t>
            </a:r>
            <a:r>
              <a:rPr sz="1500" dirty="0">
                <a:solidFill>
                  <a:srgbClr val="292934"/>
                </a:solidFill>
                <a:latin typeface="Arial"/>
                <a:cs typeface="Arial"/>
              </a:rPr>
              <a:t>e</a:t>
            </a:r>
            <a:r>
              <a:rPr sz="1500" spc="-5" dirty="0">
                <a:solidFill>
                  <a:srgbClr val="292934"/>
                </a:solidFill>
                <a:latin typeface="Arial"/>
                <a:cs typeface="Arial"/>
              </a:rPr>
              <a:t>anup  </a:t>
            </a:r>
            <a:r>
              <a:rPr sz="1500" dirty="0">
                <a:solidFill>
                  <a:srgbClr val="292934"/>
                </a:solidFill>
                <a:latin typeface="Arial"/>
                <a:cs typeface="Arial"/>
              </a:rPr>
              <a:t>post_tasks:</a:t>
            </a:r>
            <a:endParaRPr sz="1500">
              <a:latin typeface="Arial"/>
              <a:cs typeface="Arial"/>
            </a:endParaRPr>
          </a:p>
          <a:p>
            <a:pPr marL="222885" marR="1951989" indent="-105410">
              <a:lnSpc>
                <a:spcPct val="100000"/>
              </a:lnSpc>
              <a:buChar char="-"/>
              <a:tabLst>
                <a:tab pos="233679" algn="l"/>
              </a:tabLst>
            </a:pPr>
            <a:r>
              <a:rPr sz="1500" spc="-5" dirty="0">
                <a:solidFill>
                  <a:srgbClr val="292934"/>
                </a:solidFill>
                <a:latin typeface="Arial"/>
                <a:cs typeface="Arial"/>
              </a:rPr>
              <a:t>name: </a:t>
            </a:r>
            <a:r>
              <a:rPr sz="1500" dirty="0">
                <a:solidFill>
                  <a:srgbClr val="292934"/>
                </a:solidFill>
                <a:latin typeface="Arial"/>
                <a:cs typeface="Arial"/>
              </a:rPr>
              <a:t>Reboot the</a:t>
            </a:r>
            <a:r>
              <a:rPr sz="15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292934"/>
                </a:solidFill>
                <a:latin typeface="Arial"/>
                <a:cs typeface="Arial"/>
              </a:rPr>
              <a:t>Server  </a:t>
            </a:r>
            <a:r>
              <a:rPr sz="1500" dirty="0">
                <a:solidFill>
                  <a:srgbClr val="292934"/>
                </a:solidFill>
                <a:latin typeface="Arial"/>
                <a:cs typeface="Arial"/>
              </a:rPr>
              <a:t>command:</a:t>
            </a:r>
            <a:r>
              <a:rPr sz="1500" spc="-4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292934"/>
                </a:solidFill>
                <a:latin typeface="Arial"/>
                <a:cs typeface="Arial"/>
              </a:rPr>
              <a:t>'/sbin/reboot'</a:t>
            </a:r>
            <a:endParaRPr sz="1500">
              <a:latin typeface="Arial"/>
              <a:cs typeface="Arial"/>
            </a:endParaRPr>
          </a:p>
          <a:p>
            <a:pPr marL="233679" indent="-116205">
              <a:lnSpc>
                <a:spcPct val="100000"/>
              </a:lnSpc>
              <a:buChar char="-"/>
              <a:tabLst>
                <a:tab pos="233679" algn="l"/>
              </a:tabLst>
            </a:pPr>
            <a:r>
              <a:rPr sz="1500" spc="-5" dirty="0">
                <a:solidFill>
                  <a:srgbClr val="292934"/>
                </a:solidFill>
                <a:latin typeface="Arial"/>
                <a:cs typeface="Arial"/>
              </a:rPr>
              <a:t>name: </a:t>
            </a:r>
            <a:r>
              <a:rPr sz="1500" spc="-10" dirty="0">
                <a:solidFill>
                  <a:srgbClr val="292934"/>
                </a:solidFill>
                <a:latin typeface="Arial"/>
                <a:cs typeface="Arial"/>
              </a:rPr>
              <a:t>Wait </a:t>
            </a:r>
            <a:r>
              <a:rPr sz="1500" dirty="0">
                <a:solidFill>
                  <a:srgbClr val="292934"/>
                </a:solidFill>
                <a:latin typeface="Arial"/>
                <a:cs typeface="Arial"/>
              </a:rPr>
              <a:t>for </a:t>
            </a:r>
            <a:r>
              <a:rPr sz="1500" spc="-5" dirty="0">
                <a:solidFill>
                  <a:srgbClr val="292934"/>
                </a:solidFill>
                <a:latin typeface="Arial"/>
                <a:cs typeface="Arial"/>
              </a:rPr>
              <a:t>Server </a:t>
            </a:r>
            <a:r>
              <a:rPr sz="1500" dirty="0">
                <a:solidFill>
                  <a:srgbClr val="292934"/>
                </a:solidFill>
                <a:latin typeface="Arial"/>
                <a:cs typeface="Arial"/>
              </a:rPr>
              <a:t>to </a:t>
            </a:r>
            <a:r>
              <a:rPr sz="1500" spc="-5" dirty="0">
                <a:solidFill>
                  <a:srgbClr val="292934"/>
                </a:solidFill>
                <a:latin typeface="Arial"/>
                <a:cs typeface="Arial"/>
              </a:rPr>
              <a:t>come</a:t>
            </a:r>
            <a:r>
              <a:rPr sz="1500" spc="-8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292934"/>
                </a:solidFill>
                <a:latin typeface="Arial"/>
                <a:cs typeface="Arial"/>
              </a:rPr>
              <a:t>back</a:t>
            </a:r>
            <a:endParaRPr sz="1500">
              <a:latin typeface="Arial"/>
              <a:cs typeface="Arial"/>
            </a:endParaRPr>
          </a:p>
          <a:p>
            <a:pPr marL="222885" marR="5080">
              <a:lnSpc>
                <a:spcPct val="100000"/>
              </a:lnSpc>
            </a:pPr>
            <a:r>
              <a:rPr sz="1500" dirty="0">
                <a:solidFill>
                  <a:srgbClr val="292934"/>
                </a:solidFill>
                <a:latin typeface="Arial"/>
                <a:cs typeface="Arial"/>
              </a:rPr>
              <a:t>wait_for: host='{{inventory_hostname}}</a:t>
            </a:r>
            <a:r>
              <a:rPr sz="1500" spc="-14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292934"/>
                </a:solidFill>
                <a:latin typeface="Arial"/>
                <a:cs typeface="Arial"/>
              </a:rPr>
              <a:t>’port='22’  sudo:</a:t>
            </a:r>
            <a:r>
              <a:rPr sz="15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292934"/>
                </a:solidFill>
                <a:latin typeface="Arial"/>
                <a:cs typeface="Arial"/>
              </a:rPr>
              <a:t>no</a:t>
            </a:r>
            <a:endParaRPr sz="1500">
              <a:latin typeface="Arial"/>
              <a:cs typeface="Arial"/>
            </a:endParaRPr>
          </a:p>
          <a:p>
            <a:pPr marL="222885">
              <a:lnSpc>
                <a:spcPct val="100000"/>
              </a:lnSpc>
              <a:spcBef>
                <a:spcPts val="5"/>
              </a:spcBef>
            </a:pPr>
            <a:r>
              <a:rPr sz="1500" dirty="0">
                <a:solidFill>
                  <a:srgbClr val="292934"/>
                </a:solidFill>
                <a:latin typeface="Arial"/>
                <a:cs typeface="Arial"/>
              </a:rPr>
              <a:t>delegate_to:</a:t>
            </a:r>
            <a:r>
              <a:rPr sz="1500" spc="-5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292934"/>
                </a:solidFill>
                <a:latin typeface="Arial"/>
                <a:cs typeface="Arial"/>
              </a:rPr>
              <a:t>localhost</a:t>
            </a:r>
            <a:endParaRPr sz="1500">
              <a:latin typeface="Arial"/>
              <a:cs typeface="Arial"/>
            </a:endParaRPr>
          </a:p>
          <a:p>
            <a:pPr marL="233679" indent="-116205">
              <a:lnSpc>
                <a:spcPct val="100000"/>
              </a:lnSpc>
              <a:buChar char="-"/>
              <a:tabLst>
                <a:tab pos="233679" algn="l"/>
              </a:tabLst>
            </a:pPr>
            <a:r>
              <a:rPr sz="1500" spc="-5" dirty="0">
                <a:solidFill>
                  <a:srgbClr val="292934"/>
                </a:solidFill>
                <a:latin typeface="Arial"/>
                <a:cs typeface="Arial"/>
              </a:rPr>
              <a:t>name: </a:t>
            </a:r>
            <a:r>
              <a:rPr sz="1500" spc="-10" dirty="0">
                <a:solidFill>
                  <a:srgbClr val="292934"/>
                </a:solidFill>
                <a:latin typeface="Arial"/>
                <a:cs typeface="Arial"/>
              </a:rPr>
              <a:t>Wait </a:t>
            </a:r>
            <a:r>
              <a:rPr sz="1500" dirty="0">
                <a:solidFill>
                  <a:srgbClr val="292934"/>
                </a:solidFill>
                <a:latin typeface="Arial"/>
                <a:cs typeface="Arial"/>
              </a:rPr>
              <a:t>for </a:t>
            </a:r>
            <a:r>
              <a:rPr sz="1500" spc="-5" dirty="0">
                <a:solidFill>
                  <a:srgbClr val="292934"/>
                </a:solidFill>
                <a:latin typeface="Arial"/>
                <a:cs typeface="Arial"/>
              </a:rPr>
              <a:t>Services </a:t>
            </a:r>
            <a:r>
              <a:rPr sz="1500" dirty="0">
                <a:solidFill>
                  <a:srgbClr val="292934"/>
                </a:solidFill>
                <a:latin typeface="Arial"/>
                <a:cs typeface="Arial"/>
              </a:rPr>
              <a:t>to start</a:t>
            </a:r>
            <a:r>
              <a:rPr sz="1500" spc="-10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292934"/>
                </a:solidFill>
                <a:latin typeface="Arial"/>
                <a:cs typeface="Arial"/>
              </a:rPr>
              <a:t>fully</a:t>
            </a:r>
            <a:endParaRPr sz="1500">
              <a:latin typeface="Arial"/>
              <a:cs typeface="Arial"/>
            </a:endParaRPr>
          </a:p>
          <a:p>
            <a:pPr marL="222885" marR="208279">
              <a:lnSpc>
                <a:spcPct val="100000"/>
              </a:lnSpc>
            </a:pPr>
            <a:r>
              <a:rPr sz="1500" dirty="0">
                <a:solidFill>
                  <a:srgbClr val="292934"/>
                </a:solidFill>
                <a:latin typeface="Arial"/>
                <a:cs typeface="Arial"/>
              </a:rPr>
              <a:t>wait_for: port='{{item}}' </a:t>
            </a:r>
            <a:r>
              <a:rPr sz="1500" spc="-5" dirty="0">
                <a:solidFill>
                  <a:srgbClr val="292934"/>
                </a:solidFill>
                <a:latin typeface="Arial"/>
                <a:cs typeface="Arial"/>
              </a:rPr>
              <a:t>delay='5' timeout='600'  with_items:</a:t>
            </a:r>
            <a:endParaRPr sz="1500">
              <a:latin typeface="Arial"/>
              <a:cs typeface="Arial"/>
            </a:endParaRPr>
          </a:p>
          <a:p>
            <a:pPr marL="327660">
              <a:lnSpc>
                <a:spcPct val="100000"/>
              </a:lnSpc>
            </a:pPr>
            <a:r>
              <a:rPr sz="1500" dirty="0">
                <a:solidFill>
                  <a:srgbClr val="292934"/>
                </a:solidFill>
                <a:latin typeface="Arial"/>
                <a:cs typeface="Arial"/>
              </a:rPr>
              <a:t>- '8009'</a:t>
            </a:r>
            <a:r>
              <a:rPr sz="15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292934"/>
                </a:solidFill>
                <a:latin typeface="Arial"/>
                <a:cs typeface="Arial"/>
              </a:rPr>
              <a:t>#ajp</a:t>
            </a:r>
            <a:endParaRPr sz="1500">
              <a:latin typeface="Arial"/>
              <a:cs typeface="Arial"/>
            </a:endParaRPr>
          </a:p>
          <a:p>
            <a:pPr marL="327660">
              <a:lnSpc>
                <a:spcPct val="100000"/>
              </a:lnSpc>
            </a:pPr>
            <a:r>
              <a:rPr sz="1500" dirty="0">
                <a:solidFill>
                  <a:srgbClr val="292934"/>
                </a:solidFill>
                <a:latin typeface="Arial"/>
                <a:cs typeface="Arial"/>
              </a:rPr>
              <a:t>- '8080'</a:t>
            </a:r>
            <a:r>
              <a:rPr sz="15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292934"/>
                </a:solidFill>
                <a:latin typeface="Arial"/>
                <a:cs typeface="Arial"/>
              </a:rPr>
              <a:t>#tomcat</a:t>
            </a:r>
            <a:endParaRPr sz="1500">
              <a:latin typeface="Arial"/>
              <a:cs typeface="Arial"/>
            </a:endParaRPr>
          </a:p>
          <a:p>
            <a:pPr marL="327660">
              <a:lnSpc>
                <a:spcPct val="100000"/>
              </a:lnSpc>
            </a:pPr>
            <a:r>
              <a:rPr sz="1500" dirty="0">
                <a:solidFill>
                  <a:srgbClr val="292934"/>
                </a:solidFill>
                <a:latin typeface="Arial"/>
                <a:cs typeface="Arial"/>
              </a:rPr>
              <a:t>- '80'</a:t>
            </a:r>
            <a:r>
              <a:rPr sz="1500" spc="-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292934"/>
                </a:solidFill>
                <a:latin typeface="Arial"/>
                <a:cs typeface="Arial"/>
              </a:rPr>
              <a:t>#httpd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44126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Playbooks:</a:t>
            </a:r>
            <a:r>
              <a:rPr spc="-270" dirty="0"/>
              <a:t> </a:t>
            </a:r>
            <a:r>
              <a:rPr spc="-90" dirty="0"/>
              <a:t>Example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16890" y="1691282"/>
          <a:ext cx="8209279" cy="22041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0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5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7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45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501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3674">
                <a:tc>
                  <a:txBody>
                    <a:bodyPr/>
                    <a:lstStyle/>
                    <a:p>
                      <a:pPr marR="22225" algn="ctr">
                        <a:lnSpc>
                          <a:spcPts val="1695"/>
                        </a:lnSpc>
                      </a:pPr>
                      <a:r>
                        <a:rPr sz="1800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$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ts val="1695"/>
                        </a:lnSpc>
                      </a:pPr>
                      <a:r>
                        <a:rPr sz="1800" spc="-5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an</a:t>
                      </a:r>
                      <a:r>
                        <a:rPr sz="1800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-5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ib</a:t>
                      </a:r>
                      <a:r>
                        <a:rPr sz="1800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-5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10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1800" spc="-5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-5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aybo</a:t>
                      </a:r>
                      <a:r>
                        <a:rPr sz="1800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ok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1695"/>
                        </a:lnSpc>
                      </a:pPr>
                      <a:r>
                        <a:rPr sz="1800" spc="5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–</a:t>
                      </a:r>
                      <a:r>
                        <a:rPr sz="1800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</a:pPr>
                      <a:r>
                        <a:rPr sz="1800" spc="145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production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695"/>
                        </a:lnSpc>
                      </a:pPr>
                      <a:r>
                        <a:rPr sz="1800" spc="90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webserver.yml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695"/>
                        </a:lnSpc>
                      </a:pPr>
                      <a:r>
                        <a:rPr sz="1800" spc="40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–k</a:t>
                      </a:r>
                      <a:r>
                        <a:rPr sz="1800" spc="465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20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–K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8558">
                <a:tc>
                  <a:txBody>
                    <a:bodyPr/>
                    <a:lstStyle/>
                    <a:p>
                      <a:pPr marR="22225" algn="ctr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800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$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6210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800" spc="-5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an</a:t>
                      </a:r>
                      <a:r>
                        <a:rPr sz="1800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-5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ib</a:t>
                      </a:r>
                      <a:r>
                        <a:rPr sz="1800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-5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10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1800" spc="-5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-5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aybo</a:t>
                      </a:r>
                      <a:r>
                        <a:rPr sz="1800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ok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6210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800" spc="5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–</a:t>
                      </a:r>
                      <a:r>
                        <a:rPr sz="1800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62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800" spc="145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production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621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800" spc="90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webserver.yml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621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800" spc="240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–f </a:t>
                      </a:r>
                      <a:r>
                        <a:rPr sz="1800" spc="-20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10 </a:t>
                      </a:r>
                      <a:r>
                        <a:rPr sz="1800" spc="30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–k</a:t>
                      </a:r>
                      <a:r>
                        <a:rPr sz="1800" spc="200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20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–K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621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254">
                <a:tc>
                  <a:txBody>
                    <a:bodyPr/>
                    <a:lstStyle/>
                    <a:p>
                      <a:pPr marR="22225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800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$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5575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800" spc="-5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an</a:t>
                      </a:r>
                      <a:r>
                        <a:rPr sz="1800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-5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ib</a:t>
                      </a:r>
                      <a:r>
                        <a:rPr sz="1800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-5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10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1800" spc="-5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-5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aybo</a:t>
                      </a:r>
                      <a:r>
                        <a:rPr sz="1800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ok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557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800" spc="5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–</a:t>
                      </a:r>
                      <a:r>
                        <a:rPr sz="1800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55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800" spc="145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production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5575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800" spc="90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webserver.yml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5575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800" spc="290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--list-hosts </a:t>
                      </a:r>
                      <a:r>
                        <a:rPr sz="1800" spc="229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-k</a:t>
                      </a:r>
                      <a:r>
                        <a:rPr sz="1800" spc="635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20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–K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557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675">
                <a:tc>
                  <a:txBody>
                    <a:bodyPr/>
                    <a:lstStyle/>
                    <a:p>
                      <a:pPr marR="22225" algn="ctr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800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$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6210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800" spc="-10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an</a:t>
                      </a:r>
                      <a:r>
                        <a:rPr sz="1800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si</a:t>
                      </a:r>
                      <a:r>
                        <a:rPr sz="1800" spc="-15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800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le</a:t>
                      </a:r>
                      <a:r>
                        <a:rPr sz="1800" spc="-10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-p</a:t>
                      </a:r>
                      <a:r>
                        <a:rPr sz="1800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la</a:t>
                      </a:r>
                      <a:r>
                        <a:rPr sz="1800" spc="-15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800" spc="-10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bo</a:t>
                      </a:r>
                      <a:r>
                        <a:rPr sz="1800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ok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6210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800" spc="5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–</a:t>
                      </a:r>
                      <a:r>
                        <a:rPr sz="1800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62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800" spc="140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production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621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800" spc="90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webserver.yml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621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800" spc="85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–-check </a:t>
                      </a:r>
                      <a:r>
                        <a:rPr sz="1800" spc="40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–k</a:t>
                      </a:r>
                      <a:r>
                        <a:rPr sz="1800" spc="260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14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–K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621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510286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0" dirty="0"/>
              <a:t>Guys What </a:t>
            </a:r>
            <a:r>
              <a:rPr spc="-5" dirty="0"/>
              <a:t>R U</a:t>
            </a:r>
            <a:r>
              <a:rPr spc="-695" dirty="0"/>
              <a:t> </a:t>
            </a:r>
            <a:r>
              <a:rPr spc="-80" dirty="0"/>
              <a:t>Doin</a:t>
            </a:r>
            <a:r>
              <a:rPr lang="en-US" spc="-80" dirty="0"/>
              <a:t>g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58798"/>
            <a:ext cx="3946525" cy="3709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95"/>
              </a:spcBef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Building VM</a:t>
            </a:r>
            <a:r>
              <a:rPr sz="2200" spc="-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templates</a:t>
            </a:r>
            <a:endParaRPr sz="220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10"/>
              </a:spcBef>
              <a:buClr>
                <a:srgbClr val="92A199"/>
              </a:buClr>
              <a:buSzPct val="84210"/>
              <a:buChar char="•"/>
              <a:tabLst>
                <a:tab pos="470534" algn="l"/>
              </a:tabLst>
            </a:pP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ISO install and</a:t>
            </a:r>
            <a:r>
              <a:rPr sz="1900" spc="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configuration</a:t>
            </a:r>
            <a:endParaRPr sz="190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5"/>
              </a:spcBef>
              <a:buClr>
                <a:srgbClr val="92A199"/>
              </a:buClr>
              <a:buSzPct val="84210"/>
              <a:buChar char="•"/>
              <a:tabLst>
                <a:tab pos="470534" algn="l"/>
              </a:tabLst>
            </a:pP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Network</a:t>
            </a:r>
            <a:r>
              <a:rPr sz="1900" spc="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setup</a:t>
            </a:r>
            <a:endParaRPr sz="1900">
              <a:latin typeface="Arial"/>
              <a:cs typeface="Arial"/>
            </a:endParaRPr>
          </a:p>
          <a:p>
            <a:pPr marL="469900" marR="412750" lvl="1" indent="-183515">
              <a:lnSpc>
                <a:spcPct val="80000"/>
              </a:lnSpc>
              <a:spcBef>
                <a:spcPts val="455"/>
              </a:spcBef>
              <a:buClr>
                <a:srgbClr val="92A199"/>
              </a:buClr>
              <a:buSzPct val="84210"/>
              <a:buChar char="•"/>
              <a:tabLst>
                <a:tab pos="470534" algn="l"/>
              </a:tabLst>
            </a:pP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Set up users/group, </a:t>
            </a:r>
            <a:r>
              <a:rPr sz="1900" spc="-20" dirty="0">
                <a:solidFill>
                  <a:srgbClr val="292934"/>
                </a:solidFill>
                <a:latin typeface="Arial"/>
                <a:cs typeface="Arial"/>
              </a:rPr>
              <a:t>security,  </a:t>
            </a: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authentication/authorization</a:t>
            </a:r>
            <a:endParaRPr sz="1900">
              <a:latin typeface="Arial"/>
              <a:cs typeface="Arial"/>
            </a:endParaRPr>
          </a:p>
          <a:p>
            <a:pPr marL="469900" marR="1360170" lvl="1" indent="-183515">
              <a:lnSpc>
                <a:spcPct val="80000"/>
              </a:lnSpc>
              <a:spcBef>
                <a:spcPts val="455"/>
              </a:spcBef>
              <a:buClr>
                <a:srgbClr val="92A199"/>
              </a:buClr>
              <a:buSzPct val="84210"/>
              <a:buChar char="•"/>
              <a:tabLst>
                <a:tab pos="470534" algn="l"/>
              </a:tabLst>
            </a:pP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Software install and  configuration</a:t>
            </a:r>
            <a:endParaRPr sz="19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92A199"/>
              </a:buClr>
              <a:buFont typeface="Arial"/>
              <a:buChar char="•"/>
            </a:pPr>
            <a:endParaRPr sz="195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Building out</a:t>
            </a:r>
            <a:r>
              <a:rPr sz="2200" spc="-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clusters</a:t>
            </a:r>
            <a:endParaRPr sz="2200">
              <a:latin typeface="Arial"/>
              <a:cs typeface="Arial"/>
            </a:endParaRPr>
          </a:p>
          <a:p>
            <a:pPr marL="469900" marR="151130" lvl="1" indent="-183515">
              <a:lnSpc>
                <a:spcPts val="1820"/>
              </a:lnSpc>
              <a:spcBef>
                <a:spcPts val="455"/>
              </a:spcBef>
              <a:buClr>
                <a:srgbClr val="92A199"/>
              </a:buClr>
              <a:buSzPct val="84210"/>
              <a:buChar char="•"/>
              <a:tabLst>
                <a:tab pos="470534" algn="l"/>
              </a:tabLst>
            </a:pP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Cloning N number of VMs from  X number of</a:t>
            </a:r>
            <a:r>
              <a:rPr sz="1900" spc="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templates</a:t>
            </a:r>
            <a:endParaRPr sz="190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20"/>
              </a:spcBef>
              <a:buClr>
                <a:srgbClr val="92A199"/>
              </a:buClr>
              <a:buSzPct val="84210"/>
              <a:buChar char="•"/>
              <a:tabLst>
                <a:tab pos="470534" algn="l"/>
              </a:tabLst>
            </a:pP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Hostname/network</a:t>
            </a:r>
            <a:r>
              <a:rPr sz="1900" spc="5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configuration</a:t>
            </a:r>
            <a:endParaRPr sz="190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buClr>
                <a:srgbClr val="92A199"/>
              </a:buClr>
              <a:buSzPct val="84210"/>
              <a:buChar char="•"/>
              <a:tabLst>
                <a:tab pos="470534" algn="l"/>
              </a:tabLst>
            </a:pP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Firewalling</a:t>
            </a:r>
            <a:endParaRPr sz="19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95"/>
              </a:spcBef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spc="-5" dirty="0"/>
              <a:t>Software</a:t>
            </a:r>
            <a:r>
              <a:rPr spc="5" dirty="0"/>
              <a:t> </a:t>
            </a:r>
            <a:r>
              <a:rPr spc="-5" dirty="0"/>
              <a:t>deployments</a:t>
            </a:r>
          </a:p>
          <a:p>
            <a:pPr marL="469900" lvl="1" indent="-183515">
              <a:lnSpc>
                <a:spcPct val="100000"/>
              </a:lnSpc>
              <a:spcBef>
                <a:spcPts val="10"/>
              </a:spcBef>
              <a:buClr>
                <a:srgbClr val="92A199"/>
              </a:buClr>
              <a:buSzPct val="84210"/>
              <a:buChar char="•"/>
              <a:tabLst>
                <a:tab pos="470534" algn="l"/>
              </a:tabLst>
            </a:pPr>
            <a:r>
              <a:rPr sz="1900" spc="-20" dirty="0">
                <a:solidFill>
                  <a:srgbClr val="292934"/>
                </a:solidFill>
                <a:latin typeface="Arial"/>
                <a:cs typeface="Arial"/>
              </a:rPr>
              <a:t>Turn </a:t>
            </a:r>
            <a:r>
              <a:rPr sz="1900" spc="-15" dirty="0">
                <a:solidFill>
                  <a:srgbClr val="292934"/>
                </a:solidFill>
                <a:latin typeface="Arial"/>
                <a:cs typeface="Arial"/>
              </a:rPr>
              <a:t>off</a:t>
            </a:r>
            <a:r>
              <a:rPr sz="1900" dirty="0">
                <a:solidFill>
                  <a:srgbClr val="292934"/>
                </a:solidFill>
                <a:latin typeface="Arial"/>
                <a:cs typeface="Arial"/>
              </a:rPr>
              <a:t> monitoring/alerting</a:t>
            </a:r>
            <a:endParaRPr sz="1900">
              <a:latin typeface="Arial"/>
              <a:cs typeface="Arial"/>
            </a:endParaRPr>
          </a:p>
          <a:p>
            <a:pPr marL="469900" marR="803910" lvl="1" indent="-183515">
              <a:lnSpc>
                <a:spcPts val="1820"/>
              </a:lnSpc>
              <a:spcBef>
                <a:spcPts val="450"/>
              </a:spcBef>
              <a:buClr>
                <a:srgbClr val="92A199"/>
              </a:buClr>
              <a:buSzPct val="84210"/>
              <a:buChar char="•"/>
              <a:tabLst>
                <a:tab pos="470534" algn="l"/>
              </a:tabLst>
            </a:pP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Pull nodes out of Load  Balanced</a:t>
            </a:r>
            <a:r>
              <a:rPr sz="1900" spc="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Group</a:t>
            </a:r>
            <a:endParaRPr sz="1900">
              <a:latin typeface="Arial"/>
              <a:cs typeface="Arial"/>
            </a:endParaRPr>
          </a:p>
          <a:p>
            <a:pPr marL="469900" lvl="1" indent="-183515">
              <a:lnSpc>
                <a:spcPct val="100000"/>
              </a:lnSpc>
              <a:spcBef>
                <a:spcPts val="20"/>
              </a:spcBef>
              <a:buClr>
                <a:srgbClr val="92A199"/>
              </a:buClr>
              <a:buSzPct val="84210"/>
              <a:buChar char="•"/>
              <a:tabLst>
                <a:tab pos="470534" algn="l"/>
              </a:tabLst>
            </a:pP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Run DB</a:t>
            </a:r>
            <a:r>
              <a:rPr sz="1900" spc="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migrations</a:t>
            </a:r>
            <a:endParaRPr sz="1900">
              <a:latin typeface="Arial"/>
              <a:cs typeface="Arial"/>
            </a:endParaRPr>
          </a:p>
          <a:p>
            <a:pPr marL="469900" lvl="1" indent="-183515">
              <a:lnSpc>
                <a:spcPct val="100000"/>
              </a:lnSpc>
              <a:buClr>
                <a:srgbClr val="92A199"/>
              </a:buClr>
              <a:buSzPct val="84210"/>
              <a:buChar char="•"/>
              <a:tabLst>
                <a:tab pos="470534" algn="l"/>
              </a:tabLst>
            </a:pP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Deploy application</a:t>
            </a:r>
            <a:r>
              <a:rPr sz="1900" spc="7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code</a:t>
            </a:r>
            <a:endParaRPr sz="1900">
              <a:latin typeface="Arial"/>
              <a:cs typeface="Arial"/>
            </a:endParaRPr>
          </a:p>
          <a:p>
            <a:pPr marL="469900" lvl="1" indent="-183515">
              <a:lnSpc>
                <a:spcPct val="100000"/>
              </a:lnSpc>
              <a:buClr>
                <a:srgbClr val="92A199"/>
              </a:buClr>
              <a:buSzPct val="84210"/>
              <a:buChar char="•"/>
              <a:tabLst>
                <a:tab pos="470534" algn="l"/>
              </a:tabLst>
            </a:pP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Restart </a:t>
            </a:r>
            <a:r>
              <a:rPr sz="1900" spc="-10" dirty="0">
                <a:solidFill>
                  <a:srgbClr val="292934"/>
                </a:solidFill>
                <a:latin typeface="Arial"/>
                <a:cs typeface="Arial"/>
              </a:rPr>
              <a:t>web</a:t>
            </a:r>
            <a:r>
              <a:rPr sz="1900" spc="4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server</a:t>
            </a:r>
            <a:endParaRPr sz="1900">
              <a:latin typeface="Arial"/>
              <a:cs typeface="Arial"/>
            </a:endParaRPr>
          </a:p>
          <a:p>
            <a:pPr marL="469900" lvl="1" indent="-183515">
              <a:lnSpc>
                <a:spcPts val="2055"/>
              </a:lnSpc>
              <a:buClr>
                <a:srgbClr val="92A199"/>
              </a:buClr>
              <a:buSzPct val="84210"/>
              <a:buChar char="•"/>
              <a:tabLst>
                <a:tab pos="470534" algn="l"/>
              </a:tabLst>
            </a:pP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Put nodes back</a:t>
            </a:r>
            <a:r>
              <a:rPr sz="1900" spc="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in/turn</a:t>
            </a:r>
            <a:endParaRPr sz="1900">
              <a:latin typeface="Arial"/>
              <a:cs typeface="Arial"/>
            </a:endParaRPr>
          </a:p>
          <a:p>
            <a:pPr marL="469900">
              <a:lnSpc>
                <a:spcPts val="2055"/>
              </a:lnSpc>
            </a:pPr>
            <a:r>
              <a:rPr sz="1900" spc="-5" dirty="0"/>
              <a:t>monitoring back</a:t>
            </a:r>
            <a:r>
              <a:rPr sz="1900" spc="55" dirty="0"/>
              <a:t> </a:t>
            </a:r>
            <a:r>
              <a:rPr sz="1900" spc="-5" dirty="0"/>
              <a:t>on</a:t>
            </a:r>
            <a:endParaRPr sz="1900"/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/>
          </a:p>
          <a:p>
            <a:pPr marL="195580" indent="-182880">
              <a:lnSpc>
                <a:spcPct val="100000"/>
              </a:lnSpc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spc="-5" dirty="0"/>
              <a:t>Server</a:t>
            </a:r>
            <a:r>
              <a:rPr spc="15" dirty="0"/>
              <a:t> </a:t>
            </a:r>
            <a:r>
              <a:rPr spc="-5" dirty="0"/>
              <a:t>maintenance</a:t>
            </a:r>
          </a:p>
          <a:p>
            <a:pPr marL="469900" lvl="1" indent="-183515">
              <a:lnSpc>
                <a:spcPts val="2050"/>
              </a:lnSpc>
              <a:spcBef>
                <a:spcPts val="10"/>
              </a:spcBef>
              <a:buClr>
                <a:srgbClr val="92A199"/>
              </a:buClr>
              <a:buSzPct val="84210"/>
              <a:buChar char="•"/>
              <a:tabLst>
                <a:tab pos="470534" algn="l"/>
              </a:tabLst>
            </a:pPr>
            <a:r>
              <a:rPr sz="1900" spc="-10" dirty="0">
                <a:solidFill>
                  <a:srgbClr val="292934"/>
                </a:solidFill>
                <a:latin typeface="Arial"/>
                <a:cs typeface="Arial"/>
              </a:rPr>
              <a:t>SSH </a:t>
            </a: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in to every server</a:t>
            </a:r>
            <a:r>
              <a:rPr sz="1900" spc="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and</a:t>
            </a:r>
            <a:endParaRPr sz="1900">
              <a:latin typeface="Arial"/>
              <a:cs typeface="Arial"/>
            </a:endParaRPr>
          </a:p>
          <a:p>
            <a:pPr marL="469900">
              <a:lnSpc>
                <a:spcPts val="2050"/>
              </a:lnSpc>
            </a:pPr>
            <a:r>
              <a:rPr sz="1900" dirty="0"/>
              <a:t>restart </a:t>
            </a:r>
            <a:r>
              <a:rPr sz="1900" spc="-5" dirty="0"/>
              <a:t>a service</a:t>
            </a:r>
            <a:endParaRPr sz="1900"/>
          </a:p>
          <a:p>
            <a:pPr marL="469900" marR="5080" lvl="1" indent="-183515">
              <a:lnSpc>
                <a:spcPct val="80000"/>
              </a:lnSpc>
              <a:spcBef>
                <a:spcPts val="459"/>
              </a:spcBef>
              <a:buClr>
                <a:srgbClr val="92A199"/>
              </a:buClr>
              <a:buSzPct val="84210"/>
              <a:buChar char="•"/>
              <a:tabLst>
                <a:tab pos="470534" algn="l"/>
              </a:tabLst>
            </a:pPr>
            <a:r>
              <a:rPr sz="1900" spc="-10" dirty="0">
                <a:solidFill>
                  <a:srgbClr val="292934"/>
                </a:solidFill>
                <a:latin typeface="Arial"/>
                <a:cs typeface="Arial"/>
              </a:rPr>
              <a:t>Write </a:t>
            </a: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complex scripts to log in  to every server and update  openssl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34175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0" dirty="0"/>
              <a:t>Tasks:</a:t>
            </a:r>
            <a:r>
              <a:rPr spc="-285" dirty="0"/>
              <a:t> </a:t>
            </a:r>
            <a:r>
              <a:rPr spc="-9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900" y="1715770"/>
            <a:ext cx="8754110" cy="4627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5"/>
              </a:spcBef>
              <a:tabLst>
                <a:tab pos="1134110" algn="l"/>
                <a:tab pos="2565400" algn="l"/>
                <a:tab pos="3686810" algn="l"/>
              </a:tabLst>
            </a:pPr>
            <a:r>
              <a:rPr sz="2000" dirty="0">
                <a:solidFill>
                  <a:srgbClr val="3E6CAE"/>
                </a:solidFill>
                <a:latin typeface="Carlito"/>
                <a:cs typeface="Carlito"/>
              </a:rPr>
              <a:t>module	</a:t>
            </a:r>
            <a:r>
              <a:rPr sz="2000" spc="-10" dirty="0">
                <a:solidFill>
                  <a:srgbClr val="89AF46"/>
                </a:solidFill>
                <a:latin typeface="Carlito"/>
                <a:cs typeface="Carlito"/>
              </a:rPr>
              <a:t>parameter	</a:t>
            </a:r>
            <a:r>
              <a:rPr sz="2000" spc="-15" dirty="0">
                <a:solidFill>
                  <a:srgbClr val="6C4E91"/>
                </a:solidFill>
                <a:latin typeface="Carlito"/>
                <a:cs typeface="Carlito"/>
              </a:rPr>
              <a:t>iterator	</a:t>
            </a:r>
            <a:r>
              <a:rPr sz="2000" spc="-5" dirty="0">
                <a:solidFill>
                  <a:srgbClr val="F38337"/>
                </a:solidFill>
                <a:latin typeface="Carlito"/>
                <a:cs typeface="Carlito"/>
              </a:rPr>
              <a:t>variable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rlito"/>
              <a:cs typeface="Carlito"/>
            </a:endParaRPr>
          </a:p>
          <a:p>
            <a:pPr marL="170815" indent="-158750">
              <a:lnSpc>
                <a:spcPct val="100000"/>
              </a:lnSpc>
              <a:buChar char="-"/>
              <a:tabLst>
                <a:tab pos="171450" algn="l"/>
              </a:tabLst>
            </a:pPr>
            <a:r>
              <a:rPr sz="1100" spc="5" dirty="0">
                <a:solidFill>
                  <a:srgbClr val="1D1D1D"/>
                </a:solidFill>
                <a:latin typeface="Arial"/>
                <a:cs typeface="Arial"/>
              </a:rPr>
              <a:t>name: </a:t>
            </a:r>
            <a:r>
              <a:rPr sz="1100" spc="-5" dirty="0">
                <a:solidFill>
                  <a:srgbClr val="1D1D1D"/>
                </a:solidFill>
                <a:latin typeface="Arial"/>
                <a:cs typeface="Arial"/>
              </a:rPr>
              <a:t>Apache </a:t>
            </a:r>
            <a:r>
              <a:rPr sz="1100" spc="10" dirty="0">
                <a:solidFill>
                  <a:srgbClr val="1D1D1D"/>
                </a:solidFill>
                <a:latin typeface="Arial"/>
                <a:cs typeface="Arial"/>
              </a:rPr>
              <a:t>Tomcat </a:t>
            </a:r>
            <a:r>
              <a:rPr sz="1100" spc="330" dirty="0">
                <a:solidFill>
                  <a:srgbClr val="1D1D1D"/>
                </a:solidFill>
                <a:latin typeface="Arial"/>
                <a:cs typeface="Arial"/>
              </a:rPr>
              <a:t>| </a:t>
            </a:r>
            <a:r>
              <a:rPr sz="1100" spc="204" dirty="0">
                <a:solidFill>
                  <a:srgbClr val="1D1D1D"/>
                </a:solidFill>
                <a:latin typeface="Arial"/>
                <a:cs typeface="Arial"/>
              </a:rPr>
              <a:t>Install </a:t>
            </a:r>
            <a:r>
              <a:rPr sz="1100" spc="330" dirty="0">
                <a:solidFill>
                  <a:srgbClr val="1D1D1D"/>
                </a:solidFill>
                <a:latin typeface="Arial"/>
                <a:cs typeface="Arial"/>
              </a:rPr>
              <a:t>| </a:t>
            </a:r>
            <a:r>
              <a:rPr sz="1100" spc="10" dirty="0">
                <a:solidFill>
                  <a:srgbClr val="1D1D1D"/>
                </a:solidFill>
                <a:latin typeface="Arial"/>
                <a:cs typeface="Arial"/>
              </a:rPr>
              <a:t>Grab </a:t>
            </a:r>
            <a:r>
              <a:rPr sz="1100" spc="180" dirty="0">
                <a:solidFill>
                  <a:srgbClr val="1D1D1D"/>
                </a:solidFill>
                <a:latin typeface="Arial"/>
                <a:cs typeface="Arial"/>
              </a:rPr>
              <a:t>latest </a:t>
            </a:r>
            <a:r>
              <a:rPr sz="1100" spc="70" dirty="0">
                <a:solidFill>
                  <a:srgbClr val="1D1D1D"/>
                </a:solidFill>
                <a:latin typeface="Arial"/>
                <a:cs typeface="Arial"/>
              </a:rPr>
              <a:t>tomcat</a:t>
            </a:r>
            <a:r>
              <a:rPr sz="1100" spc="215" dirty="0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sz="1100" spc="195" dirty="0">
                <a:solidFill>
                  <a:srgbClr val="1D1D1D"/>
                </a:solidFill>
                <a:latin typeface="Arial"/>
                <a:cs typeface="Arial"/>
              </a:rPr>
              <a:t>tarball</a:t>
            </a:r>
            <a:endParaRPr sz="1100">
              <a:latin typeface="Arial"/>
              <a:cs typeface="Arial"/>
            </a:endParaRPr>
          </a:p>
          <a:p>
            <a:pPr marL="170815" marR="1508760">
              <a:lnSpc>
                <a:spcPct val="123600"/>
              </a:lnSpc>
            </a:pPr>
            <a:r>
              <a:rPr sz="1100" spc="160" dirty="0">
                <a:solidFill>
                  <a:srgbClr val="4579CA"/>
                </a:solidFill>
                <a:latin typeface="Arial"/>
                <a:cs typeface="Arial"/>
              </a:rPr>
              <a:t>get_url</a:t>
            </a:r>
            <a:r>
              <a:rPr sz="1100" spc="160" dirty="0">
                <a:solidFill>
                  <a:srgbClr val="1D1D1D"/>
                </a:solidFill>
                <a:latin typeface="Arial"/>
                <a:cs typeface="Arial"/>
              </a:rPr>
              <a:t>: </a:t>
            </a:r>
            <a:r>
              <a:rPr sz="1100" spc="170" dirty="0">
                <a:solidFill>
                  <a:srgbClr val="89AF46"/>
                </a:solidFill>
                <a:latin typeface="Arial"/>
                <a:cs typeface="Arial"/>
              </a:rPr>
              <a:t>url</a:t>
            </a:r>
            <a:r>
              <a:rPr sz="1100" spc="170" dirty="0">
                <a:solidFill>
                  <a:srgbClr val="1D1D1D"/>
                </a:solidFill>
                <a:latin typeface="Arial"/>
                <a:cs typeface="Arial"/>
              </a:rPr>
              <a:t>='</a:t>
            </a:r>
            <a:r>
              <a:rPr sz="1100" spc="170" dirty="0">
                <a:solidFill>
                  <a:srgbClr val="F38337"/>
                </a:solidFill>
                <a:latin typeface="Arial"/>
                <a:cs typeface="Arial"/>
              </a:rPr>
              <a:t>{{tomcat.base_url}}</a:t>
            </a:r>
            <a:r>
              <a:rPr sz="1100" spc="170" dirty="0">
                <a:solidFill>
                  <a:srgbClr val="6C4E91"/>
                </a:solidFill>
                <a:latin typeface="Arial"/>
                <a:cs typeface="Arial"/>
              </a:rPr>
              <a:t>{{item.sub_url}}{{item.file}}</a:t>
            </a:r>
            <a:r>
              <a:rPr sz="1100" spc="170" dirty="0">
                <a:solidFill>
                  <a:srgbClr val="1D1D1D"/>
                </a:solidFill>
                <a:latin typeface="Arial"/>
                <a:cs typeface="Arial"/>
              </a:rPr>
              <a:t>' </a:t>
            </a:r>
            <a:r>
              <a:rPr sz="1100" spc="185" dirty="0">
                <a:solidFill>
                  <a:srgbClr val="89AF46"/>
                </a:solidFill>
                <a:latin typeface="Arial"/>
                <a:cs typeface="Arial"/>
              </a:rPr>
              <a:t>dest</a:t>
            </a:r>
            <a:r>
              <a:rPr sz="1100" spc="185" dirty="0">
                <a:solidFill>
                  <a:srgbClr val="1D1D1D"/>
                </a:solidFill>
                <a:latin typeface="Arial"/>
                <a:cs typeface="Arial"/>
              </a:rPr>
              <a:t>='/tmp/</a:t>
            </a:r>
            <a:r>
              <a:rPr sz="1100" spc="185" dirty="0">
                <a:solidFill>
                  <a:srgbClr val="F38337"/>
                </a:solidFill>
                <a:latin typeface="Arial"/>
                <a:cs typeface="Arial"/>
              </a:rPr>
              <a:t>{{item.file}}</a:t>
            </a:r>
            <a:r>
              <a:rPr sz="1100" spc="185" dirty="0">
                <a:solidFill>
                  <a:srgbClr val="1D1D1D"/>
                </a:solidFill>
                <a:latin typeface="Arial"/>
                <a:cs typeface="Arial"/>
              </a:rPr>
              <a:t>'  </a:t>
            </a:r>
            <a:r>
              <a:rPr sz="1100" spc="120" dirty="0">
                <a:solidFill>
                  <a:srgbClr val="1D1D1D"/>
                </a:solidFill>
                <a:latin typeface="Arial"/>
                <a:cs typeface="Arial"/>
              </a:rPr>
              <a:t>with_items:</a:t>
            </a:r>
            <a:r>
              <a:rPr sz="1100" spc="310" dirty="0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sz="1100" spc="155" dirty="0">
                <a:solidFill>
                  <a:srgbClr val="F38337"/>
                </a:solidFill>
                <a:latin typeface="Arial"/>
                <a:cs typeface="Arial"/>
              </a:rPr>
              <a:t>tomcat.files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170815" indent="-158750">
              <a:lnSpc>
                <a:spcPct val="100000"/>
              </a:lnSpc>
              <a:spcBef>
                <a:spcPts val="680"/>
              </a:spcBef>
              <a:buChar char="-"/>
              <a:tabLst>
                <a:tab pos="171450" algn="l"/>
              </a:tabLst>
            </a:pPr>
            <a:r>
              <a:rPr sz="1100" spc="5" dirty="0">
                <a:solidFill>
                  <a:srgbClr val="1D1D1D"/>
                </a:solidFill>
                <a:latin typeface="Arial"/>
                <a:cs typeface="Arial"/>
              </a:rPr>
              <a:t>name: </a:t>
            </a:r>
            <a:r>
              <a:rPr sz="1100" spc="-5" dirty="0">
                <a:solidFill>
                  <a:srgbClr val="1D1D1D"/>
                </a:solidFill>
                <a:latin typeface="Arial"/>
                <a:cs typeface="Arial"/>
              </a:rPr>
              <a:t>Apache </a:t>
            </a:r>
            <a:r>
              <a:rPr sz="1100" spc="10" dirty="0">
                <a:solidFill>
                  <a:srgbClr val="1D1D1D"/>
                </a:solidFill>
                <a:latin typeface="Arial"/>
                <a:cs typeface="Arial"/>
              </a:rPr>
              <a:t>Tomcat </a:t>
            </a:r>
            <a:r>
              <a:rPr sz="1100" spc="330" dirty="0">
                <a:solidFill>
                  <a:srgbClr val="1D1D1D"/>
                </a:solidFill>
                <a:latin typeface="Arial"/>
                <a:cs typeface="Arial"/>
              </a:rPr>
              <a:t>| </a:t>
            </a:r>
            <a:r>
              <a:rPr sz="1100" spc="204" dirty="0">
                <a:solidFill>
                  <a:srgbClr val="1D1D1D"/>
                </a:solidFill>
                <a:latin typeface="Arial"/>
                <a:cs typeface="Arial"/>
              </a:rPr>
              <a:t>Install </a:t>
            </a:r>
            <a:r>
              <a:rPr sz="1100" spc="330" dirty="0">
                <a:solidFill>
                  <a:srgbClr val="1D1D1D"/>
                </a:solidFill>
                <a:latin typeface="Arial"/>
                <a:cs typeface="Arial"/>
              </a:rPr>
              <a:t>| </a:t>
            </a:r>
            <a:r>
              <a:rPr sz="1100" spc="135" dirty="0">
                <a:solidFill>
                  <a:srgbClr val="1D1D1D"/>
                </a:solidFill>
                <a:latin typeface="Arial"/>
                <a:cs typeface="Arial"/>
              </a:rPr>
              <a:t>Extract</a:t>
            </a:r>
            <a:r>
              <a:rPr sz="1100" spc="445" dirty="0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sz="1100" spc="110" dirty="0">
                <a:solidFill>
                  <a:srgbClr val="1D1D1D"/>
                </a:solidFill>
                <a:latin typeface="Arial"/>
                <a:cs typeface="Arial"/>
              </a:rPr>
              <a:t>archive</a:t>
            </a:r>
            <a:endParaRPr sz="1100">
              <a:latin typeface="Arial"/>
              <a:cs typeface="Arial"/>
            </a:endParaRPr>
          </a:p>
          <a:p>
            <a:pPr marL="170815" marR="1907539">
              <a:lnSpc>
                <a:spcPct val="123600"/>
              </a:lnSpc>
            </a:pPr>
            <a:r>
              <a:rPr sz="1100" spc="190" dirty="0">
                <a:solidFill>
                  <a:srgbClr val="4579CA"/>
                </a:solidFill>
                <a:latin typeface="Arial"/>
                <a:cs typeface="Arial"/>
              </a:rPr>
              <a:t>shell</a:t>
            </a:r>
            <a:r>
              <a:rPr sz="1100" spc="190" dirty="0">
                <a:solidFill>
                  <a:srgbClr val="1D1D1D"/>
                </a:solidFill>
                <a:latin typeface="Arial"/>
                <a:cs typeface="Arial"/>
              </a:rPr>
              <a:t>: tar </a:t>
            </a:r>
            <a:r>
              <a:rPr sz="1100" spc="155" dirty="0">
                <a:solidFill>
                  <a:srgbClr val="1D1D1D"/>
                </a:solidFill>
                <a:latin typeface="Arial"/>
                <a:cs typeface="Arial"/>
              </a:rPr>
              <a:t>-xvzf </a:t>
            </a:r>
            <a:r>
              <a:rPr sz="1100" spc="190" dirty="0">
                <a:solidFill>
                  <a:srgbClr val="1D1D1D"/>
                </a:solidFill>
                <a:latin typeface="Arial"/>
                <a:cs typeface="Arial"/>
              </a:rPr>
              <a:t>/tmp/</a:t>
            </a:r>
            <a:r>
              <a:rPr sz="1100" spc="190" dirty="0">
                <a:solidFill>
                  <a:srgbClr val="6C4E91"/>
                </a:solidFill>
                <a:latin typeface="Arial"/>
                <a:cs typeface="Arial"/>
              </a:rPr>
              <a:t>{{item.file}} </a:t>
            </a:r>
            <a:r>
              <a:rPr sz="1100" spc="35" dirty="0">
                <a:solidFill>
                  <a:srgbClr val="1D1D1D"/>
                </a:solidFill>
                <a:latin typeface="Arial"/>
                <a:cs typeface="Arial"/>
              </a:rPr>
              <a:t>-C </a:t>
            </a:r>
            <a:r>
              <a:rPr sz="1100" spc="180" dirty="0">
                <a:solidFill>
                  <a:srgbClr val="1D1D1D"/>
                </a:solidFill>
                <a:latin typeface="Arial"/>
                <a:cs typeface="Arial"/>
              </a:rPr>
              <a:t>/usr/local </a:t>
            </a:r>
            <a:r>
              <a:rPr sz="1100" spc="160" dirty="0">
                <a:solidFill>
                  <a:srgbClr val="89AF46"/>
                </a:solidFill>
                <a:latin typeface="Arial"/>
                <a:cs typeface="Arial"/>
              </a:rPr>
              <a:t>creates</a:t>
            </a:r>
            <a:r>
              <a:rPr sz="1100" spc="160" dirty="0">
                <a:solidFill>
                  <a:srgbClr val="1D1D1D"/>
                </a:solidFill>
                <a:latin typeface="Arial"/>
                <a:cs typeface="Arial"/>
              </a:rPr>
              <a:t>=/usr/local/</a:t>
            </a:r>
            <a:r>
              <a:rPr sz="1100" spc="160" dirty="0">
                <a:solidFill>
                  <a:srgbClr val="6C4E91"/>
                </a:solidFill>
                <a:latin typeface="Arial"/>
                <a:cs typeface="Arial"/>
              </a:rPr>
              <a:t>{{item.target}}  </a:t>
            </a:r>
            <a:r>
              <a:rPr sz="1100" spc="120" dirty="0">
                <a:solidFill>
                  <a:srgbClr val="1D1D1D"/>
                </a:solidFill>
                <a:latin typeface="Arial"/>
                <a:cs typeface="Arial"/>
              </a:rPr>
              <a:t>with_items:</a:t>
            </a:r>
            <a:r>
              <a:rPr sz="1100" spc="310" dirty="0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sz="1100" spc="155" dirty="0">
                <a:solidFill>
                  <a:srgbClr val="F38337"/>
                </a:solidFill>
                <a:latin typeface="Arial"/>
                <a:cs typeface="Arial"/>
              </a:rPr>
              <a:t>tomcat.files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170815" indent="-158750">
              <a:lnSpc>
                <a:spcPct val="100000"/>
              </a:lnSpc>
              <a:spcBef>
                <a:spcPts val="680"/>
              </a:spcBef>
              <a:buChar char="-"/>
              <a:tabLst>
                <a:tab pos="171450" algn="l"/>
              </a:tabLst>
            </a:pPr>
            <a:r>
              <a:rPr sz="1100" spc="5" dirty="0">
                <a:solidFill>
                  <a:srgbClr val="1D1D1D"/>
                </a:solidFill>
                <a:latin typeface="Arial"/>
                <a:cs typeface="Arial"/>
              </a:rPr>
              <a:t>name: </a:t>
            </a:r>
            <a:r>
              <a:rPr sz="1100" spc="-5" dirty="0">
                <a:solidFill>
                  <a:srgbClr val="1D1D1D"/>
                </a:solidFill>
                <a:latin typeface="Arial"/>
                <a:cs typeface="Arial"/>
              </a:rPr>
              <a:t>Apache </a:t>
            </a:r>
            <a:r>
              <a:rPr sz="1100" spc="10" dirty="0">
                <a:solidFill>
                  <a:srgbClr val="1D1D1D"/>
                </a:solidFill>
                <a:latin typeface="Arial"/>
                <a:cs typeface="Arial"/>
              </a:rPr>
              <a:t>Tomcat </a:t>
            </a:r>
            <a:r>
              <a:rPr sz="1100" spc="330" dirty="0">
                <a:solidFill>
                  <a:srgbClr val="1D1D1D"/>
                </a:solidFill>
                <a:latin typeface="Arial"/>
                <a:cs typeface="Arial"/>
              </a:rPr>
              <a:t>| </a:t>
            </a:r>
            <a:r>
              <a:rPr sz="1100" spc="204" dirty="0">
                <a:solidFill>
                  <a:srgbClr val="1D1D1D"/>
                </a:solidFill>
                <a:latin typeface="Arial"/>
                <a:cs typeface="Arial"/>
              </a:rPr>
              <a:t>Install </a:t>
            </a:r>
            <a:r>
              <a:rPr sz="1100" spc="330" dirty="0">
                <a:solidFill>
                  <a:srgbClr val="1D1D1D"/>
                </a:solidFill>
                <a:latin typeface="Arial"/>
                <a:cs typeface="Arial"/>
              </a:rPr>
              <a:t>| </a:t>
            </a:r>
            <a:r>
              <a:rPr sz="1100" spc="55" dirty="0">
                <a:solidFill>
                  <a:srgbClr val="1D1D1D"/>
                </a:solidFill>
                <a:latin typeface="Arial"/>
                <a:cs typeface="Arial"/>
              </a:rPr>
              <a:t>Give </a:t>
            </a:r>
            <a:r>
              <a:rPr sz="1100" spc="60" dirty="0">
                <a:solidFill>
                  <a:srgbClr val="1D1D1D"/>
                </a:solidFill>
                <a:latin typeface="Arial"/>
                <a:cs typeface="Arial"/>
              </a:rPr>
              <a:t>ownership </a:t>
            </a:r>
            <a:r>
              <a:rPr sz="1100" spc="160" dirty="0">
                <a:solidFill>
                  <a:srgbClr val="1D1D1D"/>
                </a:solidFill>
                <a:latin typeface="Arial"/>
                <a:cs typeface="Arial"/>
              </a:rPr>
              <a:t>of </a:t>
            </a:r>
            <a:r>
              <a:rPr sz="1100" spc="220" dirty="0">
                <a:solidFill>
                  <a:srgbClr val="1D1D1D"/>
                </a:solidFill>
                <a:latin typeface="Arial"/>
                <a:cs typeface="Arial"/>
              </a:rPr>
              <a:t>install </a:t>
            </a:r>
            <a:r>
              <a:rPr sz="1100" spc="160" dirty="0">
                <a:solidFill>
                  <a:srgbClr val="1D1D1D"/>
                </a:solidFill>
                <a:latin typeface="Arial"/>
                <a:cs typeface="Arial"/>
              </a:rPr>
              <a:t>to </a:t>
            </a:r>
            <a:r>
              <a:rPr sz="1100" spc="70" dirty="0">
                <a:solidFill>
                  <a:srgbClr val="1D1D1D"/>
                </a:solidFill>
                <a:latin typeface="Arial"/>
                <a:cs typeface="Arial"/>
              </a:rPr>
              <a:t>tomcat</a:t>
            </a:r>
            <a:r>
              <a:rPr sz="1100" spc="315" dirty="0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sz="1100" spc="85" dirty="0">
                <a:solidFill>
                  <a:srgbClr val="1D1D1D"/>
                </a:solidFill>
                <a:latin typeface="Arial"/>
                <a:cs typeface="Arial"/>
              </a:rPr>
              <a:t>user</a:t>
            </a:r>
            <a:endParaRPr sz="1100">
              <a:latin typeface="Arial"/>
              <a:cs typeface="Arial"/>
            </a:endParaRPr>
          </a:p>
          <a:p>
            <a:pPr marL="170815" marR="5080">
              <a:lnSpc>
                <a:spcPct val="123600"/>
              </a:lnSpc>
            </a:pPr>
            <a:r>
              <a:rPr sz="1100" spc="275" dirty="0">
                <a:solidFill>
                  <a:srgbClr val="4579CA"/>
                </a:solidFill>
                <a:latin typeface="Arial"/>
                <a:cs typeface="Arial"/>
              </a:rPr>
              <a:t>file</a:t>
            </a:r>
            <a:r>
              <a:rPr sz="1100" spc="275" dirty="0">
                <a:solidFill>
                  <a:srgbClr val="1D1D1D"/>
                </a:solidFill>
                <a:latin typeface="Arial"/>
                <a:cs typeface="Arial"/>
              </a:rPr>
              <a:t>: </a:t>
            </a:r>
            <a:r>
              <a:rPr sz="1100" spc="165" dirty="0">
                <a:solidFill>
                  <a:srgbClr val="89AF46"/>
                </a:solidFill>
                <a:latin typeface="Arial"/>
                <a:cs typeface="Arial"/>
              </a:rPr>
              <a:t>path</a:t>
            </a:r>
            <a:r>
              <a:rPr sz="1100" spc="165" dirty="0">
                <a:solidFill>
                  <a:srgbClr val="1D1D1D"/>
                </a:solidFill>
                <a:latin typeface="Arial"/>
                <a:cs typeface="Arial"/>
              </a:rPr>
              <a:t>=/usr/local/</a:t>
            </a:r>
            <a:r>
              <a:rPr sz="1100" spc="165" dirty="0">
                <a:solidFill>
                  <a:srgbClr val="6C4E91"/>
                </a:solidFill>
                <a:latin typeface="Arial"/>
                <a:cs typeface="Arial"/>
              </a:rPr>
              <a:t>{{item.target}} </a:t>
            </a:r>
            <a:r>
              <a:rPr sz="1100" spc="135" dirty="0">
                <a:solidFill>
                  <a:srgbClr val="89AF46"/>
                </a:solidFill>
                <a:latin typeface="Arial"/>
                <a:cs typeface="Arial"/>
              </a:rPr>
              <a:t>state</a:t>
            </a:r>
            <a:r>
              <a:rPr sz="1100" spc="135" dirty="0">
                <a:solidFill>
                  <a:srgbClr val="1D1D1D"/>
                </a:solidFill>
                <a:latin typeface="Arial"/>
                <a:cs typeface="Arial"/>
              </a:rPr>
              <a:t>=directory </a:t>
            </a:r>
            <a:r>
              <a:rPr sz="1100" spc="85" dirty="0">
                <a:solidFill>
                  <a:srgbClr val="89AF46"/>
                </a:solidFill>
                <a:latin typeface="Arial"/>
                <a:cs typeface="Arial"/>
              </a:rPr>
              <a:t>owner</a:t>
            </a:r>
            <a:r>
              <a:rPr sz="1100" spc="85" dirty="0">
                <a:solidFill>
                  <a:srgbClr val="1D1D1D"/>
                </a:solidFill>
                <a:latin typeface="Arial"/>
                <a:cs typeface="Arial"/>
              </a:rPr>
              <a:t>=</a:t>
            </a:r>
            <a:r>
              <a:rPr sz="1100" spc="85" dirty="0">
                <a:solidFill>
                  <a:srgbClr val="F38337"/>
                </a:solidFill>
                <a:latin typeface="Arial"/>
                <a:cs typeface="Arial"/>
              </a:rPr>
              <a:t>{{tomcat.user.name}} </a:t>
            </a:r>
            <a:r>
              <a:rPr sz="1100" spc="105" dirty="0">
                <a:solidFill>
                  <a:srgbClr val="89AF46"/>
                </a:solidFill>
                <a:latin typeface="Arial"/>
                <a:cs typeface="Arial"/>
              </a:rPr>
              <a:t>group</a:t>
            </a:r>
            <a:r>
              <a:rPr sz="1100" spc="105" dirty="0">
                <a:solidFill>
                  <a:srgbClr val="1D1D1D"/>
                </a:solidFill>
                <a:latin typeface="Arial"/>
                <a:cs typeface="Arial"/>
              </a:rPr>
              <a:t>=</a:t>
            </a:r>
            <a:r>
              <a:rPr sz="1100" spc="105" dirty="0">
                <a:solidFill>
                  <a:srgbClr val="F38337"/>
                </a:solidFill>
                <a:latin typeface="Arial"/>
                <a:cs typeface="Arial"/>
              </a:rPr>
              <a:t>{{tomcat.user.group}}  </a:t>
            </a:r>
            <a:r>
              <a:rPr sz="1100" spc="120" dirty="0">
                <a:solidFill>
                  <a:srgbClr val="1D1D1D"/>
                </a:solidFill>
                <a:latin typeface="Arial"/>
                <a:cs typeface="Arial"/>
              </a:rPr>
              <a:t>with_items:</a:t>
            </a:r>
            <a:r>
              <a:rPr sz="1100" spc="310" dirty="0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sz="1100" spc="155" dirty="0">
                <a:solidFill>
                  <a:srgbClr val="F38337"/>
                </a:solidFill>
                <a:latin typeface="Arial"/>
                <a:cs typeface="Arial"/>
              </a:rPr>
              <a:t>tomcat.files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170815" indent="-158750">
              <a:lnSpc>
                <a:spcPct val="100000"/>
              </a:lnSpc>
              <a:spcBef>
                <a:spcPts val="680"/>
              </a:spcBef>
              <a:buChar char="-"/>
              <a:tabLst>
                <a:tab pos="171450" algn="l"/>
              </a:tabLst>
            </a:pPr>
            <a:r>
              <a:rPr sz="1100" spc="5" dirty="0">
                <a:solidFill>
                  <a:srgbClr val="1D1D1D"/>
                </a:solidFill>
                <a:latin typeface="Arial"/>
                <a:cs typeface="Arial"/>
              </a:rPr>
              <a:t>name: </a:t>
            </a:r>
            <a:r>
              <a:rPr sz="1100" spc="-5" dirty="0">
                <a:solidFill>
                  <a:srgbClr val="1D1D1D"/>
                </a:solidFill>
                <a:latin typeface="Arial"/>
                <a:cs typeface="Arial"/>
              </a:rPr>
              <a:t>Apache </a:t>
            </a:r>
            <a:r>
              <a:rPr sz="1100" spc="10" dirty="0">
                <a:solidFill>
                  <a:srgbClr val="1D1D1D"/>
                </a:solidFill>
                <a:latin typeface="Arial"/>
                <a:cs typeface="Arial"/>
              </a:rPr>
              <a:t>Tomcat </a:t>
            </a:r>
            <a:r>
              <a:rPr sz="1100" spc="330" dirty="0">
                <a:solidFill>
                  <a:srgbClr val="1D1D1D"/>
                </a:solidFill>
                <a:latin typeface="Arial"/>
                <a:cs typeface="Arial"/>
              </a:rPr>
              <a:t>| </a:t>
            </a:r>
            <a:r>
              <a:rPr sz="1100" spc="204" dirty="0">
                <a:solidFill>
                  <a:srgbClr val="1D1D1D"/>
                </a:solidFill>
                <a:latin typeface="Arial"/>
                <a:cs typeface="Arial"/>
              </a:rPr>
              <a:t>Install </a:t>
            </a:r>
            <a:r>
              <a:rPr sz="1100" spc="330" dirty="0">
                <a:solidFill>
                  <a:srgbClr val="1D1D1D"/>
                </a:solidFill>
                <a:latin typeface="Arial"/>
                <a:cs typeface="Arial"/>
              </a:rPr>
              <a:t>| </a:t>
            </a:r>
            <a:r>
              <a:rPr sz="1100" spc="70" dirty="0">
                <a:solidFill>
                  <a:srgbClr val="1D1D1D"/>
                </a:solidFill>
                <a:latin typeface="Arial"/>
                <a:cs typeface="Arial"/>
              </a:rPr>
              <a:t>Symlink </a:t>
            </a:r>
            <a:r>
              <a:rPr sz="1100" spc="215" dirty="0">
                <a:solidFill>
                  <a:srgbClr val="1D1D1D"/>
                </a:solidFill>
                <a:latin typeface="Arial"/>
                <a:cs typeface="Arial"/>
              </a:rPr>
              <a:t>install</a:t>
            </a:r>
            <a:r>
              <a:rPr sz="1100" spc="330" dirty="0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sz="1100" spc="150" dirty="0">
                <a:solidFill>
                  <a:srgbClr val="1D1D1D"/>
                </a:solidFill>
                <a:latin typeface="Arial"/>
                <a:cs typeface="Arial"/>
              </a:rPr>
              <a:t>directory</a:t>
            </a:r>
            <a:endParaRPr sz="1100">
              <a:latin typeface="Arial"/>
              <a:cs typeface="Arial"/>
            </a:endParaRPr>
          </a:p>
          <a:p>
            <a:pPr marL="170815">
              <a:lnSpc>
                <a:spcPct val="100000"/>
              </a:lnSpc>
              <a:spcBef>
                <a:spcPts val="315"/>
              </a:spcBef>
            </a:pPr>
            <a:r>
              <a:rPr sz="1100" spc="275" dirty="0">
                <a:solidFill>
                  <a:srgbClr val="4579CA"/>
                </a:solidFill>
                <a:latin typeface="Arial"/>
                <a:cs typeface="Arial"/>
              </a:rPr>
              <a:t>file</a:t>
            </a:r>
            <a:r>
              <a:rPr sz="1100" spc="275" dirty="0">
                <a:solidFill>
                  <a:srgbClr val="1D1D1D"/>
                </a:solidFill>
                <a:latin typeface="Arial"/>
                <a:cs typeface="Arial"/>
              </a:rPr>
              <a:t>: </a:t>
            </a:r>
            <a:r>
              <a:rPr sz="1100" spc="185" dirty="0">
                <a:solidFill>
                  <a:srgbClr val="89AF46"/>
                </a:solidFill>
                <a:latin typeface="Arial"/>
                <a:cs typeface="Arial"/>
              </a:rPr>
              <a:t>src</a:t>
            </a:r>
            <a:r>
              <a:rPr sz="1100" spc="185" dirty="0">
                <a:solidFill>
                  <a:srgbClr val="1D1D1D"/>
                </a:solidFill>
                <a:latin typeface="Arial"/>
                <a:cs typeface="Arial"/>
              </a:rPr>
              <a:t>='/usr/local/</a:t>
            </a:r>
            <a:r>
              <a:rPr sz="1100" spc="185" dirty="0">
                <a:solidFill>
                  <a:srgbClr val="6C4E91"/>
                </a:solidFill>
                <a:latin typeface="Arial"/>
                <a:cs typeface="Arial"/>
              </a:rPr>
              <a:t>{{item.target}}</a:t>
            </a:r>
            <a:r>
              <a:rPr sz="1100" spc="185" dirty="0">
                <a:solidFill>
                  <a:srgbClr val="1D1D1D"/>
                </a:solidFill>
                <a:latin typeface="Arial"/>
                <a:cs typeface="Arial"/>
              </a:rPr>
              <a:t>' </a:t>
            </a:r>
            <a:r>
              <a:rPr sz="1100" spc="150" dirty="0">
                <a:solidFill>
                  <a:srgbClr val="89AF46"/>
                </a:solidFill>
                <a:latin typeface="Arial"/>
                <a:cs typeface="Arial"/>
              </a:rPr>
              <a:t>path</a:t>
            </a:r>
            <a:r>
              <a:rPr sz="1100" spc="150" dirty="0">
                <a:solidFill>
                  <a:srgbClr val="1D1D1D"/>
                </a:solidFill>
                <a:latin typeface="Arial"/>
                <a:cs typeface="Arial"/>
              </a:rPr>
              <a:t>='/usr/local/tomcat'</a:t>
            </a:r>
            <a:r>
              <a:rPr sz="1100" spc="509" dirty="0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sz="1100" spc="195" dirty="0">
                <a:solidFill>
                  <a:srgbClr val="89AF46"/>
                </a:solidFill>
                <a:latin typeface="Arial"/>
                <a:cs typeface="Arial"/>
              </a:rPr>
              <a:t>state</a:t>
            </a:r>
            <a:r>
              <a:rPr sz="1100" spc="195" dirty="0">
                <a:solidFill>
                  <a:srgbClr val="1D1D1D"/>
                </a:solidFill>
                <a:latin typeface="Arial"/>
                <a:cs typeface="Arial"/>
              </a:rPr>
              <a:t>='link'</a:t>
            </a:r>
            <a:endParaRPr sz="1100">
              <a:latin typeface="Arial"/>
              <a:cs typeface="Arial"/>
            </a:endParaRPr>
          </a:p>
          <a:p>
            <a:pPr marL="170815">
              <a:lnSpc>
                <a:spcPct val="100000"/>
              </a:lnSpc>
              <a:spcBef>
                <a:spcPts val="310"/>
              </a:spcBef>
            </a:pPr>
            <a:r>
              <a:rPr sz="1100" spc="120" dirty="0">
                <a:solidFill>
                  <a:srgbClr val="1D1D1D"/>
                </a:solidFill>
                <a:latin typeface="Arial"/>
                <a:cs typeface="Arial"/>
              </a:rPr>
              <a:t>with_items:</a:t>
            </a:r>
            <a:r>
              <a:rPr sz="1100" spc="310" dirty="0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sz="1100" spc="160" dirty="0">
                <a:solidFill>
                  <a:srgbClr val="F38337"/>
                </a:solidFill>
                <a:latin typeface="Arial"/>
                <a:cs typeface="Arial"/>
              </a:rPr>
              <a:t>tomcat.files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170815" indent="-158750">
              <a:lnSpc>
                <a:spcPct val="100000"/>
              </a:lnSpc>
              <a:spcBef>
                <a:spcPts val="680"/>
              </a:spcBef>
              <a:buChar char="-"/>
              <a:tabLst>
                <a:tab pos="171450" algn="l"/>
              </a:tabLst>
            </a:pPr>
            <a:r>
              <a:rPr sz="1100" spc="5" dirty="0">
                <a:solidFill>
                  <a:srgbClr val="1D1D1D"/>
                </a:solidFill>
                <a:latin typeface="Arial"/>
                <a:cs typeface="Arial"/>
              </a:rPr>
              <a:t>name: </a:t>
            </a:r>
            <a:r>
              <a:rPr sz="1100" spc="-5" dirty="0">
                <a:solidFill>
                  <a:srgbClr val="1D1D1D"/>
                </a:solidFill>
                <a:latin typeface="Arial"/>
                <a:cs typeface="Arial"/>
              </a:rPr>
              <a:t>Apache </a:t>
            </a:r>
            <a:r>
              <a:rPr sz="1100" spc="10" dirty="0">
                <a:solidFill>
                  <a:srgbClr val="1D1D1D"/>
                </a:solidFill>
                <a:latin typeface="Arial"/>
                <a:cs typeface="Arial"/>
              </a:rPr>
              <a:t>Tomcat </a:t>
            </a:r>
            <a:r>
              <a:rPr sz="1100" spc="330" dirty="0">
                <a:solidFill>
                  <a:srgbClr val="1D1D1D"/>
                </a:solidFill>
                <a:latin typeface="Arial"/>
                <a:cs typeface="Arial"/>
              </a:rPr>
              <a:t>| </a:t>
            </a:r>
            <a:r>
              <a:rPr sz="1100" spc="90" dirty="0">
                <a:solidFill>
                  <a:srgbClr val="1D1D1D"/>
                </a:solidFill>
                <a:latin typeface="Arial"/>
                <a:cs typeface="Arial"/>
              </a:rPr>
              <a:t>Configure </a:t>
            </a:r>
            <a:r>
              <a:rPr sz="1100" spc="330" dirty="0">
                <a:solidFill>
                  <a:srgbClr val="1D1D1D"/>
                </a:solidFill>
                <a:latin typeface="Arial"/>
                <a:cs typeface="Arial"/>
              </a:rPr>
              <a:t>| </a:t>
            </a:r>
            <a:r>
              <a:rPr sz="1100" spc="80" dirty="0">
                <a:solidFill>
                  <a:srgbClr val="1D1D1D"/>
                </a:solidFill>
                <a:latin typeface="Arial"/>
                <a:cs typeface="Arial"/>
              </a:rPr>
              <a:t>Overlay</a:t>
            </a:r>
            <a:r>
              <a:rPr sz="1100" spc="160" dirty="0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sz="1100" spc="135" dirty="0">
                <a:solidFill>
                  <a:srgbClr val="1D1D1D"/>
                </a:solidFill>
                <a:latin typeface="Arial"/>
                <a:cs typeface="Arial"/>
              </a:rPr>
              <a:t>configuration</a:t>
            </a:r>
            <a:endParaRPr sz="1100">
              <a:latin typeface="Arial"/>
              <a:cs typeface="Arial"/>
            </a:endParaRPr>
          </a:p>
          <a:p>
            <a:pPr marL="170815">
              <a:lnSpc>
                <a:spcPct val="100000"/>
              </a:lnSpc>
              <a:spcBef>
                <a:spcPts val="315"/>
              </a:spcBef>
            </a:pPr>
            <a:r>
              <a:rPr sz="1100" spc="114" dirty="0">
                <a:solidFill>
                  <a:srgbClr val="4579CA"/>
                </a:solidFill>
                <a:latin typeface="Arial"/>
                <a:cs typeface="Arial"/>
              </a:rPr>
              <a:t>template</a:t>
            </a:r>
            <a:r>
              <a:rPr sz="1100" spc="114" dirty="0">
                <a:solidFill>
                  <a:srgbClr val="1D1D1D"/>
                </a:solidFill>
                <a:latin typeface="Arial"/>
                <a:cs typeface="Arial"/>
              </a:rPr>
              <a:t>: </a:t>
            </a:r>
            <a:r>
              <a:rPr sz="1100" spc="210" dirty="0">
                <a:solidFill>
                  <a:srgbClr val="89AF46"/>
                </a:solidFill>
                <a:latin typeface="Arial"/>
                <a:cs typeface="Arial"/>
              </a:rPr>
              <a:t>src</a:t>
            </a:r>
            <a:r>
              <a:rPr sz="1100" spc="210" dirty="0">
                <a:solidFill>
                  <a:srgbClr val="1D1D1D"/>
                </a:solidFill>
                <a:latin typeface="Arial"/>
                <a:cs typeface="Arial"/>
              </a:rPr>
              <a:t>=‘</a:t>
            </a:r>
            <a:r>
              <a:rPr sz="1100" spc="210" dirty="0">
                <a:solidFill>
                  <a:srgbClr val="6C4E91"/>
                </a:solidFill>
                <a:latin typeface="Arial"/>
                <a:cs typeface="Arial"/>
              </a:rPr>
              <a:t>{{item.file}}</a:t>
            </a:r>
            <a:r>
              <a:rPr sz="1100" spc="210" dirty="0">
                <a:solidFill>
                  <a:srgbClr val="1D1D1D"/>
                </a:solidFill>
                <a:latin typeface="Arial"/>
                <a:cs typeface="Arial"/>
              </a:rPr>
              <a:t>' </a:t>
            </a:r>
            <a:r>
              <a:rPr sz="1100" spc="175" dirty="0">
                <a:solidFill>
                  <a:srgbClr val="89AF46"/>
                </a:solidFill>
                <a:latin typeface="Arial"/>
                <a:cs typeface="Arial"/>
              </a:rPr>
              <a:t>dest</a:t>
            </a:r>
            <a:r>
              <a:rPr sz="1100" spc="175" dirty="0">
                <a:solidFill>
                  <a:srgbClr val="1D1D1D"/>
                </a:solidFill>
                <a:latin typeface="Arial"/>
                <a:cs typeface="Arial"/>
              </a:rPr>
              <a:t>='</a:t>
            </a:r>
            <a:r>
              <a:rPr sz="1100" spc="175" dirty="0">
                <a:solidFill>
                  <a:srgbClr val="6C4E91"/>
                </a:solidFill>
                <a:latin typeface="Arial"/>
                <a:cs typeface="Arial"/>
              </a:rPr>
              <a:t>{{item.target}}</a:t>
            </a:r>
            <a:r>
              <a:rPr sz="1100" spc="175" dirty="0">
                <a:solidFill>
                  <a:srgbClr val="1D1D1D"/>
                </a:solidFill>
                <a:latin typeface="Arial"/>
                <a:cs typeface="Arial"/>
              </a:rPr>
              <a:t>' </a:t>
            </a:r>
            <a:r>
              <a:rPr sz="1100" spc="85" dirty="0">
                <a:solidFill>
                  <a:srgbClr val="89AF46"/>
                </a:solidFill>
                <a:latin typeface="Arial"/>
                <a:cs typeface="Arial"/>
              </a:rPr>
              <a:t>owner</a:t>
            </a:r>
            <a:r>
              <a:rPr sz="1100" spc="85" dirty="0">
                <a:solidFill>
                  <a:srgbClr val="1D1D1D"/>
                </a:solidFill>
                <a:latin typeface="Arial"/>
                <a:cs typeface="Arial"/>
              </a:rPr>
              <a:t>=</a:t>
            </a:r>
            <a:r>
              <a:rPr sz="1100" spc="85" dirty="0">
                <a:solidFill>
                  <a:srgbClr val="F38337"/>
                </a:solidFill>
                <a:latin typeface="Arial"/>
                <a:cs typeface="Arial"/>
              </a:rPr>
              <a:t>{{tomcat.user.name}}</a:t>
            </a:r>
            <a:r>
              <a:rPr sz="1100" spc="370" dirty="0">
                <a:solidFill>
                  <a:srgbClr val="F38337"/>
                </a:solidFill>
                <a:latin typeface="Arial"/>
                <a:cs typeface="Arial"/>
              </a:rPr>
              <a:t> </a:t>
            </a:r>
            <a:r>
              <a:rPr sz="1100" spc="110" dirty="0">
                <a:solidFill>
                  <a:srgbClr val="89AF46"/>
                </a:solidFill>
                <a:latin typeface="Arial"/>
                <a:cs typeface="Arial"/>
              </a:rPr>
              <a:t>group</a:t>
            </a:r>
            <a:r>
              <a:rPr sz="1100" spc="110" dirty="0">
                <a:solidFill>
                  <a:srgbClr val="1D1D1D"/>
                </a:solidFill>
                <a:latin typeface="Arial"/>
                <a:cs typeface="Arial"/>
              </a:rPr>
              <a:t>=</a:t>
            </a:r>
            <a:r>
              <a:rPr sz="1100" spc="110" dirty="0">
                <a:solidFill>
                  <a:srgbClr val="F38337"/>
                </a:solidFill>
                <a:latin typeface="Arial"/>
                <a:cs typeface="Arial"/>
              </a:rPr>
              <a:t>{{tomcat.user.group}}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50">
              <a:latin typeface="Arial"/>
              <a:cs typeface="Arial"/>
            </a:endParaRPr>
          </a:p>
          <a:p>
            <a:pPr marL="170815">
              <a:lnSpc>
                <a:spcPct val="100000"/>
              </a:lnSpc>
              <a:spcBef>
                <a:spcPts val="5"/>
              </a:spcBef>
            </a:pPr>
            <a:r>
              <a:rPr sz="1100" spc="120" dirty="0">
                <a:solidFill>
                  <a:srgbClr val="1D1D1D"/>
                </a:solidFill>
                <a:latin typeface="Arial"/>
                <a:cs typeface="Arial"/>
              </a:rPr>
              <a:t>with_items:</a:t>
            </a:r>
            <a:r>
              <a:rPr sz="1100" spc="310" dirty="0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sz="1100" spc="140" dirty="0">
                <a:solidFill>
                  <a:srgbClr val="F38337"/>
                </a:solidFill>
                <a:latin typeface="Arial"/>
                <a:cs typeface="Arial"/>
              </a:rPr>
              <a:t>tomcat.config_files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21348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25" dirty="0"/>
              <a:t>Variables: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2320"/>
            <a:ext cx="6710680" cy="346456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Simple </a:t>
            </a:r>
            <a:r>
              <a:rPr sz="2400" spc="-50" dirty="0">
                <a:solidFill>
                  <a:srgbClr val="292934"/>
                </a:solidFill>
                <a:latin typeface="Arial"/>
                <a:cs typeface="Arial"/>
              </a:rPr>
              <a:t>YAML</a:t>
            </a:r>
            <a:r>
              <a:rPr sz="2400" spc="-1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format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Can create arrays and</a:t>
            </a:r>
            <a:r>
              <a:rPr sz="2400" spc="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hashes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Can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substitute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vars into</a:t>
            </a:r>
            <a:r>
              <a:rPr sz="2400" spc="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vars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0" dirty="0">
                <a:solidFill>
                  <a:srgbClr val="292934"/>
                </a:solidFill>
                <a:latin typeface="Arial"/>
                <a:cs typeface="Arial"/>
              </a:rPr>
              <a:t>Vars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can be defined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at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many levels (default,</a:t>
            </a:r>
            <a:r>
              <a:rPr sz="2400" spc="15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role</a:t>
            </a:r>
            <a:endParaRPr sz="2400">
              <a:latin typeface="Arial"/>
              <a:cs typeface="Arial"/>
            </a:endParaRPr>
          </a:p>
          <a:p>
            <a:pPr marL="194945">
              <a:lnSpc>
                <a:spcPct val="100000"/>
              </a:lnSpc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,playbook)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Can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test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conditionals on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vars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and require</a:t>
            </a:r>
            <a:r>
              <a:rPr sz="2400" spc="6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them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Can be filtered and manipulated with</a:t>
            </a:r>
            <a:r>
              <a:rPr sz="2400" spc="9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jinja2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Can be matched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to</a:t>
            </a:r>
            <a:r>
              <a:rPr sz="2400" spc="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regex!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41503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25" dirty="0"/>
              <a:t>Variables:</a:t>
            </a:r>
            <a:r>
              <a:rPr spc="-254" dirty="0"/>
              <a:t> </a:t>
            </a:r>
            <a:r>
              <a:rPr spc="-9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80743"/>
            <a:ext cx="7999095" cy="33547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437380">
              <a:lnSpc>
                <a:spcPct val="120000"/>
              </a:lnSpc>
              <a:spcBef>
                <a:spcPts val="100"/>
              </a:spcBef>
            </a:pPr>
            <a:r>
              <a:rPr sz="1400" spc="-10" dirty="0">
                <a:solidFill>
                  <a:srgbClr val="292934"/>
                </a:solidFill>
                <a:latin typeface="Arial"/>
                <a:cs typeface="Arial"/>
              </a:rPr>
              <a:t>###</a:t>
            </a:r>
            <a:r>
              <a:rPr sz="1400" spc="-5" dirty="0">
                <a:solidFill>
                  <a:srgbClr val="292934"/>
                </a:solidFill>
                <a:latin typeface="Arial"/>
                <a:cs typeface="Arial"/>
              </a:rPr>
              <a:t>#</a:t>
            </a:r>
            <a:r>
              <a:rPr sz="1400" spc="-10" dirty="0">
                <a:solidFill>
                  <a:srgbClr val="292934"/>
                </a:solidFill>
                <a:latin typeface="Arial"/>
                <a:cs typeface="Arial"/>
              </a:rPr>
              <a:t>##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#</a:t>
            </a:r>
            <a:r>
              <a:rPr sz="1400" spc="-10" dirty="0">
                <a:solidFill>
                  <a:srgbClr val="292934"/>
                </a:solidFill>
                <a:latin typeface="Arial"/>
                <a:cs typeface="Arial"/>
              </a:rPr>
              <a:t>###</a:t>
            </a:r>
            <a:r>
              <a:rPr sz="1400" spc="-5" dirty="0">
                <a:solidFill>
                  <a:srgbClr val="292934"/>
                </a:solidFill>
                <a:latin typeface="Arial"/>
                <a:cs typeface="Arial"/>
              </a:rPr>
              <a:t>##</a:t>
            </a:r>
            <a:r>
              <a:rPr sz="1400" spc="-10" dirty="0">
                <a:solidFill>
                  <a:srgbClr val="292934"/>
                </a:solidFill>
                <a:latin typeface="Arial"/>
                <a:cs typeface="Arial"/>
              </a:rPr>
              <a:t>##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#</a:t>
            </a:r>
            <a:r>
              <a:rPr sz="1400" spc="-10" dirty="0">
                <a:solidFill>
                  <a:srgbClr val="292934"/>
                </a:solidFill>
                <a:latin typeface="Arial"/>
                <a:cs typeface="Arial"/>
              </a:rPr>
              <a:t>###</a:t>
            </a:r>
            <a:r>
              <a:rPr sz="1400" spc="-5" dirty="0">
                <a:solidFill>
                  <a:srgbClr val="292934"/>
                </a:solidFill>
                <a:latin typeface="Arial"/>
                <a:cs typeface="Arial"/>
              </a:rPr>
              <a:t>#</a:t>
            </a:r>
            <a:r>
              <a:rPr sz="1400" spc="-10" dirty="0">
                <a:solidFill>
                  <a:srgbClr val="292934"/>
                </a:solidFill>
                <a:latin typeface="Arial"/>
                <a:cs typeface="Arial"/>
              </a:rPr>
              <a:t>##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#</a:t>
            </a:r>
            <a:r>
              <a:rPr sz="1400" spc="-10" dirty="0">
                <a:solidFill>
                  <a:srgbClr val="292934"/>
                </a:solidFill>
                <a:latin typeface="Arial"/>
                <a:cs typeface="Arial"/>
              </a:rPr>
              <a:t>###</a:t>
            </a:r>
            <a:r>
              <a:rPr sz="1400" spc="-5" dirty="0">
                <a:solidFill>
                  <a:srgbClr val="292934"/>
                </a:solidFill>
                <a:latin typeface="Arial"/>
                <a:cs typeface="Arial"/>
              </a:rPr>
              <a:t>##</a:t>
            </a:r>
            <a:r>
              <a:rPr sz="1400" spc="-10" dirty="0">
                <a:solidFill>
                  <a:srgbClr val="292934"/>
                </a:solidFill>
                <a:latin typeface="Arial"/>
                <a:cs typeface="Arial"/>
              </a:rPr>
              <a:t>##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#</a:t>
            </a:r>
            <a:r>
              <a:rPr sz="1400" spc="-10" dirty="0">
                <a:solidFill>
                  <a:srgbClr val="292934"/>
                </a:solidFill>
                <a:latin typeface="Arial"/>
                <a:cs typeface="Arial"/>
              </a:rPr>
              <a:t>###</a:t>
            </a:r>
            <a:r>
              <a:rPr sz="1400" spc="-5" dirty="0">
                <a:solidFill>
                  <a:srgbClr val="292934"/>
                </a:solidFill>
                <a:latin typeface="Arial"/>
                <a:cs typeface="Arial"/>
              </a:rPr>
              <a:t>###  </a:t>
            </a:r>
            <a:r>
              <a:rPr sz="1400" spc="-10" dirty="0">
                <a:solidFill>
                  <a:srgbClr val="292934"/>
                </a:solidFill>
                <a:latin typeface="Arial"/>
                <a:cs typeface="Arial"/>
              </a:rPr>
              <a:t>## </a:t>
            </a:r>
            <a:r>
              <a:rPr sz="1400" spc="-215" dirty="0">
                <a:solidFill>
                  <a:srgbClr val="292934"/>
                </a:solidFill>
                <a:latin typeface="Arial"/>
                <a:cs typeface="Arial"/>
              </a:rPr>
              <a:t>TOMCAT</a:t>
            </a:r>
            <a:r>
              <a:rPr sz="1400" spc="-14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92934"/>
                </a:solidFill>
                <a:latin typeface="Arial"/>
                <a:cs typeface="Arial"/>
              </a:rPr>
              <a:t>##</a:t>
            </a:r>
            <a:endParaRPr sz="1400">
              <a:latin typeface="Arial"/>
              <a:cs typeface="Arial"/>
            </a:endParaRPr>
          </a:p>
          <a:p>
            <a:pPr marL="12700" marR="4830445">
              <a:lnSpc>
                <a:spcPct val="120000"/>
              </a:lnSpc>
            </a:pPr>
            <a:r>
              <a:rPr sz="1400" spc="30" dirty="0">
                <a:solidFill>
                  <a:srgbClr val="292934"/>
                </a:solidFill>
                <a:latin typeface="Arial"/>
                <a:cs typeface="Arial"/>
              </a:rPr>
              <a:t>tomcat_home: </a:t>
            </a:r>
            <a:r>
              <a:rPr sz="1400" spc="204" dirty="0">
                <a:solidFill>
                  <a:srgbClr val="292934"/>
                </a:solidFill>
                <a:latin typeface="Arial"/>
                <a:cs typeface="Arial"/>
              </a:rPr>
              <a:t>'/usr/local/tomcat'  </a:t>
            </a:r>
            <a:r>
              <a:rPr sz="1400" spc="114" dirty="0">
                <a:solidFill>
                  <a:srgbClr val="292934"/>
                </a:solidFill>
                <a:latin typeface="Arial"/>
                <a:cs typeface="Arial"/>
              </a:rPr>
              <a:t>tomcat:</a:t>
            </a:r>
            <a:endParaRPr sz="1400">
              <a:latin typeface="Arial"/>
              <a:cs typeface="Arial"/>
            </a:endParaRPr>
          </a:p>
          <a:p>
            <a:pPr marL="208915">
              <a:lnSpc>
                <a:spcPct val="100000"/>
              </a:lnSpc>
              <a:spcBef>
                <a:spcPts val="335"/>
              </a:spcBef>
            </a:pPr>
            <a:r>
              <a:rPr sz="1400" spc="204" dirty="0">
                <a:solidFill>
                  <a:srgbClr val="292934"/>
                </a:solidFill>
                <a:latin typeface="Arial"/>
                <a:cs typeface="Arial"/>
              </a:rPr>
              <a:t>config_files:</a:t>
            </a:r>
            <a:endParaRPr sz="1400">
              <a:latin typeface="Arial"/>
              <a:cs typeface="Arial"/>
            </a:endParaRPr>
          </a:p>
          <a:p>
            <a:pPr marL="798830" indent="-196850">
              <a:lnSpc>
                <a:spcPct val="100000"/>
              </a:lnSpc>
              <a:spcBef>
                <a:spcPts val="340"/>
              </a:spcBef>
              <a:buChar char="-"/>
              <a:tabLst>
                <a:tab pos="799465" algn="l"/>
              </a:tabLst>
            </a:pPr>
            <a:r>
              <a:rPr sz="1400" spc="330" dirty="0">
                <a:solidFill>
                  <a:srgbClr val="292934"/>
                </a:solidFill>
                <a:latin typeface="Arial"/>
                <a:cs typeface="Arial"/>
              </a:rPr>
              <a:t>{file: </a:t>
            </a:r>
            <a:r>
              <a:rPr sz="1400" spc="220" dirty="0">
                <a:solidFill>
                  <a:srgbClr val="292934"/>
                </a:solidFill>
                <a:latin typeface="Arial"/>
                <a:cs typeface="Arial"/>
              </a:rPr>
              <a:t>'tomcat.j2', </a:t>
            </a:r>
            <a:r>
              <a:rPr sz="1400" spc="204" dirty="0">
                <a:solidFill>
                  <a:srgbClr val="292934"/>
                </a:solidFill>
                <a:latin typeface="Arial"/>
                <a:cs typeface="Arial"/>
              </a:rPr>
              <a:t>target:</a:t>
            </a:r>
            <a:r>
              <a:rPr sz="1400" spc="6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spc="240" dirty="0">
                <a:solidFill>
                  <a:srgbClr val="292934"/>
                </a:solidFill>
                <a:latin typeface="Arial"/>
                <a:cs typeface="Arial"/>
              </a:rPr>
              <a:t>'/etc/init.d/tomcat'}</a:t>
            </a:r>
            <a:endParaRPr sz="1400">
              <a:latin typeface="Arial"/>
              <a:cs typeface="Arial"/>
            </a:endParaRPr>
          </a:p>
          <a:p>
            <a:pPr marL="798830" indent="-196850">
              <a:lnSpc>
                <a:spcPct val="100000"/>
              </a:lnSpc>
              <a:spcBef>
                <a:spcPts val="335"/>
              </a:spcBef>
              <a:buChar char="-"/>
              <a:tabLst>
                <a:tab pos="799465" algn="l"/>
              </a:tabLst>
            </a:pPr>
            <a:r>
              <a:rPr sz="1400" spc="330" dirty="0">
                <a:solidFill>
                  <a:srgbClr val="292934"/>
                </a:solidFill>
                <a:latin typeface="Arial"/>
                <a:cs typeface="Arial"/>
              </a:rPr>
              <a:t>{file: </a:t>
            </a:r>
            <a:r>
              <a:rPr sz="1400" spc="225" dirty="0">
                <a:solidFill>
                  <a:srgbClr val="292934"/>
                </a:solidFill>
                <a:latin typeface="Arial"/>
                <a:cs typeface="Arial"/>
              </a:rPr>
              <a:t>'setenv.j2', </a:t>
            </a:r>
            <a:r>
              <a:rPr sz="1400" spc="204" dirty="0">
                <a:solidFill>
                  <a:srgbClr val="292934"/>
                </a:solidFill>
                <a:latin typeface="Arial"/>
                <a:cs typeface="Arial"/>
              </a:rPr>
              <a:t>target:</a:t>
            </a:r>
            <a:r>
              <a:rPr sz="1400" spc="74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spc="145" dirty="0">
                <a:solidFill>
                  <a:srgbClr val="292934"/>
                </a:solidFill>
                <a:latin typeface="Arial"/>
                <a:cs typeface="Arial"/>
              </a:rPr>
              <a:t>'{{tomcat_home}}/bin/setenv.sh'}</a:t>
            </a:r>
            <a:endParaRPr sz="1400">
              <a:latin typeface="Arial"/>
              <a:cs typeface="Arial"/>
            </a:endParaRPr>
          </a:p>
          <a:p>
            <a:pPr marL="208915" marR="1088390" indent="393065">
              <a:lnSpc>
                <a:spcPts val="2020"/>
              </a:lnSpc>
              <a:spcBef>
                <a:spcPts val="120"/>
              </a:spcBef>
              <a:buChar char="-"/>
              <a:tabLst>
                <a:tab pos="799465" algn="l"/>
              </a:tabLst>
            </a:pPr>
            <a:r>
              <a:rPr sz="1400" spc="330" dirty="0">
                <a:solidFill>
                  <a:srgbClr val="292934"/>
                </a:solidFill>
                <a:latin typeface="Arial"/>
                <a:cs typeface="Arial"/>
              </a:rPr>
              <a:t>{file: </a:t>
            </a:r>
            <a:r>
              <a:rPr sz="1400" spc="245" dirty="0">
                <a:solidFill>
                  <a:srgbClr val="292934"/>
                </a:solidFill>
                <a:latin typeface="Arial"/>
                <a:cs typeface="Arial"/>
              </a:rPr>
              <a:t>'server.j2', </a:t>
            </a:r>
            <a:r>
              <a:rPr sz="1400" spc="204" dirty="0">
                <a:solidFill>
                  <a:srgbClr val="292934"/>
                </a:solidFill>
                <a:latin typeface="Arial"/>
                <a:cs typeface="Arial"/>
              </a:rPr>
              <a:t>target: </a:t>
            </a:r>
            <a:r>
              <a:rPr sz="1400" spc="145" dirty="0">
                <a:solidFill>
                  <a:srgbClr val="292934"/>
                </a:solidFill>
                <a:latin typeface="Arial"/>
                <a:cs typeface="Arial"/>
              </a:rPr>
              <a:t>'{{tomcat_home}}/conf/server.xml'}  </a:t>
            </a:r>
            <a:r>
              <a:rPr sz="1400" spc="85" dirty="0">
                <a:solidFill>
                  <a:srgbClr val="292934"/>
                </a:solidFill>
                <a:latin typeface="Arial"/>
                <a:cs typeface="Arial"/>
              </a:rPr>
              <a:t>default_webapps:</a:t>
            </a:r>
            <a:r>
              <a:rPr sz="1400" spc="5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spc="140" dirty="0">
                <a:solidFill>
                  <a:srgbClr val="292934"/>
                </a:solidFill>
                <a:latin typeface="Arial"/>
                <a:cs typeface="Arial"/>
              </a:rPr>
              <a:t>['ROOT','docs','examples','host-manager','manager']</a:t>
            </a:r>
            <a:endParaRPr sz="1400">
              <a:latin typeface="Arial"/>
              <a:cs typeface="Arial"/>
            </a:endParaRPr>
          </a:p>
          <a:p>
            <a:pPr marL="208915">
              <a:lnSpc>
                <a:spcPct val="100000"/>
              </a:lnSpc>
              <a:spcBef>
                <a:spcPts val="210"/>
              </a:spcBef>
            </a:pPr>
            <a:r>
              <a:rPr sz="1400" spc="130" dirty="0">
                <a:solidFill>
                  <a:srgbClr val="292934"/>
                </a:solidFill>
                <a:latin typeface="Arial"/>
                <a:cs typeface="Arial"/>
              </a:rPr>
              <a:t>base_url:</a:t>
            </a:r>
            <a:r>
              <a:rPr sz="1400" spc="6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spc="145" dirty="0">
                <a:solidFill>
                  <a:srgbClr val="292934"/>
                </a:solidFill>
                <a:latin typeface="Arial"/>
                <a:cs typeface="Arial"/>
                <a:hlinkClick r:id="rId2"/>
              </a:rPr>
              <a:t>'http://www.gt</a:t>
            </a:r>
            <a:r>
              <a:rPr sz="1400" spc="145" dirty="0">
                <a:solidFill>
                  <a:srgbClr val="292934"/>
                </a:solidFill>
                <a:latin typeface="Arial"/>
                <a:cs typeface="Arial"/>
              </a:rPr>
              <a:t>l</a:t>
            </a:r>
            <a:r>
              <a:rPr sz="1400" spc="145" dirty="0">
                <a:solidFill>
                  <a:srgbClr val="292934"/>
                </a:solidFill>
                <a:latin typeface="Arial"/>
                <a:cs typeface="Arial"/>
                <a:hlinkClick r:id="rId2"/>
              </a:rPr>
              <a:t>ib.gatech.edu/pub/apache/tomcat/tomcat-7/v7.0.54/bin/'</a:t>
            </a:r>
            <a:endParaRPr sz="1400">
              <a:latin typeface="Arial"/>
              <a:cs typeface="Arial"/>
            </a:endParaRPr>
          </a:p>
          <a:p>
            <a:pPr marL="208915">
              <a:lnSpc>
                <a:spcPct val="100000"/>
              </a:lnSpc>
              <a:spcBef>
                <a:spcPts val="335"/>
              </a:spcBef>
            </a:pPr>
            <a:r>
              <a:rPr sz="1400" spc="290" dirty="0">
                <a:solidFill>
                  <a:srgbClr val="292934"/>
                </a:solidFill>
                <a:latin typeface="Arial"/>
                <a:cs typeface="Arial"/>
              </a:rPr>
              <a:t>files:</a:t>
            </a:r>
            <a:endParaRPr sz="1400">
              <a:latin typeface="Arial"/>
              <a:cs typeface="Arial"/>
            </a:endParaRPr>
          </a:p>
          <a:p>
            <a:pPr marL="208915" marR="594360" indent="196215">
              <a:lnSpc>
                <a:spcPct val="120000"/>
              </a:lnSpc>
            </a:pPr>
            <a:r>
              <a:rPr sz="1400" spc="305" dirty="0">
                <a:solidFill>
                  <a:srgbClr val="292934"/>
                </a:solidFill>
                <a:latin typeface="Arial"/>
                <a:cs typeface="Arial"/>
              </a:rPr>
              <a:t>- </a:t>
            </a:r>
            <a:r>
              <a:rPr sz="1400" spc="330" dirty="0">
                <a:solidFill>
                  <a:srgbClr val="292934"/>
                </a:solidFill>
                <a:latin typeface="Arial"/>
                <a:cs typeface="Arial"/>
              </a:rPr>
              <a:t>{file: </a:t>
            </a:r>
            <a:r>
              <a:rPr sz="1400" spc="155" dirty="0">
                <a:solidFill>
                  <a:srgbClr val="292934"/>
                </a:solidFill>
                <a:latin typeface="Arial"/>
                <a:cs typeface="Arial"/>
              </a:rPr>
              <a:t>'apache-tomcat-7.0.54.tar.gz', </a:t>
            </a:r>
            <a:r>
              <a:rPr sz="1400" spc="204" dirty="0">
                <a:solidFill>
                  <a:srgbClr val="292934"/>
                </a:solidFill>
                <a:latin typeface="Arial"/>
                <a:cs typeface="Arial"/>
              </a:rPr>
              <a:t>target: </a:t>
            </a:r>
            <a:r>
              <a:rPr sz="1400" spc="135" dirty="0">
                <a:solidFill>
                  <a:srgbClr val="292934"/>
                </a:solidFill>
                <a:latin typeface="Arial"/>
                <a:cs typeface="Arial"/>
              </a:rPr>
              <a:t>'apache-tomcat-7.0.54'}  </a:t>
            </a:r>
            <a:r>
              <a:rPr sz="1400" spc="150" dirty="0">
                <a:solidFill>
                  <a:srgbClr val="292934"/>
                </a:solidFill>
                <a:latin typeface="Arial"/>
                <a:cs typeface="Arial"/>
              </a:rPr>
              <a:t>user: </a:t>
            </a:r>
            <a:r>
              <a:rPr sz="1400" spc="45" dirty="0">
                <a:solidFill>
                  <a:srgbClr val="292934"/>
                </a:solidFill>
                <a:latin typeface="Arial"/>
                <a:cs typeface="Arial"/>
              </a:rPr>
              <a:t>{name: </a:t>
            </a:r>
            <a:r>
              <a:rPr sz="1400" spc="200" dirty="0">
                <a:solidFill>
                  <a:srgbClr val="292934"/>
                </a:solidFill>
                <a:latin typeface="Arial"/>
                <a:cs typeface="Arial"/>
              </a:rPr>
              <a:t>'tomcat', </a:t>
            </a:r>
            <a:r>
              <a:rPr sz="1400" spc="110" dirty="0">
                <a:solidFill>
                  <a:srgbClr val="292934"/>
                </a:solidFill>
                <a:latin typeface="Arial"/>
                <a:cs typeface="Arial"/>
              </a:rPr>
              <a:t>group:</a:t>
            </a:r>
            <a:r>
              <a:rPr sz="1400" spc="16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spc="195" dirty="0">
                <a:solidFill>
                  <a:srgbClr val="292934"/>
                </a:solidFill>
                <a:latin typeface="Arial"/>
                <a:cs typeface="Arial"/>
              </a:rPr>
              <a:t>'tomcat'}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22396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Templates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2391"/>
            <a:ext cx="6071235" cy="295275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35" dirty="0">
                <a:solidFill>
                  <a:srgbClr val="292934"/>
                </a:solidFill>
                <a:latin typeface="Arial"/>
                <a:cs typeface="Arial"/>
              </a:rPr>
              <a:t>Templates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are interpreted by</a:t>
            </a:r>
            <a:r>
              <a:rPr sz="2400" spc="5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jinja2</a:t>
            </a:r>
            <a:endParaRPr sz="240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49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stub out</a:t>
            </a:r>
            <a:r>
              <a:rPr sz="2000" spc="-5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files</a:t>
            </a:r>
            <a:endParaRPr sz="200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fill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variables in 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differently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depending on</a:t>
            </a:r>
            <a:r>
              <a:rPr sz="2000" spc="-7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conditions</a:t>
            </a:r>
            <a:endParaRPr sz="2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Powerful</a:t>
            </a:r>
            <a:r>
              <a:rPr sz="2400" spc="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conditionals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Loops and</a:t>
            </a:r>
            <a:r>
              <a:rPr sz="2400" spc="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iterators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Replace a file completely every</a:t>
            </a:r>
            <a:r>
              <a:rPr sz="2400" spc="5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time?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60" dirty="0">
                <a:solidFill>
                  <a:srgbClr val="292934"/>
                </a:solidFill>
                <a:latin typeface="Arial"/>
                <a:cs typeface="Arial"/>
              </a:rPr>
              <a:t>Yes. </a:t>
            </a:r>
            <a:r>
              <a:rPr sz="2400" spc="-25" dirty="0">
                <a:solidFill>
                  <a:srgbClr val="292934"/>
                </a:solidFill>
                <a:latin typeface="Arial"/>
                <a:cs typeface="Arial"/>
              </a:rPr>
              <a:t>We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configure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an end</a:t>
            </a:r>
            <a:r>
              <a:rPr sz="2400" spc="9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state.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43853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0" dirty="0"/>
              <a:t>Templates:</a:t>
            </a:r>
            <a:r>
              <a:rPr spc="-250" dirty="0"/>
              <a:t> </a:t>
            </a:r>
            <a:r>
              <a:rPr spc="-9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90802"/>
            <a:ext cx="1958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292934"/>
                </a:solidFill>
                <a:latin typeface="Arial"/>
                <a:cs typeface="Arial"/>
              </a:rPr>
              <a:t># </a:t>
            </a:r>
            <a:r>
              <a:rPr sz="1200" spc="254" dirty="0">
                <a:solidFill>
                  <a:srgbClr val="292934"/>
                </a:solidFill>
                <a:latin typeface="Arial"/>
                <a:cs typeface="Arial"/>
              </a:rPr>
              <a:t>{{ </a:t>
            </a:r>
            <a:r>
              <a:rPr sz="1200" spc="30" dirty="0">
                <a:solidFill>
                  <a:srgbClr val="292934"/>
                </a:solidFill>
                <a:latin typeface="Arial"/>
                <a:cs typeface="Arial"/>
              </a:rPr>
              <a:t>ansible_managed</a:t>
            </a:r>
            <a:r>
              <a:rPr sz="1200" spc="3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spc="254" dirty="0">
                <a:solidFill>
                  <a:srgbClr val="292934"/>
                </a:solidFill>
                <a:latin typeface="Arial"/>
                <a:cs typeface="Arial"/>
              </a:rPr>
              <a:t>}}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773682"/>
            <a:ext cx="6978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200" spc="120" dirty="0">
                <a:solidFill>
                  <a:srgbClr val="292934"/>
                </a:solidFill>
                <a:latin typeface="Arial"/>
                <a:cs typeface="Arial"/>
              </a:rPr>
              <a:t>Defaul</a:t>
            </a:r>
            <a:r>
              <a:rPr sz="1200" spc="80" dirty="0">
                <a:solidFill>
                  <a:srgbClr val="292934"/>
                </a:solidFill>
                <a:latin typeface="Arial"/>
                <a:cs typeface="Arial"/>
              </a:rPr>
              <a:t>t</a:t>
            </a:r>
            <a:r>
              <a:rPr sz="1200" spc="40" dirty="0">
                <a:solidFill>
                  <a:srgbClr val="292934"/>
                </a:solidFill>
                <a:latin typeface="Arial"/>
                <a:cs typeface="Arial"/>
              </a:rPr>
              <a:t>s  </a:t>
            </a:r>
            <a:r>
              <a:rPr sz="1200" spc="45" dirty="0">
                <a:solidFill>
                  <a:srgbClr val="292934"/>
                </a:solidFill>
                <a:latin typeface="Arial"/>
                <a:cs typeface="Arial"/>
              </a:rPr>
              <a:t>De</a:t>
            </a:r>
            <a:r>
              <a:rPr sz="1200" spc="15" dirty="0">
                <a:solidFill>
                  <a:srgbClr val="292934"/>
                </a:solidFill>
                <a:latin typeface="Arial"/>
                <a:cs typeface="Arial"/>
              </a:rPr>
              <a:t>f</a:t>
            </a:r>
            <a:r>
              <a:rPr sz="1200" spc="155" dirty="0">
                <a:solidFill>
                  <a:srgbClr val="292934"/>
                </a:solidFill>
                <a:latin typeface="Arial"/>
                <a:cs typeface="Arial"/>
              </a:rPr>
              <a:t>au</a:t>
            </a:r>
            <a:r>
              <a:rPr sz="1200" spc="55" dirty="0">
                <a:solidFill>
                  <a:srgbClr val="292934"/>
                </a:solidFill>
                <a:latin typeface="Arial"/>
                <a:cs typeface="Arial"/>
              </a:rPr>
              <a:t>l</a:t>
            </a:r>
            <a:r>
              <a:rPr sz="1200" spc="330" dirty="0">
                <a:solidFill>
                  <a:srgbClr val="292934"/>
                </a:solidFill>
                <a:latin typeface="Arial"/>
                <a:cs typeface="Arial"/>
              </a:rPr>
              <a:t>t</a:t>
            </a:r>
            <a:r>
              <a:rPr sz="1200" spc="40" dirty="0">
                <a:solidFill>
                  <a:srgbClr val="292934"/>
                </a:solidFill>
                <a:latin typeface="Arial"/>
                <a:cs typeface="Arial"/>
              </a:rPr>
              <a:t>s  </a:t>
            </a:r>
            <a:r>
              <a:rPr sz="1200" spc="120" dirty="0">
                <a:solidFill>
                  <a:srgbClr val="292934"/>
                </a:solidFill>
                <a:latin typeface="Arial"/>
                <a:cs typeface="Arial"/>
              </a:rPr>
              <a:t>Defaul</a:t>
            </a:r>
            <a:r>
              <a:rPr sz="1200" spc="80" dirty="0">
                <a:solidFill>
                  <a:srgbClr val="292934"/>
                </a:solidFill>
                <a:latin typeface="Arial"/>
                <a:cs typeface="Arial"/>
              </a:rPr>
              <a:t>t</a:t>
            </a:r>
            <a:r>
              <a:rPr sz="1200" spc="55" dirty="0">
                <a:solidFill>
                  <a:srgbClr val="292934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0594" y="1773682"/>
            <a:ext cx="62503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75" dirty="0">
                <a:solidFill>
                  <a:srgbClr val="292934"/>
                </a:solidFill>
                <a:latin typeface="Arial"/>
                <a:cs typeface="Arial"/>
              </a:rPr>
              <a:t>env_reset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spc="40" dirty="0">
                <a:solidFill>
                  <a:srgbClr val="292934"/>
                </a:solidFill>
                <a:latin typeface="Arial"/>
                <a:cs typeface="Arial"/>
              </a:rPr>
              <a:t>mail_badpass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spc="160" dirty="0">
                <a:solidFill>
                  <a:srgbClr val="292934"/>
                </a:solidFill>
                <a:latin typeface="Arial"/>
                <a:cs typeface="Arial"/>
              </a:rPr>
              <a:t>secure_path="/usr/local/sbin:/usr/local/bin:/usr/sbin:/usr/bin:/sbin:/bin”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2505583"/>
            <a:ext cx="439864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856105">
              <a:lnSpc>
                <a:spcPct val="100000"/>
              </a:lnSpc>
              <a:spcBef>
                <a:spcPts val="100"/>
              </a:spcBef>
              <a:tabLst>
                <a:tab pos="927100" algn="l"/>
              </a:tabLst>
            </a:pPr>
            <a:r>
              <a:rPr sz="1200" spc="-10" dirty="0">
                <a:solidFill>
                  <a:srgbClr val="292934"/>
                </a:solidFill>
                <a:latin typeface="Arial"/>
                <a:cs typeface="Arial"/>
              </a:rPr>
              <a:t># </a:t>
            </a:r>
            <a:r>
              <a:rPr sz="1200" spc="25" dirty="0">
                <a:solidFill>
                  <a:srgbClr val="292934"/>
                </a:solidFill>
                <a:latin typeface="Arial"/>
                <a:cs typeface="Arial"/>
              </a:rPr>
              <a:t>User </a:t>
            </a:r>
            <a:r>
              <a:rPr sz="1200" spc="160" dirty="0">
                <a:solidFill>
                  <a:srgbClr val="292934"/>
                </a:solidFill>
                <a:latin typeface="Arial"/>
                <a:cs typeface="Arial"/>
              </a:rPr>
              <a:t>privilege </a:t>
            </a:r>
            <a:r>
              <a:rPr sz="1200" spc="150" dirty="0">
                <a:solidFill>
                  <a:srgbClr val="292934"/>
                </a:solidFill>
                <a:latin typeface="Arial"/>
                <a:cs typeface="Arial"/>
              </a:rPr>
              <a:t>specification  </a:t>
            </a:r>
            <a:r>
              <a:rPr sz="1200" spc="140" dirty="0">
                <a:solidFill>
                  <a:srgbClr val="292934"/>
                </a:solidFill>
                <a:latin typeface="Arial"/>
                <a:cs typeface="Arial"/>
              </a:rPr>
              <a:t>root	</a:t>
            </a:r>
            <a:r>
              <a:rPr sz="1200" spc="25" dirty="0">
                <a:solidFill>
                  <a:srgbClr val="292934"/>
                </a:solidFill>
                <a:latin typeface="Arial"/>
                <a:cs typeface="Arial"/>
              </a:rPr>
              <a:t>ALL=(ALL:ALL)</a:t>
            </a:r>
            <a:r>
              <a:rPr sz="1200" spc="3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292934"/>
                </a:solidFill>
                <a:latin typeface="Arial"/>
                <a:cs typeface="Arial"/>
              </a:rPr>
              <a:t>ALL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292934"/>
                </a:solidFill>
                <a:latin typeface="Arial"/>
                <a:cs typeface="Arial"/>
              </a:rPr>
              <a:t># </a:t>
            </a:r>
            <a:r>
              <a:rPr sz="1200" spc="85" dirty="0">
                <a:solidFill>
                  <a:srgbClr val="292934"/>
                </a:solidFill>
                <a:latin typeface="Arial"/>
                <a:cs typeface="Arial"/>
              </a:rPr>
              <a:t>Allow </a:t>
            </a:r>
            <a:r>
              <a:rPr sz="1200" spc="-55" dirty="0">
                <a:solidFill>
                  <a:srgbClr val="292934"/>
                </a:solidFill>
                <a:latin typeface="Arial"/>
                <a:cs typeface="Arial"/>
              </a:rPr>
              <a:t>members </a:t>
            </a:r>
            <a:r>
              <a:rPr sz="1200" spc="155" dirty="0">
                <a:solidFill>
                  <a:srgbClr val="292934"/>
                </a:solidFill>
                <a:latin typeface="Arial"/>
                <a:cs typeface="Arial"/>
              </a:rPr>
              <a:t>of </a:t>
            </a:r>
            <a:r>
              <a:rPr sz="1200" spc="45" dirty="0">
                <a:solidFill>
                  <a:srgbClr val="292934"/>
                </a:solidFill>
                <a:latin typeface="Arial"/>
                <a:cs typeface="Arial"/>
              </a:rPr>
              <a:t>group </a:t>
            </a:r>
            <a:r>
              <a:rPr sz="1200" spc="5" dirty="0">
                <a:solidFill>
                  <a:srgbClr val="292934"/>
                </a:solidFill>
                <a:latin typeface="Arial"/>
                <a:cs typeface="Arial"/>
              </a:rPr>
              <a:t>sudo </a:t>
            </a:r>
            <a:r>
              <a:rPr sz="1200" spc="155" dirty="0">
                <a:solidFill>
                  <a:srgbClr val="292934"/>
                </a:solidFill>
                <a:latin typeface="Arial"/>
                <a:cs typeface="Arial"/>
              </a:rPr>
              <a:t>to </a:t>
            </a:r>
            <a:r>
              <a:rPr sz="1200" spc="60" dirty="0">
                <a:solidFill>
                  <a:srgbClr val="292934"/>
                </a:solidFill>
                <a:latin typeface="Arial"/>
                <a:cs typeface="Arial"/>
              </a:rPr>
              <a:t>execute </a:t>
            </a:r>
            <a:r>
              <a:rPr sz="1200" spc="15" dirty="0">
                <a:solidFill>
                  <a:srgbClr val="292934"/>
                </a:solidFill>
                <a:latin typeface="Arial"/>
                <a:cs typeface="Arial"/>
              </a:rPr>
              <a:t>any</a:t>
            </a:r>
            <a:r>
              <a:rPr sz="1200" spc="5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spc="-95" dirty="0">
                <a:solidFill>
                  <a:srgbClr val="292934"/>
                </a:solidFill>
                <a:latin typeface="Arial"/>
                <a:cs typeface="Arial"/>
              </a:rPr>
              <a:t>command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927100" algn="l"/>
              </a:tabLst>
            </a:pPr>
            <a:r>
              <a:rPr sz="1200" spc="-75" dirty="0">
                <a:solidFill>
                  <a:srgbClr val="292934"/>
                </a:solidFill>
                <a:latin typeface="Arial"/>
                <a:cs typeface="Arial"/>
              </a:rPr>
              <a:t>%sudo	</a:t>
            </a:r>
            <a:r>
              <a:rPr sz="1200" spc="25" dirty="0">
                <a:solidFill>
                  <a:srgbClr val="292934"/>
                </a:solidFill>
                <a:latin typeface="Arial"/>
                <a:cs typeface="Arial"/>
              </a:rPr>
              <a:t>ALL=(ALL:ALL)</a:t>
            </a:r>
            <a:r>
              <a:rPr sz="1200" spc="3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292934"/>
                </a:solidFill>
                <a:latin typeface="Arial"/>
                <a:cs typeface="Arial"/>
              </a:rPr>
              <a:t>ALL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spc="-75" dirty="0">
                <a:solidFill>
                  <a:srgbClr val="292934"/>
                </a:solidFill>
                <a:latin typeface="Arial"/>
                <a:cs typeface="Arial"/>
              </a:rPr>
              <a:t>{% </a:t>
            </a:r>
            <a:r>
              <a:rPr sz="1200" spc="190" dirty="0">
                <a:solidFill>
                  <a:srgbClr val="292934"/>
                </a:solidFill>
                <a:latin typeface="Arial"/>
                <a:cs typeface="Arial"/>
              </a:rPr>
              <a:t>for </a:t>
            </a:r>
            <a:r>
              <a:rPr sz="1200" spc="90" dirty="0">
                <a:solidFill>
                  <a:srgbClr val="292934"/>
                </a:solidFill>
                <a:latin typeface="Arial"/>
                <a:cs typeface="Arial"/>
              </a:rPr>
              <a:t>item </a:t>
            </a:r>
            <a:r>
              <a:rPr sz="1200" spc="190" dirty="0">
                <a:solidFill>
                  <a:srgbClr val="292934"/>
                </a:solidFill>
                <a:latin typeface="Arial"/>
                <a:cs typeface="Arial"/>
              </a:rPr>
              <a:t>in </a:t>
            </a:r>
            <a:r>
              <a:rPr sz="1200" spc="15" dirty="0">
                <a:solidFill>
                  <a:srgbClr val="292934"/>
                </a:solidFill>
                <a:latin typeface="Arial"/>
                <a:cs typeface="Arial"/>
              </a:rPr>
              <a:t>admins</a:t>
            </a:r>
            <a:r>
              <a:rPr sz="1200" spc="29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292934"/>
                </a:solidFill>
                <a:latin typeface="Arial"/>
                <a:cs typeface="Arial"/>
              </a:rPr>
              <a:t>%}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spc="-75" dirty="0">
                <a:solidFill>
                  <a:srgbClr val="292934"/>
                </a:solidFill>
                <a:latin typeface="Arial"/>
                <a:cs typeface="Arial"/>
              </a:rPr>
              <a:t>{% </a:t>
            </a:r>
            <a:r>
              <a:rPr sz="1200" spc="360" dirty="0">
                <a:solidFill>
                  <a:srgbClr val="292934"/>
                </a:solidFill>
                <a:latin typeface="Arial"/>
                <a:cs typeface="Arial"/>
              </a:rPr>
              <a:t>if </a:t>
            </a:r>
            <a:r>
              <a:rPr sz="1200" spc="45" dirty="0">
                <a:solidFill>
                  <a:srgbClr val="292934"/>
                </a:solidFill>
                <a:latin typeface="Arial"/>
                <a:cs typeface="Arial"/>
              </a:rPr>
              <a:t>item.nopasswd </a:t>
            </a:r>
            <a:r>
              <a:rPr sz="1200" spc="225" dirty="0">
                <a:solidFill>
                  <a:srgbClr val="292934"/>
                </a:solidFill>
                <a:latin typeface="Arial"/>
                <a:cs typeface="Arial"/>
              </a:rPr>
              <a:t>is </a:t>
            </a:r>
            <a:r>
              <a:rPr sz="1200" spc="145" dirty="0">
                <a:solidFill>
                  <a:srgbClr val="292934"/>
                </a:solidFill>
                <a:latin typeface="Arial"/>
                <a:cs typeface="Arial"/>
              </a:rPr>
              <a:t>true</a:t>
            </a:r>
            <a:r>
              <a:rPr sz="1200" spc="15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292934"/>
                </a:solidFill>
                <a:latin typeface="Arial"/>
                <a:cs typeface="Arial"/>
              </a:rPr>
              <a:t>%}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841500" algn="l"/>
              </a:tabLst>
            </a:pPr>
            <a:r>
              <a:rPr sz="1200" spc="105" dirty="0">
                <a:solidFill>
                  <a:srgbClr val="292934"/>
                </a:solidFill>
                <a:latin typeface="Arial"/>
                <a:cs typeface="Arial"/>
              </a:rPr>
              <a:t>{{item.name}}	</a:t>
            </a:r>
            <a:r>
              <a:rPr sz="1200" spc="-50" dirty="0">
                <a:solidFill>
                  <a:srgbClr val="292934"/>
                </a:solidFill>
                <a:latin typeface="Arial"/>
                <a:cs typeface="Arial"/>
              </a:rPr>
              <a:t>ALL= </a:t>
            </a:r>
            <a:r>
              <a:rPr sz="1200" spc="-155" dirty="0">
                <a:solidFill>
                  <a:srgbClr val="292934"/>
                </a:solidFill>
                <a:latin typeface="Arial"/>
                <a:cs typeface="Arial"/>
              </a:rPr>
              <a:t>NOPASSWD:</a:t>
            </a:r>
            <a:r>
              <a:rPr sz="1200" spc="-1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292934"/>
                </a:solidFill>
                <a:latin typeface="Arial"/>
                <a:cs typeface="Arial"/>
              </a:rPr>
              <a:t>ALL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spc="114" dirty="0">
                <a:solidFill>
                  <a:srgbClr val="292934"/>
                </a:solidFill>
                <a:latin typeface="Arial"/>
                <a:cs typeface="Arial"/>
              </a:rPr>
              <a:t>Defaults:{{item.name}}</a:t>
            </a:r>
            <a:r>
              <a:rPr sz="1200" spc="3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spc="175" dirty="0">
                <a:solidFill>
                  <a:srgbClr val="292934"/>
                </a:solidFill>
                <a:latin typeface="Arial"/>
                <a:cs typeface="Arial"/>
              </a:rPr>
              <a:t>!requiretty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spc="-75" dirty="0">
                <a:solidFill>
                  <a:srgbClr val="292934"/>
                </a:solidFill>
                <a:latin typeface="Arial"/>
                <a:cs typeface="Arial"/>
              </a:rPr>
              <a:t>{% </a:t>
            </a:r>
            <a:r>
              <a:rPr sz="1200" spc="105" dirty="0">
                <a:solidFill>
                  <a:srgbClr val="292934"/>
                </a:solidFill>
                <a:latin typeface="Arial"/>
                <a:cs typeface="Arial"/>
              </a:rPr>
              <a:t>else</a:t>
            </a:r>
            <a:r>
              <a:rPr sz="1200" spc="2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292934"/>
                </a:solidFill>
                <a:latin typeface="Arial"/>
                <a:cs typeface="Arial"/>
              </a:rPr>
              <a:t>%}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64994" y="4334636"/>
            <a:ext cx="11918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7100" algn="l"/>
              </a:tabLst>
            </a:pPr>
            <a:r>
              <a:rPr sz="1200" spc="-15" dirty="0">
                <a:solidFill>
                  <a:srgbClr val="292934"/>
                </a:solidFill>
                <a:latin typeface="Arial"/>
                <a:cs typeface="Arial"/>
              </a:rPr>
              <a:t>ALL=(A</a:t>
            </a:r>
            <a:r>
              <a:rPr sz="1200" spc="-5" dirty="0">
                <a:solidFill>
                  <a:srgbClr val="292934"/>
                </a:solidFill>
                <a:latin typeface="Arial"/>
                <a:cs typeface="Arial"/>
              </a:rPr>
              <a:t>L</a:t>
            </a:r>
            <a:r>
              <a:rPr sz="1200" spc="125" dirty="0">
                <a:solidFill>
                  <a:srgbClr val="292934"/>
                </a:solidFill>
                <a:latin typeface="Arial"/>
                <a:cs typeface="Arial"/>
              </a:rPr>
              <a:t>L)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	</a:t>
            </a:r>
            <a:r>
              <a:rPr sz="1200" spc="-55" dirty="0">
                <a:solidFill>
                  <a:srgbClr val="292934"/>
                </a:solidFill>
                <a:latin typeface="Arial"/>
                <a:cs typeface="Arial"/>
              </a:rPr>
              <a:t>ALL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4334636"/>
            <a:ext cx="1118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80" dirty="0">
                <a:solidFill>
                  <a:srgbClr val="292934"/>
                </a:solidFill>
                <a:latin typeface="Arial"/>
                <a:cs typeface="Arial"/>
              </a:rPr>
              <a:t>{{item</a:t>
            </a:r>
            <a:r>
              <a:rPr sz="1200" spc="125" dirty="0">
                <a:solidFill>
                  <a:srgbClr val="292934"/>
                </a:solidFill>
                <a:latin typeface="Arial"/>
                <a:cs typeface="Arial"/>
              </a:rPr>
              <a:t>.</a:t>
            </a:r>
            <a:r>
              <a:rPr sz="1200" spc="-25" dirty="0">
                <a:solidFill>
                  <a:srgbClr val="292934"/>
                </a:solidFill>
                <a:latin typeface="Arial"/>
                <a:cs typeface="Arial"/>
              </a:rPr>
              <a:t>name</a:t>
            </a:r>
            <a:r>
              <a:rPr sz="1200" spc="-5" dirty="0">
                <a:solidFill>
                  <a:srgbClr val="292934"/>
                </a:solidFill>
                <a:latin typeface="Arial"/>
                <a:cs typeface="Arial"/>
              </a:rPr>
              <a:t>}</a:t>
            </a:r>
            <a:r>
              <a:rPr sz="1200" spc="254" dirty="0">
                <a:solidFill>
                  <a:srgbClr val="292934"/>
                </a:solidFill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spc="-75" dirty="0">
                <a:solidFill>
                  <a:srgbClr val="292934"/>
                </a:solidFill>
                <a:latin typeface="Arial"/>
                <a:cs typeface="Arial"/>
              </a:rPr>
              <a:t>{% </a:t>
            </a:r>
            <a:r>
              <a:rPr sz="1200" spc="140" dirty="0">
                <a:solidFill>
                  <a:srgbClr val="292934"/>
                </a:solidFill>
                <a:latin typeface="Arial"/>
                <a:cs typeface="Arial"/>
              </a:rPr>
              <a:t>endif</a:t>
            </a:r>
            <a:r>
              <a:rPr sz="1200" spc="16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292934"/>
                </a:solidFill>
                <a:latin typeface="Arial"/>
                <a:cs typeface="Arial"/>
              </a:rPr>
              <a:t>%}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spc="-75" dirty="0">
                <a:solidFill>
                  <a:srgbClr val="292934"/>
                </a:solidFill>
                <a:latin typeface="Arial"/>
                <a:cs typeface="Arial"/>
              </a:rPr>
              <a:t>{% </a:t>
            </a:r>
            <a:r>
              <a:rPr sz="1200" spc="90" dirty="0">
                <a:solidFill>
                  <a:srgbClr val="292934"/>
                </a:solidFill>
                <a:latin typeface="Arial"/>
                <a:cs typeface="Arial"/>
              </a:rPr>
              <a:t>endfor</a:t>
            </a:r>
            <a:r>
              <a:rPr sz="1200" spc="16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292934"/>
                </a:solidFill>
                <a:latin typeface="Arial"/>
                <a:cs typeface="Arial"/>
              </a:rPr>
              <a:t>%}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5065852"/>
            <a:ext cx="296926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5" dirty="0">
                <a:solidFill>
                  <a:srgbClr val="292934"/>
                </a:solidFill>
                <a:latin typeface="Arial"/>
                <a:cs typeface="Arial"/>
              </a:rPr>
              <a:t>{% </a:t>
            </a:r>
            <a:r>
              <a:rPr sz="1200" spc="360" dirty="0">
                <a:solidFill>
                  <a:srgbClr val="292934"/>
                </a:solidFill>
                <a:latin typeface="Arial"/>
                <a:cs typeface="Arial"/>
              </a:rPr>
              <a:t>if </a:t>
            </a:r>
            <a:r>
              <a:rPr sz="1200" spc="-5" dirty="0">
                <a:solidFill>
                  <a:srgbClr val="292934"/>
                </a:solidFill>
                <a:latin typeface="Arial"/>
                <a:cs typeface="Arial"/>
              </a:rPr>
              <a:t>ad </a:t>
            </a:r>
            <a:r>
              <a:rPr sz="1200" spc="225" dirty="0">
                <a:solidFill>
                  <a:srgbClr val="292934"/>
                </a:solidFill>
                <a:latin typeface="Arial"/>
                <a:cs typeface="Arial"/>
              </a:rPr>
              <a:t>is </a:t>
            </a:r>
            <a:r>
              <a:rPr sz="1200" spc="95" dirty="0">
                <a:solidFill>
                  <a:srgbClr val="292934"/>
                </a:solidFill>
                <a:latin typeface="Arial"/>
                <a:cs typeface="Arial"/>
              </a:rPr>
              <a:t>defined</a:t>
            </a:r>
            <a:r>
              <a:rPr sz="1200" spc="27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292934"/>
                </a:solidFill>
                <a:latin typeface="Arial"/>
                <a:cs typeface="Arial"/>
              </a:rPr>
              <a:t>%}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75" dirty="0">
                <a:solidFill>
                  <a:srgbClr val="292934"/>
                </a:solidFill>
                <a:latin typeface="Arial"/>
                <a:cs typeface="Arial"/>
              </a:rPr>
              <a:t>{% </a:t>
            </a:r>
            <a:r>
              <a:rPr sz="1200" spc="190" dirty="0">
                <a:solidFill>
                  <a:srgbClr val="292934"/>
                </a:solidFill>
                <a:latin typeface="Arial"/>
                <a:cs typeface="Arial"/>
              </a:rPr>
              <a:t>for </a:t>
            </a:r>
            <a:r>
              <a:rPr sz="1200" spc="90" dirty="0">
                <a:solidFill>
                  <a:srgbClr val="292934"/>
                </a:solidFill>
                <a:latin typeface="Arial"/>
                <a:cs typeface="Arial"/>
              </a:rPr>
              <a:t>item </a:t>
            </a:r>
            <a:r>
              <a:rPr sz="1200" spc="190" dirty="0">
                <a:solidFill>
                  <a:srgbClr val="292934"/>
                </a:solidFill>
                <a:latin typeface="Arial"/>
                <a:cs typeface="Arial"/>
              </a:rPr>
              <a:t>in </a:t>
            </a:r>
            <a:r>
              <a:rPr sz="1200" spc="55" dirty="0">
                <a:solidFill>
                  <a:srgbClr val="292934"/>
                </a:solidFill>
                <a:latin typeface="Arial"/>
                <a:cs typeface="Arial"/>
              </a:rPr>
              <a:t>ad.sudoers_groups</a:t>
            </a:r>
            <a:r>
              <a:rPr sz="1200" spc="27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292934"/>
                </a:solidFill>
                <a:latin typeface="Arial"/>
                <a:cs typeface="Arial"/>
              </a:rPr>
              <a:t>%}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927100" algn="l"/>
                <a:tab pos="1841500" algn="l"/>
              </a:tabLst>
            </a:pPr>
            <a:r>
              <a:rPr sz="1200" spc="110" dirty="0">
                <a:solidFill>
                  <a:srgbClr val="292934"/>
                </a:solidFill>
                <a:latin typeface="Arial"/>
                <a:cs typeface="Arial"/>
              </a:rPr>
              <a:t>%{{item}}	</a:t>
            </a:r>
            <a:r>
              <a:rPr sz="1200" spc="15" dirty="0">
                <a:solidFill>
                  <a:srgbClr val="292934"/>
                </a:solidFill>
                <a:latin typeface="Arial"/>
                <a:cs typeface="Arial"/>
              </a:rPr>
              <a:t>ALL=(ALL)	</a:t>
            </a:r>
            <a:r>
              <a:rPr sz="1200" spc="-55" dirty="0">
                <a:solidFill>
                  <a:srgbClr val="292934"/>
                </a:solidFill>
                <a:latin typeface="Arial"/>
                <a:cs typeface="Arial"/>
              </a:rPr>
              <a:t>ALL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spc="-75" dirty="0">
                <a:solidFill>
                  <a:srgbClr val="292934"/>
                </a:solidFill>
                <a:latin typeface="Arial"/>
                <a:cs typeface="Arial"/>
              </a:rPr>
              <a:t>{% </a:t>
            </a:r>
            <a:r>
              <a:rPr sz="1200" spc="90" dirty="0">
                <a:solidFill>
                  <a:srgbClr val="292934"/>
                </a:solidFill>
                <a:latin typeface="Arial"/>
                <a:cs typeface="Arial"/>
              </a:rPr>
              <a:t>endfor</a:t>
            </a:r>
            <a:r>
              <a:rPr sz="1200" spc="19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292934"/>
                </a:solidFill>
                <a:latin typeface="Arial"/>
                <a:cs typeface="Arial"/>
              </a:rPr>
              <a:t>%}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spc="-75" dirty="0">
                <a:solidFill>
                  <a:srgbClr val="292934"/>
                </a:solidFill>
                <a:latin typeface="Arial"/>
                <a:cs typeface="Arial"/>
              </a:rPr>
              <a:t>{% </a:t>
            </a:r>
            <a:r>
              <a:rPr sz="1200" spc="140" dirty="0">
                <a:solidFill>
                  <a:srgbClr val="292934"/>
                </a:solidFill>
                <a:latin typeface="Arial"/>
                <a:cs typeface="Arial"/>
              </a:rPr>
              <a:t>endif</a:t>
            </a:r>
            <a:r>
              <a:rPr sz="1200" spc="19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292934"/>
                </a:solidFill>
                <a:latin typeface="Arial"/>
                <a:cs typeface="Arial"/>
              </a:rPr>
              <a:t>%}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43853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0" dirty="0"/>
              <a:t>Templates:</a:t>
            </a:r>
            <a:r>
              <a:rPr spc="-250" dirty="0"/>
              <a:t> </a:t>
            </a:r>
            <a:r>
              <a:rPr spc="-9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4329"/>
            <a:ext cx="8020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Arial"/>
                <a:cs typeface="Arial"/>
              </a:rPr>
              <a:t># </a:t>
            </a:r>
            <a:r>
              <a:rPr sz="1200" spc="95" dirty="0">
                <a:latin typeface="Arial"/>
                <a:cs typeface="Arial"/>
              </a:rPr>
              <a:t>Ansible </a:t>
            </a:r>
            <a:r>
              <a:rPr sz="1200" spc="-5" dirty="0">
                <a:latin typeface="Arial"/>
                <a:cs typeface="Arial"/>
              </a:rPr>
              <a:t>managed: </a:t>
            </a:r>
            <a:r>
              <a:rPr sz="1200" spc="125" dirty="0">
                <a:latin typeface="Arial"/>
                <a:cs typeface="Arial"/>
              </a:rPr>
              <a:t>/tmp/packer-provisioner-ansible-local/roles/roles/sudoers/templates/sudoers-  </a:t>
            </a:r>
            <a:r>
              <a:rPr sz="1200" spc="114" dirty="0">
                <a:latin typeface="Arial"/>
                <a:cs typeface="Arial"/>
              </a:rPr>
              <a:t>debian.j2 </a:t>
            </a:r>
            <a:r>
              <a:rPr sz="1200" spc="95" dirty="0">
                <a:latin typeface="Arial"/>
                <a:cs typeface="Arial"/>
              </a:rPr>
              <a:t>modified </a:t>
            </a:r>
            <a:r>
              <a:rPr sz="1200" spc="-10" dirty="0">
                <a:latin typeface="Arial"/>
                <a:cs typeface="Arial"/>
              </a:rPr>
              <a:t>on </a:t>
            </a:r>
            <a:r>
              <a:rPr sz="1200" spc="45" dirty="0">
                <a:latin typeface="Arial"/>
                <a:cs typeface="Arial"/>
              </a:rPr>
              <a:t>2014-06-09 </a:t>
            </a:r>
            <a:r>
              <a:rPr sz="1200" spc="75" dirty="0">
                <a:latin typeface="Arial"/>
                <a:cs typeface="Arial"/>
              </a:rPr>
              <a:t>10:08:44 </a:t>
            </a:r>
            <a:r>
              <a:rPr sz="1200" spc="30" dirty="0">
                <a:latin typeface="Arial"/>
                <a:cs typeface="Arial"/>
              </a:rPr>
              <a:t>by </a:t>
            </a:r>
            <a:r>
              <a:rPr sz="1200" spc="85" dirty="0">
                <a:latin typeface="Arial"/>
                <a:cs typeface="Arial"/>
              </a:rPr>
              <a:t>vagrant </a:t>
            </a:r>
            <a:r>
              <a:rPr sz="1200" spc="-5" dirty="0">
                <a:latin typeface="Arial"/>
                <a:cs typeface="Arial"/>
              </a:rPr>
              <a:t>on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vagrant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989390"/>
            <a:ext cx="697865" cy="6851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100"/>
              </a:lnSpc>
              <a:spcBef>
                <a:spcPts val="105"/>
              </a:spcBef>
            </a:pPr>
            <a:r>
              <a:rPr sz="1200" spc="45" dirty="0">
                <a:solidFill>
                  <a:srgbClr val="292934"/>
                </a:solidFill>
                <a:latin typeface="Arial"/>
                <a:cs typeface="Arial"/>
              </a:rPr>
              <a:t>De</a:t>
            </a:r>
            <a:r>
              <a:rPr sz="1200" spc="15" dirty="0">
                <a:solidFill>
                  <a:srgbClr val="292934"/>
                </a:solidFill>
                <a:latin typeface="Arial"/>
                <a:cs typeface="Arial"/>
              </a:rPr>
              <a:t>f</a:t>
            </a:r>
            <a:r>
              <a:rPr sz="1200" spc="155" dirty="0">
                <a:solidFill>
                  <a:srgbClr val="292934"/>
                </a:solidFill>
                <a:latin typeface="Arial"/>
                <a:cs typeface="Arial"/>
              </a:rPr>
              <a:t>au</a:t>
            </a:r>
            <a:r>
              <a:rPr sz="1200" spc="55" dirty="0">
                <a:solidFill>
                  <a:srgbClr val="292934"/>
                </a:solidFill>
                <a:latin typeface="Arial"/>
                <a:cs typeface="Arial"/>
              </a:rPr>
              <a:t>l</a:t>
            </a:r>
            <a:r>
              <a:rPr sz="1200" spc="330" dirty="0">
                <a:solidFill>
                  <a:srgbClr val="292934"/>
                </a:solidFill>
                <a:latin typeface="Arial"/>
                <a:cs typeface="Arial"/>
              </a:rPr>
              <a:t>t</a:t>
            </a:r>
            <a:r>
              <a:rPr sz="1200" spc="40" dirty="0">
                <a:solidFill>
                  <a:srgbClr val="292934"/>
                </a:solidFill>
                <a:latin typeface="Arial"/>
                <a:cs typeface="Arial"/>
              </a:rPr>
              <a:t>s  </a:t>
            </a:r>
            <a:r>
              <a:rPr sz="1200" spc="120" dirty="0">
                <a:solidFill>
                  <a:srgbClr val="292934"/>
                </a:solidFill>
                <a:latin typeface="Arial"/>
                <a:cs typeface="Arial"/>
              </a:rPr>
              <a:t>Defaul</a:t>
            </a:r>
            <a:r>
              <a:rPr sz="1200" spc="80" dirty="0">
                <a:solidFill>
                  <a:srgbClr val="292934"/>
                </a:solidFill>
                <a:latin typeface="Arial"/>
                <a:cs typeface="Arial"/>
              </a:rPr>
              <a:t>t</a:t>
            </a:r>
            <a:r>
              <a:rPr sz="1200" spc="40" dirty="0">
                <a:solidFill>
                  <a:srgbClr val="292934"/>
                </a:solidFill>
                <a:latin typeface="Arial"/>
                <a:cs typeface="Arial"/>
              </a:rPr>
              <a:t>s  </a:t>
            </a:r>
            <a:r>
              <a:rPr sz="1200" spc="120" dirty="0">
                <a:solidFill>
                  <a:srgbClr val="292934"/>
                </a:solidFill>
                <a:latin typeface="Arial"/>
                <a:cs typeface="Arial"/>
              </a:rPr>
              <a:t>Defaul</a:t>
            </a:r>
            <a:r>
              <a:rPr sz="1200" spc="80" dirty="0">
                <a:solidFill>
                  <a:srgbClr val="292934"/>
                </a:solidFill>
                <a:latin typeface="Arial"/>
                <a:cs typeface="Arial"/>
              </a:rPr>
              <a:t>t</a:t>
            </a:r>
            <a:r>
              <a:rPr sz="1200" spc="55" dirty="0">
                <a:solidFill>
                  <a:srgbClr val="292934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0594" y="1989390"/>
            <a:ext cx="6250305" cy="68516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200" spc="75" dirty="0">
                <a:solidFill>
                  <a:srgbClr val="292934"/>
                </a:solidFill>
                <a:latin typeface="Arial"/>
                <a:cs typeface="Arial"/>
              </a:rPr>
              <a:t>env_reset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200" spc="40" dirty="0">
                <a:solidFill>
                  <a:srgbClr val="292934"/>
                </a:solidFill>
                <a:latin typeface="Arial"/>
                <a:cs typeface="Arial"/>
              </a:rPr>
              <a:t>mail_badpass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spc="160" dirty="0">
                <a:solidFill>
                  <a:srgbClr val="292934"/>
                </a:solidFill>
                <a:latin typeface="Arial"/>
                <a:cs typeface="Arial"/>
              </a:rPr>
              <a:t>secure_path="/usr/local/sbin:/usr/local/bin:/usr/sbin:/usr/bin:/sbin:/bin”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2868295"/>
            <a:ext cx="4398645" cy="156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856105">
              <a:lnSpc>
                <a:spcPct val="120000"/>
              </a:lnSpc>
              <a:spcBef>
                <a:spcPts val="100"/>
              </a:spcBef>
              <a:tabLst>
                <a:tab pos="927100" algn="l"/>
              </a:tabLst>
            </a:pPr>
            <a:r>
              <a:rPr sz="1200" spc="-10" dirty="0">
                <a:solidFill>
                  <a:srgbClr val="292934"/>
                </a:solidFill>
                <a:latin typeface="Arial"/>
                <a:cs typeface="Arial"/>
              </a:rPr>
              <a:t># </a:t>
            </a:r>
            <a:r>
              <a:rPr sz="1200" spc="25" dirty="0">
                <a:solidFill>
                  <a:srgbClr val="292934"/>
                </a:solidFill>
                <a:latin typeface="Arial"/>
                <a:cs typeface="Arial"/>
              </a:rPr>
              <a:t>User </a:t>
            </a:r>
            <a:r>
              <a:rPr sz="1200" spc="160" dirty="0">
                <a:solidFill>
                  <a:srgbClr val="292934"/>
                </a:solidFill>
                <a:latin typeface="Arial"/>
                <a:cs typeface="Arial"/>
              </a:rPr>
              <a:t>privilege </a:t>
            </a:r>
            <a:r>
              <a:rPr sz="1200" spc="150" dirty="0">
                <a:solidFill>
                  <a:srgbClr val="292934"/>
                </a:solidFill>
                <a:latin typeface="Arial"/>
                <a:cs typeface="Arial"/>
              </a:rPr>
              <a:t>specification  </a:t>
            </a:r>
            <a:r>
              <a:rPr sz="1200" spc="140" dirty="0">
                <a:solidFill>
                  <a:srgbClr val="292934"/>
                </a:solidFill>
                <a:latin typeface="Arial"/>
                <a:cs typeface="Arial"/>
              </a:rPr>
              <a:t>root	</a:t>
            </a:r>
            <a:r>
              <a:rPr sz="1200" spc="25" dirty="0">
                <a:solidFill>
                  <a:srgbClr val="292934"/>
                </a:solidFill>
                <a:latin typeface="Arial"/>
                <a:cs typeface="Arial"/>
              </a:rPr>
              <a:t>ALL=(ALL:ALL)</a:t>
            </a:r>
            <a:r>
              <a:rPr sz="1200" spc="3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292934"/>
                </a:solidFill>
                <a:latin typeface="Arial"/>
                <a:cs typeface="Arial"/>
              </a:rPr>
              <a:t>ALL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spc="-10" dirty="0">
                <a:solidFill>
                  <a:srgbClr val="292934"/>
                </a:solidFill>
                <a:latin typeface="Arial"/>
                <a:cs typeface="Arial"/>
              </a:rPr>
              <a:t># </a:t>
            </a:r>
            <a:r>
              <a:rPr sz="1200" spc="85" dirty="0">
                <a:solidFill>
                  <a:srgbClr val="292934"/>
                </a:solidFill>
                <a:latin typeface="Arial"/>
                <a:cs typeface="Arial"/>
              </a:rPr>
              <a:t>Allow </a:t>
            </a:r>
            <a:r>
              <a:rPr sz="1200" spc="-55" dirty="0">
                <a:solidFill>
                  <a:srgbClr val="292934"/>
                </a:solidFill>
                <a:latin typeface="Arial"/>
                <a:cs typeface="Arial"/>
              </a:rPr>
              <a:t>members </a:t>
            </a:r>
            <a:r>
              <a:rPr sz="1200" spc="155" dirty="0">
                <a:solidFill>
                  <a:srgbClr val="292934"/>
                </a:solidFill>
                <a:latin typeface="Arial"/>
                <a:cs typeface="Arial"/>
              </a:rPr>
              <a:t>of </a:t>
            </a:r>
            <a:r>
              <a:rPr sz="1200" spc="45" dirty="0">
                <a:solidFill>
                  <a:srgbClr val="292934"/>
                </a:solidFill>
                <a:latin typeface="Arial"/>
                <a:cs typeface="Arial"/>
              </a:rPr>
              <a:t>group </a:t>
            </a:r>
            <a:r>
              <a:rPr sz="1200" spc="5" dirty="0">
                <a:solidFill>
                  <a:srgbClr val="292934"/>
                </a:solidFill>
                <a:latin typeface="Arial"/>
                <a:cs typeface="Arial"/>
              </a:rPr>
              <a:t>sudo </a:t>
            </a:r>
            <a:r>
              <a:rPr sz="1200" spc="155" dirty="0">
                <a:solidFill>
                  <a:srgbClr val="292934"/>
                </a:solidFill>
                <a:latin typeface="Arial"/>
                <a:cs typeface="Arial"/>
              </a:rPr>
              <a:t>to </a:t>
            </a:r>
            <a:r>
              <a:rPr sz="1200" spc="60" dirty="0">
                <a:solidFill>
                  <a:srgbClr val="292934"/>
                </a:solidFill>
                <a:latin typeface="Arial"/>
                <a:cs typeface="Arial"/>
              </a:rPr>
              <a:t>execute </a:t>
            </a:r>
            <a:r>
              <a:rPr sz="1200" spc="15" dirty="0">
                <a:solidFill>
                  <a:srgbClr val="292934"/>
                </a:solidFill>
                <a:latin typeface="Arial"/>
                <a:cs typeface="Arial"/>
              </a:rPr>
              <a:t>any</a:t>
            </a:r>
            <a:r>
              <a:rPr sz="1200" spc="5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spc="-95" dirty="0">
                <a:solidFill>
                  <a:srgbClr val="292934"/>
                </a:solidFill>
                <a:latin typeface="Arial"/>
                <a:cs typeface="Arial"/>
              </a:rPr>
              <a:t>command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  <a:tabLst>
                <a:tab pos="927100" algn="l"/>
              </a:tabLst>
            </a:pPr>
            <a:r>
              <a:rPr sz="1200" spc="-80" dirty="0">
                <a:solidFill>
                  <a:srgbClr val="292934"/>
                </a:solidFill>
                <a:latin typeface="Arial"/>
                <a:cs typeface="Arial"/>
              </a:rPr>
              <a:t>%sudo	</a:t>
            </a:r>
            <a:r>
              <a:rPr sz="1200" spc="25" dirty="0">
                <a:solidFill>
                  <a:srgbClr val="292934"/>
                </a:solidFill>
                <a:latin typeface="Arial"/>
                <a:cs typeface="Arial"/>
              </a:rPr>
              <a:t>ALL=(ALL:ALL)</a:t>
            </a:r>
            <a:r>
              <a:rPr sz="1200" spc="3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292934"/>
                </a:solidFill>
                <a:latin typeface="Arial"/>
                <a:cs typeface="Arial"/>
              </a:rPr>
              <a:t>ALL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927100" algn="l"/>
              </a:tabLst>
            </a:pPr>
            <a:r>
              <a:rPr sz="1200" spc="5" dirty="0">
                <a:solidFill>
                  <a:srgbClr val="292934"/>
                </a:solidFill>
                <a:latin typeface="Arial"/>
                <a:cs typeface="Arial"/>
              </a:rPr>
              <a:t>yoda	</a:t>
            </a:r>
            <a:r>
              <a:rPr sz="1200" spc="-50" dirty="0">
                <a:solidFill>
                  <a:srgbClr val="292934"/>
                </a:solidFill>
                <a:latin typeface="Arial"/>
                <a:cs typeface="Arial"/>
              </a:rPr>
              <a:t>ALL= </a:t>
            </a:r>
            <a:r>
              <a:rPr sz="1200" spc="-155" dirty="0">
                <a:solidFill>
                  <a:srgbClr val="292934"/>
                </a:solidFill>
                <a:latin typeface="Arial"/>
                <a:cs typeface="Arial"/>
              </a:rPr>
              <a:t>NOPASSWD:</a:t>
            </a:r>
            <a:r>
              <a:rPr sz="1200" spc="-1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292934"/>
                </a:solidFill>
                <a:latin typeface="Arial"/>
                <a:cs typeface="Arial"/>
              </a:rPr>
              <a:t>ALL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spc="95" dirty="0">
                <a:solidFill>
                  <a:srgbClr val="292934"/>
                </a:solidFill>
                <a:latin typeface="Arial"/>
                <a:cs typeface="Arial"/>
              </a:rPr>
              <a:t>Defaults:yoda</a:t>
            </a:r>
            <a:r>
              <a:rPr sz="1200" spc="3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spc="175" dirty="0">
                <a:solidFill>
                  <a:srgbClr val="292934"/>
                </a:solidFill>
                <a:latin typeface="Arial"/>
                <a:cs typeface="Arial"/>
              </a:rPr>
              <a:t>!requiretty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16890" y="4493233"/>
          <a:ext cx="2143125" cy="810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0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5928">
                <a:tc>
                  <a:txBody>
                    <a:bodyPr/>
                    <a:lstStyle/>
                    <a:p>
                      <a:pPr marL="31750">
                        <a:lnSpc>
                          <a:spcPts val="1130"/>
                        </a:lnSpc>
                      </a:pPr>
                      <a:r>
                        <a:rPr sz="1200" spc="105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luke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1755" algn="r">
                        <a:lnSpc>
                          <a:spcPts val="1130"/>
                        </a:lnSpc>
                      </a:pPr>
                      <a:r>
                        <a:rPr sz="1200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ALL=(A</a:t>
                      </a:r>
                      <a:r>
                        <a:rPr sz="1200" spc="10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200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L)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30"/>
                        </a:lnSpc>
                      </a:pPr>
                      <a:r>
                        <a:rPr sz="1200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ALL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070">
                <a:tc>
                  <a:txBody>
                    <a:bodyPr/>
                    <a:lstStyle/>
                    <a:p>
                      <a:pPr marL="31750">
                        <a:lnSpc>
                          <a:spcPts val="1395"/>
                        </a:lnSpc>
                      </a:pPr>
                      <a:r>
                        <a:rPr sz="1200" spc="70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anakin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1755" algn="r">
                        <a:lnSpc>
                          <a:spcPts val="1395"/>
                        </a:lnSpc>
                      </a:pPr>
                      <a:r>
                        <a:rPr sz="1200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ALL=(A</a:t>
                      </a:r>
                      <a:r>
                        <a:rPr sz="1200" spc="10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200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L)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395"/>
                        </a:lnSpc>
                      </a:pPr>
                      <a:r>
                        <a:rPr sz="1200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ALL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847">
                <a:tc>
                  <a:txBody>
                    <a:bodyPr/>
                    <a:lstStyle/>
                    <a:p>
                      <a:pPr marL="31750">
                        <a:lnSpc>
                          <a:spcPts val="1410"/>
                        </a:lnSpc>
                        <a:spcBef>
                          <a:spcPts val="819"/>
                        </a:spcBef>
                      </a:pPr>
                      <a:r>
                        <a:rPr sz="1200" spc="65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%jedi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4139" marB="0"/>
                </a:tc>
                <a:tc>
                  <a:txBody>
                    <a:bodyPr/>
                    <a:lstStyle/>
                    <a:p>
                      <a:pPr marR="71120" algn="r">
                        <a:lnSpc>
                          <a:spcPts val="1410"/>
                        </a:lnSpc>
                        <a:spcBef>
                          <a:spcPts val="819"/>
                        </a:spcBef>
                      </a:pPr>
                      <a:r>
                        <a:rPr sz="1200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AL</a:t>
                      </a:r>
                      <a:r>
                        <a:rPr sz="1200" spc="-5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200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=(</a:t>
                      </a:r>
                      <a:r>
                        <a:rPr sz="1200" spc="-5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5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200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L)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4139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410"/>
                        </a:lnSpc>
                        <a:spcBef>
                          <a:spcPts val="819"/>
                        </a:spcBef>
                      </a:pPr>
                      <a:r>
                        <a:rPr sz="1200" spc="-5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ALL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4139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19704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Handler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8798"/>
            <a:ext cx="7169784" cy="4455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95"/>
              </a:spcBef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sz="2200" spc="-10" dirty="0">
                <a:solidFill>
                  <a:srgbClr val="292934"/>
                </a:solidFill>
                <a:latin typeface="Arial"/>
                <a:cs typeface="Arial"/>
              </a:rPr>
              <a:t>Written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just like a regular</a:t>
            </a:r>
            <a:r>
              <a:rPr sz="2200" spc="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task</a:t>
            </a:r>
            <a:endParaRPr sz="22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Only run if triggered by the </a:t>
            </a:r>
            <a:r>
              <a:rPr sz="2200" dirty="0">
                <a:solidFill>
                  <a:srgbClr val="292934"/>
                </a:solidFill>
                <a:latin typeface="Arial"/>
                <a:cs typeface="Arial"/>
              </a:rPr>
              <a:t>notify</a:t>
            </a:r>
            <a:r>
              <a:rPr sz="2200" spc="6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directive</a:t>
            </a:r>
            <a:endParaRPr sz="22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Indicates a change </a:t>
            </a:r>
            <a:r>
              <a:rPr sz="2200" dirty="0">
                <a:solidFill>
                  <a:srgbClr val="292934"/>
                </a:solidFill>
                <a:latin typeface="Arial"/>
                <a:cs typeface="Arial"/>
              </a:rPr>
              <a:t>in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the system</a:t>
            </a:r>
            <a:r>
              <a:rPr sz="2200" spc="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state</a:t>
            </a:r>
            <a:endParaRPr sz="22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Any module can be used </a:t>
            </a:r>
            <a:r>
              <a:rPr sz="2200" dirty="0">
                <a:solidFill>
                  <a:srgbClr val="292934"/>
                </a:solidFill>
                <a:latin typeface="Arial"/>
                <a:cs typeface="Arial"/>
              </a:rPr>
              <a:t>for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the handler</a:t>
            </a:r>
            <a:r>
              <a:rPr sz="2200" spc="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action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200" spc="-5" dirty="0">
                <a:latin typeface="Arial"/>
                <a:cs typeface="Arial"/>
              </a:rPr>
              <a:t>Handler</a:t>
            </a:r>
            <a:endParaRPr sz="2200">
              <a:latin typeface="Arial"/>
              <a:cs typeface="Arial"/>
            </a:endParaRPr>
          </a:p>
          <a:p>
            <a:pPr marL="262255" indent="-250190">
              <a:lnSpc>
                <a:spcPct val="100000"/>
              </a:lnSpc>
              <a:spcBef>
                <a:spcPts val="1435"/>
              </a:spcBef>
              <a:buChar char="-"/>
              <a:tabLst>
                <a:tab pos="262890" algn="l"/>
              </a:tabLst>
            </a:pPr>
            <a:r>
              <a:rPr sz="1800" spc="-15" dirty="0">
                <a:latin typeface="Arial"/>
                <a:cs typeface="Arial"/>
              </a:rPr>
              <a:t>name: </a:t>
            </a:r>
            <a:r>
              <a:rPr sz="1800" spc="155" dirty="0">
                <a:latin typeface="Arial"/>
                <a:cs typeface="Arial"/>
              </a:rPr>
              <a:t>Restart</a:t>
            </a:r>
            <a:r>
              <a:rPr sz="1800" spc="484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Tomcat</a:t>
            </a:r>
            <a:endParaRPr sz="1800">
              <a:latin typeface="Arial"/>
              <a:cs typeface="Arial"/>
            </a:endParaRPr>
          </a:p>
          <a:p>
            <a:pPr marL="262255">
              <a:lnSpc>
                <a:spcPct val="100000"/>
              </a:lnSpc>
            </a:pPr>
            <a:r>
              <a:rPr sz="1800" spc="210" dirty="0">
                <a:latin typeface="Arial"/>
                <a:cs typeface="Arial"/>
              </a:rPr>
              <a:t>service: </a:t>
            </a:r>
            <a:r>
              <a:rPr sz="1800" spc="-10" dirty="0">
                <a:latin typeface="Arial"/>
                <a:cs typeface="Arial"/>
              </a:rPr>
              <a:t>name=tomcat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80" dirty="0">
                <a:latin typeface="Arial"/>
                <a:cs typeface="Arial"/>
              </a:rPr>
              <a:t>state=restarted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spc="-65" dirty="0">
                <a:latin typeface="Arial"/>
                <a:cs typeface="Arial"/>
              </a:rPr>
              <a:t>Task</a:t>
            </a:r>
            <a:endParaRPr sz="2200">
              <a:latin typeface="Arial"/>
              <a:cs typeface="Arial"/>
            </a:endParaRPr>
          </a:p>
          <a:p>
            <a:pPr marL="262255" marR="5080" indent="-250190">
              <a:lnSpc>
                <a:spcPct val="100000"/>
              </a:lnSpc>
              <a:spcBef>
                <a:spcPts val="1430"/>
              </a:spcBef>
              <a:buChar char="-"/>
              <a:tabLst>
                <a:tab pos="262890" algn="l"/>
              </a:tabLst>
            </a:pPr>
            <a:r>
              <a:rPr sz="1800" spc="-15" dirty="0">
                <a:latin typeface="Arial"/>
                <a:cs typeface="Arial"/>
              </a:rPr>
              <a:t>name: </a:t>
            </a:r>
            <a:r>
              <a:rPr sz="1800" spc="-35" dirty="0">
                <a:latin typeface="Arial"/>
                <a:cs typeface="Arial"/>
              </a:rPr>
              <a:t>Apache </a:t>
            </a:r>
            <a:r>
              <a:rPr sz="1800" spc="-15" dirty="0">
                <a:latin typeface="Arial"/>
                <a:cs typeface="Arial"/>
              </a:rPr>
              <a:t>Tomcat </a:t>
            </a:r>
            <a:r>
              <a:rPr sz="1800" spc="520" dirty="0">
                <a:latin typeface="Arial"/>
                <a:cs typeface="Arial"/>
              </a:rPr>
              <a:t>| </a:t>
            </a:r>
            <a:r>
              <a:rPr sz="1800" spc="114" dirty="0">
                <a:latin typeface="Arial"/>
                <a:cs typeface="Arial"/>
              </a:rPr>
              <a:t>Configure </a:t>
            </a:r>
            <a:r>
              <a:rPr sz="1800" spc="520" dirty="0">
                <a:latin typeface="Arial"/>
                <a:cs typeface="Arial"/>
              </a:rPr>
              <a:t>| </a:t>
            </a:r>
            <a:r>
              <a:rPr sz="1800" spc="100" dirty="0">
                <a:latin typeface="Arial"/>
                <a:cs typeface="Arial"/>
              </a:rPr>
              <a:t>Overlay </a:t>
            </a:r>
            <a:r>
              <a:rPr sz="1800" spc="190" dirty="0">
                <a:latin typeface="Arial"/>
                <a:cs typeface="Arial"/>
              </a:rPr>
              <a:t>configuration  </a:t>
            </a:r>
            <a:r>
              <a:rPr sz="1800" spc="160" dirty="0">
                <a:latin typeface="Arial"/>
                <a:cs typeface="Arial"/>
              </a:rPr>
              <a:t>template: </a:t>
            </a:r>
            <a:r>
              <a:rPr sz="1800" spc="310" dirty="0">
                <a:latin typeface="Arial"/>
                <a:cs typeface="Arial"/>
              </a:rPr>
              <a:t>src=‘{{item.file}}' </a:t>
            </a:r>
            <a:r>
              <a:rPr sz="1800" spc="250" dirty="0">
                <a:latin typeface="Arial"/>
                <a:cs typeface="Arial"/>
              </a:rPr>
              <a:t>dest='{{item.target}}’  </a:t>
            </a:r>
            <a:r>
              <a:rPr sz="1800" spc="165" dirty="0">
                <a:latin typeface="Arial"/>
                <a:cs typeface="Arial"/>
              </a:rPr>
              <a:t>with_items:</a:t>
            </a:r>
            <a:r>
              <a:rPr sz="1800" spc="475" dirty="0">
                <a:latin typeface="Arial"/>
                <a:cs typeface="Arial"/>
              </a:rPr>
              <a:t> </a:t>
            </a:r>
            <a:r>
              <a:rPr sz="1800" spc="200" dirty="0">
                <a:latin typeface="Arial"/>
                <a:cs typeface="Arial"/>
              </a:rPr>
              <a:t>tomcat.config_files</a:t>
            </a:r>
            <a:endParaRPr sz="1800">
              <a:latin typeface="Arial"/>
              <a:cs typeface="Arial"/>
            </a:endParaRPr>
          </a:p>
          <a:p>
            <a:pPr marL="262255">
              <a:lnSpc>
                <a:spcPct val="100000"/>
              </a:lnSpc>
              <a:spcBef>
                <a:spcPts val="5"/>
              </a:spcBef>
            </a:pPr>
            <a:r>
              <a:rPr sz="1800" spc="300" dirty="0">
                <a:latin typeface="Arial"/>
                <a:cs typeface="Arial"/>
              </a:rPr>
              <a:t>notify: </a:t>
            </a:r>
            <a:r>
              <a:rPr sz="1800" spc="155" dirty="0">
                <a:latin typeface="Arial"/>
                <a:cs typeface="Arial"/>
              </a:rPr>
              <a:t>Restart</a:t>
            </a:r>
            <a:r>
              <a:rPr sz="1800" spc="65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Tomcat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12738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Role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2320"/>
            <a:ext cx="6414770" cy="222123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Break up configuration into repeatable</a:t>
            </a:r>
            <a:r>
              <a:rPr sz="2400" spc="1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chunks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Reduce, reuse,</a:t>
            </a:r>
            <a:r>
              <a:rPr sz="2400" spc="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recycle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Clean, understandable</a:t>
            </a:r>
            <a:r>
              <a:rPr sz="2400" spc="6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structure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Stack </a:t>
            </a:r>
            <a:r>
              <a:rPr sz="2400" spc="-10" dirty="0">
                <a:solidFill>
                  <a:srgbClr val="292934"/>
                </a:solidFill>
                <a:latin typeface="Arial"/>
                <a:cs typeface="Arial"/>
              </a:rPr>
              <a:t>on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top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each</a:t>
            </a:r>
            <a:r>
              <a:rPr sz="2400" spc="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other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Ansible</a:t>
            </a:r>
            <a:r>
              <a:rPr sz="2400" spc="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Galaxy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12738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Role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2320"/>
            <a:ext cx="2258060" cy="485521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active</a:t>
            </a:r>
            <a:r>
              <a:rPr sz="24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directory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ansible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apache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app-dynamics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artifactory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centos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clamav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cleanup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debian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git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gradle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18814" y="1552320"/>
            <a:ext cx="1680845" cy="485521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iptables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java-jdk-6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java-jdk-7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jenkins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keystore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liquibase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local-users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postgres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sudoers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swarm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packer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01309" y="1552320"/>
            <a:ext cx="2040255" cy="222123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tomcat-6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tomcat-7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tomcat-native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vmware-tools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zeromq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12738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Role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9654"/>
            <a:ext cx="2197735" cy="4401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95"/>
              </a:spcBef>
              <a:buClr>
                <a:srgbClr val="92A199"/>
              </a:buClr>
              <a:buSzPct val="84000"/>
              <a:buChar char="•"/>
              <a:tabLst>
                <a:tab pos="195580" algn="l"/>
              </a:tabLst>
            </a:pPr>
            <a:r>
              <a:rPr sz="2500" spc="-5" dirty="0">
                <a:solidFill>
                  <a:srgbClr val="292934"/>
                </a:solidFill>
                <a:latin typeface="Arial"/>
                <a:cs typeface="Arial"/>
              </a:rPr>
              <a:t>Structure</a:t>
            </a:r>
            <a:endParaRPr sz="2500">
              <a:latin typeface="Arial"/>
              <a:cs typeface="Arial"/>
            </a:endParaRPr>
          </a:p>
          <a:p>
            <a:pPr marL="286385">
              <a:lnSpc>
                <a:spcPct val="100000"/>
              </a:lnSpc>
              <a:spcBef>
                <a:spcPts val="1814"/>
              </a:spcBef>
            </a:pPr>
            <a:r>
              <a:rPr sz="1300" spc="180" dirty="0">
                <a:solidFill>
                  <a:srgbClr val="292934"/>
                </a:solidFill>
                <a:latin typeface="Arial"/>
                <a:cs typeface="Arial"/>
              </a:rPr>
              <a:t>roles/</a:t>
            </a:r>
            <a:endParaRPr sz="1300">
              <a:latin typeface="Arial"/>
              <a:cs typeface="Arial"/>
            </a:endParaRPr>
          </a:p>
          <a:p>
            <a:pPr marL="648335">
              <a:lnSpc>
                <a:spcPct val="100000"/>
              </a:lnSpc>
            </a:pPr>
            <a:r>
              <a:rPr sz="1300" spc="110" dirty="0">
                <a:solidFill>
                  <a:srgbClr val="292934"/>
                </a:solidFill>
                <a:latin typeface="Arial"/>
                <a:cs typeface="Arial"/>
              </a:rPr>
              <a:t>tomcat-7/</a:t>
            </a:r>
            <a:endParaRPr sz="1300">
              <a:latin typeface="Arial"/>
              <a:cs typeface="Arial"/>
            </a:endParaRPr>
          </a:p>
          <a:p>
            <a:pPr marL="1009650">
              <a:lnSpc>
                <a:spcPct val="100000"/>
              </a:lnSpc>
            </a:pPr>
            <a:r>
              <a:rPr sz="1300" spc="165" dirty="0">
                <a:solidFill>
                  <a:srgbClr val="292934"/>
                </a:solidFill>
                <a:latin typeface="Arial"/>
                <a:cs typeface="Arial"/>
              </a:rPr>
              <a:t>defaults/</a:t>
            </a:r>
            <a:endParaRPr sz="1300">
              <a:latin typeface="Arial"/>
              <a:cs typeface="Arial"/>
            </a:endParaRPr>
          </a:p>
          <a:p>
            <a:pPr marL="1009650" marR="94615" indent="362585">
              <a:lnSpc>
                <a:spcPct val="100000"/>
              </a:lnSpc>
            </a:pPr>
            <a:r>
              <a:rPr sz="1300" spc="-380" dirty="0">
                <a:solidFill>
                  <a:srgbClr val="292934"/>
                </a:solidFill>
                <a:latin typeface="Arial"/>
                <a:cs typeface="Arial"/>
              </a:rPr>
              <a:t>m</a:t>
            </a:r>
            <a:r>
              <a:rPr sz="1300" spc="-10" dirty="0">
                <a:solidFill>
                  <a:srgbClr val="292934"/>
                </a:solidFill>
                <a:latin typeface="Arial"/>
                <a:cs typeface="Arial"/>
              </a:rPr>
              <a:t>a</a:t>
            </a:r>
            <a:r>
              <a:rPr sz="1300" spc="415" dirty="0">
                <a:solidFill>
                  <a:srgbClr val="292934"/>
                </a:solidFill>
                <a:latin typeface="Arial"/>
                <a:cs typeface="Arial"/>
              </a:rPr>
              <a:t>i</a:t>
            </a:r>
            <a:r>
              <a:rPr sz="1300" spc="-20" dirty="0">
                <a:solidFill>
                  <a:srgbClr val="292934"/>
                </a:solidFill>
                <a:latin typeface="Arial"/>
                <a:cs typeface="Arial"/>
              </a:rPr>
              <a:t>n</a:t>
            </a:r>
            <a:r>
              <a:rPr sz="1300" spc="355" dirty="0">
                <a:solidFill>
                  <a:srgbClr val="292934"/>
                </a:solidFill>
                <a:latin typeface="Arial"/>
                <a:cs typeface="Arial"/>
              </a:rPr>
              <a:t>.</a:t>
            </a:r>
            <a:r>
              <a:rPr sz="1300" spc="55" dirty="0">
                <a:solidFill>
                  <a:srgbClr val="292934"/>
                </a:solidFill>
                <a:latin typeface="Arial"/>
                <a:cs typeface="Arial"/>
              </a:rPr>
              <a:t>y</a:t>
            </a:r>
            <a:r>
              <a:rPr sz="1300" spc="-380" dirty="0">
                <a:solidFill>
                  <a:srgbClr val="292934"/>
                </a:solidFill>
                <a:latin typeface="Arial"/>
                <a:cs typeface="Arial"/>
              </a:rPr>
              <a:t>m</a:t>
            </a:r>
            <a:r>
              <a:rPr sz="1300" spc="490" dirty="0">
                <a:solidFill>
                  <a:srgbClr val="292934"/>
                </a:solidFill>
                <a:latin typeface="Arial"/>
                <a:cs typeface="Arial"/>
              </a:rPr>
              <a:t>l  </a:t>
            </a:r>
            <a:r>
              <a:rPr sz="1300" spc="265" dirty="0">
                <a:solidFill>
                  <a:srgbClr val="292934"/>
                </a:solidFill>
                <a:latin typeface="Arial"/>
                <a:cs typeface="Arial"/>
              </a:rPr>
              <a:t>files/</a:t>
            </a:r>
            <a:endParaRPr sz="1300">
              <a:latin typeface="Arial"/>
              <a:cs typeface="Arial"/>
            </a:endParaRPr>
          </a:p>
          <a:p>
            <a:pPr marL="1009650" marR="94615" indent="362585">
              <a:lnSpc>
                <a:spcPct val="100000"/>
              </a:lnSpc>
            </a:pPr>
            <a:r>
              <a:rPr sz="1300" spc="-20" dirty="0">
                <a:solidFill>
                  <a:srgbClr val="292934"/>
                </a:solidFill>
                <a:latin typeface="Arial"/>
                <a:cs typeface="Arial"/>
              </a:rPr>
              <a:t>b</a:t>
            </a:r>
            <a:r>
              <a:rPr sz="1300" spc="425" dirty="0">
                <a:solidFill>
                  <a:srgbClr val="292934"/>
                </a:solidFill>
                <a:latin typeface="Arial"/>
                <a:cs typeface="Arial"/>
              </a:rPr>
              <a:t>l</a:t>
            </a:r>
            <a:r>
              <a:rPr sz="1300" spc="-20" dirty="0">
                <a:solidFill>
                  <a:srgbClr val="292934"/>
                </a:solidFill>
                <a:latin typeface="Arial"/>
                <a:cs typeface="Arial"/>
              </a:rPr>
              <a:t>ah</a:t>
            </a:r>
            <a:r>
              <a:rPr sz="1300" spc="355" dirty="0">
                <a:solidFill>
                  <a:srgbClr val="292934"/>
                </a:solidFill>
                <a:latin typeface="Arial"/>
                <a:cs typeface="Arial"/>
              </a:rPr>
              <a:t>.</a:t>
            </a:r>
            <a:r>
              <a:rPr sz="1300" spc="345" dirty="0">
                <a:solidFill>
                  <a:srgbClr val="292934"/>
                </a:solidFill>
                <a:latin typeface="Arial"/>
                <a:cs typeface="Arial"/>
              </a:rPr>
              <a:t>t</a:t>
            </a:r>
            <a:r>
              <a:rPr sz="1300" spc="55" dirty="0">
                <a:solidFill>
                  <a:srgbClr val="292934"/>
                </a:solidFill>
                <a:latin typeface="Arial"/>
                <a:cs typeface="Arial"/>
              </a:rPr>
              <a:t>x</a:t>
            </a:r>
            <a:r>
              <a:rPr sz="1300" spc="350" dirty="0">
                <a:solidFill>
                  <a:srgbClr val="292934"/>
                </a:solidFill>
                <a:latin typeface="Arial"/>
                <a:cs typeface="Arial"/>
              </a:rPr>
              <a:t>t  </a:t>
            </a:r>
            <a:r>
              <a:rPr sz="1300" spc="114" dirty="0">
                <a:solidFill>
                  <a:srgbClr val="292934"/>
                </a:solidFill>
                <a:latin typeface="Arial"/>
                <a:cs typeface="Arial"/>
              </a:rPr>
              <a:t>handlers/</a:t>
            </a:r>
            <a:endParaRPr sz="1300">
              <a:latin typeface="Arial"/>
              <a:cs typeface="Arial"/>
            </a:endParaRPr>
          </a:p>
          <a:p>
            <a:pPr marL="1372235">
              <a:lnSpc>
                <a:spcPct val="100000"/>
              </a:lnSpc>
            </a:pPr>
            <a:r>
              <a:rPr sz="1300" spc="55" dirty="0">
                <a:solidFill>
                  <a:srgbClr val="292934"/>
                </a:solidFill>
                <a:latin typeface="Arial"/>
                <a:cs typeface="Arial"/>
              </a:rPr>
              <a:t>main.yml</a:t>
            </a:r>
            <a:endParaRPr sz="1300">
              <a:latin typeface="Arial"/>
              <a:cs typeface="Arial"/>
            </a:endParaRPr>
          </a:p>
          <a:p>
            <a:pPr marL="1009650">
              <a:lnSpc>
                <a:spcPct val="100000"/>
              </a:lnSpc>
            </a:pPr>
            <a:r>
              <a:rPr sz="1300" spc="60" dirty="0">
                <a:solidFill>
                  <a:srgbClr val="292934"/>
                </a:solidFill>
                <a:latin typeface="Arial"/>
                <a:cs typeface="Arial"/>
              </a:rPr>
              <a:t>meta/</a:t>
            </a:r>
            <a:endParaRPr sz="1300">
              <a:latin typeface="Arial"/>
              <a:cs typeface="Arial"/>
            </a:endParaRPr>
          </a:p>
          <a:p>
            <a:pPr marL="1009650" marR="94615" indent="362585">
              <a:lnSpc>
                <a:spcPct val="100000"/>
              </a:lnSpc>
            </a:pPr>
            <a:r>
              <a:rPr sz="1300" spc="-380" dirty="0">
                <a:solidFill>
                  <a:srgbClr val="292934"/>
                </a:solidFill>
                <a:latin typeface="Arial"/>
                <a:cs typeface="Arial"/>
              </a:rPr>
              <a:t>m</a:t>
            </a:r>
            <a:r>
              <a:rPr sz="1300" spc="-10" dirty="0">
                <a:solidFill>
                  <a:srgbClr val="292934"/>
                </a:solidFill>
                <a:latin typeface="Arial"/>
                <a:cs typeface="Arial"/>
              </a:rPr>
              <a:t>a</a:t>
            </a:r>
            <a:r>
              <a:rPr sz="1300" spc="415" dirty="0">
                <a:solidFill>
                  <a:srgbClr val="292934"/>
                </a:solidFill>
                <a:latin typeface="Arial"/>
                <a:cs typeface="Arial"/>
              </a:rPr>
              <a:t>i</a:t>
            </a:r>
            <a:r>
              <a:rPr sz="1300" spc="-20" dirty="0">
                <a:solidFill>
                  <a:srgbClr val="292934"/>
                </a:solidFill>
                <a:latin typeface="Arial"/>
                <a:cs typeface="Arial"/>
              </a:rPr>
              <a:t>n</a:t>
            </a:r>
            <a:r>
              <a:rPr sz="1300" spc="355" dirty="0">
                <a:solidFill>
                  <a:srgbClr val="292934"/>
                </a:solidFill>
                <a:latin typeface="Arial"/>
                <a:cs typeface="Arial"/>
              </a:rPr>
              <a:t>.</a:t>
            </a:r>
            <a:r>
              <a:rPr sz="1300" spc="55" dirty="0">
                <a:solidFill>
                  <a:srgbClr val="292934"/>
                </a:solidFill>
                <a:latin typeface="Arial"/>
                <a:cs typeface="Arial"/>
              </a:rPr>
              <a:t>y</a:t>
            </a:r>
            <a:r>
              <a:rPr sz="1300" spc="-380" dirty="0">
                <a:solidFill>
                  <a:srgbClr val="292934"/>
                </a:solidFill>
                <a:latin typeface="Arial"/>
                <a:cs typeface="Arial"/>
              </a:rPr>
              <a:t>m</a:t>
            </a:r>
            <a:r>
              <a:rPr sz="1300" spc="490" dirty="0">
                <a:solidFill>
                  <a:srgbClr val="292934"/>
                </a:solidFill>
                <a:latin typeface="Arial"/>
                <a:cs typeface="Arial"/>
              </a:rPr>
              <a:t>l  </a:t>
            </a:r>
            <a:r>
              <a:rPr sz="1300" spc="145" dirty="0">
                <a:solidFill>
                  <a:srgbClr val="292934"/>
                </a:solidFill>
                <a:latin typeface="Arial"/>
                <a:cs typeface="Arial"/>
              </a:rPr>
              <a:t>tasks/</a:t>
            </a:r>
            <a:endParaRPr sz="1300">
              <a:latin typeface="Arial"/>
              <a:cs typeface="Arial"/>
            </a:endParaRPr>
          </a:p>
          <a:p>
            <a:pPr marL="1009650" marR="94615" indent="362585">
              <a:lnSpc>
                <a:spcPct val="100000"/>
              </a:lnSpc>
            </a:pPr>
            <a:r>
              <a:rPr sz="1300" spc="-380" dirty="0">
                <a:solidFill>
                  <a:srgbClr val="292934"/>
                </a:solidFill>
                <a:latin typeface="Arial"/>
                <a:cs typeface="Arial"/>
              </a:rPr>
              <a:t>m</a:t>
            </a:r>
            <a:r>
              <a:rPr sz="1300" spc="-10" dirty="0">
                <a:solidFill>
                  <a:srgbClr val="292934"/>
                </a:solidFill>
                <a:latin typeface="Arial"/>
                <a:cs typeface="Arial"/>
              </a:rPr>
              <a:t>a</a:t>
            </a:r>
            <a:r>
              <a:rPr sz="1300" spc="415" dirty="0">
                <a:solidFill>
                  <a:srgbClr val="292934"/>
                </a:solidFill>
                <a:latin typeface="Arial"/>
                <a:cs typeface="Arial"/>
              </a:rPr>
              <a:t>i</a:t>
            </a:r>
            <a:r>
              <a:rPr sz="1300" spc="-20" dirty="0">
                <a:solidFill>
                  <a:srgbClr val="292934"/>
                </a:solidFill>
                <a:latin typeface="Arial"/>
                <a:cs typeface="Arial"/>
              </a:rPr>
              <a:t>n</a:t>
            </a:r>
            <a:r>
              <a:rPr sz="1300" spc="355" dirty="0">
                <a:solidFill>
                  <a:srgbClr val="292934"/>
                </a:solidFill>
                <a:latin typeface="Arial"/>
                <a:cs typeface="Arial"/>
              </a:rPr>
              <a:t>.</a:t>
            </a:r>
            <a:r>
              <a:rPr sz="1300" spc="55" dirty="0">
                <a:solidFill>
                  <a:srgbClr val="292934"/>
                </a:solidFill>
                <a:latin typeface="Arial"/>
                <a:cs typeface="Arial"/>
              </a:rPr>
              <a:t>y</a:t>
            </a:r>
            <a:r>
              <a:rPr sz="1300" spc="-380" dirty="0">
                <a:solidFill>
                  <a:srgbClr val="292934"/>
                </a:solidFill>
                <a:latin typeface="Arial"/>
                <a:cs typeface="Arial"/>
              </a:rPr>
              <a:t>m</a:t>
            </a:r>
            <a:r>
              <a:rPr sz="1300" spc="490" dirty="0">
                <a:solidFill>
                  <a:srgbClr val="292934"/>
                </a:solidFill>
                <a:latin typeface="Arial"/>
                <a:cs typeface="Arial"/>
              </a:rPr>
              <a:t>l  </a:t>
            </a:r>
            <a:r>
              <a:rPr sz="1300" spc="110" dirty="0">
                <a:solidFill>
                  <a:srgbClr val="292934"/>
                </a:solidFill>
                <a:latin typeface="Arial"/>
                <a:cs typeface="Arial"/>
              </a:rPr>
              <a:t>templates/</a:t>
            </a:r>
            <a:endParaRPr sz="1300">
              <a:latin typeface="Arial"/>
              <a:cs typeface="Arial"/>
            </a:endParaRPr>
          </a:p>
          <a:p>
            <a:pPr marL="1372235" marR="5080" algn="just">
              <a:lnSpc>
                <a:spcPct val="100000"/>
              </a:lnSpc>
            </a:pPr>
            <a:r>
              <a:rPr sz="1300" spc="55" dirty="0">
                <a:solidFill>
                  <a:srgbClr val="292934"/>
                </a:solidFill>
                <a:latin typeface="Arial"/>
                <a:cs typeface="Arial"/>
              </a:rPr>
              <a:t>s</a:t>
            </a:r>
            <a:r>
              <a:rPr sz="1300" spc="-10" dirty="0">
                <a:solidFill>
                  <a:srgbClr val="292934"/>
                </a:solidFill>
                <a:latin typeface="Arial"/>
                <a:cs typeface="Arial"/>
              </a:rPr>
              <a:t>e</a:t>
            </a:r>
            <a:r>
              <a:rPr sz="1300" spc="345" dirty="0">
                <a:solidFill>
                  <a:srgbClr val="292934"/>
                </a:solidFill>
                <a:latin typeface="Arial"/>
                <a:cs typeface="Arial"/>
              </a:rPr>
              <a:t>t</a:t>
            </a:r>
            <a:r>
              <a:rPr sz="1300" spc="-20" dirty="0">
                <a:solidFill>
                  <a:srgbClr val="292934"/>
                </a:solidFill>
                <a:latin typeface="Arial"/>
                <a:cs typeface="Arial"/>
              </a:rPr>
              <a:t>e</a:t>
            </a:r>
            <a:r>
              <a:rPr sz="1300" spc="-10" dirty="0">
                <a:solidFill>
                  <a:srgbClr val="292934"/>
                </a:solidFill>
                <a:latin typeface="Arial"/>
                <a:cs typeface="Arial"/>
              </a:rPr>
              <a:t>n</a:t>
            </a:r>
            <a:r>
              <a:rPr sz="1300" spc="55" dirty="0">
                <a:solidFill>
                  <a:srgbClr val="292934"/>
                </a:solidFill>
                <a:latin typeface="Arial"/>
                <a:cs typeface="Arial"/>
              </a:rPr>
              <a:t>v</a:t>
            </a:r>
            <a:r>
              <a:rPr sz="1300" spc="345" dirty="0">
                <a:solidFill>
                  <a:srgbClr val="292934"/>
                </a:solidFill>
                <a:latin typeface="Arial"/>
                <a:cs typeface="Arial"/>
              </a:rPr>
              <a:t>.</a:t>
            </a:r>
            <a:r>
              <a:rPr sz="1300" spc="415" dirty="0">
                <a:solidFill>
                  <a:srgbClr val="292934"/>
                </a:solidFill>
                <a:latin typeface="Arial"/>
                <a:cs typeface="Arial"/>
              </a:rPr>
              <a:t>j</a:t>
            </a:r>
            <a:r>
              <a:rPr sz="1300" spc="-10" dirty="0">
                <a:solidFill>
                  <a:srgbClr val="292934"/>
                </a:solidFill>
                <a:latin typeface="Arial"/>
                <a:cs typeface="Arial"/>
              </a:rPr>
              <a:t>2  </a:t>
            </a:r>
            <a:r>
              <a:rPr sz="1300" spc="345" dirty="0">
                <a:solidFill>
                  <a:srgbClr val="292934"/>
                </a:solidFill>
                <a:latin typeface="Arial"/>
                <a:cs typeface="Arial"/>
              </a:rPr>
              <a:t>t</a:t>
            </a:r>
            <a:r>
              <a:rPr sz="1300" spc="-10" dirty="0">
                <a:solidFill>
                  <a:srgbClr val="292934"/>
                </a:solidFill>
                <a:latin typeface="Arial"/>
                <a:cs typeface="Arial"/>
              </a:rPr>
              <a:t>o</a:t>
            </a:r>
            <a:r>
              <a:rPr sz="1300" spc="-380" dirty="0">
                <a:solidFill>
                  <a:srgbClr val="292934"/>
                </a:solidFill>
                <a:latin typeface="Arial"/>
                <a:cs typeface="Arial"/>
              </a:rPr>
              <a:t>m</a:t>
            </a:r>
            <a:r>
              <a:rPr sz="1300" spc="55" dirty="0">
                <a:solidFill>
                  <a:srgbClr val="292934"/>
                </a:solidFill>
                <a:latin typeface="Arial"/>
                <a:cs typeface="Arial"/>
              </a:rPr>
              <a:t>c</a:t>
            </a:r>
            <a:r>
              <a:rPr sz="1300" spc="-10" dirty="0">
                <a:solidFill>
                  <a:srgbClr val="292934"/>
                </a:solidFill>
                <a:latin typeface="Arial"/>
                <a:cs typeface="Arial"/>
              </a:rPr>
              <a:t>a</a:t>
            </a:r>
            <a:r>
              <a:rPr sz="1300" spc="345" dirty="0">
                <a:solidFill>
                  <a:srgbClr val="292934"/>
                </a:solidFill>
                <a:latin typeface="Arial"/>
                <a:cs typeface="Arial"/>
              </a:rPr>
              <a:t>t.</a:t>
            </a:r>
            <a:r>
              <a:rPr sz="1300" spc="415" dirty="0">
                <a:solidFill>
                  <a:srgbClr val="292934"/>
                </a:solidFill>
                <a:latin typeface="Arial"/>
                <a:cs typeface="Arial"/>
              </a:rPr>
              <a:t>j</a:t>
            </a:r>
            <a:r>
              <a:rPr sz="1300" spc="-10" dirty="0">
                <a:solidFill>
                  <a:srgbClr val="292934"/>
                </a:solidFill>
                <a:latin typeface="Arial"/>
                <a:cs typeface="Arial"/>
              </a:rPr>
              <a:t>2  </a:t>
            </a:r>
            <a:r>
              <a:rPr sz="1300" spc="50" dirty="0">
                <a:solidFill>
                  <a:srgbClr val="292934"/>
                </a:solidFill>
                <a:latin typeface="Arial"/>
                <a:cs typeface="Arial"/>
              </a:rPr>
              <a:t>s</a:t>
            </a:r>
            <a:r>
              <a:rPr sz="1300" spc="-5" dirty="0">
                <a:solidFill>
                  <a:srgbClr val="292934"/>
                </a:solidFill>
                <a:latin typeface="Arial"/>
                <a:cs typeface="Arial"/>
              </a:rPr>
              <a:t>e</a:t>
            </a:r>
            <a:r>
              <a:rPr sz="1300" spc="270" dirty="0">
                <a:solidFill>
                  <a:srgbClr val="292934"/>
                </a:solidFill>
                <a:latin typeface="Arial"/>
                <a:cs typeface="Arial"/>
              </a:rPr>
              <a:t>r</a:t>
            </a:r>
            <a:r>
              <a:rPr sz="1300" spc="50" dirty="0">
                <a:solidFill>
                  <a:srgbClr val="292934"/>
                </a:solidFill>
                <a:latin typeface="Arial"/>
                <a:cs typeface="Arial"/>
              </a:rPr>
              <a:t>v</a:t>
            </a:r>
            <a:r>
              <a:rPr sz="1300" spc="-5" dirty="0">
                <a:solidFill>
                  <a:srgbClr val="292934"/>
                </a:solidFill>
                <a:latin typeface="Arial"/>
                <a:cs typeface="Arial"/>
              </a:rPr>
              <a:t>e</a:t>
            </a:r>
            <a:r>
              <a:rPr sz="1300" spc="270" dirty="0">
                <a:solidFill>
                  <a:srgbClr val="292934"/>
                </a:solidFill>
                <a:latin typeface="Arial"/>
                <a:cs typeface="Arial"/>
              </a:rPr>
              <a:t>r</a:t>
            </a:r>
            <a:r>
              <a:rPr sz="1300" spc="340" dirty="0">
                <a:solidFill>
                  <a:srgbClr val="292934"/>
                </a:solidFill>
                <a:latin typeface="Arial"/>
                <a:cs typeface="Arial"/>
              </a:rPr>
              <a:t>.</a:t>
            </a:r>
            <a:r>
              <a:rPr sz="1300" spc="415" dirty="0">
                <a:solidFill>
                  <a:srgbClr val="292934"/>
                </a:solidFill>
                <a:latin typeface="Arial"/>
                <a:cs typeface="Arial"/>
              </a:rPr>
              <a:t>j</a:t>
            </a:r>
            <a:r>
              <a:rPr sz="1300" spc="-10" dirty="0">
                <a:solidFill>
                  <a:srgbClr val="292934"/>
                </a:solidFill>
                <a:latin typeface="Arial"/>
                <a:cs typeface="Arial"/>
              </a:rPr>
              <a:t>2  </a:t>
            </a:r>
            <a:r>
              <a:rPr sz="1300" spc="415" dirty="0">
                <a:solidFill>
                  <a:srgbClr val="292934"/>
                </a:solidFill>
                <a:latin typeface="Arial"/>
                <a:cs typeface="Arial"/>
              </a:rPr>
              <a:t>l</a:t>
            </a:r>
            <a:r>
              <a:rPr sz="1300" spc="425" dirty="0">
                <a:solidFill>
                  <a:srgbClr val="292934"/>
                </a:solidFill>
                <a:latin typeface="Arial"/>
                <a:cs typeface="Arial"/>
              </a:rPr>
              <a:t>i</a:t>
            </a:r>
            <a:r>
              <a:rPr sz="1300" spc="-380" dirty="0">
                <a:solidFill>
                  <a:srgbClr val="292934"/>
                </a:solidFill>
                <a:latin typeface="Arial"/>
                <a:cs typeface="Arial"/>
              </a:rPr>
              <a:t>m</a:t>
            </a:r>
            <a:r>
              <a:rPr sz="1300" spc="415" dirty="0">
                <a:solidFill>
                  <a:srgbClr val="292934"/>
                </a:solidFill>
                <a:latin typeface="Arial"/>
                <a:cs typeface="Arial"/>
              </a:rPr>
              <a:t>i</a:t>
            </a:r>
            <a:r>
              <a:rPr sz="1300" spc="355" dirty="0">
                <a:solidFill>
                  <a:srgbClr val="292934"/>
                </a:solidFill>
                <a:latin typeface="Arial"/>
                <a:cs typeface="Arial"/>
              </a:rPr>
              <a:t>t</a:t>
            </a:r>
            <a:r>
              <a:rPr sz="1300" spc="55" dirty="0">
                <a:solidFill>
                  <a:srgbClr val="292934"/>
                </a:solidFill>
                <a:latin typeface="Arial"/>
                <a:cs typeface="Arial"/>
              </a:rPr>
              <a:t>s</a:t>
            </a:r>
            <a:r>
              <a:rPr sz="1300" spc="345" dirty="0">
                <a:solidFill>
                  <a:srgbClr val="292934"/>
                </a:solidFill>
                <a:latin typeface="Arial"/>
                <a:cs typeface="Arial"/>
              </a:rPr>
              <a:t>.</a:t>
            </a:r>
            <a:r>
              <a:rPr sz="1300" spc="415" dirty="0">
                <a:solidFill>
                  <a:srgbClr val="292934"/>
                </a:solidFill>
                <a:latin typeface="Arial"/>
                <a:cs typeface="Arial"/>
              </a:rPr>
              <a:t>j</a:t>
            </a:r>
            <a:r>
              <a:rPr sz="1300" spc="-15" dirty="0">
                <a:solidFill>
                  <a:srgbClr val="292934"/>
                </a:solidFill>
                <a:latin typeface="Arial"/>
                <a:cs typeface="Arial"/>
              </a:rPr>
              <a:t>2</a:t>
            </a:r>
            <a:endParaRPr sz="1300">
              <a:latin typeface="Arial"/>
              <a:cs typeface="Arial"/>
            </a:endParaRPr>
          </a:p>
          <a:p>
            <a:pPr marL="1009650">
              <a:lnSpc>
                <a:spcPct val="100000"/>
              </a:lnSpc>
              <a:spcBef>
                <a:spcPts val="5"/>
              </a:spcBef>
            </a:pPr>
            <a:r>
              <a:rPr sz="1300" spc="145" dirty="0">
                <a:solidFill>
                  <a:srgbClr val="292934"/>
                </a:solidFill>
                <a:latin typeface="Arial"/>
                <a:cs typeface="Arial"/>
              </a:rPr>
              <a:t>vars/</a:t>
            </a:r>
            <a:endParaRPr sz="1300">
              <a:latin typeface="Arial"/>
              <a:cs typeface="Arial"/>
            </a:endParaRPr>
          </a:p>
          <a:p>
            <a:pPr marL="1372235">
              <a:lnSpc>
                <a:spcPct val="100000"/>
              </a:lnSpc>
            </a:pPr>
            <a:r>
              <a:rPr sz="1300" spc="60" dirty="0">
                <a:solidFill>
                  <a:srgbClr val="292934"/>
                </a:solidFill>
                <a:latin typeface="Arial"/>
                <a:cs typeface="Arial"/>
              </a:rPr>
              <a:t>main.yml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30264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Put </a:t>
            </a:r>
            <a:r>
              <a:rPr spc="-55" dirty="0"/>
              <a:t>an </a:t>
            </a:r>
            <a:r>
              <a:rPr spc="-5" dirty="0"/>
              <a:t>M </a:t>
            </a:r>
            <a:r>
              <a:rPr spc="-55" dirty="0"/>
              <a:t>on</a:t>
            </a:r>
            <a:r>
              <a:rPr spc="-735" dirty="0"/>
              <a:t> </a:t>
            </a:r>
            <a:r>
              <a:rPr spc="-50" dirty="0"/>
              <a:t>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3183"/>
            <a:ext cx="7312025" cy="4525645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384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Configuration Management</a:t>
            </a:r>
            <a:r>
              <a:rPr sz="2400" spc="4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(CM)</a:t>
            </a:r>
            <a:endParaRPr sz="240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24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authoritative centralization of configuration data and</a:t>
            </a:r>
            <a:r>
              <a:rPr sz="2000" spc="-16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actions</a:t>
            </a:r>
            <a:endParaRPr sz="200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245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history of updates, changes for auditing</a:t>
            </a:r>
            <a:r>
              <a:rPr sz="2000" spc="-16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purposes</a:t>
            </a:r>
            <a:endParaRPr sz="200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24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define the exact state a system should be</a:t>
            </a:r>
            <a:r>
              <a:rPr sz="2000" spc="-17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in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92A199"/>
              </a:buClr>
              <a:buFont typeface="Arial"/>
              <a:buChar char="•"/>
            </a:pPr>
            <a:endParaRPr sz="3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Infrastructure</a:t>
            </a:r>
            <a:r>
              <a:rPr sz="2400" spc="-4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CM</a:t>
            </a:r>
            <a:endParaRPr sz="2400">
              <a:latin typeface="Arial"/>
              <a:cs typeface="Arial"/>
            </a:endParaRPr>
          </a:p>
          <a:p>
            <a:pPr marL="469900" marR="5080" lvl="1" indent="-183515">
              <a:lnSpc>
                <a:spcPts val="2160"/>
              </a:lnSpc>
              <a:spcBef>
                <a:spcPts val="52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define the state that a system should 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be in with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respect to</a:t>
            </a:r>
            <a:r>
              <a:rPr sz="2000" spc="-2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292934"/>
                </a:solidFill>
                <a:latin typeface="Arial"/>
                <a:cs typeface="Arial"/>
              </a:rPr>
              <a:t>it’s 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configuration and use tools that achieve that</a:t>
            </a:r>
            <a:r>
              <a:rPr sz="2000" spc="-16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state</a:t>
            </a:r>
            <a:endParaRPr sz="200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209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enforce consistency across an entire</a:t>
            </a:r>
            <a:r>
              <a:rPr sz="2000" spc="-16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environment</a:t>
            </a:r>
            <a:endParaRPr sz="200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24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automate to increase 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efficiency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and</a:t>
            </a:r>
            <a:r>
              <a:rPr sz="2000" spc="-14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repeatability</a:t>
            </a:r>
            <a:endParaRPr sz="200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24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easier to 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affect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change (cloud </a:t>
            </a:r>
            <a:r>
              <a:rPr sz="2000" spc="-10" dirty="0">
                <a:solidFill>
                  <a:srgbClr val="292934"/>
                </a:solidFill>
                <a:latin typeface="Arial"/>
                <a:cs typeface="Arial"/>
              </a:rPr>
              <a:t>provider,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OS,</a:t>
            </a:r>
            <a:r>
              <a:rPr sz="2000" spc="-2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etc.)</a:t>
            </a:r>
            <a:endParaRPr sz="200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24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remove the human</a:t>
            </a:r>
            <a:r>
              <a:rPr sz="2000" spc="-8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factor</a:t>
            </a:r>
            <a:endParaRPr sz="200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24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disaster</a:t>
            </a:r>
            <a:r>
              <a:rPr sz="2000" spc="-4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recovery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12738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Role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2391"/>
            <a:ext cx="7973695" cy="381571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10" dirty="0">
                <a:solidFill>
                  <a:srgbClr val="292934"/>
                </a:solidFill>
                <a:latin typeface="Arial"/>
                <a:cs typeface="Arial"/>
              </a:rPr>
              <a:t>Dependencies</a:t>
            </a:r>
            <a:endParaRPr sz="240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49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Always run before the roles that depend on</a:t>
            </a:r>
            <a:r>
              <a:rPr sz="2000" spc="-15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them</a:t>
            </a:r>
            <a:endParaRPr sz="2000">
              <a:latin typeface="Arial"/>
              <a:cs typeface="Arial"/>
            </a:endParaRPr>
          </a:p>
          <a:p>
            <a:pPr marL="469900" marR="5080" lvl="1" indent="-183515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If dependencies are duplicated amongst roles, they will only be</a:t>
            </a:r>
            <a:r>
              <a:rPr sz="2000" spc="-2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run  once by</a:t>
            </a:r>
            <a:r>
              <a:rPr sz="2000" spc="-4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default</a:t>
            </a:r>
            <a:endParaRPr sz="200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Can use allow_duplicates to require a role to be run more</a:t>
            </a:r>
            <a:r>
              <a:rPr sz="2000" spc="-2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than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once with 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different</a:t>
            </a:r>
            <a:r>
              <a:rPr sz="2000" spc="-7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conditions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50">
              <a:latin typeface="Arial"/>
              <a:cs typeface="Arial"/>
            </a:endParaRPr>
          </a:p>
          <a:p>
            <a:pPr marL="286385">
              <a:lnSpc>
                <a:spcPct val="100000"/>
              </a:lnSpc>
            </a:pPr>
            <a:r>
              <a:rPr sz="1400" spc="305" dirty="0">
                <a:solidFill>
                  <a:srgbClr val="292934"/>
                </a:solidFill>
                <a:latin typeface="Arial"/>
                <a:cs typeface="Arial"/>
              </a:rPr>
              <a:t>---</a:t>
            </a:r>
            <a:endParaRPr sz="1400">
              <a:latin typeface="Arial"/>
              <a:cs typeface="Arial"/>
            </a:endParaRPr>
          </a:p>
          <a:p>
            <a:pPr marL="286385">
              <a:lnSpc>
                <a:spcPct val="100000"/>
              </a:lnSpc>
              <a:spcBef>
                <a:spcPts val="335"/>
              </a:spcBef>
            </a:pPr>
            <a:r>
              <a:rPr sz="1400" spc="70" dirty="0">
                <a:solidFill>
                  <a:srgbClr val="292934"/>
                </a:solidFill>
                <a:latin typeface="Arial"/>
                <a:cs typeface="Arial"/>
              </a:rPr>
              <a:t>dependencies:</a:t>
            </a:r>
            <a:endParaRPr sz="1400">
              <a:latin typeface="Arial"/>
              <a:cs typeface="Arial"/>
            </a:endParaRPr>
          </a:p>
          <a:p>
            <a:pPr marL="680085" indent="-196850">
              <a:lnSpc>
                <a:spcPct val="100000"/>
              </a:lnSpc>
              <a:spcBef>
                <a:spcPts val="340"/>
              </a:spcBef>
              <a:buChar char="-"/>
              <a:tabLst>
                <a:tab pos="680720" algn="l"/>
              </a:tabLst>
            </a:pPr>
            <a:r>
              <a:rPr sz="1400" spc="300" dirty="0">
                <a:solidFill>
                  <a:srgbClr val="292934"/>
                </a:solidFill>
                <a:latin typeface="Arial"/>
                <a:cs typeface="Arial"/>
              </a:rPr>
              <a:t>{ </a:t>
            </a:r>
            <a:r>
              <a:rPr sz="1400" spc="225" dirty="0">
                <a:solidFill>
                  <a:srgbClr val="292934"/>
                </a:solidFill>
                <a:latin typeface="Arial"/>
                <a:cs typeface="Arial"/>
              </a:rPr>
              <a:t>role: </a:t>
            </a:r>
            <a:r>
              <a:rPr sz="1400" spc="155" dirty="0">
                <a:solidFill>
                  <a:srgbClr val="292934"/>
                </a:solidFill>
                <a:latin typeface="Arial"/>
                <a:cs typeface="Arial"/>
              </a:rPr>
              <a:t>liquibase</a:t>
            </a:r>
            <a:r>
              <a:rPr sz="1400" spc="64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spc="300" dirty="0">
                <a:solidFill>
                  <a:srgbClr val="292934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680085" indent="-196850">
              <a:lnSpc>
                <a:spcPct val="100000"/>
              </a:lnSpc>
              <a:spcBef>
                <a:spcPts val="335"/>
              </a:spcBef>
              <a:buChar char="-"/>
              <a:tabLst>
                <a:tab pos="680720" algn="l"/>
              </a:tabLst>
            </a:pPr>
            <a:r>
              <a:rPr sz="1400" spc="300" dirty="0">
                <a:solidFill>
                  <a:srgbClr val="292934"/>
                </a:solidFill>
                <a:latin typeface="Arial"/>
                <a:cs typeface="Arial"/>
              </a:rPr>
              <a:t>{ </a:t>
            </a:r>
            <a:r>
              <a:rPr sz="1400" spc="225" dirty="0">
                <a:solidFill>
                  <a:srgbClr val="292934"/>
                </a:solidFill>
                <a:latin typeface="Arial"/>
                <a:cs typeface="Arial"/>
              </a:rPr>
              <a:t>role: </a:t>
            </a:r>
            <a:r>
              <a:rPr sz="1400" spc="60" dirty="0">
                <a:solidFill>
                  <a:srgbClr val="292934"/>
                </a:solidFill>
                <a:latin typeface="Arial"/>
                <a:cs typeface="Arial"/>
              </a:rPr>
              <a:t>apache, </a:t>
            </a:r>
            <a:r>
              <a:rPr sz="1400" spc="210" dirty="0">
                <a:solidFill>
                  <a:srgbClr val="292934"/>
                </a:solidFill>
                <a:latin typeface="Arial"/>
                <a:cs typeface="Arial"/>
              </a:rPr>
              <a:t>port: </a:t>
            </a:r>
            <a:r>
              <a:rPr sz="1400" spc="-5" dirty="0">
                <a:solidFill>
                  <a:srgbClr val="292934"/>
                </a:solidFill>
                <a:latin typeface="Arial"/>
                <a:cs typeface="Arial"/>
              </a:rPr>
              <a:t>80</a:t>
            </a:r>
            <a:r>
              <a:rPr sz="1400" spc="29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spc="300" dirty="0">
                <a:solidFill>
                  <a:srgbClr val="292934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680085" indent="-196850">
              <a:lnSpc>
                <a:spcPct val="100000"/>
              </a:lnSpc>
              <a:spcBef>
                <a:spcPts val="335"/>
              </a:spcBef>
              <a:buChar char="-"/>
              <a:tabLst>
                <a:tab pos="680720" algn="l"/>
              </a:tabLst>
            </a:pPr>
            <a:r>
              <a:rPr sz="1400" spc="305" dirty="0">
                <a:solidFill>
                  <a:srgbClr val="292934"/>
                </a:solidFill>
                <a:latin typeface="Arial"/>
                <a:cs typeface="Arial"/>
              </a:rPr>
              <a:t>{ </a:t>
            </a:r>
            <a:r>
              <a:rPr sz="1400" spc="225" dirty="0">
                <a:solidFill>
                  <a:srgbClr val="292934"/>
                </a:solidFill>
                <a:latin typeface="Arial"/>
                <a:cs typeface="Arial"/>
              </a:rPr>
              <a:t>role: </a:t>
            </a:r>
            <a:r>
              <a:rPr sz="1400" spc="130" dirty="0">
                <a:solidFill>
                  <a:srgbClr val="292934"/>
                </a:solidFill>
                <a:latin typeface="Arial"/>
                <a:cs typeface="Arial"/>
              </a:rPr>
              <a:t>postgres, </a:t>
            </a:r>
            <a:r>
              <a:rPr sz="1400" spc="-10" dirty="0">
                <a:solidFill>
                  <a:srgbClr val="292934"/>
                </a:solidFill>
                <a:latin typeface="Arial"/>
                <a:cs typeface="Arial"/>
              </a:rPr>
              <a:t>dbname: </a:t>
            </a:r>
            <a:r>
              <a:rPr sz="1400" spc="55" dirty="0">
                <a:solidFill>
                  <a:srgbClr val="292934"/>
                </a:solidFill>
                <a:latin typeface="Arial"/>
                <a:cs typeface="Arial"/>
              </a:rPr>
              <a:t>appdb, </a:t>
            </a:r>
            <a:r>
              <a:rPr sz="1400" spc="130" dirty="0">
                <a:solidFill>
                  <a:srgbClr val="292934"/>
                </a:solidFill>
                <a:latin typeface="Arial"/>
                <a:cs typeface="Arial"/>
              </a:rPr>
              <a:t>bind_nice: </a:t>
            </a:r>
            <a:r>
              <a:rPr sz="1400" spc="90" dirty="0">
                <a:solidFill>
                  <a:srgbClr val="292934"/>
                </a:solidFill>
                <a:latin typeface="Arial"/>
                <a:cs typeface="Arial"/>
              </a:rPr>
              <a:t>eth1</a:t>
            </a:r>
            <a:r>
              <a:rPr sz="1400" spc="5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spc="305" dirty="0">
                <a:solidFill>
                  <a:srgbClr val="292934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29273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Orchestration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2320"/>
            <a:ext cx="6781165" cy="25869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“Rolling</a:t>
            </a:r>
            <a:r>
              <a:rPr sz="2400" spc="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Updates”</a:t>
            </a:r>
            <a:endParaRPr sz="2400">
              <a:latin typeface="Arial"/>
              <a:cs typeface="Arial"/>
            </a:endParaRPr>
          </a:p>
          <a:p>
            <a:pPr marL="194945" marR="50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Performing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very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complex infrastructure or cluster  operations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Run plays in serial instead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of</a:t>
            </a:r>
            <a:r>
              <a:rPr sz="2400" spc="5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parallel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25" dirty="0">
                <a:solidFill>
                  <a:srgbClr val="292934"/>
                </a:solidFill>
                <a:latin typeface="Arial"/>
                <a:cs typeface="Arial"/>
              </a:rPr>
              <a:t>Wait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for certain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conditions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to move</a:t>
            </a:r>
            <a:r>
              <a:rPr sz="2400" spc="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forward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Abort </a:t>
            </a:r>
            <a:r>
              <a:rPr sz="2400" spc="-10" dirty="0">
                <a:solidFill>
                  <a:srgbClr val="292934"/>
                </a:solidFill>
                <a:latin typeface="Arial"/>
                <a:cs typeface="Arial"/>
              </a:rPr>
              <a:t>if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certain percentage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of</a:t>
            </a:r>
            <a:r>
              <a:rPr sz="2400" spc="4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failure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50704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Orchestration:</a:t>
            </a:r>
            <a:r>
              <a:rPr spc="-275" dirty="0"/>
              <a:t> </a:t>
            </a:r>
            <a:r>
              <a:rPr spc="-9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2320"/>
            <a:ext cx="7244080" cy="3977004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turn </a:t>
            </a:r>
            <a:r>
              <a:rPr sz="2400" spc="-20" dirty="0">
                <a:solidFill>
                  <a:srgbClr val="292934"/>
                </a:solidFill>
                <a:latin typeface="Arial"/>
                <a:cs typeface="Arial"/>
              </a:rPr>
              <a:t>off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monitoring and</a:t>
            </a:r>
            <a:r>
              <a:rPr sz="2400" spc="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alerting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remove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application server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from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load balanced</a:t>
            </a:r>
            <a:r>
              <a:rPr sz="2400" spc="8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group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stop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 services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wait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services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to stop</a:t>
            </a:r>
            <a:r>
              <a:rPr sz="2400" spc="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fully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checkout new code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from</a:t>
            </a:r>
            <a:r>
              <a:rPr sz="2400" spc="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git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deploy</a:t>
            </a:r>
            <a:r>
              <a:rPr sz="2400" spc="-5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webapp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restart</a:t>
            </a:r>
            <a:r>
              <a:rPr sz="2400" spc="-8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services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wait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services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to start</a:t>
            </a:r>
            <a:r>
              <a:rPr sz="2400" spc="-4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fully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return to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load blanced</a:t>
            </a:r>
            <a:r>
              <a:rPr sz="2400" spc="-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group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70726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Example: Simple Service</a:t>
            </a:r>
            <a:r>
              <a:rPr spc="-470" dirty="0"/>
              <a:t> </a:t>
            </a:r>
            <a:r>
              <a:rPr spc="-90" dirty="0"/>
              <a:t>Restart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2391"/>
            <a:ext cx="4741545" cy="22948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Problem</a:t>
            </a:r>
            <a:endParaRPr sz="240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49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50ish production customer</a:t>
            </a:r>
            <a:r>
              <a:rPr sz="2000" spc="-114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VMs</a:t>
            </a:r>
            <a:endParaRPr sz="200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Older CentOS 5 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mixed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with CentOS</a:t>
            </a:r>
            <a:r>
              <a:rPr sz="2000" spc="-1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May or may not have python</a:t>
            </a:r>
            <a:r>
              <a:rPr sz="2000" spc="-15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installed</a:t>
            </a:r>
            <a:endParaRPr sz="200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Domain</a:t>
            </a:r>
            <a:r>
              <a:rPr sz="2000" spc="-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authentication</a:t>
            </a:r>
            <a:endParaRPr sz="200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Need to restart livevault</a:t>
            </a:r>
            <a:r>
              <a:rPr sz="2000" spc="-10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service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70726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Example: Simple Service</a:t>
            </a:r>
            <a:r>
              <a:rPr spc="-470" dirty="0"/>
              <a:t> </a:t>
            </a:r>
            <a:r>
              <a:rPr spc="-90" dirty="0"/>
              <a:t>Restart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6714"/>
            <a:ext cx="7464425" cy="485013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375"/>
              </a:spcBef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Create</a:t>
            </a:r>
            <a:r>
              <a:rPr sz="2200" spc="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inventory</a:t>
            </a:r>
            <a:endParaRPr sz="220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240"/>
              </a:spcBef>
              <a:buClr>
                <a:srgbClr val="92A199"/>
              </a:buClr>
              <a:buSzPct val="84210"/>
              <a:buChar char="•"/>
              <a:tabLst>
                <a:tab pos="470534" algn="l"/>
              </a:tabLst>
            </a:pP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Dump IP addresses of customer </a:t>
            </a:r>
            <a:r>
              <a:rPr sz="1900" spc="-10" dirty="0">
                <a:solidFill>
                  <a:srgbClr val="292934"/>
                </a:solidFill>
                <a:latin typeface="Arial"/>
                <a:cs typeface="Arial"/>
              </a:rPr>
              <a:t>VM </a:t>
            </a: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into simple ansible</a:t>
            </a:r>
            <a:r>
              <a:rPr sz="1900" spc="2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inventory</a:t>
            </a:r>
            <a:endParaRPr sz="1900">
              <a:latin typeface="Arial"/>
              <a:cs typeface="Arial"/>
            </a:endParaRPr>
          </a:p>
          <a:p>
            <a:pPr marL="286385" marR="4637405">
              <a:lnSpc>
                <a:spcPts val="5020"/>
              </a:lnSpc>
              <a:spcBef>
                <a:spcPts val="565"/>
              </a:spcBef>
            </a:pPr>
            <a:r>
              <a:rPr sz="1900" spc="170" dirty="0">
                <a:solidFill>
                  <a:srgbClr val="292934"/>
                </a:solidFill>
                <a:latin typeface="Arial"/>
                <a:cs typeface="Arial"/>
              </a:rPr>
              <a:t>[c</a:t>
            </a:r>
            <a:r>
              <a:rPr sz="1900" spc="254" dirty="0">
                <a:solidFill>
                  <a:srgbClr val="292934"/>
                </a:solidFill>
                <a:latin typeface="Arial"/>
                <a:cs typeface="Arial"/>
              </a:rPr>
              <a:t>u</a:t>
            </a:r>
            <a:r>
              <a:rPr sz="1900" spc="390" dirty="0">
                <a:solidFill>
                  <a:srgbClr val="292934"/>
                </a:solidFill>
                <a:latin typeface="Arial"/>
                <a:cs typeface="Arial"/>
              </a:rPr>
              <a:t>s</a:t>
            </a:r>
            <a:r>
              <a:rPr sz="1900" spc="225" dirty="0">
                <a:solidFill>
                  <a:srgbClr val="292934"/>
                </a:solidFill>
                <a:latin typeface="Arial"/>
                <a:cs typeface="Arial"/>
              </a:rPr>
              <a:t>t</a:t>
            </a:r>
            <a:r>
              <a:rPr sz="1900" spc="-225" dirty="0">
                <a:solidFill>
                  <a:srgbClr val="292934"/>
                </a:solidFill>
                <a:latin typeface="Arial"/>
                <a:cs typeface="Arial"/>
              </a:rPr>
              <a:t>o</a:t>
            </a:r>
            <a:r>
              <a:rPr sz="1900" spc="-325" dirty="0">
                <a:solidFill>
                  <a:srgbClr val="292934"/>
                </a:solidFill>
                <a:latin typeface="Arial"/>
                <a:cs typeface="Arial"/>
              </a:rPr>
              <a:t>m</a:t>
            </a:r>
            <a:r>
              <a:rPr sz="1900" spc="245" dirty="0">
                <a:solidFill>
                  <a:srgbClr val="292934"/>
                </a:solidFill>
                <a:latin typeface="Arial"/>
                <a:cs typeface="Arial"/>
              </a:rPr>
              <a:t>e</a:t>
            </a:r>
            <a:r>
              <a:rPr sz="1900" spc="155" dirty="0">
                <a:solidFill>
                  <a:srgbClr val="292934"/>
                </a:solidFill>
                <a:latin typeface="Arial"/>
                <a:cs typeface="Arial"/>
              </a:rPr>
              <a:t>r</a:t>
            </a:r>
            <a:r>
              <a:rPr sz="1900" spc="40" dirty="0">
                <a:solidFill>
                  <a:srgbClr val="292934"/>
                </a:solidFill>
                <a:latin typeface="Arial"/>
                <a:cs typeface="Arial"/>
              </a:rPr>
              <a:t>_</a:t>
            </a:r>
            <a:r>
              <a:rPr sz="1900" spc="45" dirty="0">
                <a:solidFill>
                  <a:srgbClr val="292934"/>
                </a:solidFill>
                <a:latin typeface="Arial"/>
                <a:cs typeface="Arial"/>
              </a:rPr>
              <a:t>v</a:t>
            </a:r>
            <a:r>
              <a:rPr sz="1900" spc="25" dirty="0">
                <a:solidFill>
                  <a:srgbClr val="292934"/>
                </a:solidFill>
                <a:latin typeface="Arial"/>
                <a:cs typeface="Arial"/>
              </a:rPr>
              <a:t>ms</a:t>
            </a:r>
            <a:r>
              <a:rPr sz="1900" spc="20" dirty="0">
                <a:solidFill>
                  <a:srgbClr val="292934"/>
                </a:solidFill>
                <a:latin typeface="Arial"/>
                <a:cs typeface="Arial"/>
              </a:rPr>
              <a:t>:</a:t>
            </a:r>
            <a:r>
              <a:rPr sz="1900" spc="35" dirty="0">
                <a:solidFill>
                  <a:srgbClr val="292934"/>
                </a:solidFill>
                <a:latin typeface="Arial"/>
                <a:cs typeface="Arial"/>
              </a:rPr>
              <a:t>v</a:t>
            </a:r>
            <a:r>
              <a:rPr sz="1900" spc="50" dirty="0">
                <a:solidFill>
                  <a:srgbClr val="292934"/>
                </a:solidFill>
                <a:latin typeface="Arial"/>
                <a:cs typeface="Arial"/>
              </a:rPr>
              <a:t>a</a:t>
            </a:r>
            <a:r>
              <a:rPr sz="1900" spc="200" dirty="0">
                <a:solidFill>
                  <a:srgbClr val="292934"/>
                </a:solidFill>
                <a:latin typeface="Arial"/>
                <a:cs typeface="Arial"/>
              </a:rPr>
              <a:t>r</a:t>
            </a:r>
            <a:r>
              <a:rPr sz="1900" spc="330" dirty="0">
                <a:solidFill>
                  <a:srgbClr val="292934"/>
                </a:solidFill>
                <a:latin typeface="Arial"/>
                <a:cs typeface="Arial"/>
              </a:rPr>
              <a:t>s</a:t>
            </a:r>
            <a:r>
              <a:rPr sz="1900" spc="509" dirty="0">
                <a:solidFill>
                  <a:srgbClr val="292934"/>
                </a:solidFill>
                <a:latin typeface="Arial"/>
                <a:cs typeface="Arial"/>
              </a:rPr>
              <a:t>]  </a:t>
            </a:r>
            <a:r>
              <a:rPr sz="1900" spc="85" dirty="0">
                <a:solidFill>
                  <a:srgbClr val="292934"/>
                </a:solidFill>
                <a:latin typeface="Arial"/>
                <a:cs typeface="Arial"/>
              </a:rPr>
              <a:t>[customer_vms]</a:t>
            </a:r>
            <a:endParaRPr sz="1900">
              <a:latin typeface="Arial"/>
              <a:cs typeface="Arial"/>
            </a:endParaRPr>
          </a:p>
          <a:p>
            <a:pPr marL="286385">
              <a:lnSpc>
                <a:spcPts val="1880"/>
              </a:lnSpc>
            </a:pPr>
            <a:r>
              <a:rPr sz="1900" spc="100" dirty="0">
                <a:solidFill>
                  <a:srgbClr val="292934"/>
                </a:solidFill>
                <a:latin typeface="Arial"/>
                <a:cs typeface="Arial"/>
              </a:rPr>
              <a:t>192.168.32.117</a:t>
            </a:r>
            <a:endParaRPr sz="1900">
              <a:latin typeface="Arial"/>
              <a:cs typeface="Arial"/>
            </a:endParaRPr>
          </a:p>
          <a:p>
            <a:pPr marL="286385">
              <a:lnSpc>
                <a:spcPct val="100000"/>
              </a:lnSpc>
              <a:spcBef>
                <a:spcPts val="229"/>
              </a:spcBef>
            </a:pPr>
            <a:r>
              <a:rPr sz="1900" spc="110" dirty="0">
                <a:solidFill>
                  <a:srgbClr val="292934"/>
                </a:solidFill>
                <a:latin typeface="Arial"/>
                <a:cs typeface="Arial"/>
              </a:rPr>
              <a:t>192.168.32.39</a:t>
            </a:r>
            <a:endParaRPr sz="1900">
              <a:latin typeface="Arial"/>
              <a:cs typeface="Arial"/>
            </a:endParaRPr>
          </a:p>
          <a:p>
            <a:pPr marL="286385">
              <a:lnSpc>
                <a:spcPct val="100000"/>
              </a:lnSpc>
              <a:spcBef>
                <a:spcPts val="225"/>
              </a:spcBef>
            </a:pPr>
            <a:r>
              <a:rPr sz="1900" spc="100" dirty="0">
                <a:solidFill>
                  <a:srgbClr val="292934"/>
                </a:solidFill>
                <a:latin typeface="Arial"/>
                <a:cs typeface="Arial"/>
              </a:rPr>
              <a:t>192.168.34.176</a:t>
            </a:r>
            <a:endParaRPr sz="1900">
              <a:latin typeface="Arial"/>
              <a:cs typeface="Arial"/>
            </a:endParaRPr>
          </a:p>
          <a:p>
            <a:pPr marL="286385">
              <a:lnSpc>
                <a:spcPct val="100000"/>
              </a:lnSpc>
              <a:spcBef>
                <a:spcPts val="229"/>
              </a:spcBef>
            </a:pPr>
            <a:r>
              <a:rPr sz="1900" spc="110" dirty="0">
                <a:solidFill>
                  <a:srgbClr val="292934"/>
                </a:solidFill>
                <a:latin typeface="Arial"/>
                <a:cs typeface="Arial"/>
              </a:rPr>
              <a:t>192.168.34.28</a:t>
            </a:r>
            <a:endParaRPr sz="1900">
              <a:latin typeface="Arial"/>
              <a:cs typeface="Arial"/>
            </a:endParaRPr>
          </a:p>
          <a:p>
            <a:pPr marL="286385">
              <a:lnSpc>
                <a:spcPct val="100000"/>
              </a:lnSpc>
              <a:spcBef>
                <a:spcPts val="225"/>
              </a:spcBef>
            </a:pPr>
            <a:r>
              <a:rPr sz="1900" spc="100" dirty="0">
                <a:solidFill>
                  <a:srgbClr val="292934"/>
                </a:solidFill>
                <a:latin typeface="Arial"/>
                <a:cs typeface="Arial"/>
              </a:rPr>
              <a:t>192.168.33.100</a:t>
            </a:r>
            <a:endParaRPr sz="1900">
              <a:latin typeface="Arial"/>
              <a:cs typeface="Arial"/>
            </a:endParaRPr>
          </a:p>
          <a:p>
            <a:pPr marL="286385">
              <a:lnSpc>
                <a:spcPct val="100000"/>
              </a:lnSpc>
              <a:spcBef>
                <a:spcPts val="229"/>
              </a:spcBef>
            </a:pPr>
            <a:r>
              <a:rPr sz="1900" spc="100" dirty="0">
                <a:solidFill>
                  <a:srgbClr val="292934"/>
                </a:solidFill>
                <a:latin typeface="Arial"/>
                <a:cs typeface="Arial"/>
              </a:rPr>
              <a:t>192.168.32.197</a:t>
            </a:r>
            <a:endParaRPr sz="1900">
              <a:latin typeface="Arial"/>
              <a:cs typeface="Arial"/>
            </a:endParaRPr>
          </a:p>
          <a:p>
            <a:pPr marL="286385">
              <a:lnSpc>
                <a:spcPct val="100000"/>
              </a:lnSpc>
              <a:spcBef>
                <a:spcPts val="229"/>
              </a:spcBef>
            </a:pPr>
            <a:r>
              <a:rPr sz="1900" spc="100" dirty="0">
                <a:solidFill>
                  <a:srgbClr val="292934"/>
                </a:solidFill>
                <a:latin typeface="Arial"/>
                <a:cs typeface="Arial"/>
              </a:rPr>
              <a:t>192.168.34.181</a:t>
            </a:r>
            <a:endParaRPr sz="1900">
              <a:latin typeface="Arial"/>
              <a:cs typeface="Arial"/>
            </a:endParaRPr>
          </a:p>
          <a:p>
            <a:pPr marL="286385">
              <a:lnSpc>
                <a:spcPct val="100000"/>
              </a:lnSpc>
              <a:spcBef>
                <a:spcPts val="229"/>
              </a:spcBef>
            </a:pPr>
            <a:r>
              <a:rPr sz="1900" spc="100" dirty="0">
                <a:solidFill>
                  <a:srgbClr val="292934"/>
                </a:solidFill>
                <a:latin typeface="Arial"/>
                <a:cs typeface="Arial"/>
              </a:rPr>
              <a:t>192.168.34.158</a:t>
            </a:r>
            <a:endParaRPr sz="1900">
              <a:latin typeface="Arial"/>
              <a:cs typeface="Arial"/>
            </a:endParaRPr>
          </a:p>
          <a:p>
            <a:pPr marL="286385">
              <a:lnSpc>
                <a:spcPct val="100000"/>
              </a:lnSpc>
              <a:spcBef>
                <a:spcPts val="225"/>
              </a:spcBef>
            </a:pPr>
            <a:r>
              <a:rPr sz="1900" spc="509" dirty="0">
                <a:solidFill>
                  <a:srgbClr val="292934"/>
                </a:solidFill>
                <a:latin typeface="Arial"/>
                <a:cs typeface="Arial"/>
              </a:rPr>
              <a:t>...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70726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Example: Simple Service</a:t>
            </a:r>
            <a:r>
              <a:rPr spc="-470" dirty="0"/>
              <a:t> </a:t>
            </a:r>
            <a:r>
              <a:rPr spc="-90" dirty="0"/>
              <a:t>Restart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5853"/>
            <a:ext cx="66643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5080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Use an ad hoc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command to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make sure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VMs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are  bootstrapped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for</a:t>
            </a:r>
            <a:r>
              <a:rPr sz="2400" spc="-14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Ansible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16890" y="2807231"/>
          <a:ext cx="7960993" cy="19662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35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8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64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0872">
                <a:tc>
                  <a:txBody>
                    <a:bodyPr/>
                    <a:lstStyle/>
                    <a:p>
                      <a:pPr marL="31750">
                        <a:lnSpc>
                          <a:spcPts val="1695"/>
                        </a:lnSpc>
                      </a:pPr>
                      <a:r>
                        <a:rPr sz="1800" spc="-15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$  </a:t>
                      </a:r>
                      <a:r>
                        <a:rPr sz="1800" spc="170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ansible  </a:t>
                      </a:r>
                      <a:r>
                        <a:rPr sz="1800" spc="10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cusomter_vms  </a:t>
                      </a:r>
                      <a:r>
                        <a:rPr sz="1800" spc="490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-i </a:t>
                      </a:r>
                      <a:r>
                        <a:rPr sz="1800" spc="35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oldvms  </a:t>
                      </a:r>
                      <a:r>
                        <a:rPr sz="1800" spc="-20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–u</a:t>
                      </a:r>
                      <a:r>
                        <a:rPr sz="1800" spc="-30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60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domainjoe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800" spc="180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-a  </a:t>
                      </a:r>
                      <a:r>
                        <a:rPr sz="1800" spc="75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"sudo  </a:t>
                      </a:r>
                      <a:r>
                        <a:rPr sz="1800" spc="-150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yum   </a:t>
                      </a:r>
                      <a:r>
                        <a:rPr sz="1800" spc="325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install </a:t>
                      </a:r>
                      <a:r>
                        <a:rPr sz="1800" spc="229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-y </a:t>
                      </a:r>
                      <a:r>
                        <a:rPr sz="1800" spc="140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python-simplejson"</a:t>
                      </a:r>
                      <a:r>
                        <a:rPr sz="1800" spc="340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240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-k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695"/>
                        </a:lnSpc>
                      </a:pPr>
                      <a:r>
                        <a:rPr sz="1800" spc="229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-s </a:t>
                      </a:r>
                      <a:r>
                        <a:rPr sz="1800" spc="35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-U</a:t>
                      </a:r>
                      <a:r>
                        <a:rPr sz="1800" spc="130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210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root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800" spc="-120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–K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695"/>
                        </a:lnSpc>
                      </a:pPr>
                      <a:r>
                        <a:rPr sz="1800" spc="-65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-m</a:t>
                      </a:r>
                      <a:r>
                        <a:rPr sz="1800" spc="-20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5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raw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3134">
                <a:tc>
                  <a:txBody>
                    <a:bodyPr/>
                    <a:lstStyle/>
                    <a:p>
                      <a:pPr marL="214629" indent="-182880">
                        <a:lnSpc>
                          <a:spcPct val="100000"/>
                        </a:lnSpc>
                        <a:spcBef>
                          <a:spcPts val="1425"/>
                        </a:spcBef>
                        <a:buClr>
                          <a:srgbClr val="92A199"/>
                        </a:buClr>
                        <a:buSzPct val="84090"/>
                        <a:buChar char="•"/>
                        <a:tabLst>
                          <a:tab pos="214629" algn="l"/>
                        </a:tabLst>
                      </a:pPr>
                      <a:r>
                        <a:rPr sz="2200" spc="-5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Restart the live vault</a:t>
                      </a:r>
                      <a:r>
                        <a:rPr sz="2200" spc="25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service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809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20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800" spc="-15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$ </a:t>
                      </a:r>
                      <a:r>
                        <a:rPr sz="1800" spc="170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ansible </a:t>
                      </a:r>
                      <a:r>
                        <a:rPr sz="1800" spc="10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customer_vms </a:t>
                      </a:r>
                      <a:r>
                        <a:rPr sz="1800" spc="290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–i </a:t>
                      </a:r>
                      <a:r>
                        <a:rPr sz="1800" spc="35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oldvms </a:t>
                      </a:r>
                      <a:r>
                        <a:rPr sz="1800" spc="-20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–u</a:t>
                      </a:r>
                      <a:r>
                        <a:rPr sz="1800" spc="170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60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domainjoe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431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800" spc="30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–s </a:t>
                      </a:r>
                      <a:r>
                        <a:rPr sz="1800" spc="-170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–U</a:t>
                      </a:r>
                      <a:r>
                        <a:rPr sz="1800" spc="10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210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root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431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800" spc="-65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-m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431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35940" y="4747641"/>
            <a:ext cx="6169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70" dirty="0">
                <a:solidFill>
                  <a:srgbClr val="292934"/>
                </a:solidFill>
                <a:latin typeface="Arial"/>
                <a:cs typeface="Arial"/>
              </a:rPr>
              <a:t>service </a:t>
            </a:r>
            <a:r>
              <a:rPr sz="1800" spc="-20" dirty="0">
                <a:solidFill>
                  <a:srgbClr val="292934"/>
                </a:solidFill>
                <a:latin typeface="Arial"/>
                <a:cs typeface="Arial"/>
              </a:rPr>
              <a:t>–a </a:t>
            </a:r>
            <a:r>
              <a:rPr sz="1800" spc="140" dirty="0">
                <a:solidFill>
                  <a:srgbClr val="292934"/>
                </a:solidFill>
                <a:latin typeface="Arial"/>
                <a:cs typeface="Arial"/>
              </a:rPr>
              <a:t>"name=livevault </a:t>
            </a:r>
            <a:r>
              <a:rPr sz="1800" spc="190" dirty="0">
                <a:solidFill>
                  <a:srgbClr val="292934"/>
                </a:solidFill>
                <a:latin typeface="Arial"/>
                <a:cs typeface="Arial"/>
              </a:rPr>
              <a:t>state=restarted" </a:t>
            </a:r>
            <a:r>
              <a:rPr sz="1800" spc="30" dirty="0">
                <a:solidFill>
                  <a:srgbClr val="292934"/>
                </a:solidFill>
                <a:latin typeface="Arial"/>
                <a:cs typeface="Arial"/>
              </a:rPr>
              <a:t>–k</a:t>
            </a:r>
            <a:r>
              <a:rPr sz="1800" spc="254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90" dirty="0">
                <a:solidFill>
                  <a:srgbClr val="292934"/>
                </a:solidFill>
                <a:latin typeface="Arial"/>
                <a:cs typeface="Arial"/>
              </a:rPr>
              <a:t>-K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45427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Example:</a:t>
            </a:r>
            <a:r>
              <a:rPr spc="-265" dirty="0"/>
              <a:t> </a:t>
            </a:r>
            <a:r>
              <a:rPr spc="-95" dirty="0"/>
              <a:t>Heartbleed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2320"/>
            <a:ext cx="7437755" cy="266001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openssl</a:t>
            </a:r>
            <a:r>
              <a:rPr sz="2400" spc="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292934"/>
                </a:solidFill>
                <a:latin typeface="Arial"/>
                <a:cs typeface="Arial"/>
              </a:rPr>
              <a:t>exploit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good news: patched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your</a:t>
            </a:r>
            <a:r>
              <a:rPr sz="2400" spc="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OS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other packages updated along with</a:t>
            </a:r>
            <a:r>
              <a:rPr sz="2400" spc="7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openssl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6 </a:t>
            </a:r>
            <a:r>
              <a:rPr sz="2400" spc="-10" dirty="0">
                <a:solidFill>
                  <a:srgbClr val="292934"/>
                </a:solidFill>
                <a:latin typeface="Arial"/>
                <a:cs typeface="Arial"/>
              </a:rPr>
              <a:t>different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environments (production,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test,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demo,</a:t>
            </a:r>
            <a:r>
              <a:rPr sz="2400" spc="7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etc.)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may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require service</a:t>
            </a:r>
            <a:r>
              <a:rPr sz="2400" spc="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restarts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need verification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final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state</a:t>
            </a:r>
            <a:r>
              <a:rPr sz="2400" spc="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version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45427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Example:</a:t>
            </a:r>
            <a:r>
              <a:rPr spc="-265" dirty="0"/>
              <a:t> </a:t>
            </a:r>
            <a:r>
              <a:rPr spc="-95" dirty="0"/>
              <a:t>Heartbleed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4329"/>
            <a:ext cx="7512050" cy="4378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260" dirty="0">
                <a:solidFill>
                  <a:srgbClr val="292934"/>
                </a:solidFill>
                <a:latin typeface="Arial"/>
                <a:cs typeface="Arial"/>
              </a:rPr>
              <a:t>---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 marL="179705" marR="6062345">
              <a:lnSpc>
                <a:spcPct val="120100"/>
              </a:lnSpc>
            </a:pPr>
            <a:r>
              <a:rPr sz="1200" spc="125" dirty="0">
                <a:solidFill>
                  <a:srgbClr val="292934"/>
                </a:solidFill>
                <a:latin typeface="Arial"/>
                <a:cs typeface="Arial"/>
              </a:rPr>
              <a:t>hosts: </a:t>
            </a:r>
            <a:r>
              <a:rPr sz="1200" spc="254" dirty="0">
                <a:solidFill>
                  <a:srgbClr val="292934"/>
                </a:solidFill>
                <a:latin typeface="Arial"/>
                <a:cs typeface="Arial"/>
              </a:rPr>
              <a:t>all  </a:t>
            </a:r>
            <a:r>
              <a:rPr sz="1200" spc="70" dirty="0">
                <a:solidFill>
                  <a:srgbClr val="292934"/>
                </a:solidFill>
                <a:latin typeface="Arial"/>
                <a:cs typeface="Arial"/>
              </a:rPr>
              <a:t>sudo: </a:t>
            </a:r>
            <a:r>
              <a:rPr sz="1200" spc="35" dirty="0">
                <a:solidFill>
                  <a:srgbClr val="292934"/>
                </a:solidFill>
                <a:latin typeface="Arial"/>
                <a:cs typeface="Arial"/>
              </a:rPr>
              <a:t>yes  </a:t>
            </a:r>
            <a:r>
              <a:rPr sz="1200" spc="65" dirty="0">
                <a:solidFill>
                  <a:srgbClr val="292934"/>
                </a:solidFill>
                <a:latin typeface="Arial"/>
                <a:cs typeface="Arial"/>
              </a:rPr>
              <a:t>sudo_user: </a:t>
            </a:r>
            <a:r>
              <a:rPr sz="1200" spc="145" dirty="0">
                <a:solidFill>
                  <a:srgbClr val="292934"/>
                </a:solidFill>
                <a:latin typeface="Arial"/>
                <a:cs typeface="Arial"/>
              </a:rPr>
              <a:t>root  </a:t>
            </a:r>
            <a:r>
              <a:rPr sz="1200" spc="135" dirty="0">
                <a:solidFill>
                  <a:srgbClr val="292934"/>
                </a:solidFill>
                <a:latin typeface="Arial"/>
                <a:cs typeface="Arial"/>
              </a:rPr>
              <a:t>tasks:</a:t>
            </a:r>
            <a:endParaRPr sz="1200">
              <a:latin typeface="Arial"/>
              <a:cs typeface="Arial"/>
            </a:endParaRPr>
          </a:p>
          <a:p>
            <a:pPr marL="515620" marR="4043045" indent="-168275">
              <a:lnSpc>
                <a:spcPct val="120000"/>
              </a:lnSpc>
              <a:buChar char="-"/>
              <a:tabLst>
                <a:tab pos="516255" algn="l"/>
              </a:tabLst>
            </a:pPr>
            <a:r>
              <a:rPr sz="1200" spc="-10" dirty="0">
                <a:solidFill>
                  <a:srgbClr val="292934"/>
                </a:solidFill>
                <a:latin typeface="Arial"/>
                <a:cs typeface="Arial"/>
              </a:rPr>
              <a:t>name: </a:t>
            </a:r>
            <a:r>
              <a:rPr sz="1200" spc="-85" dirty="0">
                <a:solidFill>
                  <a:srgbClr val="292934"/>
                </a:solidFill>
                <a:latin typeface="Arial"/>
                <a:cs typeface="Arial"/>
              </a:rPr>
              <a:t>OpenSSL </a:t>
            </a:r>
            <a:r>
              <a:rPr sz="1200" spc="345" dirty="0">
                <a:solidFill>
                  <a:srgbClr val="292934"/>
                </a:solidFill>
                <a:latin typeface="Arial"/>
                <a:cs typeface="Arial"/>
              </a:rPr>
              <a:t>| </a:t>
            </a:r>
            <a:r>
              <a:rPr sz="1200" spc="15" dirty="0">
                <a:solidFill>
                  <a:srgbClr val="292934"/>
                </a:solidFill>
                <a:latin typeface="Arial"/>
                <a:cs typeface="Arial"/>
              </a:rPr>
              <a:t>Get </a:t>
            </a:r>
            <a:r>
              <a:rPr sz="1200" spc="125" dirty="0">
                <a:solidFill>
                  <a:srgbClr val="292934"/>
                </a:solidFill>
                <a:latin typeface="Arial"/>
                <a:cs typeface="Arial"/>
              </a:rPr>
              <a:t>current </a:t>
            </a:r>
            <a:r>
              <a:rPr sz="1200" spc="105" dirty="0">
                <a:solidFill>
                  <a:srgbClr val="292934"/>
                </a:solidFill>
                <a:latin typeface="Arial"/>
                <a:cs typeface="Arial"/>
              </a:rPr>
              <a:t>version  </a:t>
            </a:r>
            <a:r>
              <a:rPr sz="1200" spc="190" dirty="0">
                <a:solidFill>
                  <a:srgbClr val="292934"/>
                </a:solidFill>
                <a:latin typeface="Arial"/>
                <a:cs typeface="Arial"/>
              </a:rPr>
              <a:t>shell: </a:t>
            </a:r>
            <a:r>
              <a:rPr sz="1200" spc="95" dirty="0">
                <a:solidFill>
                  <a:srgbClr val="292934"/>
                </a:solidFill>
                <a:latin typeface="Arial"/>
                <a:cs typeface="Arial"/>
              </a:rPr>
              <a:t>'dpkg-query </a:t>
            </a:r>
            <a:r>
              <a:rPr sz="1200" spc="-110" dirty="0">
                <a:solidFill>
                  <a:srgbClr val="292934"/>
                </a:solidFill>
                <a:latin typeface="Arial"/>
                <a:cs typeface="Arial"/>
              </a:rPr>
              <a:t>-W </a:t>
            </a:r>
            <a:r>
              <a:rPr sz="1200" spc="114" dirty="0">
                <a:solidFill>
                  <a:srgbClr val="292934"/>
                </a:solidFill>
                <a:latin typeface="Arial"/>
                <a:cs typeface="Arial"/>
              </a:rPr>
              <a:t>openssl'  </a:t>
            </a:r>
            <a:r>
              <a:rPr sz="1200" spc="180" dirty="0">
                <a:solidFill>
                  <a:srgbClr val="292934"/>
                </a:solidFill>
                <a:latin typeface="Arial"/>
                <a:cs typeface="Arial"/>
              </a:rPr>
              <a:t>register:</a:t>
            </a:r>
            <a:r>
              <a:rPr sz="1200" spc="3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292934"/>
                </a:solidFill>
                <a:latin typeface="Arial"/>
                <a:cs typeface="Arial"/>
              </a:rPr>
              <a:t>openssl_version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92934"/>
              </a:buClr>
              <a:buFont typeface="Arial"/>
              <a:buChar char="-"/>
            </a:pPr>
            <a:endParaRPr sz="1500">
              <a:latin typeface="Arial"/>
              <a:cs typeface="Arial"/>
            </a:endParaRPr>
          </a:p>
          <a:p>
            <a:pPr marL="515620" marR="4043045" indent="-168275">
              <a:lnSpc>
                <a:spcPct val="120000"/>
              </a:lnSpc>
              <a:buChar char="-"/>
              <a:tabLst>
                <a:tab pos="516255" algn="l"/>
              </a:tabLst>
            </a:pPr>
            <a:r>
              <a:rPr sz="1200" spc="-10" dirty="0">
                <a:solidFill>
                  <a:srgbClr val="292934"/>
                </a:solidFill>
                <a:latin typeface="Arial"/>
                <a:cs typeface="Arial"/>
              </a:rPr>
              <a:t>name: </a:t>
            </a:r>
            <a:r>
              <a:rPr sz="1200" spc="-85" dirty="0">
                <a:solidFill>
                  <a:srgbClr val="292934"/>
                </a:solidFill>
                <a:latin typeface="Arial"/>
                <a:cs typeface="Arial"/>
              </a:rPr>
              <a:t>OpenSSL </a:t>
            </a:r>
            <a:r>
              <a:rPr sz="1200" spc="345" dirty="0">
                <a:solidFill>
                  <a:srgbClr val="292934"/>
                </a:solidFill>
                <a:latin typeface="Arial"/>
                <a:cs typeface="Arial"/>
              </a:rPr>
              <a:t>| </a:t>
            </a:r>
            <a:r>
              <a:rPr sz="1200" spc="15" dirty="0">
                <a:solidFill>
                  <a:srgbClr val="292934"/>
                </a:solidFill>
                <a:latin typeface="Arial"/>
                <a:cs typeface="Arial"/>
              </a:rPr>
              <a:t>Get </a:t>
            </a:r>
            <a:r>
              <a:rPr sz="1200" spc="125" dirty="0">
                <a:solidFill>
                  <a:srgbClr val="292934"/>
                </a:solidFill>
                <a:latin typeface="Arial"/>
                <a:cs typeface="Arial"/>
              </a:rPr>
              <a:t>current </a:t>
            </a:r>
            <a:r>
              <a:rPr sz="1200" spc="105" dirty="0">
                <a:solidFill>
                  <a:srgbClr val="292934"/>
                </a:solidFill>
                <a:latin typeface="Arial"/>
                <a:cs typeface="Arial"/>
              </a:rPr>
              <a:t>version  </a:t>
            </a:r>
            <a:r>
              <a:rPr sz="1200" spc="190" dirty="0">
                <a:solidFill>
                  <a:srgbClr val="292934"/>
                </a:solidFill>
                <a:latin typeface="Arial"/>
                <a:cs typeface="Arial"/>
              </a:rPr>
              <a:t>shell: </a:t>
            </a:r>
            <a:r>
              <a:rPr sz="1200" spc="95" dirty="0">
                <a:solidFill>
                  <a:srgbClr val="292934"/>
                </a:solidFill>
                <a:latin typeface="Arial"/>
                <a:cs typeface="Arial"/>
              </a:rPr>
              <a:t>'dpkg-query </a:t>
            </a:r>
            <a:r>
              <a:rPr sz="1200" spc="-110" dirty="0">
                <a:solidFill>
                  <a:srgbClr val="292934"/>
                </a:solidFill>
                <a:latin typeface="Arial"/>
                <a:cs typeface="Arial"/>
              </a:rPr>
              <a:t>-W </a:t>
            </a:r>
            <a:r>
              <a:rPr sz="1200" spc="195" dirty="0">
                <a:solidFill>
                  <a:srgbClr val="292934"/>
                </a:solidFill>
                <a:latin typeface="Arial"/>
                <a:cs typeface="Arial"/>
              </a:rPr>
              <a:t>libssl1.0.0'  </a:t>
            </a:r>
            <a:r>
              <a:rPr sz="1200" spc="180" dirty="0">
                <a:solidFill>
                  <a:srgbClr val="292934"/>
                </a:solidFill>
                <a:latin typeface="Arial"/>
                <a:cs typeface="Arial"/>
              </a:rPr>
              <a:t>register:</a:t>
            </a:r>
            <a:r>
              <a:rPr sz="1200" spc="3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spc="145" dirty="0">
                <a:solidFill>
                  <a:srgbClr val="292934"/>
                </a:solidFill>
                <a:latin typeface="Arial"/>
                <a:cs typeface="Arial"/>
              </a:rPr>
              <a:t>libssl_version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92934"/>
              </a:buClr>
              <a:buFont typeface="Arial"/>
              <a:buChar char="-"/>
            </a:pPr>
            <a:endParaRPr sz="1750">
              <a:latin typeface="Arial"/>
              <a:cs typeface="Arial"/>
            </a:endParaRPr>
          </a:p>
          <a:p>
            <a:pPr marL="515620" indent="-168910">
              <a:lnSpc>
                <a:spcPct val="100000"/>
              </a:lnSpc>
              <a:buChar char="-"/>
              <a:tabLst>
                <a:tab pos="516255" algn="l"/>
              </a:tabLst>
            </a:pPr>
            <a:r>
              <a:rPr sz="1200" spc="-10" dirty="0">
                <a:solidFill>
                  <a:srgbClr val="292934"/>
                </a:solidFill>
                <a:latin typeface="Arial"/>
                <a:cs typeface="Arial"/>
              </a:rPr>
              <a:t>name: </a:t>
            </a:r>
            <a:r>
              <a:rPr sz="1200" spc="-85" dirty="0">
                <a:solidFill>
                  <a:srgbClr val="292934"/>
                </a:solidFill>
                <a:latin typeface="Arial"/>
                <a:cs typeface="Arial"/>
              </a:rPr>
              <a:t>OpenSSL </a:t>
            </a:r>
            <a:r>
              <a:rPr sz="1200" spc="345" dirty="0">
                <a:solidFill>
                  <a:srgbClr val="292934"/>
                </a:solidFill>
                <a:latin typeface="Arial"/>
                <a:cs typeface="Arial"/>
              </a:rPr>
              <a:t>| </a:t>
            </a:r>
            <a:r>
              <a:rPr sz="1200" spc="60" dirty="0">
                <a:solidFill>
                  <a:srgbClr val="292934"/>
                </a:solidFill>
                <a:latin typeface="Arial"/>
                <a:cs typeface="Arial"/>
              </a:rPr>
              <a:t>Confirm </a:t>
            </a:r>
            <a:r>
              <a:rPr sz="1200" spc="-75" dirty="0">
                <a:solidFill>
                  <a:srgbClr val="292934"/>
                </a:solidFill>
                <a:latin typeface="Arial"/>
                <a:cs typeface="Arial"/>
              </a:rPr>
              <a:t>new</a:t>
            </a:r>
            <a:r>
              <a:rPr sz="1200" spc="1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spc="105" dirty="0">
                <a:solidFill>
                  <a:srgbClr val="292934"/>
                </a:solidFill>
                <a:latin typeface="Arial"/>
                <a:cs typeface="Arial"/>
              </a:rPr>
              <a:t>version</a:t>
            </a:r>
            <a:endParaRPr sz="120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285"/>
              </a:spcBef>
            </a:pPr>
            <a:r>
              <a:rPr sz="1200" spc="45" dirty="0">
                <a:solidFill>
                  <a:srgbClr val="292934"/>
                </a:solidFill>
                <a:latin typeface="Arial"/>
                <a:cs typeface="Arial"/>
              </a:rPr>
              <a:t>debug: </a:t>
            </a:r>
            <a:r>
              <a:rPr sz="1200" spc="-55" dirty="0">
                <a:solidFill>
                  <a:srgbClr val="292934"/>
                </a:solidFill>
                <a:latin typeface="Arial"/>
                <a:cs typeface="Arial"/>
              </a:rPr>
              <a:t>msg="OpenSSL </a:t>
            </a:r>
            <a:r>
              <a:rPr sz="1200" spc="105" dirty="0">
                <a:solidFill>
                  <a:srgbClr val="292934"/>
                </a:solidFill>
                <a:latin typeface="Arial"/>
                <a:cs typeface="Arial"/>
              </a:rPr>
              <a:t>version </a:t>
            </a:r>
            <a:r>
              <a:rPr sz="1200" spc="170" dirty="0">
                <a:solidFill>
                  <a:srgbClr val="292934"/>
                </a:solidFill>
                <a:latin typeface="Arial"/>
                <a:cs typeface="Arial"/>
              </a:rPr>
              <a:t>installed </a:t>
            </a:r>
            <a:r>
              <a:rPr sz="1200" spc="225" dirty="0">
                <a:solidFill>
                  <a:srgbClr val="292934"/>
                </a:solidFill>
                <a:latin typeface="Arial"/>
                <a:cs typeface="Arial"/>
              </a:rPr>
              <a:t>is </a:t>
            </a:r>
            <a:r>
              <a:rPr sz="1200" spc="135" dirty="0">
                <a:solidFill>
                  <a:srgbClr val="292934"/>
                </a:solidFill>
                <a:latin typeface="Arial"/>
                <a:cs typeface="Arial"/>
              </a:rPr>
              <a:t>{{openssl_version.stdout}}, </a:t>
            </a:r>
            <a:r>
              <a:rPr sz="1200" spc="215" dirty="0">
                <a:solidFill>
                  <a:srgbClr val="292934"/>
                </a:solidFill>
                <a:latin typeface="Arial"/>
                <a:cs typeface="Arial"/>
              </a:rPr>
              <a:t>libssl</a:t>
            </a:r>
            <a:r>
              <a:rPr sz="1200" spc="59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spc="110" dirty="0">
                <a:solidFill>
                  <a:srgbClr val="292934"/>
                </a:solidFill>
                <a:latin typeface="Arial"/>
                <a:cs typeface="Arial"/>
              </a:rPr>
              <a:t>version</a:t>
            </a:r>
            <a:endParaRPr sz="1200">
              <a:latin typeface="Arial"/>
              <a:cs typeface="Arial"/>
            </a:endParaRPr>
          </a:p>
          <a:p>
            <a:pPr marL="1105535">
              <a:lnSpc>
                <a:spcPct val="100000"/>
              </a:lnSpc>
              <a:spcBef>
                <a:spcPts val="290"/>
              </a:spcBef>
            </a:pPr>
            <a:r>
              <a:rPr sz="1200" spc="170" dirty="0">
                <a:solidFill>
                  <a:srgbClr val="292934"/>
                </a:solidFill>
                <a:latin typeface="Arial"/>
                <a:cs typeface="Arial"/>
              </a:rPr>
              <a:t>installed </a:t>
            </a:r>
            <a:r>
              <a:rPr sz="1200" spc="225" dirty="0">
                <a:solidFill>
                  <a:srgbClr val="292934"/>
                </a:solidFill>
                <a:latin typeface="Arial"/>
                <a:cs typeface="Arial"/>
              </a:rPr>
              <a:t>is</a:t>
            </a:r>
            <a:r>
              <a:rPr sz="1200" spc="484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spc="165" dirty="0">
                <a:solidFill>
                  <a:srgbClr val="292934"/>
                </a:solidFill>
                <a:latin typeface="Arial"/>
                <a:cs typeface="Arial"/>
              </a:rPr>
              <a:t>{{libssl_version.stdout}}"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Arial"/>
              <a:cs typeface="Arial"/>
            </a:endParaRPr>
          </a:p>
          <a:p>
            <a:pPr marL="515620" marR="3368675" indent="-168275">
              <a:lnSpc>
                <a:spcPct val="120000"/>
              </a:lnSpc>
              <a:buChar char="-"/>
              <a:tabLst>
                <a:tab pos="516255" algn="l"/>
              </a:tabLst>
            </a:pPr>
            <a:r>
              <a:rPr sz="1200" spc="-10" dirty="0">
                <a:solidFill>
                  <a:srgbClr val="292934"/>
                </a:solidFill>
                <a:latin typeface="Arial"/>
                <a:cs typeface="Arial"/>
              </a:rPr>
              <a:t>name: </a:t>
            </a:r>
            <a:r>
              <a:rPr sz="1200" spc="-85" dirty="0">
                <a:solidFill>
                  <a:srgbClr val="292934"/>
                </a:solidFill>
                <a:latin typeface="Arial"/>
                <a:cs typeface="Arial"/>
              </a:rPr>
              <a:t>OpenSSL </a:t>
            </a:r>
            <a:r>
              <a:rPr sz="1200" spc="345" dirty="0">
                <a:solidFill>
                  <a:srgbClr val="292934"/>
                </a:solidFill>
                <a:latin typeface="Arial"/>
                <a:cs typeface="Arial"/>
              </a:rPr>
              <a:t>| </a:t>
            </a:r>
            <a:r>
              <a:rPr sz="1200" spc="55" dirty="0">
                <a:solidFill>
                  <a:srgbClr val="292934"/>
                </a:solidFill>
                <a:latin typeface="Arial"/>
                <a:cs typeface="Arial"/>
              </a:rPr>
              <a:t>Apt </a:t>
            </a:r>
            <a:r>
              <a:rPr sz="1200" spc="345" dirty="0">
                <a:solidFill>
                  <a:srgbClr val="292934"/>
                </a:solidFill>
                <a:latin typeface="Arial"/>
                <a:cs typeface="Arial"/>
              </a:rPr>
              <a:t>| </a:t>
            </a:r>
            <a:r>
              <a:rPr sz="1200" spc="210" dirty="0">
                <a:solidFill>
                  <a:srgbClr val="292934"/>
                </a:solidFill>
                <a:latin typeface="Arial"/>
                <a:cs typeface="Arial"/>
              </a:rPr>
              <a:t>Install </a:t>
            </a:r>
            <a:r>
              <a:rPr sz="1200" spc="135" dirty="0">
                <a:solidFill>
                  <a:srgbClr val="292934"/>
                </a:solidFill>
                <a:latin typeface="Arial"/>
                <a:cs typeface="Arial"/>
              </a:rPr>
              <a:t>debconf-utils  </a:t>
            </a:r>
            <a:r>
              <a:rPr sz="1200" spc="160" dirty="0">
                <a:solidFill>
                  <a:srgbClr val="292934"/>
                </a:solidFill>
                <a:latin typeface="Arial"/>
                <a:cs typeface="Arial"/>
              </a:rPr>
              <a:t>apt: </a:t>
            </a:r>
            <a:r>
              <a:rPr sz="1200" spc="140" dirty="0">
                <a:solidFill>
                  <a:srgbClr val="292934"/>
                </a:solidFill>
                <a:latin typeface="Arial"/>
                <a:cs typeface="Arial"/>
              </a:rPr>
              <a:t>pkg='debconf-utils'</a:t>
            </a:r>
            <a:r>
              <a:rPr sz="1200" spc="484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spc="185" dirty="0">
                <a:solidFill>
                  <a:srgbClr val="292934"/>
                </a:solidFill>
                <a:latin typeface="Arial"/>
                <a:cs typeface="Arial"/>
              </a:rPr>
              <a:t>state='latest'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45427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Example:</a:t>
            </a:r>
            <a:r>
              <a:rPr spc="-265" dirty="0"/>
              <a:t> </a:t>
            </a:r>
            <a:r>
              <a:rPr spc="-95" dirty="0"/>
              <a:t>Heartbleed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8120" indent="-153035">
              <a:lnSpc>
                <a:spcPct val="100000"/>
              </a:lnSpc>
              <a:spcBef>
                <a:spcPts val="105"/>
              </a:spcBef>
              <a:buChar char="-"/>
              <a:tabLst>
                <a:tab pos="199390" algn="l"/>
              </a:tabLst>
            </a:pPr>
            <a:r>
              <a:rPr spc="-15" dirty="0"/>
              <a:t>name: </a:t>
            </a:r>
            <a:r>
              <a:rPr spc="-85" dirty="0"/>
              <a:t>OpenSSL </a:t>
            </a:r>
            <a:r>
              <a:rPr spc="320" dirty="0"/>
              <a:t>| </a:t>
            </a:r>
            <a:r>
              <a:rPr spc="50" dirty="0"/>
              <a:t>Apt </a:t>
            </a:r>
            <a:r>
              <a:rPr spc="320" dirty="0"/>
              <a:t>| </a:t>
            </a:r>
            <a:r>
              <a:rPr spc="55" dirty="0"/>
              <a:t>Prevent </a:t>
            </a:r>
            <a:r>
              <a:rPr spc="150" dirty="0"/>
              <a:t>restart </a:t>
            </a:r>
            <a:r>
              <a:rPr spc="90" dirty="0"/>
              <a:t>services</a:t>
            </a:r>
            <a:r>
              <a:rPr spc="40" dirty="0"/>
              <a:t> </a:t>
            </a:r>
            <a:r>
              <a:rPr spc="105" dirty="0"/>
              <a:t>dialog</a:t>
            </a:r>
          </a:p>
          <a:p>
            <a:pPr marL="198120">
              <a:lnSpc>
                <a:spcPct val="100000"/>
              </a:lnSpc>
            </a:pPr>
            <a:r>
              <a:rPr spc="70" dirty="0"/>
              <a:t>debconf: </a:t>
            </a:r>
            <a:r>
              <a:rPr spc="110" dirty="0"/>
              <a:t>name='libssl1.0.0' </a:t>
            </a:r>
            <a:r>
              <a:rPr spc="135" dirty="0"/>
              <a:t>question='libssl1.0.0/restart-services' </a:t>
            </a:r>
            <a:r>
              <a:rPr spc="140" dirty="0"/>
              <a:t>vtype='string'</a:t>
            </a:r>
            <a:r>
              <a:rPr spc="114" dirty="0"/>
              <a:t> value='ntp’</a:t>
            </a:r>
          </a:p>
          <a:p>
            <a:pPr marL="33020">
              <a:lnSpc>
                <a:spcPct val="100000"/>
              </a:lnSpc>
              <a:spcBef>
                <a:spcPts val="55"/>
              </a:spcBef>
            </a:pPr>
            <a:endParaRPr spc="114" dirty="0"/>
          </a:p>
          <a:p>
            <a:pPr marL="198120" indent="-153035">
              <a:lnSpc>
                <a:spcPct val="100000"/>
              </a:lnSpc>
              <a:buChar char="-"/>
              <a:tabLst>
                <a:tab pos="199390" algn="l"/>
              </a:tabLst>
            </a:pPr>
            <a:r>
              <a:rPr spc="-15" dirty="0"/>
              <a:t>name: </a:t>
            </a:r>
            <a:r>
              <a:rPr spc="-85" dirty="0"/>
              <a:t>OpenSSL </a:t>
            </a:r>
            <a:r>
              <a:rPr spc="320" dirty="0"/>
              <a:t>| </a:t>
            </a:r>
            <a:r>
              <a:rPr spc="50" dirty="0"/>
              <a:t>Apt </a:t>
            </a:r>
            <a:r>
              <a:rPr spc="320" dirty="0"/>
              <a:t>| </a:t>
            </a:r>
            <a:r>
              <a:rPr spc="55" dirty="0"/>
              <a:t>Prevent </a:t>
            </a:r>
            <a:r>
              <a:rPr spc="150" dirty="0"/>
              <a:t>restart </a:t>
            </a:r>
            <a:r>
              <a:rPr spc="90" dirty="0"/>
              <a:t>services</a:t>
            </a:r>
            <a:r>
              <a:rPr spc="40" dirty="0"/>
              <a:t> </a:t>
            </a:r>
            <a:r>
              <a:rPr spc="105" dirty="0"/>
              <a:t>dialog</a:t>
            </a:r>
          </a:p>
          <a:p>
            <a:pPr marL="883919" marR="615315" indent="-685800">
              <a:lnSpc>
                <a:spcPct val="100000"/>
              </a:lnSpc>
            </a:pPr>
            <a:r>
              <a:rPr spc="70" dirty="0"/>
              <a:t>debconf: </a:t>
            </a:r>
            <a:r>
              <a:rPr spc="80" dirty="0"/>
              <a:t>name='libssl1.0.0:amd64' </a:t>
            </a:r>
            <a:r>
              <a:rPr spc="135" dirty="0"/>
              <a:t>question='libssl1.0.0/restart-services' </a:t>
            </a:r>
            <a:r>
              <a:rPr spc="140" dirty="0"/>
              <a:t>vtype='string'  </a:t>
            </a:r>
            <a:r>
              <a:rPr spc="114" dirty="0"/>
              <a:t>value='ntp’</a:t>
            </a:r>
          </a:p>
          <a:p>
            <a:pPr marL="33020">
              <a:lnSpc>
                <a:spcPct val="100000"/>
              </a:lnSpc>
              <a:spcBef>
                <a:spcPts val="55"/>
              </a:spcBef>
            </a:pPr>
            <a:endParaRPr spc="114" dirty="0"/>
          </a:p>
          <a:p>
            <a:pPr marL="198120" indent="-153035">
              <a:lnSpc>
                <a:spcPct val="100000"/>
              </a:lnSpc>
              <a:buChar char="-"/>
              <a:tabLst>
                <a:tab pos="199390" algn="l"/>
              </a:tabLst>
            </a:pPr>
            <a:r>
              <a:rPr spc="-15" dirty="0"/>
              <a:t>name: </a:t>
            </a:r>
            <a:r>
              <a:rPr spc="-85" dirty="0"/>
              <a:t>OpenSSL </a:t>
            </a:r>
            <a:r>
              <a:rPr spc="320" dirty="0"/>
              <a:t>| </a:t>
            </a:r>
            <a:r>
              <a:rPr spc="50" dirty="0"/>
              <a:t>Apt </a:t>
            </a:r>
            <a:r>
              <a:rPr spc="320" dirty="0"/>
              <a:t>| </a:t>
            </a:r>
            <a:r>
              <a:rPr spc="-5" dirty="0"/>
              <a:t>Upgrade</a:t>
            </a:r>
            <a:r>
              <a:rPr spc="30" dirty="0"/>
              <a:t> </a:t>
            </a:r>
            <a:r>
              <a:rPr spc="20" dirty="0"/>
              <a:t>Openssl</a:t>
            </a:r>
          </a:p>
          <a:p>
            <a:pPr marL="198120" marR="462280">
              <a:lnSpc>
                <a:spcPct val="100000"/>
              </a:lnSpc>
            </a:pPr>
            <a:r>
              <a:rPr spc="140" dirty="0"/>
              <a:t>apt: pkg='{{item}}' </a:t>
            </a:r>
            <a:r>
              <a:rPr spc="160" dirty="0"/>
              <a:t>state='latest' </a:t>
            </a:r>
            <a:r>
              <a:rPr spc="55" dirty="0"/>
              <a:t>update_cache='yes' </a:t>
            </a:r>
            <a:r>
              <a:rPr spc="70" dirty="0"/>
              <a:t>install_recommends='yes' </a:t>
            </a:r>
            <a:r>
              <a:rPr spc="120" dirty="0"/>
              <a:t>force='yes'  </a:t>
            </a:r>
            <a:r>
              <a:rPr spc="95" dirty="0"/>
              <a:t>with_items:</a:t>
            </a:r>
          </a:p>
          <a:p>
            <a:pPr marL="350520">
              <a:lnSpc>
                <a:spcPct val="100000"/>
              </a:lnSpc>
            </a:pPr>
            <a:r>
              <a:rPr spc="240" dirty="0"/>
              <a:t>-</a:t>
            </a:r>
            <a:r>
              <a:rPr spc="280" dirty="0"/>
              <a:t> </a:t>
            </a:r>
            <a:r>
              <a:rPr spc="125" dirty="0"/>
              <a:t>'openssl'</a:t>
            </a:r>
          </a:p>
          <a:p>
            <a:pPr marL="350520">
              <a:lnSpc>
                <a:spcPct val="100000"/>
              </a:lnSpc>
            </a:pPr>
            <a:r>
              <a:rPr spc="240" dirty="0"/>
              <a:t>-</a:t>
            </a:r>
            <a:r>
              <a:rPr spc="285" dirty="0"/>
              <a:t> </a:t>
            </a:r>
            <a:r>
              <a:rPr spc="185" dirty="0"/>
              <a:t>'libssl1.0.0'</a:t>
            </a:r>
          </a:p>
          <a:p>
            <a:pPr marL="33020">
              <a:lnSpc>
                <a:spcPct val="100000"/>
              </a:lnSpc>
            </a:pPr>
            <a:endParaRPr sz="1150"/>
          </a:p>
          <a:p>
            <a:pPr marL="198120" marR="4959350" indent="-153035">
              <a:lnSpc>
                <a:spcPct val="100000"/>
              </a:lnSpc>
              <a:buChar char="-"/>
              <a:tabLst>
                <a:tab pos="199390" algn="l"/>
              </a:tabLst>
            </a:pPr>
            <a:r>
              <a:rPr spc="-15" dirty="0"/>
              <a:t>name: </a:t>
            </a:r>
            <a:r>
              <a:rPr spc="-85" dirty="0"/>
              <a:t>OpenSSL </a:t>
            </a:r>
            <a:r>
              <a:rPr spc="320" dirty="0"/>
              <a:t>| </a:t>
            </a:r>
            <a:r>
              <a:rPr spc="5" dirty="0"/>
              <a:t>Get </a:t>
            </a:r>
            <a:r>
              <a:rPr spc="-75" dirty="0"/>
              <a:t>new </a:t>
            </a:r>
            <a:r>
              <a:rPr spc="90" dirty="0"/>
              <a:t>version  </a:t>
            </a:r>
            <a:r>
              <a:rPr spc="170" dirty="0"/>
              <a:t>shell: </a:t>
            </a:r>
            <a:r>
              <a:rPr spc="75" dirty="0"/>
              <a:t>'dpkg-query </a:t>
            </a:r>
            <a:r>
              <a:rPr spc="-105" dirty="0"/>
              <a:t>-W </a:t>
            </a:r>
            <a:r>
              <a:rPr spc="95" dirty="0"/>
              <a:t>openssl'  </a:t>
            </a:r>
            <a:r>
              <a:rPr spc="155" dirty="0"/>
              <a:t>register:</a:t>
            </a:r>
            <a:r>
              <a:rPr spc="275" dirty="0"/>
              <a:t> </a:t>
            </a:r>
            <a:r>
              <a:rPr spc="65" dirty="0"/>
              <a:t>openssl_version</a:t>
            </a:r>
          </a:p>
          <a:p>
            <a:pPr marL="33020">
              <a:lnSpc>
                <a:spcPct val="100000"/>
              </a:lnSpc>
              <a:spcBef>
                <a:spcPts val="55"/>
              </a:spcBef>
              <a:buClr>
                <a:srgbClr val="292934"/>
              </a:buClr>
              <a:buFont typeface="Arial"/>
              <a:buChar char="-"/>
            </a:pPr>
            <a:endParaRPr spc="65" dirty="0"/>
          </a:p>
          <a:p>
            <a:pPr marL="198120" marR="4731385" indent="-153035">
              <a:lnSpc>
                <a:spcPct val="100000"/>
              </a:lnSpc>
              <a:buChar char="-"/>
              <a:tabLst>
                <a:tab pos="199390" algn="l"/>
              </a:tabLst>
            </a:pPr>
            <a:r>
              <a:rPr spc="-15" dirty="0"/>
              <a:t>name: </a:t>
            </a:r>
            <a:r>
              <a:rPr spc="-85" dirty="0"/>
              <a:t>OpenSSL </a:t>
            </a:r>
            <a:r>
              <a:rPr spc="320" dirty="0"/>
              <a:t>| </a:t>
            </a:r>
            <a:r>
              <a:rPr spc="5" dirty="0"/>
              <a:t>Get </a:t>
            </a:r>
            <a:r>
              <a:rPr spc="-75" dirty="0"/>
              <a:t>new </a:t>
            </a:r>
            <a:r>
              <a:rPr spc="90" dirty="0"/>
              <a:t>version  </a:t>
            </a:r>
            <a:r>
              <a:rPr spc="170" dirty="0"/>
              <a:t>shell: </a:t>
            </a:r>
            <a:r>
              <a:rPr spc="75" dirty="0"/>
              <a:t>'dpkg-query </a:t>
            </a:r>
            <a:r>
              <a:rPr spc="-105" dirty="0"/>
              <a:t>-W </a:t>
            </a:r>
            <a:r>
              <a:rPr spc="170" dirty="0"/>
              <a:t>libssl1.0.0'  </a:t>
            </a:r>
            <a:r>
              <a:rPr spc="155" dirty="0"/>
              <a:t>register:</a:t>
            </a:r>
            <a:r>
              <a:rPr spc="275" dirty="0"/>
              <a:t> </a:t>
            </a:r>
            <a:r>
              <a:rPr spc="125" dirty="0"/>
              <a:t>libssl_version</a:t>
            </a:r>
          </a:p>
          <a:p>
            <a:pPr marL="33020">
              <a:lnSpc>
                <a:spcPct val="100000"/>
              </a:lnSpc>
              <a:buClr>
                <a:srgbClr val="292934"/>
              </a:buClr>
              <a:buFont typeface="Arial"/>
              <a:buChar char="-"/>
            </a:pPr>
            <a:endParaRPr sz="1150"/>
          </a:p>
          <a:p>
            <a:pPr marL="198120" indent="-153035">
              <a:lnSpc>
                <a:spcPct val="100000"/>
              </a:lnSpc>
              <a:buChar char="-"/>
              <a:tabLst>
                <a:tab pos="199390" algn="l"/>
              </a:tabLst>
            </a:pPr>
            <a:r>
              <a:rPr spc="-15" dirty="0"/>
              <a:t>name: </a:t>
            </a:r>
            <a:r>
              <a:rPr spc="-85" dirty="0"/>
              <a:t>OpenSSL </a:t>
            </a:r>
            <a:r>
              <a:rPr spc="320" dirty="0"/>
              <a:t>| </a:t>
            </a:r>
            <a:r>
              <a:rPr spc="45" dirty="0"/>
              <a:t>Confirm </a:t>
            </a:r>
            <a:r>
              <a:rPr spc="-75" dirty="0"/>
              <a:t>new</a:t>
            </a:r>
            <a:r>
              <a:rPr spc="75" dirty="0"/>
              <a:t> </a:t>
            </a:r>
            <a:r>
              <a:rPr spc="90" dirty="0"/>
              <a:t>version</a:t>
            </a:r>
          </a:p>
          <a:p>
            <a:pPr marL="198120">
              <a:lnSpc>
                <a:spcPct val="100000"/>
              </a:lnSpc>
            </a:pPr>
            <a:r>
              <a:rPr spc="35" dirty="0"/>
              <a:t>debug: </a:t>
            </a:r>
            <a:r>
              <a:rPr spc="-60" dirty="0"/>
              <a:t>msg="OpenSSL </a:t>
            </a:r>
            <a:r>
              <a:rPr spc="90" dirty="0"/>
              <a:t>version </a:t>
            </a:r>
            <a:r>
              <a:rPr spc="145" dirty="0"/>
              <a:t>installed </a:t>
            </a:r>
            <a:r>
              <a:rPr spc="200" dirty="0"/>
              <a:t>is </a:t>
            </a:r>
            <a:r>
              <a:rPr spc="110" dirty="0"/>
              <a:t>{{openssl_version.stdout}}, </a:t>
            </a:r>
            <a:r>
              <a:rPr spc="190" dirty="0"/>
              <a:t>libssl </a:t>
            </a:r>
            <a:r>
              <a:rPr spc="90" dirty="0"/>
              <a:t>version </a:t>
            </a:r>
            <a:r>
              <a:rPr spc="145" dirty="0"/>
              <a:t>installed</a:t>
            </a:r>
            <a:r>
              <a:rPr spc="-85" dirty="0"/>
              <a:t> </a:t>
            </a:r>
            <a:r>
              <a:rPr spc="195" dirty="0"/>
              <a:t>is</a:t>
            </a:r>
          </a:p>
          <a:p>
            <a:pPr marL="731520">
              <a:lnSpc>
                <a:spcPct val="100000"/>
              </a:lnSpc>
            </a:pPr>
            <a:r>
              <a:rPr spc="140" dirty="0"/>
              <a:t>{{libssl_version.stdout}}"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45427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Example:</a:t>
            </a:r>
            <a:r>
              <a:rPr spc="-265" dirty="0"/>
              <a:t> </a:t>
            </a:r>
            <a:r>
              <a:rPr spc="-95" dirty="0"/>
              <a:t>Heartbleed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87753"/>
            <a:ext cx="7934959" cy="4378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949575">
              <a:lnSpc>
                <a:spcPct val="120000"/>
              </a:lnSpc>
              <a:spcBef>
                <a:spcPts val="100"/>
              </a:spcBef>
            </a:pPr>
            <a:r>
              <a:rPr sz="1200" spc="-10" dirty="0">
                <a:solidFill>
                  <a:srgbClr val="292934"/>
                </a:solidFill>
                <a:latin typeface="Arial"/>
                <a:cs typeface="Arial"/>
              </a:rPr>
              <a:t>$ </a:t>
            </a:r>
            <a:r>
              <a:rPr sz="1200" spc="95" dirty="0">
                <a:solidFill>
                  <a:srgbClr val="292934"/>
                </a:solidFill>
                <a:latin typeface="Arial"/>
                <a:cs typeface="Arial"/>
              </a:rPr>
              <a:t>ansible-playbook </a:t>
            </a:r>
            <a:r>
              <a:rPr sz="1200" spc="325" dirty="0">
                <a:solidFill>
                  <a:srgbClr val="292934"/>
                </a:solidFill>
                <a:latin typeface="Arial"/>
                <a:cs typeface="Arial"/>
              </a:rPr>
              <a:t>-i </a:t>
            </a:r>
            <a:r>
              <a:rPr sz="1200" spc="155" dirty="0">
                <a:solidFill>
                  <a:srgbClr val="292934"/>
                </a:solidFill>
                <a:latin typeface="Arial"/>
                <a:cs typeface="Arial"/>
              </a:rPr>
              <a:t>cloud-daily, </a:t>
            </a:r>
            <a:r>
              <a:rPr sz="1200" spc="85" dirty="0">
                <a:solidFill>
                  <a:srgbClr val="292934"/>
                </a:solidFill>
                <a:latin typeface="Arial"/>
                <a:cs typeface="Arial"/>
              </a:rPr>
              <a:t>openssl.yml </a:t>
            </a:r>
            <a:r>
              <a:rPr sz="1200" spc="130" dirty="0">
                <a:solidFill>
                  <a:srgbClr val="292934"/>
                </a:solidFill>
                <a:latin typeface="Arial"/>
                <a:cs typeface="Arial"/>
              </a:rPr>
              <a:t>-u </a:t>
            </a:r>
            <a:r>
              <a:rPr sz="1200" spc="125" dirty="0">
                <a:solidFill>
                  <a:srgbClr val="292934"/>
                </a:solidFill>
                <a:latin typeface="Arial"/>
                <a:cs typeface="Arial"/>
              </a:rPr>
              <a:t>joe </a:t>
            </a:r>
            <a:r>
              <a:rPr sz="1200" spc="160" dirty="0">
                <a:solidFill>
                  <a:srgbClr val="292934"/>
                </a:solidFill>
                <a:latin typeface="Arial"/>
                <a:cs typeface="Arial"/>
              </a:rPr>
              <a:t>-k </a:t>
            </a:r>
            <a:r>
              <a:rPr sz="1200" spc="55" dirty="0">
                <a:solidFill>
                  <a:srgbClr val="292934"/>
                </a:solidFill>
                <a:latin typeface="Arial"/>
                <a:cs typeface="Arial"/>
              </a:rPr>
              <a:t>-K  </a:t>
            </a:r>
            <a:r>
              <a:rPr sz="1200" spc="-165" dirty="0">
                <a:solidFill>
                  <a:srgbClr val="292934"/>
                </a:solidFill>
                <a:latin typeface="Arial"/>
                <a:cs typeface="Arial"/>
              </a:rPr>
              <a:t>SSH</a:t>
            </a:r>
            <a:r>
              <a:rPr sz="1200" spc="-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292934"/>
                </a:solidFill>
                <a:latin typeface="Arial"/>
                <a:cs typeface="Arial"/>
              </a:rPr>
              <a:t>password: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spc="5" dirty="0">
                <a:solidFill>
                  <a:srgbClr val="292934"/>
                </a:solidFill>
                <a:latin typeface="Arial"/>
                <a:cs typeface="Arial"/>
              </a:rPr>
              <a:t>sudo </a:t>
            </a:r>
            <a:r>
              <a:rPr sz="1200" spc="15" dirty="0">
                <a:solidFill>
                  <a:srgbClr val="292934"/>
                </a:solidFill>
                <a:latin typeface="Arial"/>
                <a:cs typeface="Arial"/>
              </a:rPr>
              <a:t>password </a:t>
            </a:r>
            <a:r>
              <a:rPr sz="1200" spc="155" dirty="0">
                <a:solidFill>
                  <a:srgbClr val="292934"/>
                </a:solidFill>
                <a:latin typeface="Arial"/>
                <a:cs typeface="Arial"/>
              </a:rPr>
              <a:t>[defaults </a:t>
            </a:r>
            <a:r>
              <a:rPr sz="1200" spc="160" dirty="0">
                <a:solidFill>
                  <a:srgbClr val="292934"/>
                </a:solidFill>
                <a:latin typeface="Arial"/>
                <a:cs typeface="Arial"/>
              </a:rPr>
              <a:t>to </a:t>
            </a:r>
            <a:r>
              <a:rPr sz="1200" spc="-165" dirty="0">
                <a:solidFill>
                  <a:srgbClr val="292934"/>
                </a:solidFill>
                <a:latin typeface="Arial"/>
                <a:cs typeface="Arial"/>
              </a:rPr>
              <a:t>SSH</a:t>
            </a:r>
            <a:r>
              <a:rPr sz="1200" spc="-4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292934"/>
                </a:solidFill>
                <a:latin typeface="Arial"/>
                <a:cs typeface="Arial"/>
              </a:rPr>
              <a:t>password]: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110" dirty="0">
                <a:solidFill>
                  <a:srgbClr val="292934"/>
                </a:solidFill>
                <a:latin typeface="Arial"/>
                <a:cs typeface="Arial"/>
              </a:rPr>
              <a:t>PLAY </a:t>
            </a:r>
            <a:r>
              <a:rPr sz="1200" spc="285" dirty="0">
                <a:solidFill>
                  <a:srgbClr val="292934"/>
                </a:solidFill>
                <a:latin typeface="Arial"/>
                <a:cs typeface="Arial"/>
              </a:rPr>
              <a:t>[all]</a:t>
            </a:r>
            <a:r>
              <a:rPr sz="1200" spc="3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spc="195" dirty="0">
                <a:solidFill>
                  <a:srgbClr val="292934"/>
                </a:solidFill>
                <a:latin typeface="Arial"/>
                <a:cs typeface="Arial"/>
              </a:rPr>
              <a:t>********************************************************************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 marL="12700" marR="1270000">
              <a:lnSpc>
                <a:spcPct val="120000"/>
              </a:lnSpc>
            </a:pPr>
            <a:r>
              <a:rPr sz="1200" spc="-135" dirty="0">
                <a:solidFill>
                  <a:srgbClr val="292934"/>
                </a:solidFill>
                <a:latin typeface="Arial"/>
                <a:cs typeface="Arial"/>
              </a:rPr>
              <a:t>GATHERING </a:t>
            </a:r>
            <a:r>
              <a:rPr sz="1200" spc="-125" dirty="0">
                <a:solidFill>
                  <a:srgbClr val="292934"/>
                </a:solidFill>
                <a:latin typeface="Arial"/>
                <a:cs typeface="Arial"/>
              </a:rPr>
              <a:t>FACTS </a:t>
            </a:r>
            <a:r>
              <a:rPr sz="1200" spc="190" dirty="0">
                <a:solidFill>
                  <a:srgbClr val="292934"/>
                </a:solidFill>
                <a:latin typeface="Arial"/>
                <a:cs typeface="Arial"/>
              </a:rPr>
              <a:t>***************************************************************  </a:t>
            </a:r>
            <a:r>
              <a:rPr sz="1200" spc="125" dirty="0">
                <a:solidFill>
                  <a:srgbClr val="292934"/>
                </a:solidFill>
                <a:latin typeface="Arial"/>
                <a:cs typeface="Arial"/>
              </a:rPr>
              <a:t>ok:</a:t>
            </a:r>
            <a:r>
              <a:rPr sz="1200" spc="3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spc="165" dirty="0">
                <a:solidFill>
                  <a:srgbClr val="292934"/>
                </a:solidFill>
                <a:latin typeface="Arial"/>
                <a:cs typeface="Arial"/>
              </a:rPr>
              <a:t>[cloud-daily]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spc="-35" dirty="0">
                <a:solidFill>
                  <a:srgbClr val="292934"/>
                </a:solidFill>
                <a:latin typeface="Arial"/>
                <a:cs typeface="Arial"/>
              </a:rPr>
              <a:t>TASK: [OpenSSL </a:t>
            </a:r>
            <a:r>
              <a:rPr sz="1200" spc="345" dirty="0">
                <a:solidFill>
                  <a:srgbClr val="292934"/>
                </a:solidFill>
                <a:latin typeface="Arial"/>
                <a:cs typeface="Arial"/>
              </a:rPr>
              <a:t>| </a:t>
            </a:r>
            <a:r>
              <a:rPr sz="1200" spc="15" dirty="0">
                <a:solidFill>
                  <a:srgbClr val="292934"/>
                </a:solidFill>
                <a:latin typeface="Arial"/>
                <a:cs typeface="Arial"/>
              </a:rPr>
              <a:t>Get </a:t>
            </a:r>
            <a:r>
              <a:rPr sz="1200" spc="125" dirty="0">
                <a:solidFill>
                  <a:srgbClr val="292934"/>
                </a:solidFill>
                <a:latin typeface="Arial"/>
                <a:cs typeface="Arial"/>
              </a:rPr>
              <a:t>current </a:t>
            </a:r>
            <a:r>
              <a:rPr sz="1200" spc="135" dirty="0">
                <a:solidFill>
                  <a:srgbClr val="292934"/>
                </a:solidFill>
                <a:latin typeface="Arial"/>
                <a:cs typeface="Arial"/>
              </a:rPr>
              <a:t>version]</a:t>
            </a:r>
            <a:r>
              <a:rPr sz="1200" spc="17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spc="190" dirty="0">
                <a:solidFill>
                  <a:srgbClr val="292934"/>
                </a:solidFill>
                <a:latin typeface="Arial"/>
                <a:cs typeface="Arial"/>
              </a:rPr>
              <a:t>*****************************************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spc="40" dirty="0">
                <a:solidFill>
                  <a:srgbClr val="292934"/>
                </a:solidFill>
                <a:latin typeface="Arial"/>
                <a:cs typeface="Arial"/>
              </a:rPr>
              <a:t>changed:</a:t>
            </a:r>
            <a:r>
              <a:rPr sz="1200" spc="3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spc="165" dirty="0">
                <a:solidFill>
                  <a:srgbClr val="292934"/>
                </a:solidFill>
                <a:latin typeface="Arial"/>
                <a:cs typeface="Arial"/>
              </a:rPr>
              <a:t>[cloud-daily]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 marL="12700" marR="1270000">
              <a:lnSpc>
                <a:spcPct val="120000"/>
              </a:lnSpc>
              <a:spcBef>
                <a:spcPts val="5"/>
              </a:spcBef>
            </a:pPr>
            <a:r>
              <a:rPr sz="1200" spc="-35" dirty="0">
                <a:solidFill>
                  <a:srgbClr val="292934"/>
                </a:solidFill>
                <a:latin typeface="Arial"/>
                <a:cs typeface="Arial"/>
              </a:rPr>
              <a:t>TASK: </a:t>
            </a:r>
            <a:r>
              <a:rPr sz="1200" spc="-30" dirty="0">
                <a:solidFill>
                  <a:srgbClr val="292934"/>
                </a:solidFill>
                <a:latin typeface="Arial"/>
                <a:cs typeface="Arial"/>
              </a:rPr>
              <a:t>[OpenSSL </a:t>
            </a:r>
            <a:r>
              <a:rPr sz="1200" spc="345" dirty="0">
                <a:solidFill>
                  <a:srgbClr val="292934"/>
                </a:solidFill>
                <a:latin typeface="Arial"/>
                <a:cs typeface="Arial"/>
              </a:rPr>
              <a:t>| </a:t>
            </a:r>
            <a:r>
              <a:rPr sz="1200" spc="15" dirty="0">
                <a:solidFill>
                  <a:srgbClr val="292934"/>
                </a:solidFill>
                <a:latin typeface="Arial"/>
                <a:cs typeface="Arial"/>
              </a:rPr>
              <a:t>Get </a:t>
            </a:r>
            <a:r>
              <a:rPr sz="1200" spc="125" dirty="0">
                <a:solidFill>
                  <a:srgbClr val="292934"/>
                </a:solidFill>
                <a:latin typeface="Arial"/>
                <a:cs typeface="Arial"/>
              </a:rPr>
              <a:t>current </a:t>
            </a:r>
            <a:r>
              <a:rPr sz="1200" spc="135" dirty="0">
                <a:solidFill>
                  <a:srgbClr val="292934"/>
                </a:solidFill>
                <a:latin typeface="Arial"/>
                <a:cs typeface="Arial"/>
              </a:rPr>
              <a:t>version] </a:t>
            </a:r>
            <a:r>
              <a:rPr sz="1200" spc="190" dirty="0">
                <a:solidFill>
                  <a:srgbClr val="292934"/>
                </a:solidFill>
                <a:latin typeface="Arial"/>
                <a:cs typeface="Arial"/>
              </a:rPr>
              <a:t>*****************************************  </a:t>
            </a:r>
            <a:r>
              <a:rPr sz="1200" spc="40" dirty="0">
                <a:solidFill>
                  <a:srgbClr val="292934"/>
                </a:solidFill>
                <a:latin typeface="Arial"/>
                <a:cs typeface="Arial"/>
              </a:rPr>
              <a:t>changed:</a:t>
            </a:r>
            <a:r>
              <a:rPr sz="1200" spc="3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spc="165" dirty="0">
                <a:solidFill>
                  <a:srgbClr val="292934"/>
                </a:solidFill>
                <a:latin typeface="Arial"/>
                <a:cs typeface="Arial"/>
              </a:rPr>
              <a:t>[cloud-daily]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spc="-35" dirty="0">
                <a:solidFill>
                  <a:srgbClr val="292934"/>
                </a:solidFill>
                <a:latin typeface="Arial"/>
                <a:cs typeface="Arial"/>
              </a:rPr>
              <a:t>TASK: </a:t>
            </a:r>
            <a:r>
              <a:rPr sz="1200" spc="-30" dirty="0">
                <a:solidFill>
                  <a:srgbClr val="292934"/>
                </a:solidFill>
                <a:latin typeface="Arial"/>
                <a:cs typeface="Arial"/>
              </a:rPr>
              <a:t>[OpenSSL </a:t>
            </a:r>
            <a:r>
              <a:rPr sz="1200" spc="345" dirty="0">
                <a:solidFill>
                  <a:srgbClr val="292934"/>
                </a:solidFill>
                <a:latin typeface="Arial"/>
                <a:cs typeface="Arial"/>
              </a:rPr>
              <a:t>| </a:t>
            </a:r>
            <a:r>
              <a:rPr sz="1200" spc="60" dirty="0">
                <a:solidFill>
                  <a:srgbClr val="292934"/>
                </a:solidFill>
                <a:latin typeface="Arial"/>
                <a:cs typeface="Arial"/>
              </a:rPr>
              <a:t>Confirm </a:t>
            </a:r>
            <a:r>
              <a:rPr sz="1200" spc="-75" dirty="0">
                <a:solidFill>
                  <a:srgbClr val="292934"/>
                </a:solidFill>
                <a:latin typeface="Arial"/>
                <a:cs typeface="Arial"/>
              </a:rPr>
              <a:t>new </a:t>
            </a:r>
            <a:r>
              <a:rPr sz="1200" spc="135" dirty="0">
                <a:solidFill>
                  <a:srgbClr val="292934"/>
                </a:solidFill>
                <a:latin typeface="Arial"/>
                <a:cs typeface="Arial"/>
              </a:rPr>
              <a:t>version]</a:t>
            </a:r>
            <a:r>
              <a:rPr sz="1200" spc="2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spc="190" dirty="0">
                <a:solidFill>
                  <a:srgbClr val="292934"/>
                </a:solidFill>
                <a:latin typeface="Arial"/>
                <a:cs typeface="Arial"/>
              </a:rPr>
              <a:t>*****************************************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spc="125" dirty="0">
                <a:solidFill>
                  <a:srgbClr val="292934"/>
                </a:solidFill>
                <a:latin typeface="Arial"/>
                <a:cs typeface="Arial"/>
              </a:rPr>
              <a:t>ok: </a:t>
            </a:r>
            <a:r>
              <a:rPr sz="1200" spc="165" dirty="0">
                <a:solidFill>
                  <a:srgbClr val="292934"/>
                </a:solidFill>
                <a:latin typeface="Arial"/>
                <a:cs typeface="Arial"/>
              </a:rPr>
              <a:t>[cloud-daily] </a:t>
            </a:r>
            <a:r>
              <a:rPr sz="1200" spc="-40" dirty="0">
                <a:solidFill>
                  <a:srgbClr val="292934"/>
                </a:solidFill>
                <a:latin typeface="Arial"/>
                <a:cs typeface="Arial"/>
              </a:rPr>
              <a:t>=&gt;</a:t>
            </a:r>
            <a:r>
              <a:rPr sz="1200" spc="2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spc="260" dirty="0">
                <a:solidFill>
                  <a:srgbClr val="292934"/>
                </a:solidFill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  <a:p>
            <a:pPr marL="12700" marR="5080" indent="335280">
              <a:lnSpc>
                <a:spcPct val="100000"/>
              </a:lnSpc>
              <a:spcBef>
                <a:spcPts val="290"/>
              </a:spcBef>
            </a:pPr>
            <a:r>
              <a:rPr sz="1200" spc="85" dirty="0">
                <a:solidFill>
                  <a:srgbClr val="292934"/>
                </a:solidFill>
                <a:latin typeface="Arial"/>
                <a:cs typeface="Arial"/>
              </a:rPr>
              <a:t>"msg": </a:t>
            </a:r>
            <a:r>
              <a:rPr sz="1200" spc="-40" dirty="0">
                <a:solidFill>
                  <a:srgbClr val="292934"/>
                </a:solidFill>
                <a:latin typeface="Arial"/>
                <a:cs typeface="Arial"/>
              </a:rPr>
              <a:t>"OpenSSL </a:t>
            </a:r>
            <a:r>
              <a:rPr sz="1200" spc="105" dirty="0">
                <a:solidFill>
                  <a:srgbClr val="292934"/>
                </a:solidFill>
                <a:latin typeface="Arial"/>
                <a:cs typeface="Arial"/>
              </a:rPr>
              <a:t>version </a:t>
            </a:r>
            <a:r>
              <a:rPr sz="1200" spc="175" dirty="0">
                <a:solidFill>
                  <a:srgbClr val="292934"/>
                </a:solidFill>
                <a:latin typeface="Arial"/>
                <a:cs typeface="Arial"/>
              </a:rPr>
              <a:t>installed </a:t>
            </a:r>
            <a:r>
              <a:rPr sz="1200" spc="225" dirty="0">
                <a:solidFill>
                  <a:srgbClr val="292934"/>
                </a:solidFill>
                <a:latin typeface="Arial"/>
                <a:cs typeface="Arial"/>
              </a:rPr>
              <a:t>is </a:t>
            </a:r>
            <a:r>
              <a:rPr sz="1200" spc="85" dirty="0">
                <a:solidFill>
                  <a:srgbClr val="292934"/>
                </a:solidFill>
                <a:latin typeface="Arial"/>
                <a:cs typeface="Arial"/>
              </a:rPr>
              <a:t>openssl\t1.0.1e-2+deb7u9, </a:t>
            </a:r>
            <a:r>
              <a:rPr sz="1200" spc="215" dirty="0">
                <a:solidFill>
                  <a:srgbClr val="292934"/>
                </a:solidFill>
                <a:latin typeface="Arial"/>
                <a:cs typeface="Arial"/>
              </a:rPr>
              <a:t>libssl </a:t>
            </a:r>
            <a:r>
              <a:rPr sz="1200" spc="105" dirty="0">
                <a:solidFill>
                  <a:srgbClr val="292934"/>
                </a:solidFill>
                <a:latin typeface="Arial"/>
                <a:cs typeface="Arial"/>
              </a:rPr>
              <a:t>version </a:t>
            </a:r>
            <a:r>
              <a:rPr sz="1200" spc="170" dirty="0">
                <a:solidFill>
                  <a:srgbClr val="292934"/>
                </a:solidFill>
                <a:latin typeface="Arial"/>
                <a:cs typeface="Arial"/>
              </a:rPr>
              <a:t>installed </a:t>
            </a:r>
            <a:r>
              <a:rPr sz="1200" spc="225" dirty="0">
                <a:solidFill>
                  <a:srgbClr val="292934"/>
                </a:solidFill>
                <a:latin typeface="Arial"/>
                <a:cs typeface="Arial"/>
              </a:rPr>
              <a:t>is  </a:t>
            </a:r>
            <a:r>
              <a:rPr sz="1200" spc="100" dirty="0">
                <a:solidFill>
                  <a:srgbClr val="292934"/>
                </a:solidFill>
                <a:latin typeface="Arial"/>
                <a:cs typeface="Arial"/>
              </a:rPr>
              <a:t>libssl1.0.0:amd64\t1.0.1e-2+deb7u9"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spc="254" dirty="0">
                <a:solidFill>
                  <a:srgbClr val="292934"/>
                </a:solidFill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16173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Ansible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48640" y="5740908"/>
            <a:ext cx="1891664" cy="24765"/>
            <a:chOff x="548640" y="5740908"/>
            <a:chExt cx="1891664" cy="24765"/>
          </a:xfrm>
        </p:grpSpPr>
        <p:sp>
          <p:nvSpPr>
            <p:cNvPr id="4" name="object 4"/>
            <p:cNvSpPr/>
            <p:nvPr/>
          </p:nvSpPr>
          <p:spPr>
            <a:xfrm>
              <a:off x="548640" y="5753100"/>
              <a:ext cx="90170" cy="12700"/>
            </a:xfrm>
            <a:custGeom>
              <a:avLst/>
              <a:gdLst/>
              <a:ahLst/>
              <a:cxnLst/>
              <a:rect l="l" t="t" r="r" b="b"/>
              <a:pathLst>
                <a:path w="90170" h="12700">
                  <a:moveTo>
                    <a:pt x="89915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89915" y="12191"/>
                  </a:lnTo>
                  <a:lnTo>
                    <a:pt x="89915" y="0"/>
                  </a:lnTo>
                  <a:close/>
                </a:path>
              </a:pathLst>
            </a:custGeom>
            <a:solidFill>
              <a:srgbClr val="92A1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38556" y="5740908"/>
              <a:ext cx="1801495" cy="15240"/>
            </a:xfrm>
            <a:custGeom>
              <a:avLst/>
              <a:gdLst/>
              <a:ahLst/>
              <a:cxnLst/>
              <a:rect l="l" t="t" r="r" b="b"/>
              <a:pathLst>
                <a:path w="1801495" h="15239">
                  <a:moveTo>
                    <a:pt x="1801368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1801368" y="15240"/>
                  </a:lnTo>
                  <a:lnTo>
                    <a:pt x="1801368" y="0"/>
                  </a:lnTo>
                  <a:close/>
                </a:path>
              </a:pathLst>
            </a:custGeom>
            <a:solidFill>
              <a:srgbClr val="2929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35940" y="1552320"/>
            <a:ext cx="7023100" cy="478218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Agentless!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Uses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SSH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(with one python</a:t>
            </a:r>
            <a:r>
              <a:rPr sz="2400" spc="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requirement)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Everything is a </a:t>
            </a:r>
            <a:r>
              <a:rPr sz="2400" spc="-50" dirty="0">
                <a:solidFill>
                  <a:srgbClr val="292934"/>
                </a:solidFill>
                <a:latin typeface="Arial"/>
                <a:cs typeface="Arial"/>
              </a:rPr>
              <a:t>YAML</a:t>
            </a:r>
            <a:r>
              <a:rPr sz="2400" spc="-1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file</a:t>
            </a:r>
            <a:endParaRPr sz="2400">
              <a:latin typeface="Arial"/>
              <a:cs typeface="Arial"/>
            </a:endParaRPr>
          </a:p>
          <a:p>
            <a:pPr marL="194945" marR="66675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Structure </a:t>
            </a:r>
            <a:r>
              <a:rPr sz="2400" spc="-10" dirty="0">
                <a:solidFill>
                  <a:srgbClr val="292934"/>
                </a:solidFill>
                <a:latin typeface="Arial"/>
                <a:cs typeface="Arial"/>
              </a:rPr>
              <a:t>is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flexible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(ad-hoc,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playbooks, roles,  orchestration)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Easily extensible via</a:t>
            </a:r>
            <a:r>
              <a:rPr sz="2400" spc="5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modules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Encryption and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security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built</a:t>
            </a:r>
            <a:r>
              <a:rPr sz="2400" spc="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in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Full power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at the CLI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(open</a:t>
            </a:r>
            <a:r>
              <a:rPr sz="2400" spc="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source!)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Even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more features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available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in enterprise </a:t>
            </a:r>
            <a:r>
              <a:rPr sz="2400" spc="-40" dirty="0">
                <a:solidFill>
                  <a:srgbClr val="292934"/>
                </a:solidFill>
                <a:latin typeface="Arial"/>
                <a:cs typeface="Arial"/>
              </a:rPr>
              <a:t>(Tower)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No Windows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Idempotent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45427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Example:</a:t>
            </a:r>
            <a:r>
              <a:rPr spc="-265" dirty="0"/>
              <a:t> </a:t>
            </a:r>
            <a:r>
              <a:rPr spc="-95" dirty="0"/>
              <a:t>Heartbleed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761489"/>
            <a:ext cx="7266305" cy="4352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223645">
              <a:lnSpc>
                <a:spcPct val="100000"/>
              </a:lnSpc>
              <a:spcBef>
                <a:spcPts val="105"/>
              </a:spcBef>
            </a:pPr>
            <a:r>
              <a:rPr sz="1100" spc="-40" dirty="0">
                <a:solidFill>
                  <a:srgbClr val="292934"/>
                </a:solidFill>
                <a:latin typeface="Arial"/>
                <a:cs typeface="Arial"/>
              </a:rPr>
              <a:t>TASK: [OpenSSL </a:t>
            </a:r>
            <a:r>
              <a:rPr sz="1100" spc="320" dirty="0">
                <a:solidFill>
                  <a:srgbClr val="292934"/>
                </a:solidFill>
                <a:latin typeface="Arial"/>
                <a:cs typeface="Arial"/>
              </a:rPr>
              <a:t>| </a:t>
            </a:r>
            <a:r>
              <a:rPr sz="1100" spc="50" dirty="0">
                <a:solidFill>
                  <a:srgbClr val="292934"/>
                </a:solidFill>
                <a:latin typeface="Arial"/>
                <a:cs typeface="Arial"/>
              </a:rPr>
              <a:t>Apt </a:t>
            </a:r>
            <a:r>
              <a:rPr sz="1100" spc="320" dirty="0">
                <a:solidFill>
                  <a:srgbClr val="292934"/>
                </a:solidFill>
                <a:latin typeface="Arial"/>
                <a:cs typeface="Arial"/>
              </a:rPr>
              <a:t>| </a:t>
            </a:r>
            <a:r>
              <a:rPr sz="1100" spc="185" dirty="0">
                <a:solidFill>
                  <a:srgbClr val="292934"/>
                </a:solidFill>
                <a:latin typeface="Arial"/>
                <a:cs typeface="Arial"/>
              </a:rPr>
              <a:t>Install </a:t>
            </a:r>
            <a:r>
              <a:rPr sz="1100" spc="130" dirty="0">
                <a:solidFill>
                  <a:srgbClr val="292934"/>
                </a:solidFill>
                <a:latin typeface="Arial"/>
                <a:cs typeface="Arial"/>
              </a:rPr>
              <a:t>debconf-utils] </a:t>
            </a:r>
            <a:r>
              <a:rPr sz="1100" spc="165" dirty="0">
                <a:solidFill>
                  <a:srgbClr val="292934"/>
                </a:solidFill>
                <a:latin typeface="Arial"/>
                <a:cs typeface="Arial"/>
              </a:rPr>
              <a:t>*********************************  </a:t>
            </a:r>
            <a:r>
              <a:rPr sz="1100" spc="110" dirty="0">
                <a:solidFill>
                  <a:srgbClr val="292934"/>
                </a:solidFill>
                <a:latin typeface="Arial"/>
                <a:cs typeface="Arial"/>
              </a:rPr>
              <a:t>ok:</a:t>
            </a:r>
            <a:r>
              <a:rPr sz="1100" spc="28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100" spc="145" dirty="0">
                <a:solidFill>
                  <a:srgbClr val="292934"/>
                </a:solidFill>
                <a:latin typeface="Arial"/>
                <a:cs typeface="Arial"/>
              </a:rPr>
              <a:t>[cloud-daily]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Arial"/>
              <a:cs typeface="Arial"/>
            </a:endParaRPr>
          </a:p>
          <a:p>
            <a:pPr marL="12700" marR="1223645">
              <a:lnSpc>
                <a:spcPct val="100000"/>
              </a:lnSpc>
            </a:pPr>
            <a:r>
              <a:rPr sz="1100" spc="-40" dirty="0">
                <a:solidFill>
                  <a:srgbClr val="292934"/>
                </a:solidFill>
                <a:latin typeface="Arial"/>
                <a:cs typeface="Arial"/>
              </a:rPr>
              <a:t>TASK: [OpenSSL </a:t>
            </a:r>
            <a:r>
              <a:rPr sz="1100" spc="320" dirty="0">
                <a:solidFill>
                  <a:srgbClr val="292934"/>
                </a:solidFill>
                <a:latin typeface="Arial"/>
                <a:cs typeface="Arial"/>
              </a:rPr>
              <a:t>| </a:t>
            </a:r>
            <a:r>
              <a:rPr sz="1100" spc="50" dirty="0">
                <a:solidFill>
                  <a:srgbClr val="292934"/>
                </a:solidFill>
                <a:latin typeface="Arial"/>
                <a:cs typeface="Arial"/>
              </a:rPr>
              <a:t>Apt </a:t>
            </a:r>
            <a:r>
              <a:rPr sz="1100" spc="320" dirty="0">
                <a:solidFill>
                  <a:srgbClr val="292934"/>
                </a:solidFill>
                <a:latin typeface="Arial"/>
                <a:cs typeface="Arial"/>
              </a:rPr>
              <a:t>| </a:t>
            </a:r>
            <a:r>
              <a:rPr sz="1100" spc="55" dirty="0">
                <a:solidFill>
                  <a:srgbClr val="292934"/>
                </a:solidFill>
                <a:latin typeface="Arial"/>
                <a:cs typeface="Arial"/>
              </a:rPr>
              <a:t>Prevent </a:t>
            </a:r>
            <a:r>
              <a:rPr sz="1100" spc="150" dirty="0">
                <a:solidFill>
                  <a:srgbClr val="292934"/>
                </a:solidFill>
                <a:latin typeface="Arial"/>
                <a:cs typeface="Arial"/>
              </a:rPr>
              <a:t>restart </a:t>
            </a:r>
            <a:r>
              <a:rPr sz="1100" spc="90" dirty="0">
                <a:solidFill>
                  <a:srgbClr val="292934"/>
                </a:solidFill>
                <a:latin typeface="Arial"/>
                <a:cs typeface="Arial"/>
              </a:rPr>
              <a:t>services </a:t>
            </a:r>
            <a:r>
              <a:rPr sz="1100" spc="135" dirty="0">
                <a:solidFill>
                  <a:srgbClr val="292934"/>
                </a:solidFill>
                <a:latin typeface="Arial"/>
                <a:cs typeface="Arial"/>
              </a:rPr>
              <a:t>dialog] </a:t>
            </a:r>
            <a:r>
              <a:rPr sz="1100" spc="165" dirty="0">
                <a:solidFill>
                  <a:srgbClr val="292934"/>
                </a:solidFill>
                <a:latin typeface="Arial"/>
                <a:cs typeface="Arial"/>
              </a:rPr>
              <a:t>***********************  </a:t>
            </a:r>
            <a:r>
              <a:rPr sz="1100" spc="110" dirty="0">
                <a:solidFill>
                  <a:srgbClr val="292934"/>
                </a:solidFill>
                <a:latin typeface="Arial"/>
                <a:cs typeface="Arial"/>
              </a:rPr>
              <a:t>ok:</a:t>
            </a:r>
            <a:r>
              <a:rPr sz="1100" spc="28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100" spc="145" dirty="0">
                <a:solidFill>
                  <a:srgbClr val="292934"/>
                </a:solidFill>
                <a:latin typeface="Arial"/>
                <a:cs typeface="Arial"/>
              </a:rPr>
              <a:t>[cloud-daily]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Arial"/>
              <a:cs typeface="Arial"/>
            </a:endParaRPr>
          </a:p>
          <a:p>
            <a:pPr marL="12700" marR="1223645">
              <a:lnSpc>
                <a:spcPct val="100000"/>
              </a:lnSpc>
            </a:pPr>
            <a:r>
              <a:rPr sz="1100" spc="-40" dirty="0">
                <a:solidFill>
                  <a:srgbClr val="292934"/>
                </a:solidFill>
                <a:latin typeface="Arial"/>
                <a:cs typeface="Arial"/>
              </a:rPr>
              <a:t>TASK: [OpenSSL </a:t>
            </a:r>
            <a:r>
              <a:rPr sz="1100" spc="320" dirty="0">
                <a:solidFill>
                  <a:srgbClr val="292934"/>
                </a:solidFill>
                <a:latin typeface="Arial"/>
                <a:cs typeface="Arial"/>
              </a:rPr>
              <a:t>| </a:t>
            </a:r>
            <a:r>
              <a:rPr sz="1100" spc="50" dirty="0">
                <a:solidFill>
                  <a:srgbClr val="292934"/>
                </a:solidFill>
                <a:latin typeface="Arial"/>
                <a:cs typeface="Arial"/>
              </a:rPr>
              <a:t>Apt </a:t>
            </a:r>
            <a:r>
              <a:rPr sz="1100" spc="320" dirty="0">
                <a:solidFill>
                  <a:srgbClr val="292934"/>
                </a:solidFill>
                <a:latin typeface="Arial"/>
                <a:cs typeface="Arial"/>
              </a:rPr>
              <a:t>| </a:t>
            </a:r>
            <a:r>
              <a:rPr sz="1100" spc="55" dirty="0">
                <a:solidFill>
                  <a:srgbClr val="292934"/>
                </a:solidFill>
                <a:latin typeface="Arial"/>
                <a:cs typeface="Arial"/>
              </a:rPr>
              <a:t>Prevent </a:t>
            </a:r>
            <a:r>
              <a:rPr sz="1100" spc="150" dirty="0">
                <a:solidFill>
                  <a:srgbClr val="292934"/>
                </a:solidFill>
                <a:latin typeface="Arial"/>
                <a:cs typeface="Arial"/>
              </a:rPr>
              <a:t>restart </a:t>
            </a:r>
            <a:r>
              <a:rPr sz="1100" spc="90" dirty="0">
                <a:solidFill>
                  <a:srgbClr val="292934"/>
                </a:solidFill>
                <a:latin typeface="Arial"/>
                <a:cs typeface="Arial"/>
              </a:rPr>
              <a:t>services </a:t>
            </a:r>
            <a:r>
              <a:rPr sz="1100" spc="135" dirty="0">
                <a:solidFill>
                  <a:srgbClr val="292934"/>
                </a:solidFill>
                <a:latin typeface="Arial"/>
                <a:cs typeface="Arial"/>
              </a:rPr>
              <a:t>dialog] </a:t>
            </a:r>
            <a:r>
              <a:rPr sz="1100" spc="165" dirty="0">
                <a:solidFill>
                  <a:srgbClr val="292934"/>
                </a:solidFill>
                <a:latin typeface="Arial"/>
                <a:cs typeface="Arial"/>
              </a:rPr>
              <a:t>***********************  </a:t>
            </a:r>
            <a:r>
              <a:rPr sz="1100" spc="110" dirty="0">
                <a:solidFill>
                  <a:srgbClr val="292934"/>
                </a:solidFill>
                <a:latin typeface="Arial"/>
                <a:cs typeface="Arial"/>
              </a:rPr>
              <a:t>ok:</a:t>
            </a:r>
            <a:r>
              <a:rPr sz="1100" spc="28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100" spc="145" dirty="0">
                <a:solidFill>
                  <a:srgbClr val="292934"/>
                </a:solidFill>
                <a:latin typeface="Arial"/>
                <a:cs typeface="Arial"/>
              </a:rPr>
              <a:t>[cloud-daily]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Arial"/>
              <a:cs typeface="Arial"/>
            </a:endParaRPr>
          </a:p>
          <a:p>
            <a:pPr marL="12700" marR="1223645">
              <a:lnSpc>
                <a:spcPct val="100000"/>
              </a:lnSpc>
            </a:pPr>
            <a:r>
              <a:rPr sz="1100" spc="-40" dirty="0">
                <a:solidFill>
                  <a:srgbClr val="292934"/>
                </a:solidFill>
                <a:latin typeface="Arial"/>
                <a:cs typeface="Arial"/>
              </a:rPr>
              <a:t>TASK: [OpenSSL </a:t>
            </a:r>
            <a:r>
              <a:rPr sz="1100" spc="320" dirty="0">
                <a:solidFill>
                  <a:srgbClr val="292934"/>
                </a:solidFill>
                <a:latin typeface="Arial"/>
                <a:cs typeface="Arial"/>
              </a:rPr>
              <a:t>| </a:t>
            </a:r>
            <a:r>
              <a:rPr sz="1100" spc="50" dirty="0">
                <a:solidFill>
                  <a:srgbClr val="292934"/>
                </a:solidFill>
                <a:latin typeface="Arial"/>
                <a:cs typeface="Arial"/>
              </a:rPr>
              <a:t>Apt </a:t>
            </a:r>
            <a:r>
              <a:rPr sz="1100" spc="320" dirty="0">
                <a:solidFill>
                  <a:srgbClr val="292934"/>
                </a:solidFill>
                <a:latin typeface="Arial"/>
                <a:cs typeface="Arial"/>
              </a:rPr>
              <a:t>| </a:t>
            </a:r>
            <a:r>
              <a:rPr sz="1100" spc="-5" dirty="0">
                <a:solidFill>
                  <a:srgbClr val="292934"/>
                </a:solidFill>
                <a:latin typeface="Arial"/>
                <a:cs typeface="Arial"/>
              </a:rPr>
              <a:t>Upgrade </a:t>
            </a:r>
            <a:r>
              <a:rPr sz="1100" spc="55" dirty="0">
                <a:solidFill>
                  <a:srgbClr val="292934"/>
                </a:solidFill>
                <a:latin typeface="Arial"/>
                <a:cs typeface="Arial"/>
              </a:rPr>
              <a:t>Openssl] </a:t>
            </a:r>
            <a:r>
              <a:rPr sz="1100" spc="165" dirty="0">
                <a:solidFill>
                  <a:srgbClr val="292934"/>
                </a:solidFill>
                <a:latin typeface="Arial"/>
                <a:cs typeface="Arial"/>
              </a:rPr>
              <a:t>***************************************  </a:t>
            </a:r>
            <a:r>
              <a:rPr sz="1100" spc="30" dirty="0">
                <a:solidFill>
                  <a:srgbClr val="292934"/>
                </a:solidFill>
                <a:latin typeface="Arial"/>
                <a:cs typeface="Arial"/>
              </a:rPr>
              <a:t>changed: </a:t>
            </a:r>
            <a:r>
              <a:rPr sz="1100" spc="145" dirty="0">
                <a:solidFill>
                  <a:srgbClr val="292934"/>
                </a:solidFill>
                <a:latin typeface="Arial"/>
                <a:cs typeface="Arial"/>
              </a:rPr>
              <a:t>[cloud-daily] </a:t>
            </a:r>
            <a:r>
              <a:rPr sz="1100" spc="-45" dirty="0">
                <a:solidFill>
                  <a:srgbClr val="292934"/>
                </a:solidFill>
                <a:latin typeface="Arial"/>
                <a:cs typeface="Arial"/>
              </a:rPr>
              <a:t>=&gt;</a:t>
            </a:r>
            <a:r>
              <a:rPr sz="1100" spc="8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100" spc="114" dirty="0">
                <a:solidFill>
                  <a:srgbClr val="292934"/>
                </a:solidFill>
                <a:latin typeface="Arial"/>
                <a:cs typeface="Arial"/>
              </a:rPr>
              <a:t>(item=openssl,libssl1.0.0)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50">
              <a:latin typeface="Arial"/>
              <a:cs typeface="Arial"/>
            </a:endParaRPr>
          </a:p>
          <a:p>
            <a:pPr marL="12700" marR="1223645">
              <a:lnSpc>
                <a:spcPct val="100000"/>
              </a:lnSpc>
            </a:pPr>
            <a:r>
              <a:rPr sz="1100" spc="-40" dirty="0">
                <a:solidFill>
                  <a:srgbClr val="292934"/>
                </a:solidFill>
                <a:latin typeface="Arial"/>
                <a:cs typeface="Arial"/>
              </a:rPr>
              <a:t>TASK: [OpenSSL </a:t>
            </a:r>
            <a:r>
              <a:rPr sz="1100" spc="320" dirty="0">
                <a:solidFill>
                  <a:srgbClr val="292934"/>
                </a:solidFill>
                <a:latin typeface="Arial"/>
                <a:cs typeface="Arial"/>
              </a:rPr>
              <a:t>| </a:t>
            </a:r>
            <a:r>
              <a:rPr sz="1100" spc="5" dirty="0">
                <a:solidFill>
                  <a:srgbClr val="292934"/>
                </a:solidFill>
                <a:latin typeface="Arial"/>
                <a:cs typeface="Arial"/>
              </a:rPr>
              <a:t>Get </a:t>
            </a:r>
            <a:r>
              <a:rPr sz="1100" spc="-75" dirty="0">
                <a:solidFill>
                  <a:srgbClr val="292934"/>
                </a:solidFill>
                <a:latin typeface="Arial"/>
                <a:cs typeface="Arial"/>
              </a:rPr>
              <a:t>new </a:t>
            </a:r>
            <a:r>
              <a:rPr sz="1100" spc="114" dirty="0">
                <a:solidFill>
                  <a:srgbClr val="292934"/>
                </a:solidFill>
                <a:latin typeface="Arial"/>
                <a:cs typeface="Arial"/>
              </a:rPr>
              <a:t>version] </a:t>
            </a:r>
            <a:r>
              <a:rPr sz="1100" spc="165" dirty="0">
                <a:solidFill>
                  <a:srgbClr val="292934"/>
                </a:solidFill>
                <a:latin typeface="Arial"/>
                <a:cs typeface="Arial"/>
              </a:rPr>
              <a:t>*********************************************  </a:t>
            </a:r>
            <a:r>
              <a:rPr sz="1100" spc="30" dirty="0">
                <a:solidFill>
                  <a:srgbClr val="292934"/>
                </a:solidFill>
                <a:latin typeface="Arial"/>
                <a:cs typeface="Arial"/>
              </a:rPr>
              <a:t>changed:</a:t>
            </a:r>
            <a:r>
              <a:rPr sz="1100" spc="28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100" spc="145" dirty="0">
                <a:solidFill>
                  <a:srgbClr val="292934"/>
                </a:solidFill>
                <a:latin typeface="Arial"/>
                <a:cs typeface="Arial"/>
              </a:rPr>
              <a:t>[cloud-daily]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Arial"/>
              <a:cs typeface="Arial"/>
            </a:endParaRPr>
          </a:p>
          <a:p>
            <a:pPr marL="12700" marR="1223645">
              <a:lnSpc>
                <a:spcPct val="100000"/>
              </a:lnSpc>
            </a:pPr>
            <a:r>
              <a:rPr sz="1100" spc="-40" dirty="0">
                <a:solidFill>
                  <a:srgbClr val="292934"/>
                </a:solidFill>
                <a:latin typeface="Arial"/>
                <a:cs typeface="Arial"/>
              </a:rPr>
              <a:t>TASK: [OpenSSL </a:t>
            </a:r>
            <a:r>
              <a:rPr sz="1100" spc="320" dirty="0">
                <a:solidFill>
                  <a:srgbClr val="292934"/>
                </a:solidFill>
                <a:latin typeface="Arial"/>
                <a:cs typeface="Arial"/>
              </a:rPr>
              <a:t>| </a:t>
            </a:r>
            <a:r>
              <a:rPr sz="1100" spc="5" dirty="0">
                <a:solidFill>
                  <a:srgbClr val="292934"/>
                </a:solidFill>
                <a:latin typeface="Arial"/>
                <a:cs typeface="Arial"/>
              </a:rPr>
              <a:t>Get </a:t>
            </a:r>
            <a:r>
              <a:rPr sz="1100" spc="-75" dirty="0">
                <a:solidFill>
                  <a:srgbClr val="292934"/>
                </a:solidFill>
                <a:latin typeface="Arial"/>
                <a:cs typeface="Arial"/>
              </a:rPr>
              <a:t>new </a:t>
            </a:r>
            <a:r>
              <a:rPr sz="1100" spc="114" dirty="0">
                <a:solidFill>
                  <a:srgbClr val="292934"/>
                </a:solidFill>
                <a:latin typeface="Arial"/>
                <a:cs typeface="Arial"/>
              </a:rPr>
              <a:t>version] </a:t>
            </a:r>
            <a:r>
              <a:rPr sz="1100" spc="165" dirty="0">
                <a:solidFill>
                  <a:srgbClr val="292934"/>
                </a:solidFill>
                <a:latin typeface="Arial"/>
                <a:cs typeface="Arial"/>
              </a:rPr>
              <a:t>*********************************************  </a:t>
            </a:r>
            <a:r>
              <a:rPr sz="1100" spc="30" dirty="0">
                <a:solidFill>
                  <a:srgbClr val="292934"/>
                </a:solidFill>
                <a:latin typeface="Arial"/>
                <a:cs typeface="Arial"/>
              </a:rPr>
              <a:t>changed:</a:t>
            </a:r>
            <a:r>
              <a:rPr sz="1100" spc="28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100" spc="145" dirty="0">
                <a:solidFill>
                  <a:srgbClr val="292934"/>
                </a:solidFill>
                <a:latin typeface="Arial"/>
                <a:cs typeface="Arial"/>
              </a:rPr>
              <a:t>[cloud-daily]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Arial"/>
              <a:cs typeface="Arial"/>
            </a:endParaRPr>
          </a:p>
          <a:p>
            <a:pPr marL="12700" marR="1223645">
              <a:lnSpc>
                <a:spcPct val="100000"/>
              </a:lnSpc>
            </a:pPr>
            <a:r>
              <a:rPr sz="1100" spc="-40" dirty="0">
                <a:solidFill>
                  <a:srgbClr val="292934"/>
                </a:solidFill>
                <a:latin typeface="Arial"/>
                <a:cs typeface="Arial"/>
              </a:rPr>
              <a:t>TASK: [OpenSSL </a:t>
            </a:r>
            <a:r>
              <a:rPr sz="1100" spc="320" dirty="0">
                <a:solidFill>
                  <a:srgbClr val="292934"/>
                </a:solidFill>
                <a:latin typeface="Arial"/>
                <a:cs typeface="Arial"/>
              </a:rPr>
              <a:t>| </a:t>
            </a:r>
            <a:r>
              <a:rPr sz="1100" spc="45" dirty="0">
                <a:solidFill>
                  <a:srgbClr val="292934"/>
                </a:solidFill>
                <a:latin typeface="Arial"/>
                <a:cs typeface="Arial"/>
              </a:rPr>
              <a:t>Confirm </a:t>
            </a:r>
            <a:r>
              <a:rPr sz="1100" spc="-75" dirty="0">
                <a:solidFill>
                  <a:srgbClr val="292934"/>
                </a:solidFill>
                <a:latin typeface="Arial"/>
                <a:cs typeface="Arial"/>
              </a:rPr>
              <a:t>new </a:t>
            </a:r>
            <a:r>
              <a:rPr sz="1100" spc="114" dirty="0">
                <a:solidFill>
                  <a:srgbClr val="292934"/>
                </a:solidFill>
                <a:latin typeface="Arial"/>
                <a:cs typeface="Arial"/>
              </a:rPr>
              <a:t>version] </a:t>
            </a:r>
            <a:r>
              <a:rPr sz="1100" spc="165" dirty="0">
                <a:solidFill>
                  <a:srgbClr val="292934"/>
                </a:solidFill>
                <a:latin typeface="Arial"/>
                <a:cs typeface="Arial"/>
              </a:rPr>
              <a:t>*****************************************  </a:t>
            </a:r>
            <a:r>
              <a:rPr sz="1100" spc="110" dirty="0">
                <a:solidFill>
                  <a:srgbClr val="292934"/>
                </a:solidFill>
                <a:latin typeface="Arial"/>
                <a:cs typeface="Arial"/>
              </a:rPr>
              <a:t>ok: </a:t>
            </a:r>
            <a:r>
              <a:rPr sz="1100" spc="145" dirty="0">
                <a:solidFill>
                  <a:srgbClr val="292934"/>
                </a:solidFill>
                <a:latin typeface="Arial"/>
                <a:cs typeface="Arial"/>
              </a:rPr>
              <a:t>[cloud-daily] </a:t>
            </a:r>
            <a:r>
              <a:rPr sz="1100" spc="-45" dirty="0">
                <a:solidFill>
                  <a:srgbClr val="292934"/>
                </a:solidFill>
                <a:latin typeface="Arial"/>
                <a:cs typeface="Arial"/>
              </a:rPr>
              <a:t>=&gt;</a:t>
            </a:r>
            <a:r>
              <a:rPr sz="1100" spc="18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100" spc="235" dirty="0">
                <a:solidFill>
                  <a:srgbClr val="292934"/>
                </a:solidFill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  <a:p>
            <a:pPr marL="12700" marR="5080" indent="304800">
              <a:lnSpc>
                <a:spcPts val="1060"/>
              </a:lnSpc>
              <a:spcBef>
                <a:spcPts val="254"/>
              </a:spcBef>
            </a:pPr>
            <a:r>
              <a:rPr sz="1100" spc="75" dirty="0">
                <a:solidFill>
                  <a:srgbClr val="292934"/>
                </a:solidFill>
                <a:latin typeface="Arial"/>
                <a:cs typeface="Arial"/>
              </a:rPr>
              <a:t>"msg": </a:t>
            </a:r>
            <a:r>
              <a:rPr sz="1100" spc="-45" dirty="0">
                <a:solidFill>
                  <a:srgbClr val="292934"/>
                </a:solidFill>
                <a:latin typeface="Arial"/>
                <a:cs typeface="Arial"/>
              </a:rPr>
              <a:t>"OpenSSL </a:t>
            </a:r>
            <a:r>
              <a:rPr sz="1100" spc="95" dirty="0">
                <a:solidFill>
                  <a:srgbClr val="292934"/>
                </a:solidFill>
                <a:latin typeface="Arial"/>
                <a:cs typeface="Arial"/>
              </a:rPr>
              <a:t>version </a:t>
            </a:r>
            <a:r>
              <a:rPr sz="1100" spc="150" dirty="0">
                <a:solidFill>
                  <a:srgbClr val="292934"/>
                </a:solidFill>
                <a:latin typeface="Arial"/>
                <a:cs typeface="Arial"/>
              </a:rPr>
              <a:t>installed </a:t>
            </a:r>
            <a:r>
              <a:rPr sz="1100" spc="204" dirty="0">
                <a:solidFill>
                  <a:srgbClr val="292934"/>
                </a:solidFill>
                <a:latin typeface="Arial"/>
                <a:cs typeface="Arial"/>
              </a:rPr>
              <a:t>is </a:t>
            </a:r>
            <a:r>
              <a:rPr sz="1100" spc="65" dirty="0">
                <a:solidFill>
                  <a:srgbClr val="292934"/>
                </a:solidFill>
                <a:latin typeface="Arial"/>
                <a:cs typeface="Arial"/>
              </a:rPr>
              <a:t>openssl\t1.0.1e-2+deb7u11, </a:t>
            </a:r>
            <a:r>
              <a:rPr sz="1100" spc="190" dirty="0">
                <a:solidFill>
                  <a:srgbClr val="292934"/>
                </a:solidFill>
                <a:latin typeface="Arial"/>
                <a:cs typeface="Arial"/>
              </a:rPr>
              <a:t>libssl </a:t>
            </a:r>
            <a:r>
              <a:rPr sz="1100" spc="90" dirty="0">
                <a:solidFill>
                  <a:srgbClr val="292934"/>
                </a:solidFill>
                <a:latin typeface="Arial"/>
                <a:cs typeface="Arial"/>
              </a:rPr>
              <a:t>version </a:t>
            </a:r>
            <a:r>
              <a:rPr sz="1100" spc="145" dirty="0">
                <a:solidFill>
                  <a:srgbClr val="292934"/>
                </a:solidFill>
                <a:latin typeface="Arial"/>
                <a:cs typeface="Arial"/>
              </a:rPr>
              <a:t>installed </a:t>
            </a:r>
            <a:r>
              <a:rPr sz="1100" spc="195" dirty="0">
                <a:solidFill>
                  <a:srgbClr val="292934"/>
                </a:solidFill>
                <a:latin typeface="Arial"/>
                <a:cs typeface="Arial"/>
              </a:rPr>
              <a:t>is  </a:t>
            </a:r>
            <a:r>
              <a:rPr sz="1100" spc="80" dirty="0">
                <a:solidFill>
                  <a:srgbClr val="292934"/>
                </a:solidFill>
                <a:latin typeface="Arial"/>
                <a:cs typeface="Arial"/>
              </a:rPr>
              <a:t>libssl1.0.0:amd64\t1.0.1e-2+deb7u11"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235" dirty="0">
                <a:solidFill>
                  <a:srgbClr val="292934"/>
                </a:solidFill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Arial"/>
              <a:cs typeface="Arial"/>
            </a:endParaRPr>
          </a:p>
          <a:p>
            <a:pPr marL="12700" marR="1223645">
              <a:lnSpc>
                <a:spcPct val="100000"/>
              </a:lnSpc>
              <a:tabLst>
                <a:tab pos="2070100" algn="l"/>
                <a:tab pos="2832100" algn="l"/>
                <a:tab pos="3823335" algn="l"/>
                <a:tab pos="5118735" algn="l"/>
              </a:tabLst>
            </a:pPr>
            <a:r>
              <a:rPr sz="1100" spc="-105" dirty="0">
                <a:solidFill>
                  <a:srgbClr val="292934"/>
                </a:solidFill>
                <a:latin typeface="Arial"/>
                <a:cs typeface="Arial"/>
              </a:rPr>
              <a:t>PLAY </a:t>
            </a:r>
            <a:r>
              <a:rPr sz="1100" spc="-160" dirty="0">
                <a:solidFill>
                  <a:srgbClr val="292934"/>
                </a:solidFill>
                <a:latin typeface="Arial"/>
                <a:cs typeface="Arial"/>
              </a:rPr>
              <a:t>RECAP </a:t>
            </a:r>
            <a:r>
              <a:rPr sz="1100" spc="165" dirty="0">
                <a:solidFill>
                  <a:srgbClr val="292934"/>
                </a:solidFill>
                <a:latin typeface="Arial"/>
                <a:cs typeface="Arial"/>
              </a:rPr>
              <a:t>********************************************************************  </a:t>
            </a:r>
            <a:r>
              <a:rPr sz="1100" spc="120" dirty="0">
                <a:solidFill>
                  <a:srgbClr val="292934"/>
                </a:solidFill>
                <a:latin typeface="Arial"/>
                <a:cs typeface="Arial"/>
              </a:rPr>
              <a:t>cloud-daily	</a:t>
            </a:r>
            <a:r>
              <a:rPr sz="1100" spc="300" dirty="0">
                <a:solidFill>
                  <a:srgbClr val="292934"/>
                </a:solidFill>
                <a:latin typeface="Arial"/>
                <a:cs typeface="Arial"/>
              </a:rPr>
              <a:t>:</a:t>
            </a:r>
            <a:r>
              <a:rPr sz="1100" spc="29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292934"/>
                </a:solidFill>
                <a:latin typeface="Arial"/>
                <a:cs typeface="Arial"/>
              </a:rPr>
              <a:t>ok=11	</a:t>
            </a:r>
            <a:r>
              <a:rPr sz="1100" spc="-15" dirty="0">
                <a:solidFill>
                  <a:srgbClr val="292934"/>
                </a:solidFill>
                <a:latin typeface="Arial"/>
                <a:cs typeface="Arial"/>
              </a:rPr>
              <a:t>changed=5	</a:t>
            </a:r>
            <a:r>
              <a:rPr sz="1100" spc="35" dirty="0">
                <a:solidFill>
                  <a:srgbClr val="292934"/>
                </a:solidFill>
                <a:latin typeface="Arial"/>
                <a:cs typeface="Arial"/>
              </a:rPr>
              <a:t>unreachable=0	</a:t>
            </a:r>
            <a:r>
              <a:rPr sz="1100" spc="110" dirty="0">
                <a:solidFill>
                  <a:srgbClr val="292934"/>
                </a:solidFill>
                <a:latin typeface="Arial"/>
                <a:cs typeface="Arial"/>
              </a:rPr>
              <a:t>failed=0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48672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Example: </a:t>
            </a:r>
            <a:r>
              <a:rPr spc="-80" dirty="0"/>
              <a:t>Join</a:t>
            </a:r>
            <a:r>
              <a:rPr spc="-380" dirty="0"/>
              <a:t> </a:t>
            </a:r>
            <a:r>
              <a:rPr spc="-90" dirty="0"/>
              <a:t>Domain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2320"/>
            <a:ext cx="7018020" cy="346519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every new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VM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needs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to </a:t>
            </a:r>
            <a:r>
              <a:rPr sz="2400" spc="-10" dirty="0">
                <a:solidFill>
                  <a:srgbClr val="292934"/>
                </a:solidFill>
                <a:latin typeface="Arial"/>
                <a:cs typeface="Arial"/>
              </a:rPr>
              <a:t>be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added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a</a:t>
            </a:r>
            <a:r>
              <a:rPr sz="2400" spc="4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domain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packages needed</a:t>
            </a:r>
            <a:r>
              <a:rPr sz="2400" spc="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(winbind/samba)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domain could depend on</a:t>
            </a:r>
            <a:r>
              <a:rPr sz="2400" spc="5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environment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samba/winbind configuration </a:t>
            </a:r>
            <a:r>
              <a:rPr sz="2400" spc="-10" dirty="0">
                <a:solidFill>
                  <a:srgbClr val="292934"/>
                </a:solidFill>
                <a:latin typeface="Arial"/>
                <a:cs typeface="Arial"/>
              </a:rPr>
              <a:t>different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per</a:t>
            </a:r>
            <a:r>
              <a:rPr sz="2400" spc="14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machine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sudoers will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be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different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per</a:t>
            </a:r>
            <a:r>
              <a:rPr sz="2400" spc="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machine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domain admin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must</a:t>
            </a:r>
            <a:r>
              <a:rPr sz="2400" spc="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authenticate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this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happens a</a:t>
            </a:r>
            <a:r>
              <a:rPr sz="2400" spc="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lot</a:t>
            </a:r>
            <a:endParaRPr sz="240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484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reusable playbook and</a:t>
            </a:r>
            <a:r>
              <a:rPr sz="2000" spc="-7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roles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48672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Example: </a:t>
            </a:r>
            <a:r>
              <a:rPr spc="-80" dirty="0"/>
              <a:t>Join</a:t>
            </a:r>
            <a:r>
              <a:rPr spc="-380" dirty="0"/>
              <a:t> </a:t>
            </a:r>
            <a:r>
              <a:rPr spc="-90" dirty="0"/>
              <a:t>Domain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2391"/>
            <a:ext cx="6424930" cy="156337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Roles</a:t>
            </a:r>
            <a:endParaRPr sz="240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49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install active directory requirements</a:t>
            </a:r>
            <a:r>
              <a:rPr sz="2000" spc="-15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(active-directory)</a:t>
            </a:r>
            <a:endParaRPr sz="200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join 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the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assigned domain</a:t>
            </a:r>
            <a:r>
              <a:rPr sz="2000" spc="-6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(active-directory-join)</a:t>
            </a:r>
            <a:endParaRPr sz="200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maniuplate sudoers</a:t>
            </a:r>
            <a:r>
              <a:rPr sz="2000" spc="-6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(sudoers)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48672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Example: </a:t>
            </a:r>
            <a:r>
              <a:rPr spc="-80" dirty="0"/>
              <a:t>Join</a:t>
            </a:r>
            <a:r>
              <a:rPr spc="-380" dirty="0"/>
              <a:t> </a:t>
            </a:r>
            <a:r>
              <a:rPr spc="-90" dirty="0"/>
              <a:t>Domain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8798"/>
            <a:ext cx="21024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95"/>
              </a:spcBef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active-directory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231262"/>
            <a:ext cx="7165975" cy="3926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4695" marR="5247640" indent="-361950">
              <a:lnSpc>
                <a:spcPct val="100000"/>
              </a:lnSpc>
              <a:spcBef>
                <a:spcPts val="95"/>
              </a:spcBef>
            </a:pPr>
            <a:r>
              <a:rPr sz="1300" spc="25" dirty="0">
                <a:solidFill>
                  <a:srgbClr val="292934"/>
                </a:solidFill>
                <a:latin typeface="Arial"/>
                <a:cs typeface="Arial"/>
              </a:rPr>
              <a:t>ac</a:t>
            </a:r>
            <a:r>
              <a:rPr sz="1300" spc="430" dirty="0">
                <a:solidFill>
                  <a:srgbClr val="292934"/>
                </a:solidFill>
                <a:latin typeface="Arial"/>
                <a:cs typeface="Arial"/>
              </a:rPr>
              <a:t>t</a:t>
            </a:r>
            <a:r>
              <a:rPr sz="1300" spc="335" dirty="0">
                <a:solidFill>
                  <a:srgbClr val="292934"/>
                </a:solidFill>
                <a:latin typeface="Arial"/>
                <a:cs typeface="Arial"/>
              </a:rPr>
              <a:t>i</a:t>
            </a:r>
            <a:r>
              <a:rPr sz="1300" spc="65" dirty="0">
                <a:solidFill>
                  <a:srgbClr val="292934"/>
                </a:solidFill>
                <a:latin typeface="Arial"/>
                <a:cs typeface="Arial"/>
              </a:rPr>
              <a:t>v</a:t>
            </a:r>
            <a:r>
              <a:rPr sz="1300" spc="-30" dirty="0">
                <a:solidFill>
                  <a:srgbClr val="292934"/>
                </a:solidFill>
                <a:latin typeface="Arial"/>
                <a:cs typeface="Arial"/>
              </a:rPr>
              <a:t>e</a:t>
            </a:r>
            <a:r>
              <a:rPr sz="1300" spc="270" dirty="0">
                <a:solidFill>
                  <a:srgbClr val="292934"/>
                </a:solidFill>
                <a:latin typeface="Arial"/>
                <a:cs typeface="Arial"/>
              </a:rPr>
              <a:t>-</a:t>
            </a:r>
            <a:r>
              <a:rPr sz="1300" spc="-10" dirty="0">
                <a:solidFill>
                  <a:srgbClr val="292934"/>
                </a:solidFill>
                <a:latin typeface="Arial"/>
                <a:cs typeface="Arial"/>
              </a:rPr>
              <a:t>d</a:t>
            </a:r>
            <a:r>
              <a:rPr sz="1300" spc="415" dirty="0">
                <a:solidFill>
                  <a:srgbClr val="292934"/>
                </a:solidFill>
                <a:latin typeface="Arial"/>
                <a:cs typeface="Arial"/>
              </a:rPr>
              <a:t>i</a:t>
            </a:r>
            <a:r>
              <a:rPr sz="1300" spc="280" dirty="0">
                <a:solidFill>
                  <a:srgbClr val="292934"/>
                </a:solidFill>
                <a:latin typeface="Arial"/>
                <a:cs typeface="Arial"/>
              </a:rPr>
              <a:t>r</a:t>
            </a:r>
            <a:r>
              <a:rPr sz="1300" spc="-20" dirty="0">
                <a:solidFill>
                  <a:srgbClr val="292934"/>
                </a:solidFill>
                <a:latin typeface="Arial"/>
                <a:cs typeface="Arial"/>
              </a:rPr>
              <a:t>e</a:t>
            </a:r>
            <a:r>
              <a:rPr sz="1300" spc="55" dirty="0">
                <a:solidFill>
                  <a:srgbClr val="292934"/>
                </a:solidFill>
                <a:latin typeface="Arial"/>
                <a:cs typeface="Arial"/>
              </a:rPr>
              <a:t>c</a:t>
            </a:r>
            <a:r>
              <a:rPr sz="1300" spc="355" dirty="0">
                <a:solidFill>
                  <a:srgbClr val="292934"/>
                </a:solidFill>
                <a:latin typeface="Arial"/>
                <a:cs typeface="Arial"/>
              </a:rPr>
              <a:t>t</a:t>
            </a:r>
            <a:r>
              <a:rPr sz="1300" spc="-20" dirty="0">
                <a:solidFill>
                  <a:srgbClr val="292934"/>
                </a:solidFill>
                <a:latin typeface="Arial"/>
                <a:cs typeface="Arial"/>
              </a:rPr>
              <a:t>o</a:t>
            </a:r>
            <a:r>
              <a:rPr sz="1300" spc="270" dirty="0">
                <a:solidFill>
                  <a:srgbClr val="292934"/>
                </a:solidFill>
                <a:latin typeface="Arial"/>
                <a:cs typeface="Arial"/>
              </a:rPr>
              <a:t>r</a:t>
            </a:r>
            <a:r>
              <a:rPr sz="1300" spc="55" dirty="0">
                <a:solidFill>
                  <a:srgbClr val="292934"/>
                </a:solidFill>
                <a:latin typeface="Arial"/>
                <a:cs typeface="Arial"/>
              </a:rPr>
              <a:t>y</a:t>
            </a:r>
            <a:r>
              <a:rPr sz="1300" spc="350" dirty="0">
                <a:solidFill>
                  <a:srgbClr val="292934"/>
                </a:solidFill>
                <a:latin typeface="Arial"/>
                <a:cs typeface="Arial"/>
              </a:rPr>
              <a:t>/  </a:t>
            </a:r>
            <a:r>
              <a:rPr sz="1300" spc="145" dirty="0">
                <a:solidFill>
                  <a:srgbClr val="292934"/>
                </a:solidFill>
                <a:latin typeface="Arial"/>
                <a:cs typeface="Arial"/>
              </a:rPr>
              <a:t>tasks/</a:t>
            </a:r>
            <a:endParaRPr sz="1300">
              <a:latin typeface="Arial"/>
              <a:cs typeface="Arial"/>
            </a:endParaRPr>
          </a:p>
          <a:p>
            <a:pPr marL="734695" marR="5337175" indent="362585">
              <a:lnSpc>
                <a:spcPct val="100000"/>
              </a:lnSpc>
            </a:pPr>
            <a:r>
              <a:rPr sz="1300" spc="-380" dirty="0">
                <a:solidFill>
                  <a:srgbClr val="292934"/>
                </a:solidFill>
                <a:latin typeface="Arial"/>
                <a:cs typeface="Arial"/>
              </a:rPr>
              <a:t>m</a:t>
            </a:r>
            <a:r>
              <a:rPr sz="1300" spc="-10" dirty="0">
                <a:solidFill>
                  <a:srgbClr val="292934"/>
                </a:solidFill>
                <a:latin typeface="Arial"/>
                <a:cs typeface="Arial"/>
              </a:rPr>
              <a:t>a</a:t>
            </a:r>
            <a:r>
              <a:rPr sz="1300" spc="415" dirty="0">
                <a:solidFill>
                  <a:srgbClr val="292934"/>
                </a:solidFill>
                <a:latin typeface="Arial"/>
                <a:cs typeface="Arial"/>
              </a:rPr>
              <a:t>i</a:t>
            </a:r>
            <a:r>
              <a:rPr sz="1300" spc="-20" dirty="0">
                <a:solidFill>
                  <a:srgbClr val="292934"/>
                </a:solidFill>
                <a:latin typeface="Arial"/>
                <a:cs typeface="Arial"/>
              </a:rPr>
              <a:t>n</a:t>
            </a:r>
            <a:r>
              <a:rPr sz="1300" spc="355" dirty="0">
                <a:solidFill>
                  <a:srgbClr val="292934"/>
                </a:solidFill>
                <a:latin typeface="Arial"/>
                <a:cs typeface="Arial"/>
              </a:rPr>
              <a:t>.</a:t>
            </a:r>
            <a:r>
              <a:rPr sz="1300" spc="55" dirty="0">
                <a:solidFill>
                  <a:srgbClr val="292934"/>
                </a:solidFill>
                <a:latin typeface="Arial"/>
                <a:cs typeface="Arial"/>
              </a:rPr>
              <a:t>y</a:t>
            </a:r>
            <a:r>
              <a:rPr sz="1300" spc="-380" dirty="0">
                <a:solidFill>
                  <a:srgbClr val="292934"/>
                </a:solidFill>
                <a:latin typeface="Arial"/>
                <a:cs typeface="Arial"/>
              </a:rPr>
              <a:t>m</a:t>
            </a:r>
            <a:r>
              <a:rPr sz="1300" spc="490" dirty="0">
                <a:solidFill>
                  <a:srgbClr val="292934"/>
                </a:solidFill>
                <a:latin typeface="Arial"/>
                <a:cs typeface="Arial"/>
              </a:rPr>
              <a:t>l  </a:t>
            </a:r>
            <a:r>
              <a:rPr sz="1300" spc="110" dirty="0">
                <a:solidFill>
                  <a:srgbClr val="292934"/>
                </a:solidFill>
                <a:latin typeface="Arial"/>
                <a:cs typeface="Arial"/>
              </a:rPr>
              <a:t>templates/</a:t>
            </a:r>
            <a:endParaRPr sz="1300">
              <a:latin typeface="Arial"/>
              <a:cs typeface="Arial"/>
            </a:endParaRPr>
          </a:p>
          <a:p>
            <a:pPr marL="1097915">
              <a:lnSpc>
                <a:spcPct val="100000"/>
              </a:lnSpc>
            </a:pPr>
            <a:r>
              <a:rPr sz="1300" spc="130" dirty="0">
                <a:solidFill>
                  <a:srgbClr val="292934"/>
                </a:solidFill>
                <a:latin typeface="Arial"/>
                <a:cs typeface="Arial"/>
              </a:rPr>
              <a:t>nsswitch.j2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"/>
              </a:spcBef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tasks</a:t>
            </a:r>
            <a:r>
              <a:rPr sz="2200" spc="-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(main.yml)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300" spc="270" dirty="0">
                <a:solidFill>
                  <a:srgbClr val="292934"/>
                </a:solidFill>
                <a:latin typeface="Arial"/>
                <a:cs typeface="Arial"/>
              </a:rPr>
              <a:t>---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Arial"/>
              <a:cs typeface="Arial"/>
            </a:endParaRPr>
          </a:p>
          <a:p>
            <a:pPr marL="192405" marR="5080" indent="-180340">
              <a:lnSpc>
                <a:spcPct val="100000"/>
              </a:lnSpc>
              <a:buChar char="-"/>
              <a:tabLst>
                <a:tab pos="193040" algn="l"/>
              </a:tabLst>
            </a:pPr>
            <a:r>
              <a:rPr sz="1300" spc="-15" dirty="0">
                <a:solidFill>
                  <a:srgbClr val="292934"/>
                </a:solidFill>
                <a:latin typeface="Arial"/>
                <a:cs typeface="Arial"/>
              </a:rPr>
              <a:t>name: </a:t>
            </a:r>
            <a:r>
              <a:rPr sz="1300" spc="-190" dirty="0">
                <a:solidFill>
                  <a:srgbClr val="292934"/>
                </a:solidFill>
                <a:latin typeface="Arial"/>
                <a:cs typeface="Arial"/>
              </a:rPr>
              <a:t>AD </a:t>
            </a:r>
            <a:r>
              <a:rPr sz="1300" spc="135" dirty="0">
                <a:solidFill>
                  <a:srgbClr val="292934"/>
                </a:solidFill>
                <a:latin typeface="Arial"/>
                <a:cs typeface="Arial"/>
              </a:rPr>
              <a:t>Authentication| </a:t>
            </a:r>
            <a:r>
              <a:rPr sz="1300" spc="225" dirty="0">
                <a:solidFill>
                  <a:srgbClr val="292934"/>
                </a:solidFill>
                <a:latin typeface="Arial"/>
                <a:cs typeface="Arial"/>
              </a:rPr>
              <a:t>Install </a:t>
            </a:r>
            <a:r>
              <a:rPr sz="1300" spc="370" dirty="0">
                <a:solidFill>
                  <a:srgbClr val="292934"/>
                </a:solidFill>
                <a:latin typeface="Arial"/>
                <a:cs typeface="Arial"/>
              </a:rPr>
              <a:t>| </a:t>
            </a:r>
            <a:r>
              <a:rPr sz="1300" spc="225" dirty="0">
                <a:solidFill>
                  <a:srgbClr val="292934"/>
                </a:solidFill>
                <a:latin typeface="Arial"/>
                <a:cs typeface="Arial"/>
              </a:rPr>
              <a:t>Install </a:t>
            </a:r>
            <a:r>
              <a:rPr sz="1300" spc="35" dirty="0">
                <a:solidFill>
                  <a:srgbClr val="292934"/>
                </a:solidFill>
                <a:latin typeface="Arial"/>
                <a:cs typeface="Arial"/>
              </a:rPr>
              <a:t>dependencies </a:t>
            </a:r>
            <a:r>
              <a:rPr sz="1300" spc="204" dirty="0">
                <a:solidFill>
                  <a:srgbClr val="292934"/>
                </a:solidFill>
                <a:latin typeface="Arial"/>
                <a:cs typeface="Arial"/>
              </a:rPr>
              <a:t>for </a:t>
            </a:r>
            <a:r>
              <a:rPr sz="1300" spc="-190" dirty="0">
                <a:solidFill>
                  <a:srgbClr val="292934"/>
                </a:solidFill>
                <a:latin typeface="Arial"/>
                <a:cs typeface="Arial"/>
              </a:rPr>
              <a:t>AD </a:t>
            </a:r>
            <a:r>
              <a:rPr sz="1300" spc="130" dirty="0">
                <a:solidFill>
                  <a:srgbClr val="292934"/>
                </a:solidFill>
                <a:latin typeface="Arial"/>
                <a:cs typeface="Arial"/>
              </a:rPr>
              <a:t>authentication  </a:t>
            </a:r>
            <a:r>
              <a:rPr sz="1300" spc="165" dirty="0">
                <a:solidFill>
                  <a:srgbClr val="292934"/>
                </a:solidFill>
                <a:latin typeface="Arial"/>
                <a:cs typeface="Arial"/>
              </a:rPr>
              <a:t>apt: </a:t>
            </a:r>
            <a:r>
              <a:rPr sz="1300" spc="120" dirty="0">
                <a:solidFill>
                  <a:srgbClr val="292934"/>
                </a:solidFill>
                <a:latin typeface="Arial"/>
                <a:cs typeface="Arial"/>
              </a:rPr>
              <a:t>pkg={{item}} </a:t>
            </a:r>
            <a:r>
              <a:rPr sz="1300" spc="155" dirty="0">
                <a:solidFill>
                  <a:srgbClr val="292934"/>
                </a:solidFill>
                <a:latin typeface="Arial"/>
                <a:cs typeface="Arial"/>
              </a:rPr>
              <a:t>state=installed</a:t>
            </a:r>
            <a:r>
              <a:rPr sz="1300" spc="26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300" spc="80" dirty="0">
                <a:solidFill>
                  <a:srgbClr val="292934"/>
                </a:solidFill>
                <a:latin typeface="Arial"/>
                <a:cs typeface="Arial"/>
              </a:rPr>
              <a:t>force=yes</a:t>
            </a:r>
            <a:endParaRPr sz="1300">
              <a:latin typeface="Arial"/>
              <a:cs typeface="Arial"/>
            </a:endParaRPr>
          </a:p>
          <a:p>
            <a:pPr marL="192405">
              <a:lnSpc>
                <a:spcPct val="100000"/>
              </a:lnSpc>
            </a:pPr>
            <a:r>
              <a:rPr sz="1300" spc="120" dirty="0">
                <a:solidFill>
                  <a:srgbClr val="292934"/>
                </a:solidFill>
                <a:latin typeface="Arial"/>
                <a:cs typeface="Arial"/>
              </a:rPr>
              <a:t>with_items:</a:t>
            </a:r>
            <a:endParaRPr sz="1300">
              <a:latin typeface="Arial"/>
              <a:cs typeface="Arial"/>
            </a:endParaRPr>
          </a:p>
          <a:p>
            <a:pPr marL="554990" lvl="1" indent="-182245">
              <a:lnSpc>
                <a:spcPct val="100000"/>
              </a:lnSpc>
              <a:buChar char="-"/>
              <a:tabLst>
                <a:tab pos="555625" algn="l"/>
              </a:tabLst>
            </a:pPr>
            <a:r>
              <a:rPr sz="1300" spc="100" dirty="0">
                <a:solidFill>
                  <a:srgbClr val="292934"/>
                </a:solidFill>
                <a:latin typeface="Arial"/>
                <a:cs typeface="Arial"/>
              </a:rPr>
              <a:t>krb5-user</a:t>
            </a:r>
            <a:endParaRPr sz="1300">
              <a:latin typeface="Arial"/>
              <a:cs typeface="Arial"/>
            </a:endParaRPr>
          </a:p>
          <a:p>
            <a:pPr marL="554990" lvl="1" indent="-182245">
              <a:lnSpc>
                <a:spcPct val="100000"/>
              </a:lnSpc>
              <a:buChar char="-"/>
              <a:tabLst>
                <a:tab pos="555625" algn="l"/>
              </a:tabLst>
            </a:pPr>
            <a:r>
              <a:rPr sz="1300" spc="90" dirty="0">
                <a:solidFill>
                  <a:srgbClr val="292934"/>
                </a:solidFill>
                <a:latin typeface="Arial"/>
                <a:cs typeface="Arial"/>
              </a:rPr>
              <a:t>libpam-krb5</a:t>
            </a:r>
            <a:endParaRPr sz="1300">
              <a:latin typeface="Arial"/>
              <a:cs typeface="Arial"/>
            </a:endParaRPr>
          </a:p>
          <a:p>
            <a:pPr marL="554990" lvl="1" indent="-182245">
              <a:lnSpc>
                <a:spcPct val="100000"/>
              </a:lnSpc>
              <a:buChar char="-"/>
              <a:tabLst>
                <a:tab pos="555625" algn="l"/>
              </a:tabLst>
            </a:pPr>
            <a:r>
              <a:rPr sz="1300" spc="75" dirty="0">
                <a:solidFill>
                  <a:srgbClr val="292934"/>
                </a:solidFill>
                <a:latin typeface="Arial"/>
                <a:cs typeface="Arial"/>
              </a:rPr>
              <a:t>winbind</a:t>
            </a:r>
            <a:endParaRPr sz="1300">
              <a:latin typeface="Arial"/>
              <a:cs typeface="Arial"/>
            </a:endParaRPr>
          </a:p>
          <a:p>
            <a:pPr marL="554990" lvl="1" indent="-182245">
              <a:lnSpc>
                <a:spcPct val="100000"/>
              </a:lnSpc>
              <a:buChar char="-"/>
              <a:tabLst>
                <a:tab pos="555625" algn="l"/>
              </a:tabLst>
            </a:pPr>
            <a:r>
              <a:rPr sz="1300" spc="-70" dirty="0">
                <a:solidFill>
                  <a:srgbClr val="292934"/>
                </a:solidFill>
                <a:latin typeface="Arial"/>
                <a:cs typeface="Arial"/>
              </a:rPr>
              <a:t>samba</a:t>
            </a:r>
            <a:endParaRPr sz="13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292934"/>
              </a:buClr>
              <a:buFont typeface="Arial"/>
              <a:buChar char="-"/>
            </a:pPr>
            <a:endParaRPr sz="1350">
              <a:latin typeface="Arial"/>
              <a:cs typeface="Arial"/>
            </a:endParaRPr>
          </a:p>
          <a:p>
            <a:pPr marL="192405" marR="94615" indent="-180340">
              <a:lnSpc>
                <a:spcPct val="100000"/>
              </a:lnSpc>
              <a:buChar char="-"/>
              <a:tabLst>
                <a:tab pos="193040" algn="l"/>
              </a:tabLst>
            </a:pPr>
            <a:r>
              <a:rPr sz="1300" spc="-15" dirty="0">
                <a:solidFill>
                  <a:srgbClr val="292934"/>
                </a:solidFill>
                <a:latin typeface="Arial"/>
                <a:cs typeface="Arial"/>
              </a:rPr>
              <a:t>name: </a:t>
            </a:r>
            <a:r>
              <a:rPr sz="1300" spc="-190" dirty="0">
                <a:solidFill>
                  <a:srgbClr val="292934"/>
                </a:solidFill>
                <a:latin typeface="Arial"/>
                <a:cs typeface="Arial"/>
              </a:rPr>
              <a:t>AD </a:t>
            </a:r>
            <a:r>
              <a:rPr sz="1300" spc="120" dirty="0">
                <a:solidFill>
                  <a:srgbClr val="292934"/>
                </a:solidFill>
                <a:latin typeface="Arial"/>
                <a:cs typeface="Arial"/>
              </a:rPr>
              <a:t>Authentication </a:t>
            </a:r>
            <a:r>
              <a:rPr sz="1300" spc="370" dirty="0">
                <a:solidFill>
                  <a:srgbClr val="292934"/>
                </a:solidFill>
                <a:latin typeface="Arial"/>
                <a:cs typeface="Arial"/>
              </a:rPr>
              <a:t>| </a:t>
            </a:r>
            <a:r>
              <a:rPr sz="1300" spc="85" dirty="0">
                <a:solidFill>
                  <a:srgbClr val="292934"/>
                </a:solidFill>
                <a:latin typeface="Arial"/>
                <a:cs typeface="Arial"/>
              </a:rPr>
              <a:t>Configure </a:t>
            </a:r>
            <a:r>
              <a:rPr sz="1300" spc="370" dirty="0">
                <a:solidFill>
                  <a:srgbClr val="292934"/>
                </a:solidFill>
                <a:latin typeface="Arial"/>
                <a:cs typeface="Arial"/>
              </a:rPr>
              <a:t>| </a:t>
            </a:r>
            <a:r>
              <a:rPr sz="1300" spc="85" dirty="0">
                <a:solidFill>
                  <a:srgbClr val="292934"/>
                </a:solidFill>
                <a:latin typeface="Arial"/>
                <a:cs typeface="Arial"/>
              </a:rPr>
              <a:t>Allow </a:t>
            </a:r>
            <a:r>
              <a:rPr sz="1300" spc="204" dirty="0">
                <a:solidFill>
                  <a:srgbClr val="292934"/>
                </a:solidFill>
                <a:latin typeface="Arial"/>
                <a:cs typeface="Arial"/>
              </a:rPr>
              <a:t>for </a:t>
            </a:r>
            <a:r>
              <a:rPr sz="1300" spc="130" dirty="0">
                <a:solidFill>
                  <a:srgbClr val="292934"/>
                </a:solidFill>
                <a:latin typeface="Arial"/>
                <a:cs typeface="Arial"/>
              </a:rPr>
              <a:t>authentication </a:t>
            </a:r>
            <a:r>
              <a:rPr sz="1300" spc="85" dirty="0">
                <a:solidFill>
                  <a:srgbClr val="292934"/>
                </a:solidFill>
                <a:latin typeface="Arial"/>
                <a:cs typeface="Arial"/>
              </a:rPr>
              <a:t>using </a:t>
            </a:r>
            <a:r>
              <a:rPr sz="1300" spc="80" dirty="0">
                <a:solidFill>
                  <a:srgbClr val="292934"/>
                </a:solidFill>
                <a:latin typeface="Arial"/>
                <a:cs typeface="Arial"/>
              </a:rPr>
              <a:t>winbind  </a:t>
            </a:r>
            <a:r>
              <a:rPr sz="1300" spc="114" dirty="0">
                <a:solidFill>
                  <a:srgbClr val="292934"/>
                </a:solidFill>
                <a:latin typeface="Arial"/>
                <a:cs typeface="Arial"/>
              </a:rPr>
              <a:t>template: </a:t>
            </a:r>
            <a:r>
              <a:rPr sz="1300" spc="160" dirty="0">
                <a:solidFill>
                  <a:srgbClr val="292934"/>
                </a:solidFill>
                <a:latin typeface="Arial"/>
                <a:cs typeface="Arial"/>
              </a:rPr>
              <a:t>src='nsswitch.j2'</a:t>
            </a:r>
            <a:r>
              <a:rPr sz="1300" spc="1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300" spc="150" dirty="0">
                <a:solidFill>
                  <a:srgbClr val="292934"/>
                </a:solidFill>
                <a:latin typeface="Arial"/>
                <a:cs typeface="Arial"/>
              </a:rPr>
              <a:t>dest='/etc/nsswitch.conf'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48672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Example: </a:t>
            </a:r>
            <a:r>
              <a:rPr spc="-80" dirty="0"/>
              <a:t>Join</a:t>
            </a:r>
            <a:r>
              <a:rPr spc="-380" dirty="0"/>
              <a:t> </a:t>
            </a:r>
            <a:r>
              <a:rPr spc="-90" dirty="0"/>
              <a:t>Domain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75562"/>
            <a:ext cx="5384165" cy="4428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5"/>
              </a:spcBef>
              <a:buClr>
                <a:srgbClr val="92A199"/>
              </a:buClr>
              <a:buSzPct val="85294"/>
              <a:buChar char="•"/>
              <a:tabLst>
                <a:tab pos="195580" algn="l"/>
              </a:tabLst>
            </a:pPr>
            <a:r>
              <a:rPr sz="1700" spc="-5" dirty="0">
                <a:solidFill>
                  <a:srgbClr val="292934"/>
                </a:solidFill>
                <a:latin typeface="Arial"/>
                <a:cs typeface="Arial"/>
              </a:rPr>
              <a:t>active-directory-join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Arial"/>
              <a:cs typeface="Arial"/>
            </a:endParaRPr>
          </a:p>
          <a:p>
            <a:pPr marL="963294" marR="2267585" indent="-475615">
              <a:lnSpc>
                <a:spcPct val="100000"/>
              </a:lnSpc>
            </a:pPr>
            <a:r>
              <a:rPr sz="1700" spc="240" dirty="0">
                <a:solidFill>
                  <a:srgbClr val="292934"/>
                </a:solidFill>
                <a:latin typeface="Arial"/>
                <a:cs typeface="Arial"/>
              </a:rPr>
              <a:t>active-directory-join/  </a:t>
            </a:r>
            <a:r>
              <a:rPr sz="1700" spc="195" dirty="0">
                <a:solidFill>
                  <a:srgbClr val="292934"/>
                </a:solidFill>
                <a:latin typeface="Arial"/>
                <a:cs typeface="Arial"/>
              </a:rPr>
              <a:t>tasks/</a:t>
            </a:r>
            <a:endParaRPr sz="1700">
              <a:latin typeface="Arial"/>
              <a:cs typeface="Arial"/>
            </a:endParaRPr>
          </a:p>
          <a:p>
            <a:pPr marL="963294" marR="2982595" indent="476884">
              <a:lnSpc>
                <a:spcPct val="100000"/>
              </a:lnSpc>
            </a:pPr>
            <a:r>
              <a:rPr sz="1700" spc="-475" dirty="0">
                <a:solidFill>
                  <a:srgbClr val="292934"/>
                </a:solidFill>
                <a:latin typeface="Arial"/>
                <a:cs typeface="Arial"/>
              </a:rPr>
              <a:t>m</a:t>
            </a:r>
            <a:r>
              <a:rPr sz="1700" spc="204" dirty="0">
                <a:solidFill>
                  <a:srgbClr val="292934"/>
                </a:solidFill>
                <a:latin typeface="Arial"/>
                <a:cs typeface="Arial"/>
              </a:rPr>
              <a:t>ain.</a:t>
            </a:r>
            <a:r>
              <a:rPr sz="1700" spc="245" dirty="0">
                <a:solidFill>
                  <a:srgbClr val="292934"/>
                </a:solidFill>
                <a:latin typeface="Arial"/>
                <a:cs typeface="Arial"/>
              </a:rPr>
              <a:t>y</a:t>
            </a:r>
            <a:r>
              <a:rPr sz="1700" spc="30" dirty="0">
                <a:solidFill>
                  <a:srgbClr val="292934"/>
                </a:solidFill>
                <a:latin typeface="Arial"/>
                <a:cs typeface="Arial"/>
              </a:rPr>
              <a:t>ml  </a:t>
            </a:r>
            <a:r>
              <a:rPr sz="1700" spc="150" dirty="0">
                <a:solidFill>
                  <a:srgbClr val="292934"/>
                </a:solidFill>
                <a:latin typeface="Arial"/>
                <a:cs typeface="Arial"/>
              </a:rPr>
              <a:t>templates/</a:t>
            </a:r>
            <a:endParaRPr sz="1700">
              <a:latin typeface="Arial"/>
              <a:cs typeface="Arial"/>
            </a:endParaRPr>
          </a:p>
          <a:p>
            <a:pPr marL="1440815" marR="3101975">
              <a:lnSpc>
                <a:spcPct val="100000"/>
              </a:lnSpc>
            </a:pPr>
            <a:r>
              <a:rPr sz="1700" spc="90" dirty="0">
                <a:solidFill>
                  <a:srgbClr val="292934"/>
                </a:solidFill>
                <a:latin typeface="Arial"/>
                <a:cs typeface="Arial"/>
              </a:rPr>
              <a:t>k</a:t>
            </a:r>
            <a:r>
              <a:rPr sz="1700" spc="305" dirty="0">
                <a:solidFill>
                  <a:srgbClr val="292934"/>
                </a:solidFill>
                <a:latin typeface="Arial"/>
                <a:cs typeface="Arial"/>
              </a:rPr>
              <a:t>rb5.</a:t>
            </a:r>
            <a:r>
              <a:rPr sz="1700" spc="145" dirty="0">
                <a:solidFill>
                  <a:srgbClr val="292934"/>
                </a:solidFill>
                <a:latin typeface="Arial"/>
                <a:cs typeface="Arial"/>
              </a:rPr>
              <a:t>j</a:t>
            </a:r>
            <a:r>
              <a:rPr sz="1700" spc="-10" dirty="0">
                <a:solidFill>
                  <a:srgbClr val="292934"/>
                </a:solidFill>
                <a:latin typeface="Arial"/>
                <a:cs typeface="Arial"/>
              </a:rPr>
              <a:t>2  pam/</a:t>
            </a:r>
            <a:endParaRPr sz="1700">
              <a:latin typeface="Arial"/>
              <a:cs typeface="Arial"/>
            </a:endParaRPr>
          </a:p>
          <a:p>
            <a:pPr marL="1917700" marR="1315085">
              <a:lnSpc>
                <a:spcPct val="100000"/>
              </a:lnSpc>
            </a:pPr>
            <a:r>
              <a:rPr sz="1700" spc="60" dirty="0">
                <a:solidFill>
                  <a:srgbClr val="292934"/>
                </a:solidFill>
                <a:latin typeface="Arial"/>
                <a:cs typeface="Arial"/>
              </a:rPr>
              <a:t>common-account.j2  common-auth.j2  </a:t>
            </a:r>
            <a:r>
              <a:rPr sz="1700" spc="-160" dirty="0">
                <a:solidFill>
                  <a:srgbClr val="292934"/>
                </a:solidFill>
                <a:latin typeface="Arial"/>
                <a:cs typeface="Arial"/>
              </a:rPr>
              <a:t>commo</a:t>
            </a:r>
            <a:r>
              <a:rPr sz="1700" spc="-135" dirty="0">
                <a:solidFill>
                  <a:srgbClr val="292934"/>
                </a:solidFill>
                <a:latin typeface="Arial"/>
                <a:cs typeface="Arial"/>
              </a:rPr>
              <a:t>n</a:t>
            </a:r>
            <a:r>
              <a:rPr sz="1700" spc="365" dirty="0">
                <a:solidFill>
                  <a:srgbClr val="292934"/>
                </a:solidFill>
                <a:latin typeface="Arial"/>
                <a:cs typeface="Arial"/>
              </a:rPr>
              <a:t>-</a:t>
            </a:r>
            <a:r>
              <a:rPr sz="1700" spc="-10" dirty="0">
                <a:solidFill>
                  <a:srgbClr val="292934"/>
                </a:solidFill>
                <a:latin typeface="Arial"/>
                <a:cs typeface="Arial"/>
              </a:rPr>
              <a:t>p</a:t>
            </a:r>
            <a:r>
              <a:rPr sz="1700" spc="-5" dirty="0">
                <a:solidFill>
                  <a:srgbClr val="292934"/>
                </a:solidFill>
                <a:latin typeface="Arial"/>
                <a:cs typeface="Arial"/>
              </a:rPr>
              <a:t>a</a:t>
            </a:r>
            <a:r>
              <a:rPr sz="1700" spc="90" dirty="0">
                <a:solidFill>
                  <a:srgbClr val="292934"/>
                </a:solidFill>
                <a:latin typeface="Arial"/>
                <a:cs typeface="Arial"/>
              </a:rPr>
              <a:t>s</a:t>
            </a:r>
            <a:r>
              <a:rPr sz="1700" spc="25" dirty="0">
                <a:solidFill>
                  <a:srgbClr val="292934"/>
                </a:solidFill>
                <a:latin typeface="Arial"/>
                <a:cs typeface="Arial"/>
              </a:rPr>
              <a:t>swor</a:t>
            </a:r>
            <a:r>
              <a:rPr sz="1700" spc="20" dirty="0">
                <a:solidFill>
                  <a:srgbClr val="292934"/>
                </a:solidFill>
                <a:latin typeface="Arial"/>
                <a:cs typeface="Arial"/>
              </a:rPr>
              <a:t>d</a:t>
            </a:r>
            <a:r>
              <a:rPr sz="1700" spc="335" dirty="0">
                <a:solidFill>
                  <a:srgbClr val="292934"/>
                </a:solidFill>
                <a:latin typeface="Arial"/>
                <a:cs typeface="Arial"/>
              </a:rPr>
              <a:t>.j2</a:t>
            </a:r>
            <a:endParaRPr sz="1700">
              <a:latin typeface="Arial"/>
              <a:cs typeface="Arial"/>
            </a:endParaRPr>
          </a:p>
          <a:p>
            <a:pPr marL="1917700" marR="5080">
              <a:lnSpc>
                <a:spcPct val="100000"/>
              </a:lnSpc>
            </a:pPr>
            <a:r>
              <a:rPr sz="1700" spc="140" dirty="0">
                <a:solidFill>
                  <a:srgbClr val="292934"/>
                </a:solidFill>
                <a:latin typeface="Arial"/>
                <a:cs typeface="Arial"/>
              </a:rPr>
              <a:t>common-session-interactive.j2  </a:t>
            </a:r>
            <a:r>
              <a:rPr sz="1700" spc="145" dirty="0">
                <a:solidFill>
                  <a:srgbClr val="292934"/>
                </a:solidFill>
                <a:latin typeface="Arial"/>
                <a:cs typeface="Arial"/>
              </a:rPr>
              <a:t>sudo.j2</a:t>
            </a:r>
            <a:endParaRPr sz="1700">
              <a:latin typeface="Arial"/>
              <a:cs typeface="Arial"/>
            </a:endParaRPr>
          </a:p>
          <a:p>
            <a:pPr marL="963294" marR="3220085" indent="476884">
              <a:lnSpc>
                <a:spcPct val="100000"/>
              </a:lnSpc>
            </a:pPr>
            <a:r>
              <a:rPr sz="1700" spc="90" dirty="0">
                <a:solidFill>
                  <a:srgbClr val="292934"/>
                </a:solidFill>
                <a:latin typeface="Arial"/>
                <a:cs typeface="Arial"/>
              </a:rPr>
              <a:t>smb.j2  </a:t>
            </a:r>
            <a:r>
              <a:rPr sz="1700" spc="200" dirty="0">
                <a:solidFill>
                  <a:srgbClr val="292934"/>
                </a:solidFill>
                <a:latin typeface="Arial"/>
                <a:cs typeface="Arial"/>
              </a:rPr>
              <a:t>vars/</a:t>
            </a:r>
            <a:endParaRPr sz="1700">
              <a:latin typeface="Arial"/>
              <a:cs typeface="Arial"/>
            </a:endParaRPr>
          </a:p>
          <a:p>
            <a:pPr marL="1320165" marR="2745105">
              <a:lnSpc>
                <a:spcPct val="100000"/>
              </a:lnSpc>
              <a:spcBef>
                <a:spcPts val="5"/>
              </a:spcBef>
            </a:pPr>
            <a:r>
              <a:rPr sz="1700" spc="-5" dirty="0">
                <a:solidFill>
                  <a:srgbClr val="292934"/>
                </a:solidFill>
                <a:latin typeface="Arial"/>
                <a:cs typeface="Arial"/>
              </a:rPr>
              <a:t>e</a:t>
            </a:r>
            <a:r>
              <a:rPr sz="1700" spc="90" dirty="0">
                <a:solidFill>
                  <a:srgbClr val="292934"/>
                </a:solidFill>
                <a:latin typeface="Arial"/>
                <a:cs typeface="Arial"/>
              </a:rPr>
              <a:t>x</a:t>
            </a:r>
            <a:r>
              <a:rPr sz="1700" spc="10" dirty="0">
                <a:solidFill>
                  <a:srgbClr val="292934"/>
                </a:solidFill>
                <a:latin typeface="Arial"/>
                <a:cs typeface="Arial"/>
              </a:rPr>
              <a:t>ampl</a:t>
            </a: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e</a:t>
            </a:r>
            <a:r>
              <a:rPr sz="1700" spc="10" dirty="0">
                <a:solidFill>
                  <a:srgbClr val="292934"/>
                </a:solidFill>
                <a:latin typeface="Arial"/>
                <a:cs typeface="Arial"/>
              </a:rPr>
              <a:t>.com  </a:t>
            </a:r>
            <a:r>
              <a:rPr sz="1700" spc="254" dirty="0">
                <a:solidFill>
                  <a:srgbClr val="292934"/>
                </a:solidFill>
                <a:latin typeface="Arial"/>
                <a:cs typeface="Arial"/>
              </a:rPr>
              <a:t>office.lan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48672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Example: </a:t>
            </a:r>
            <a:r>
              <a:rPr spc="-80" dirty="0"/>
              <a:t>Join</a:t>
            </a:r>
            <a:r>
              <a:rPr spc="-380" dirty="0"/>
              <a:t> </a:t>
            </a:r>
            <a:r>
              <a:rPr spc="-90" dirty="0"/>
              <a:t>Domain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5853"/>
            <a:ext cx="2286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vars</a:t>
            </a:r>
            <a:r>
              <a:rPr sz="2400" spc="-8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(office.lan)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6868" y="2308986"/>
            <a:ext cx="3793490" cy="3546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320" dirty="0">
                <a:solidFill>
                  <a:srgbClr val="292934"/>
                </a:solidFill>
                <a:latin typeface="Arial"/>
                <a:cs typeface="Arial"/>
              </a:rPr>
              <a:t>---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2700" marR="5080">
              <a:lnSpc>
                <a:spcPct val="120000"/>
              </a:lnSpc>
            </a:pPr>
            <a:r>
              <a:rPr sz="1500" spc="-15" dirty="0">
                <a:solidFill>
                  <a:srgbClr val="292934"/>
                </a:solidFill>
                <a:latin typeface="Arial"/>
                <a:cs typeface="Arial"/>
              </a:rPr>
              <a:t>####################################  ## </a:t>
            </a:r>
            <a:r>
              <a:rPr sz="1500" spc="-80" dirty="0">
                <a:solidFill>
                  <a:srgbClr val="292934"/>
                </a:solidFill>
                <a:latin typeface="Arial"/>
                <a:cs typeface="Arial"/>
              </a:rPr>
              <a:t>ACTIVE </a:t>
            </a:r>
            <a:r>
              <a:rPr sz="1500" spc="-160" dirty="0">
                <a:solidFill>
                  <a:srgbClr val="292934"/>
                </a:solidFill>
                <a:latin typeface="Arial"/>
                <a:cs typeface="Arial"/>
              </a:rPr>
              <a:t>DIRECTORY</a:t>
            </a:r>
            <a:r>
              <a:rPr sz="1500" spc="-5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292934"/>
                </a:solidFill>
                <a:latin typeface="Arial"/>
                <a:cs typeface="Arial"/>
              </a:rPr>
              <a:t>##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12700" marR="528320">
              <a:lnSpc>
                <a:spcPct val="120000"/>
              </a:lnSpc>
            </a:pPr>
            <a:r>
              <a:rPr sz="1500" spc="35" dirty="0">
                <a:solidFill>
                  <a:srgbClr val="292934"/>
                </a:solidFill>
                <a:latin typeface="Arial"/>
                <a:cs typeface="Arial"/>
              </a:rPr>
              <a:t>ad_domain: </a:t>
            </a:r>
            <a:r>
              <a:rPr sz="1500" spc="220" dirty="0">
                <a:solidFill>
                  <a:srgbClr val="292934"/>
                </a:solidFill>
                <a:latin typeface="Arial"/>
                <a:cs typeface="Arial"/>
              </a:rPr>
              <a:t>office.lan  </a:t>
            </a:r>
            <a:r>
              <a:rPr sz="1500" spc="80" dirty="0">
                <a:solidFill>
                  <a:srgbClr val="292934"/>
                </a:solidFill>
                <a:latin typeface="Arial"/>
                <a:cs typeface="Arial"/>
              </a:rPr>
              <a:t>ad_primary_dc: </a:t>
            </a:r>
            <a:r>
              <a:rPr sz="1500" spc="185" dirty="0">
                <a:solidFill>
                  <a:srgbClr val="292934"/>
                </a:solidFill>
                <a:latin typeface="Arial"/>
                <a:cs typeface="Arial"/>
              </a:rPr>
              <a:t>ad1.office.lan  </a:t>
            </a:r>
            <a:r>
              <a:rPr sz="1500" spc="55" dirty="0">
                <a:solidFill>
                  <a:srgbClr val="292934"/>
                </a:solidFill>
                <a:latin typeface="Arial"/>
                <a:cs typeface="Arial"/>
              </a:rPr>
              <a:t>ad_secondary_dc: </a:t>
            </a:r>
            <a:r>
              <a:rPr sz="1500" spc="180" dirty="0">
                <a:solidFill>
                  <a:srgbClr val="292934"/>
                </a:solidFill>
                <a:latin typeface="Arial"/>
                <a:cs typeface="Arial"/>
              </a:rPr>
              <a:t>ad2.office.lan  </a:t>
            </a:r>
            <a:r>
              <a:rPr sz="1500" spc="55" dirty="0">
                <a:solidFill>
                  <a:srgbClr val="292934"/>
                </a:solidFill>
                <a:latin typeface="Arial"/>
                <a:cs typeface="Arial"/>
              </a:rPr>
              <a:t>ad_workgroup: </a:t>
            </a:r>
            <a:r>
              <a:rPr sz="1500" spc="-100" dirty="0">
                <a:solidFill>
                  <a:srgbClr val="292934"/>
                </a:solidFill>
                <a:latin typeface="Arial"/>
                <a:cs typeface="Arial"/>
              </a:rPr>
              <a:t>OFFICE  </a:t>
            </a:r>
            <a:r>
              <a:rPr sz="1500" spc="60" dirty="0">
                <a:solidFill>
                  <a:srgbClr val="292934"/>
                </a:solidFill>
                <a:latin typeface="Arial"/>
                <a:cs typeface="Arial"/>
              </a:rPr>
              <a:t>ad_sudoers_groups:</a:t>
            </a:r>
            <a:endParaRPr sz="1500">
              <a:latin typeface="Arial"/>
              <a:cs typeface="Arial"/>
            </a:endParaRPr>
          </a:p>
          <a:p>
            <a:pPr marL="431165" indent="-210820">
              <a:lnSpc>
                <a:spcPct val="100000"/>
              </a:lnSpc>
              <a:spcBef>
                <a:spcPts val="360"/>
              </a:spcBef>
              <a:buChar char="-"/>
              <a:tabLst>
                <a:tab pos="431800" algn="l"/>
              </a:tabLst>
            </a:pPr>
            <a:r>
              <a:rPr sz="1500" spc="114" dirty="0">
                <a:solidFill>
                  <a:srgbClr val="292934"/>
                </a:solidFill>
                <a:latin typeface="Arial"/>
                <a:cs typeface="Arial"/>
              </a:rPr>
              <a:t>'domain\</a:t>
            </a:r>
            <a:r>
              <a:rPr sz="1500" spc="40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500" spc="90" dirty="0">
                <a:solidFill>
                  <a:srgbClr val="292934"/>
                </a:solidFill>
                <a:latin typeface="Arial"/>
                <a:cs typeface="Arial"/>
              </a:rPr>
              <a:t>admins'</a:t>
            </a:r>
            <a:endParaRPr sz="1500">
              <a:latin typeface="Arial"/>
              <a:cs typeface="Arial"/>
            </a:endParaRPr>
          </a:p>
          <a:p>
            <a:pPr marL="431165" indent="-210820">
              <a:lnSpc>
                <a:spcPct val="100000"/>
              </a:lnSpc>
              <a:spcBef>
                <a:spcPts val="365"/>
              </a:spcBef>
              <a:buChar char="-"/>
              <a:tabLst>
                <a:tab pos="431800" algn="l"/>
              </a:tabLst>
            </a:pPr>
            <a:r>
              <a:rPr sz="1500" spc="130" dirty="0">
                <a:solidFill>
                  <a:srgbClr val="292934"/>
                </a:solidFill>
                <a:latin typeface="Arial"/>
                <a:cs typeface="Arial"/>
              </a:rPr>
              <a:t>'qasudoers'</a:t>
            </a:r>
            <a:endParaRPr sz="1500">
              <a:latin typeface="Arial"/>
              <a:cs typeface="Arial"/>
            </a:endParaRPr>
          </a:p>
          <a:p>
            <a:pPr marL="431165" indent="-210820">
              <a:lnSpc>
                <a:spcPct val="100000"/>
              </a:lnSpc>
              <a:spcBef>
                <a:spcPts val="359"/>
              </a:spcBef>
              <a:buChar char="-"/>
              <a:tabLst>
                <a:tab pos="431800" algn="l"/>
              </a:tabLst>
            </a:pPr>
            <a:r>
              <a:rPr sz="1500" spc="125" dirty="0">
                <a:solidFill>
                  <a:srgbClr val="292934"/>
                </a:solidFill>
                <a:latin typeface="Arial"/>
                <a:cs typeface="Arial"/>
              </a:rPr>
              <a:t>'devsudoers'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48672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Example: </a:t>
            </a:r>
            <a:r>
              <a:rPr spc="-80" dirty="0"/>
              <a:t>Join</a:t>
            </a:r>
            <a:r>
              <a:rPr spc="-380" dirty="0"/>
              <a:t> </a:t>
            </a:r>
            <a:r>
              <a:rPr spc="-90" dirty="0"/>
              <a:t>Domain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8798"/>
            <a:ext cx="7250430" cy="4781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95"/>
              </a:spcBef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templates</a:t>
            </a:r>
            <a:r>
              <a:rPr sz="2200" spc="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(smb.j2)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Arial"/>
              <a:cs typeface="Arial"/>
            </a:endParaRPr>
          </a:p>
          <a:p>
            <a:pPr marL="433070" marR="4401185">
              <a:lnSpc>
                <a:spcPct val="100000"/>
              </a:lnSpc>
            </a:pPr>
            <a:r>
              <a:rPr sz="1500" spc="-10" dirty="0">
                <a:solidFill>
                  <a:srgbClr val="292934"/>
                </a:solidFill>
                <a:latin typeface="Arial"/>
                <a:cs typeface="Arial"/>
              </a:rPr>
              <a:t># </a:t>
            </a:r>
            <a:r>
              <a:rPr sz="1500" spc="320" dirty="0">
                <a:solidFill>
                  <a:srgbClr val="292934"/>
                </a:solidFill>
                <a:latin typeface="Arial"/>
                <a:cs typeface="Arial"/>
              </a:rPr>
              <a:t>{{ </a:t>
            </a:r>
            <a:r>
              <a:rPr sz="1500" spc="30" dirty="0">
                <a:solidFill>
                  <a:srgbClr val="292934"/>
                </a:solidFill>
                <a:latin typeface="Arial"/>
                <a:cs typeface="Arial"/>
              </a:rPr>
              <a:t>ansible_managed </a:t>
            </a:r>
            <a:r>
              <a:rPr sz="1500" spc="320" dirty="0">
                <a:solidFill>
                  <a:srgbClr val="292934"/>
                </a:solidFill>
                <a:latin typeface="Arial"/>
                <a:cs typeface="Arial"/>
              </a:rPr>
              <a:t>}}  </a:t>
            </a:r>
            <a:r>
              <a:rPr sz="1500" spc="-10" dirty="0">
                <a:solidFill>
                  <a:srgbClr val="292934"/>
                </a:solidFill>
                <a:latin typeface="Arial"/>
                <a:cs typeface="Arial"/>
              </a:rPr>
              <a:t>#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Arial"/>
              <a:cs typeface="Arial"/>
            </a:endParaRPr>
          </a:p>
          <a:p>
            <a:pPr marL="433070">
              <a:lnSpc>
                <a:spcPct val="100000"/>
              </a:lnSpc>
            </a:pPr>
            <a:r>
              <a:rPr sz="1500" spc="-55" dirty="0">
                <a:solidFill>
                  <a:srgbClr val="292934"/>
                </a:solidFill>
                <a:latin typeface="Arial"/>
                <a:cs typeface="Arial"/>
              </a:rPr>
              <a:t>#======================= </a:t>
            </a:r>
            <a:r>
              <a:rPr sz="1500" spc="100" dirty="0">
                <a:solidFill>
                  <a:srgbClr val="292934"/>
                </a:solidFill>
                <a:latin typeface="Arial"/>
                <a:cs typeface="Arial"/>
              </a:rPr>
              <a:t>Global </a:t>
            </a:r>
            <a:r>
              <a:rPr sz="1500" spc="140" dirty="0">
                <a:solidFill>
                  <a:srgbClr val="292934"/>
                </a:solidFill>
                <a:latin typeface="Arial"/>
                <a:cs typeface="Arial"/>
              </a:rPr>
              <a:t>Settings</a:t>
            </a:r>
            <a:r>
              <a:rPr sz="1500" spc="30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500" spc="-55" dirty="0">
                <a:solidFill>
                  <a:srgbClr val="292934"/>
                </a:solidFill>
                <a:latin typeface="Arial"/>
                <a:cs typeface="Arial"/>
              </a:rPr>
              <a:t>=======================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Arial"/>
              <a:cs typeface="Arial"/>
            </a:endParaRPr>
          </a:p>
          <a:p>
            <a:pPr marL="433070">
              <a:lnSpc>
                <a:spcPct val="100000"/>
              </a:lnSpc>
            </a:pPr>
            <a:r>
              <a:rPr sz="1500" spc="215" dirty="0">
                <a:solidFill>
                  <a:srgbClr val="292934"/>
                </a:solidFill>
                <a:latin typeface="Arial"/>
                <a:cs typeface="Arial"/>
              </a:rPr>
              <a:t>[global]</a:t>
            </a:r>
            <a:endParaRPr sz="1500">
              <a:latin typeface="Arial"/>
              <a:cs typeface="Arial"/>
            </a:endParaRPr>
          </a:p>
          <a:p>
            <a:pPr marL="747395">
              <a:lnSpc>
                <a:spcPct val="100000"/>
              </a:lnSpc>
            </a:pPr>
            <a:r>
              <a:rPr sz="1500" spc="110" dirty="0">
                <a:solidFill>
                  <a:srgbClr val="292934"/>
                </a:solidFill>
                <a:latin typeface="Arial"/>
                <a:cs typeface="Arial"/>
              </a:rPr>
              <a:t>bind </a:t>
            </a:r>
            <a:r>
              <a:rPr sz="1500" spc="170" dirty="0">
                <a:solidFill>
                  <a:srgbClr val="292934"/>
                </a:solidFill>
                <a:latin typeface="Arial"/>
                <a:cs typeface="Arial"/>
              </a:rPr>
              <a:t>interfaces </a:t>
            </a:r>
            <a:r>
              <a:rPr sz="1500" spc="135" dirty="0">
                <a:solidFill>
                  <a:srgbClr val="292934"/>
                </a:solidFill>
                <a:latin typeface="Arial"/>
                <a:cs typeface="Arial"/>
              </a:rPr>
              <a:t>only </a:t>
            </a:r>
            <a:r>
              <a:rPr sz="1500" spc="-50" dirty="0">
                <a:solidFill>
                  <a:srgbClr val="292934"/>
                </a:solidFill>
                <a:latin typeface="Arial"/>
                <a:cs typeface="Arial"/>
              </a:rPr>
              <a:t>=</a:t>
            </a:r>
            <a:r>
              <a:rPr sz="1500" spc="10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500" spc="45" dirty="0">
                <a:solidFill>
                  <a:srgbClr val="292934"/>
                </a:solidFill>
                <a:latin typeface="Arial"/>
                <a:cs typeface="Arial"/>
              </a:rPr>
              <a:t>yes</a:t>
            </a:r>
            <a:endParaRPr sz="1500">
              <a:latin typeface="Arial"/>
              <a:cs typeface="Arial"/>
            </a:endParaRPr>
          </a:p>
          <a:p>
            <a:pPr marL="747395">
              <a:lnSpc>
                <a:spcPct val="100000"/>
              </a:lnSpc>
            </a:pPr>
            <a:r>
              <a:rPr sz="1500" spc="170" dirty="0">
                <a:solidFill>
                  <a:srgbClr val="292934"/>
                </a:solidFill>
                <a:latin typeface="Arial"/>
                <a:cs typeface="Arial"/>
              </a:rPr>
              <a:t>interfaces </a:t>
            </a:r>
            <a:r>
              <a:rPr sz="1500" spc="-55" dirty="0">
                <a:solidFill>
                  <a:srgbClr val="292934"/>
                </a:solidFill>
                <a:latin typeface="Arial"/>
                <a:cs typeface="Arial"/>
              </a:rPr>
              <a:t>= </a:t>
            </a:r>
            <a:r>
              <a:rPr sz="1500" spc="240" dirty="0">
                <a:solidFill>
                  <a:srgbClr val="292934"/>
                </a:solidFill>
                <a:latin typeface="Arial"/>
                <a:cs typeface="Arial"/>
              </a:rPr>
              <a:t>lo </a:t>
            </a:r>
            <a:r>
              <a:rPr sz="1500" spc="90" dirty="0">
                <a:solidFill>
                  <a:srgbClr val="292934"/>
                </a:solidFill>
                <a:latin typeface="Arial"/>
                <a:cs typeface="Arial"/>
              </a:rPr>
              <a:t>eth0</a:t>
            </a:r>
            <a:r>
              <a:rPr sz="1500" spc="29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500" spc="50" dirty="0">
                <a:solidFill>
                  <a:srgbClr val="292934"/>
                </a:solidFill>
                <a:latin typeface="Arial"/>
                <a:cs typeface="Arial"/>
              </a:rPr>
              <a:t>wlan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Arial"/>
              <a:cs typeface="Arial"/>
            </a:endParaRPr>
          </a:p>
          <a:p>
            <a:pPr marL="747395">
              <a:lnSpc>
                <a:spcPct val="100000"/>
              </a:lnSpc>
            </a:pPr>
            <a:r>
              <a:rPr sz="1500" spc="40" dirty="0">
                <a:solidFill>
                  <a:srgbClr val="292934"/>
                </a:solidFill>
                <a:latin typeface="Arial"/>
                <a:cs typeface="Arial"/>
              </a:rPr>
              <a:t>workgroup </a:t>
            </a:r>
            <a:r>
              <a:rPr sz="1500" spc="-55" dirty="0">
                <a:solidFill>
                  <a:srgbClr val="292934"/>
                </a:solidFill>
                <a:latin typeface="Arial"/>
                <a:cs typeface="Arial"/>
              </a:rPr>
              <a:t>=</a:t>
            </a:r>
            <a:r>
              <a:rPr sz="1500" spc="-4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500" spc="100" dirty="0">
                <a:solidFill>
                  <a:srgbClr val="292934"/>
                </a:solidFill>
                <a:latin typeface="Arial"/>
                <a:cs typeface="Arial"/>
              </a:rPr>
              <a:t>{{ad_workgroup}}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Arial"/>
              <a:cs typeface="Arial"/>
            </a:endParaRPr>
          </a:p>
          <a:p>
            <a:pPr marL="747395" marR="5080">
              <a:lnSpc>
                <a:spcPct val="100000"/>
              </a:lnSpc>
            </a:pPr>
            <a:r>
              <a:rPr sz="1500" spc="130" dirty="0">
                <a:solidFill>
                  <a:srgbClr val="292934"/>
                </a:solidFill>
                <a:latin typeface="Arial"/>
                <a:cs typeface="Arial"/>
              </a:rPr>
              <a:t>netbios </a:t>
            </a:r>
            <a:r>
              <a:rPr sz="1500" spc="-114" dirty="0">
                <a:solidFill>
                  <a:srgbClr val="292934"/>
                </a:solidFill>
                <a:latin typeface="Arial"/>
                <a:cs typeface="Arial"/>
              </a:rPr>
              <a:t>name </a:t>
            </a:r>
            <a:r>
              <a:rPr sz="1500" spc="-55" dirty="0">
                <a:solidFill>
                  <a:srgbClr val="292934"/>
                </a:solidFill>
                <a:latin typeface="Arial"/>
                <a:cs typeface="Arial"/>
              </a:rPr>
              <a:t>= </a:t>
            </a:r>
            <a:r>
              <a:rPr sz="1500" spc="125" dirty="0">
                <a:solidFill>
                  <a:srgbClr val="292934"/>
                </a:solidFill>
                <a:latin typeface="Arial"/>
                <a:cs typeface="Arial"/>
              </a:rPr>
              <a:t>{{ansible_hostname|truncate(15, </a:t>
            </a:r>
            <a:r>
              <a:rPr sz="1500" spc="120" dirty="0">
                <a:solidFill>
                  <a:srgbClr val="292934"/>
                </a:solidFill>
                <a:latin typeface="Arial"/>
                <a:cs typeface="Arial"/>
              </a:rPr>
              <a:t>True, </a:t>
            </a:r>
            <a:r>
              <a:rPr sz="1500" spc="215" dirty="0">
                <a:solidFill>
                  <a:srgbClr val="292934"/>
                </a:solidFill>
                <a:latin typeface="Arial"/>
                <a:cs typeface="Arial"/>
              </a:rPr>
              <a:t>end='')}}  </a:t>
            </a:r>
            <a:r>
              <a:rPr sz="1500" spc="15" dirty="0">
                <a:solidFill>
                  <a:srgbClr val="292934"/>
                </a:solidFill>
                <a:latin typeface="Arial"/>
                <a:cs typeface="Arial"/>
              </a:rPr>
              <a:t>password </a:t>
            </a:r>
            <a:r>
              <a:rPr sz="1500" spc="125" dirty="0">
                <a:solidFill>
                  <a:srgbClr val="292934"/>
                </a:solidFill>
                <a:latin typeface="Arial"/>
                <a:cs typeface="Arial"/>
              </a:rPr>
              <a:t>server </a:t>
            </a:r>
            <a:r>
              <a:rPr sz="1500" spc="-55" dirty="0">
                <a:solidFill>
                  <a:srgbClr val="292934"/>
                </a:solidFill>
                <a:latin typeface="Arial"/>
                <a:cs typeface="Arial"/>
              </a:rPr>
              <a:t>= </a:t>
            </a:r>
            <a:r>
              <a:rPr sz="1500" spc="120" dirty="0">
                <a:solidFill>
                  <a:srgbClr val="292934"/>
                </a:solidFill>
                <a:latin typeface="Arial"/>
                <a:cs typeface="Arial"/>
              </a:rPr>
              <a:t>{{ad_primary_dc}}</a:t>
            </a:r>
            <a:r>
              <a:rPr sz="1500" spc="204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500" spc="90" dirty="0">
                <a:solidFill>
                  <a:srgbClr val="292934"/>
                </a:solidFill>
                <a:latin typeface="Arial"/>
                <a:cs typeface="Arial"/>
              </a:rPr>
              <a:t>{{ad_secondary_dc}}</a:t>
            </a:r>
            <a:endParaRPr sz="1500">
              <a:latin typeface="Arial"/>
              <a:cs typeface="Arial"/>
            </a:endParaRPr>
          </a:p>
          <a:p>
            <a:pPr marL="747395">
              <a:lnSpc>
                <a:spcPct val="100000"/>
              </a:lnSpc>
            </a:pPr>
            <a:r>
              <a:rPr sz="1500" spc="70" dirty="0">
                <a:solidFill>
                  <a:srgbClr val="292934"/>
                </a:solidFill>
                <a:latin typeface="Arial"/>
                <a:cs typeface="Arial"/>
              </a:rPr>
              <a:t>realm </a:t>
            </a:r>
            <a:r>
              <a:rPr sz="1500" spc="-50" dirty="0">
                <a:solidFill>
                  <a:srgbClr val="292934"/>
                </a:solidFill>
                <a:latin typeface="Arial"/>
                <a:cs typeface="Arial"/>
              </a:rPr>
              <a:t>= </a:t>
            </a:r>
            <a:r>
              <a:rPr sz="1500" spc="-95" dirty="0">
                <a:solidFill>
                  <a:srgbClr val="292934"/>
                </a:solidFill>
                <a:latin typeface="Arial"/>
                <a:cs typeface="Arial"/>
              </a:rPr>
              <a:t>{%</a:t>
            </a:r>
            <a:r>
              <a:rPr sz="1500" spc="2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500" spc="345" dirty="0">
                <a:solidFill>
                  <a:srgbClr val="292934"/>
                </a:solidFill>
                <a:latin typeface="Arial"/>
                <a:cs typeface="Arial"/>
              </a:rPr>
              <a:t>filter </a:t>
            </a:r>
            <a:r>
              <a:rPr sz="1500" spc="50" dirty="0">
                <a:solidFill>
                  <a:srgbClr val="292934"/>
                </a:solidFill>
                <a:latin typeface="Arial"/>
                <a:cs typeface="Arial"/>
              </a:rPr>
              <a:t>upper %}{{ad_domain}}{% </a:t>
            </a:r>
            <a:r>
              <a:rPr sz="1500" spc="225" dirty="0">
                <a:solidFill>
                  <a:srgbClr val="292934"/>
                </a:solidFill>
                <a:latin typeface="Arial"/>
                <a:cs typeface="Arial"/>
              </a:rPr>
              <a:t>endfilter</a:t>
            </a:r>
            <a:r>
              <a:rPr sz="1500" spc="6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500" spc="-95" dirty="0">
                <a:solidFill>
                  <a:srgbClr val="292934"/>
                </a:solidFill>
                <a:latin typeface="Arial"/>
                <a:cs typeface="Arial"/>
              </a:rPr>
              <a:t>%}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Arial"/>
              <a:cs typeface="Arial"/>
            </a:endParaRPr>
          </a:p>
          <a:p>
            <a:pPr marL="747395">
              <a:lnSpc>
                <a:spcPct val="100000"/>
              </a:lnSpc>
            </a:pPr>
            <a:r>
              <a:rPr sz="1500" spc="175" dirty="0">
                <a:solidFill>
                  <a:srgbClr val="292934"/>
                </a:solidFill>
                <a:latin typeface="Arial"/>
                <a:cs typeface="Arial"/>
              </a:rPr>
              <a:t>security </a:t>
            </a:r>
            <a:r>
              <a:rPr sz="1500" spc="-55" dirty="0">
                <a:solidFill>
                  <a:srgbClr val="292934"/>
                </a:solidFill>
                <a:latin typeface="Arial"/>
                <a:cs typeface="Arial"/>
              </a:rPr>
              <a:t>=</a:t>
            </a:r>
            <a:r>
              <a:rPr sz="1500" spc="5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500" spc="15" dirty="0">
                <a:solidFill>
                  <a:srgbClr val="292934"/>
                </a:solidFill>
                <a:latin typeface="Arial"/>
                <a:cs typeface="Arial"/>
              </a:rPr>
              <a:t>ads</a:t>
            </a:r>
            <a:endParaRPr sz="1500">
              <a:latin typeface="Arial"/>
              <a:cs typeface="Arial"/>
            </a:endParaRPr>
          </a:p>
          <a:p>
            <a:pPr marL="747395" marR="3458210">
              <a:lnSpc>
                <a:spcPct val="100000"/>
              </a:lnSpc>
            </a:pPr>
            <a:r>
              <a:rPr sz="1500" spc="5" dirty="0">
                <a:solidFill>
                  <a:srgbClr val="292934"/>
                </a:solidFill>
                <a:latin typeface="Arial"/>
                <a:cs typeface="Arial"/>
              </a:rPr>
              <a:t>idmap </a:t>
            </a:r>
            <a:r>
              <a:rPr sz="1500" spc="150" dirty="0">
                <a:solidFill>
                  <a:srgbClr val="292934"/>
                </a:solidFill>
                <a:latin typeface="Arial"/>
                <a:cs typeface="Arial"/>
              </a:rPr>
              <a:t>uid </a:t>
            </a:r>
            <a:r>
              <a:rPr sz="1500" spc="-55" dirty="0">
                <a:solidFill>
                  <a:srgbClr val="292934"/>
                </a:solidFill>
                <a:latin typeface="Arial"/>
                <a:cs typeface="Arial"/>
              </a:rPr>
              <a:t>= </a:t>
            </a:r>
            <a:r>
              <a:rPr sz="1500" spc="5" dirty="0">
                <a:solidFill>
                  <a:srgbClr val="292934"/>
                </a:solidFill>
                <a:latin typeface="Arial"/>
                <a:cs typeface="Arial"/>
              </a:rPr>
              <a:t>16777216-33554431  idmap </a:t>
            </a:r>
            <a:r>
              <a:rPr sz="1500" spc="150" dirty="0">
                <a:solidFill>
                  <a:srgbClr val="292934"/>
                </a:solidFill>
                <a:latin typeface="Arial"/>
                <a:cs typeface="Arial"/>
              </a:rPr>
              <a:t>gid </a:t>
            </a:r>
            <a:r>
              <a:rPr sz="1500" spc="-55" dirty="0">
                <a:solidFill>
                  <a:srgbClr val="292934"/>
                </a:solidFill>
                <a:latin typeface="Arial"/>
                <a:cs typeface="Arial"/>
              </a:rPr>
              <a:t>=</a:t>
            </a:r>
            <a:r>
              <a:rPr sz="1500" spc="4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500" spc="5" dirty="0">
                <a:solidFill>
                  <a:srgbClr val="292934"/>
                </a:solidFill>
                <a:latin typeface="Arial"/>
                <a:cs typeface="Arial"/>
              </a:rPr>
              <a:t>16777216-33554431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48672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Example: </a:t>
            </a:r>
            <a:r>
              <a:rPr spc="-80" dirty="0"/>
              <a:t>Join</a:t>
            </a:r>
            <a:r>
              <a:rPr spc="-380" dirty="0"/>
              <a:t> </a:t>
            </a:r>
            <a:r>
              <a:rPr spc="-90" dirty="0"/>
              <a:t>Domain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75562"/>
            <a:ext cx="7680959" cy="42570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5"/>
              </a:spcBef>
              <a:buClr>
                <a:srgbClr val="92A199"/>
              </a:buClr>
              <a:buSzPct val="85294"/>
              <a:buChar char="•"/>
              <a:tabLst>
                <a:tab pos="195580" algn="l"/>
              </a:tabLst>
            </a:pPr>
            <a:r>
              <a:rPr sz="1700" spc="-5" dirty="0">
                <a:solidFill>
                  <a:srgbClr val="292934"/>
                </a:solidFill>
                <a:latin typeface="Arial"/>
                <a:cs typeface="Arial"/>
              </a:rPr>
              <a:t>tasks</a:t>
            </a: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292934"/>
                </a:solidFill>
                <a:latin typeface="Arial"/>
                <a:cs typeface="Arial"/>
              </a:rPr>
              <a:t>(main.yml)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15"/>
              </a:spcBef>
            </a:pPr>
            <a:r>
              <a:rPr sz="1200" spc="254" dirty="0">
                <a:solidFill>
                  <a:srgbClr val="292934"/>
                </a:solidFill>
                <a:latin typeface="Arial"/>
                <a:cs typeface="Arial"/>
              </a:rPr>
              <a:t>---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Arial"/>
              <a:cs typeface="Arial"/>
            </a:endParaRPr>
          </a:p>
          <a:p>
            <a:pPr marL="179705" marR="343535" indent="-167640">
              <a:lnSpc>
                <a:spcPct val="100000"/>
              </a:lnSpc>
              <a:buChar char="-"/>
              <a:tabLst>
                <a:tab pos="180340" algn="l"/>
              </a:tabLst>
            </a:pPr>
            <a:r>
              <a:rPr sz="1200" spc="-10" dirty="0">
                <a:solidFill>
                  <a:srgbClr val="292934"/>
                </a:solidFill>
                <a:latin typeface="Arial"/>
                <a:cs typeface="Arial"/>
              </a:rPr>
              <a:t>name: </a:t>
            </a:r>
            <a:r>
              <a:rPr sz="1200" spc="-175" dirty="0">
                <a:solidFill>
                  <a:srgbClr val="292934"/>
                </a:solidFill>
                <a:latin typeface="Arial"/>
                <a:cs typeface="Arial"/>
              </a:rPr>
              <a:t>AD </a:t>
            </a:r>
            <a:r>
              <a:rPr sz="1200" spc="114" dirty="0">
                <a:solidFill>
                  <a:srgbClr val="292934"/>
                </a:solidFill>
                <a:latin typeface="Arial"/>
                <a:cs typeface="Arial"/>
              </a:rPr>
              <a:t>Authentication </a:t>
            </a:r>
            <a:r>
              <a:rPr sz="1200" spc="345" dirty="0">
                <a:solidFill>
                  <a:srgbClr val="292934"/>
                </a:solidFill>
                <a:latin typeface="Arial"/>
                <a:cs typeface="Arial"/>
              </a:rPr>
              <a:t>| </a:t>
            </a:r>
            <a:r>
              <a:rPr sz="1200" spc="85" dirty="0">
                <a:solidFill>
                  <a:srgbClr val="292934"/>
                </a:solidFill>
                <a:latin typeface="Arial"/>
                <a:cs typeface="Arial"/>
              </a:rPr>
              <a:t>Configure </a:t>
            </a:r>
            <a:r>
              <a:rPr sz="1200" spc="345" dirty="0">
                <a:solidFill>
                  <a:srgbClr val="292934"/>
                </a:solidFill>
                <a:latin typeface="Arial"/>
                <a:cs typeface="Arial"/>
              </a:rPr>
              <a:t>| </a:t>
            </a:r>
            <a:r>
              <a:rPr sz="1200" spc="60" dirty="0">
                <a:solidFill>
                  <a:srgbClr val="292934"/>
                </a:solidFill>
                <a:latin typeface="Arial"/>
                <a:cs typeface="Arial"/>
              </a:rPr>
              <a:t>Place </a:t>
            </a:r>
            <a:r>
              <a:rPr sz="1200" spc="75" dirty="0">
                <a:solidFill>
                  <a:srgbClr val="292934"/>
                </a:solidFill>
                <a:latin typeface="Arial"/>
                <a:cs typeface="Arial"/>
              </a:rPr>
              <a:t>kerberos </a:t>
            </a:r>
            <a:r>
              <a:rPr sz="1200" spc="125" dirty="0">
                <a:solidFill>
                  <a:srgbClr val="292934"/>
                </a:solidFill>
                <a:latin typeface="Arial"/>
                <a:cs typeface="Arial"/>
              </a:rPr>
              <a:t>config </a:t>
            </a:r>
            <a:r>
              <a:rPr sz="1200" spc="190" dirty="0">
                <a:solidFill>
                  <a:srgbClr val="292934"/>
                </a:solidFill>
                <a:latin typeface="Arial"/>
                <a:cs typeface="Arial"/>
              </a:rPr>
              <a:t>for </a:t>
            </a:r>
            <a:r>
              <a:rPr sz="1200" spc="5" dirty="0">
                <a:solidFill>
                  <a:srgbClr val="292934"/>
                </a:solidFill>
                <a:latin typeface="Arial"/>
                <a:cs typeface="Arial"/>
              </a:rPr>
              <a:t>domain </a:t>
            </a:r>
            <a:r>
              <a:rPr sz="1200" spc="125" dirty="0">
                <a:solidFill>
                  <a:srgbClr val="292934"/>
                </a:solidFill>
                <a:latin typeface="Arial"/>
                <a:cs typeface="Arial"/>
              </a:rPr>
              <a:t>authentication  </a:t>
            </a:r>
            <a:r>
              <a:rPr sz="1200" spc="110" dirty="0">
                <a:solidFill>
                  <a:srgbClr val="292934"/>
                </a:solidFill>
                <a:latin typeface="Arial"/>
                <a:cs typeface="Arial"/>
              </a:rPr>
              <a:t>template: </a:t>
            </a:r>
            <a:r>
              <a:rPr sz="1200" spc="170" dirty="0">
                <a:solidFill>
                  <a:srgbClr val="292934"/>
                </a:solidFill>
                <a:latin typeface="Arial"/>
                <a:cs typeface="Arial"/>
              </a:rPr>
              <a:t>src='krb5.j2'</a:t>
            </a:r>
            <a:r>
              <a:rPr sz="1200" spc="1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spc="155" dirty="0">
                <a:solidFill>
                  <a:srgbClr val="292934"/>
                </a:solidFill>
                <a:latin typeface="Arial"/>
                <a:cs typeface="Arial"/>
              </a:rPr>
              <a:t>dest='/etc/krb5.conf'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292934"/>
              </a:buClr>
              <a:buFont typeface="Arial"/>
              <a:buChar char="-"/>
            </a:pPr>
            <a:endParaRPr sz="1250">
              <a:latin typeface="Arial"/>
              <a:cs typeface="Arial"/>
            </a:endParaRPr>
          </a:p>
          <a:p>
            <a:pPr marL="179705" marR="594995" indent="-167640">
              <a:lnSpc>
                <a:spcPct val="100000"/>
              </a:lnSpc>
              <a:buChar char="-"/>
              <a:tabLst>
                <a:tab pos="180340" algn="l"/>
              </a:tabLst>
            </a:pPr>
            <a:r>
              <a:rPr sz="1200" spc="-10" dirty="0">
                <a:solidFill>
                  <a:srgbClr val="292934"/>
                </a:solidFill>
                <a:latin typeface="Arial"/>
                <a:cs typeface="Arial"/>
              </a:rPr>
              <a:t>name: </a:t>
            </a:r>
            <a:r>
              <a:rPr sz="1200" spc="-175" dirty="0">
                <a:solidFill>
                  <a:srgbClr val="292934"/>
                </a:solidFill>
                <a:latin typeface="Arial"/>
                <a:cs typeface="Arial"/>
              </a:rPr>
              <a:t>AD </a:t>
            </a:r>
            <a:r>
              <a:rPr sz="1200" spc="114" dirty="0">
                <a:solidFill>
                  <a:srgbClr val="292934"/>
                </a:solidFill>
                <a:latin typeface="Arial"/>
                <a:cs typeface="Arial"/>
              </a:rPr>
              <a:t>Authentication </a:t>
            </a:r>
            <a:r>
              <a:rPr sz="1200" spc="345" dirty="0">
                <a:solidFill>
                  <a:srgbClr val="292934"/>
                </a:solidFill>
                <a:latin typeface="Arial"/>
                <a:cs typeface="Arial"/>
              </a:rPr>
              <a:t>| </a:t>
            </a:r>
            <a:r>
              <a:rPr sz="1200" spc="85" dirty="0">
                <a:solidFill>
                  <a:srgbClr val="292934"/>
                </a:solidFill>
                <a:latin typeface="Arial"/>
                <a:cs typeface="Arial"/>
              </a:rPr>
              <a:t>Configure </a:t>
            </a:r>
            <a:r>
              <a:rPr sz="1200" spc="345" dirty="0">
                <a:solidFill>
                  <a:srgbClr val="292934"/>
                </a:solidFill>
                <a:latin typeface="Arial"/>
                <a:cs typeface="Arial"/>
              </a:rPr>
              <a:t>| </a:t>
            </a:r>
            <a:r>
              <a:rPr sz="1200" spc="60" dirty="0">
                <a:solidFill>
                  <a:srgbClr val="292934"/>
                </a:solidFill>
                <a:latin typeface="Arial"/>
                <a:cs typeface="Arial"/>
              </a:rPr>
              <a:t>Place </a:t>
            </a:r>
            <a:r>
              <a:rPr sz="1200" spc="-60" dirty="0">
                <a:solidFill>
                  <a:srgbClr val="292934"/>
                </a:solidFill>
                <a:latin typeface="Arial"/>
                <a:cs typeface="Arial"/>
              </a:rPr>
              <a:t>samba </a:t>
            </a:r>
            <a:r>
              <a:rPr sz="1200" spc="125" dirty="0">
                <a:solidFill>
                  <a:srgbClr val="292934"/>
                </a:solidFill>
                <a:latin typeface="Arial"/>
                <a:cs typeface="Arial"/>
              </a:rPr>
              <a:t>config </a:t>
            </a:r>
            <a:r>
              <a:rPr sz="1200" spc="195" dirty="0">
                <a:solidFill>
                  <a:srgbClr val="292934"/>
                </a:solidFill>
                <a:latin typeface="Arial"/>
                <a:cs typeface="Arial"/>
              </a:rPr>
              <a:t>for </a:t>
            </a:r>
            <a:r>
              <a:rPr sz="1200" spc="5" dirty="0">
                <a:solidFill>
                  <a:srgbClr val="292934"/>
                </a:solidFill>
                <a:latin typeface="Arial"/>
                <a:cs typeface="Arial"/>
              </a:rPr>
              <a:t>domain </a:t>
            </a:r>
            <a:r>
              <a:rPr sz="1200" spc="125" dirty="0">
                <a:solidFill>
                  <a:srgbClr val="292934"/>
                </a:solidFill>
                <a:latin typeface="Arial"/>
                <a:cs typeface="Arial"/>
              </a:rPr>
              <a:t>authentication  </a:t>
            </a:r>
            <a:r>
              <a:rPr sz="1200" spc="110" dirty="0">
                <a:solidFill>
                  <a:srgbClr val="292934"/>
                </a:solidFill>
                <a:latin typeface="Arial"/>
                <a:cs typeface="Arial"/>
              </a:rPr>
              <a:t>template: </a:t>
            </a:r>
            <a:r>
              <a:rPr sz="1200" spc="135" dirty="0">
                <a:solidFill>
                  <a:srgbClr val="292934"/>
                </a:solidFill>
                <a:latin typeface="Arial"/>
                <a:cs typeface="Arial"/>
              </a:rPr>
              <a:t>src='smb.j2'</a:t>
            </a:r>
            <a:r>
              <a:rPr sz="1200" spc="114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292934"/>
                </a:solidFill>
                <a:latin typeface="Arial"/>
                <a:cs typeface="Arial"/>
              </a:rPr>
              <a:t>dest='/etc/samba/smb.conf'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92934"/>
              </a:buClr>
              <a:buFont typeface="Arial"/>
              <a:buChar char="-"/>
            </a:pPr>
            <a:endParaRPr sz="1250">
              <a:latin typeface="Arial"/>
              <a:cs typeface="Arial"/>
            </a:endParaRPr>
          </a:p>
          <a:p>
            <a:pPr marL="180340" indent="-167640">
              <a:lnSpc>
                <a:spcPct val="100000"/>
              </a:lnSpc>
              <a:buChar char="-"/>
              <a:tabLst>
                <a:tab pos="180340" algn="l"/>
              </a:tabLst>
            </a:pPr>
            <a:r>
              <a:rPr sz="1200" spc="-10" dirty="0">
                <a:solidFill>
                  <a:srgbClr val="292934"/>
                </a:solidFill>
                <a:latin typeface="Arial"/>
                <a:cs typeface="Arial"/>
              </a:rPr>
              <a:t>name: </a:t>
            </a:r>
            <a:r>
              <a:rPr sz="1200" spc="-175" dirty="0">
                <a:solidFill>
                  <a:srgbClr val="292934"/>
                </a:solidFill>
                <a:latin typeface="Arial"/>
                <a:cs typeface="Arial"/>
              </a:rPr>
              <a:t>AD </a:t>
            </a:r>
            <a:r>
              <a:rPr sz="1200" spc="114" dirty="0">
                <a:solidFill>
                  <a:srgbClr val="292934"/>
                </a:solidFill>
                <a:latin typeface="Arial"/>
                <a:cs typeface="Arial"/>
              </a:rPr>
              <a:t>Authentication </a:t>
            </a:r>
            <a:r>
              <a:rPr sz="1200" spc="345" dirty="0">
                <a:solidFill>
                  <a:srgbClr val="292934"/>
                </a:solidFill>
                <a:latin typeface="Arial"/>
                <a:cs typeface="Arial"/>
              </a:rPr>
              <a:t>| </a:t>
            </a:r>
            <a:r>
              <a:rPr sz="1200" spc="85" dirty="0">
                <a:solidFill>
                  <a:srgbClr val="292934"/>
                </a:solidFill>
                <a:latin typeface="Arial"/>
                <a:cs typeface="Arial"/>
              </a:rPr>
              <a:t>Configure </a:t>
            </a:r>
            <a:r>
              <a:rPr sz="1200" spc="345" dirty="0">
                <a:solidFill>
                  <a:srgbClr val="292934"/>
                </a:solidFill>
                <a:latin typeface="Arial"/>
                <a:cs typeface="Arial"/>
              </a:rPr>
              <a:t>| </a:t>
            </a:r>
            <a:r>
              <a:rPr sz="1200" spc="150" dirty="0">
                <a:solidFill>
                  <a:srgbClr val="292934"/>
                </a:solidFill>
                <a:latin typeface="Arial"/>
                <a:cs typeface="Arial"/>
              </a:rPr>
              <a:t>Start </a:t>
            </a:r>
            <a:r>
              <a:rPr sz="1200" spc="110" dirty="0">
                <a:solidFill>
                  <a:srgbClr val="292934"/>
                </a:solidFill>
                <a:latin typeface="Arial"/>
                <a:cs typeface="Arial"/>
              </a:rPr>
              <a:t>services </a:t>
            </a:r>
            <a:r>
              <a:rPr sz="1200" spc="-10" dirty="0">
                <a:solidFill>
                  <a:srgbClr val="292934"/>
                </a:solidFill>
                <a:latin typeface="Arial"/>
                <a:cs typeface="Arial"/>
              </a:rPr>
              <a:t>and </a:t>
            </a:r>
            <a:r>
              <a:rPr sz="1200" spc="60" dirty="0">
                <a:solidFill>
                  <a:srgbClr val="292934"/>
                </a:solidFill>
                <a:latin typeface="Arial"/>
                <a:cs typeface="Arial"/>
              </a:rPr>
              <a:t>enable </a:t>
            </a:r>
            <a:r>
              <a:rPr sz="1200" spc="-10" dirty="0">
                <a:solidFill>
                  <a:srgbClr val="292934"/>
                </a:solidFill>
                <a:latin typeface="Arial"/>
                <a:cs typeface="Arial"/>
              </a:rPr>
              <a:t>on </a:t>
            </a:r>
            <a:r>
              <a:rPr sz="1200" spc="80" dirty="0">
                <a:solidFill>
                  <a:srgbClr val="292934"/>
                </a:solidFill>
                <a:latin typeface="Arial"/>
                <a:cs typeface="Arial"/>
              </a:rPr>
              <a:t>boot</a:t>
            </a:r>
            <a:r>
              <a:rPr sz="1200" spc="26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292934"/>
                </a:solidFill>
                <a:latin typeface="Arial"/>
                <a:cs typeface="Arial"/>
              </a:rPr>
              <a:t>(Debian)</a:t>
            </a:r>
            <a:endParaRPr sz="1200">
              <a:latin typeface="Arial"/>
              <a:cs typeface="Arial"/>
            </a:endParaRPr>
          </a:p>
          <a:p>
            <a:pPr marL="179705">
              <a:lnSpc>
                <a:spcPct val="100000"/>
              </a:lnSpc>
            </a:pPr>
            <a:r>
              <a:rPr sz="1200" spc="140" dirty="0">
                <a:solidFill>
                  <a:srgbClr val="292934"/>
                </a:solidFill>
                <a:latin typeface="Arial"/>
                <a:cs typeface="Arial"/>
              </a:rPr>
              <a:t>service: </a:t>
            </a:r>
            <a:r>
              <a:rPr sz="1200" spc="75" dirty="0">
                <a:solidFill>
                  <a:srgbClr val="292934"/>
                </a:solidFill>
                <a:latin typeface="Arial"/>
                <a:cs typeface="Arial"/>
              </a:rPr>
              <a:t>name={{item}} </a:t>
            </a:r>
            <a:r>
              <a:rPr sz="1200" spc="160" dirty="0">
                <a:solidFill>
                  <a:srgbClr val="292934"/>
                </a:solidFill>
                <a:latin typeface="Arial"/>
                <a:cs typeface="Arial"/>
              </a:rPr>
              <a:t>state='restarted'</a:t>
            </a:r>
            <a:r>
              <a:rPr sz="1200" spc="-1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292934"/>
                </a:solidFill>
                <a:latin typeface="Arial"/>
                <a:cs typeface="Arial"/>
              </a:rPr>
              <a:t>enabled='yes'</a:t>
            </a:r>
            <a:endParaRPr sz="1200">
              <a:latin typeface="Arial"/>
              <a:cs typeface="Arial"/>
            </a:endParaRPr>
          </a:p>
          <a:p>
            <a:pPr marL="179705">
              <a:lnSpc>
                <a:spcPct val="100000"/>
              </a:lnSpc>
            </a:pPr>
            <a:r>
              <a:rPr sz="1200" spc="114" dirty="0">
                <a:solidFill>
                  <a:srgbClr val="292934"/>
                </a:solidFill>
                <a:latin typeface="Arial"/>
                <a:cs typeface="Arial"/>
              </a:rPr>
              <a:t>with_items:</a:t>
            </a:r>
            <a:endParaRPr sz="1200">
              <a:latin typeface="Arial"/>
              <a:cs typeface="Arial"/>
            </a:endParaRPr>
          </a:p>
          <a:p>
            <a:pPr marL="515620" lvl="1" indent="-168910">
              <a:lnSpc>
                <a:spcPct val="100000"/>
              </a:lnSpc>
              <a:buChar char="-"/>
              <a:tabLst>
                <a:tab pos="516255" algn="l"/>
              </a:tabLst>
            </a:pPr>
            <a:r>
              <a:rPr sz="1200" spc="80" dirty="0">
                <a:solidFill>
                  <a:srgbClr val="292934"/>
                </a:solidFill>
                <a:latin typeface="Arial"/>
                <a:cs typeface="Arial"/>
              </a:rPr>
              <a:t>winbind</a:t>
            </a:r>
            <a:endParaRPr sz="1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292934"/>
              </a:buClr>
              <a:buFont typeface="Arial"/>
              <a:buChar char="-"/>
            </a:pPr>
            <a:endParaRPr sz="1250">
              <a:latin typeface="Arial"/>
              <a:cs typeface="Arial"/>
            </a:endParaRPr>
          </a:p>
          <a:p>
            <a:pPr marL="179705" marR="173355" indent="-167640">
              <a:lnSpc>
                <a:spcPct val="100000"/>
              </a:lnSpc>
              <a:buChar char="-"/>
              <a:tabLst>
                <a:tab pos="180340" algn="l"/>
              </a:tabLst>
            </a:pPr>
            <a:r>
              <a:rPr sz="1200" spc="-10" dirty="0">
                <a:solidFill>
                  <a:srgbClr val="292934"/>
                </a:solidFill>
                <a:latin typeface="Arial"/>
                <a:cs typeface="Arial"/>
              </a:rPr>
              <a:t>name: </a:t>
            </a:r>
            <a:r>
              <a:rPr sz="1200" spc="-175" dirty="0">
                <a:solidFill>
                  <a:srgbClr val="292934"/>
                </a:solidFill>
                <a:latin typeface="Arial"/>
                <a:cs typeface="Arial"/>
              </a:rPr>
              <a:t>AD </a:t>
            </a:r>
            <a:r>
              <a:rPr sz="1200" spc="114" dirty="0">
                <a:solidFill>
                  <a:srgbClr val="292934"/>
                </a:solidFill>
                <a:latin typeface="Arial"/>
                <a:cs typeface="Arial"/>
              </a:rPr>
              <a:t>Authentication </a:t>
            </a:r>
            <a:r>
              <a:rPr sz="1200" spc="345" dirty="0">
                <a:solidFill>
                  <a:srgbClr val="292934"/>
                </a:solidFill>
                <a:latin typeface="Arial"/>
                <a:cs typeface="Arial"/>
              </a:rPr>
              <a:t>| </a:t>
            </a:r>
            <a:r>
              <a:rPr sz="1200" spc="85" dirty="0">
                <a:solidFill>
                  <a:srgbClr val="292934"/>
                </a:solidFill>
                <a:latin typeface="Arial"/>
                <a:cs typeface="Arial"/>
              </a:rPr>
              <a:t>Configure </a:t>
            </a:r>
            <a:r>
              <a:rPr sz="1200" spc="345" dirty="0">
                <a:solidFill>
                  <a:srgbClr val="292934"/>
                </a:solidFill>
                <a:latin typeface="Arial"/>
                <a:cs typeface="Arial"/>
              </a:rPr>
              <a:t>| </a:t>
            </a:r>
            <a:r>
              <a:rPr sz="1200" spc="150" dirty="0">
                <a:solidFill>
                  <a:srgbClr val="292934"/>
                </a:solidFill>
                <a:latin typeface="Arial"/>
                <a:cs typeface="Arial"/>
              </a:rPr>
              <a:t>Start </a:t>
            </a:r>
            <a:r>
              <a:rPr sz="1200" spc="110" dirty="0">
                <a:solidFill>
                  <a:srgbClr val="292934"/>
                </a:solidFill>
                <a:latin typeface="Arial"/>
                <a:cs typeface="Arial"/>
              </a:rPr>
              <a:t>services </a:t>
            </a:r>
            <a:r>
              <a:rPr sz="1200" spc="-10" dirty="0">
                <a:solidFill>
                  <a:srgbClr val="292934"/>
                </a:solidFill>
                <a:latin typeface="Arial"/>
                <a:cs typeface="Arial"/>
              </a:rPr>
              <a:t>and do </a:t>
            </a:r>
            <a:r>
              <a:rPr sz="1200" spc="100" dirty="0">
                <a:solidFill>
                  <a:srgbClr val="292934"/>
                </a:solidFill>
                <a:latin typeface="Arial"/>
                <a:cs typeface="Arial"/>
              </a:rPr>
              <a:t>not </a:t>
            </a:r>
            <a:r>
              <a:rPr sz="1200" spc="60" dirty="0">
                <a:solidFill>
                  <a:srgbClr val="292934"/>
                </a:solidFill>
                <a:latin typeface="Arial"/>
                <a:cs typeface="Arial"/>
              </a:rPr>
              <a:t>enable </a:t>
            </a:r>
            <a:r>
              <a:rPr sz="1200" spc="-10" dirty="0">
                <a:solidFill>
                  <a:srgbClr val="292934"/>
                </a:solidFill>
                <a:latin typeface="Arial"/>
                <a:cs typeface="Arial"/>
              </a:rPr>
              <a:t>on </a:t>
            </a:r>
            <a:r>
              <a:rPr sz="1200" spc="75" dirty="0">
                <a:solidFill>
                  <a:srgbClr val="292934"/>
                </a:solidFill>
                <a:latin typeface="Arial"/>
                <a:cs typeface="Arial"/>
              </a:rPr>
              <a:t>boot </a:t>
            </a:r>
            <a:r>
              <a:rPr sz="1200" spc="85" dirty="0">
                <a:solidFill>
                  <a:srgbClr val="292934"/>
                </a:solidFill>
                <a:latin typeface="Arial"/>
                <a:cs typeface="Arial"/>
              </a:rPr>
              <a:t>(Debian)  </a:t>
            </a:r>
            <a:r>
              <a:rPr sz="1200" spc="140" dirty="0">
                <a:solidFill>
                  <a:srgbClr val="292934"/>
                </a:solidFill>
                <a:latin typeface="Arial"/>
                <a:cs typeface="Arial"/>
              </a:rPr>
              <a:t>service: </a:t>
            </a:r>
            <a:r>
              <a:rPr sz="1200" spc="75" dirty="0">
                <a:solidFill>
                  <a:srgbClr val="292934"/>
                </a:solidFill>
                <a:latin typeface="Arial"/>
                <a:cs typeface="Arial"/>
              </a:rPr>
              <a:t>name={{item}} </a:t>
            </a:r>
            <a:r>
              <a:rPr sz="1200" spc="160" dirty="0">
                <a:solidFill>
                  <a:srgbClr val="292934"/>
                </a:solidFill>
                <a:latin typeface="Arial"/>
                <a:cs typeface="Arial"/>
              </a:rPr>
              <a:t>state='restarted'</a:t>
            </a:r>
            <a:r>
              <a:rPr sz="1200" spc="-10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292934"/>
                </a:solidFill>
                <a:latin typeface="Arial"/>
                <a:cs typeface="Arial"/>
              </a:rPr>
              <a:t>enabled='no'</a:t>
            </a:r>
            <a:endParaRPr sz="1200">
              <a:latin typeface="Arial"/>
              <a:cs typeface="Arial"/>
            </a:endParaRPr>
          </a:p>
          <a:p>
            <a:pPr marR="6387465" algn="ctr">
              <a:lnSpc>
                <a:spcPct val="100000"/>
              </a:lnSpc>
            </a:pPr>
            <a:r>
              <a:rPr sz="1200" spc="114" dirty="0">
                <a:solidFill>
                  <a:srgbClr val="292934"/>
                </a:solidFill>
                <a:latin typeface="Arial"/>
                <a:cs typeface="Arial"/>
              </a:rPr>
              <a:t>with_items:</a:t>
            </a:r>
            <a:endParaRPr sz="1200">
              <a:latin typeface="Arial"/>
              <a:cs typeface="Arial"/>
            </a:endParaRPr>
          </a:p>
          <a:p>
            <a:pPr marL="515620" marR="6388100" lvl="1" indent="-516255">
              <a:lnSpc>
                <a:spcPct val="100000"/>
              </a:lnSpc>
              <a:buChar char="-"/>
              <a:tabLst>
                <a:tab pos="516255" algn="l"/>
              </a:tabLst>
            </a:pPr>
            <a:r>
              <a:rPr sz="1200" spc="-60" dirty="0">
                <a:solidFill>
                  <a:srgbClr val="292934"/>
                </a:solidFill>
                <a:latin typeface="Arial"/>
                <a:cs typeface="Arial"/>
              </a:rPr>
              <a:t>samba</a:t>
            </a:r>
            <a:endParaRPr sz="1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292934"/>
              </a:buClr>
              <a:buFont typeface="Arial"/>
              <a:buChar char="-"/>
            </a:pPr>
            <a:endParaRPr sz="1250">
              <a:latin typeface="Arial"/>
              <a:cs typeface="Arial"/>
            </a:endParaRPr>
          </a:p>
          <a:p>
            <a:pPr marL="180340" indent="-167640">
              <a:lnSpc>
                <a:spcPct val="100000"/>
              </a:lnSpc>
              <a:buChar char="-"/>
              <a:tabLst>
                <a:tab pos="180340" algn="l"/>
              </a:tabLst>
            </a:pPr>
            <a:r>
              <a:rPr sz="1200" spc="-10" dirty="0">
                <a:solidFill>
                  <a:srgbClr val="292934"/>
                </a:solidFill>
                <a:latin typeface="Arial"/>
                <a:cs typeface="Arial"/>
              </a:rPr>
              <a:t>name: </a:t>
            </a:r>
            <a:r>
              <a:rPr sz="1200" spc="-175" dirty="0">
                <a:solidFill>
                  <a:srgbClr val="292934"/>
                </a:solidFill>
                <a:latin typeface="Arial"/>
                <a:cs typeface="Arial"/>
              </a:rPr>
              <a:t>AD </a:t>
            </a:r>
            <a:r>
              <a:rPr sz="1200" spc="114" dirty="0">
                <a:solidFill>
                  <a:srgbClr val="292934"/>
                </a:solidFill>
                <a:latin typeface="Arial"/>
                <a:cs typeface="Arial"/>
              </a:rPr>
              <a:t>Authentication </a:t>
            </a:r>
            <a:r>
              <a:rPr sz="1200" spc="345" dirty="0">
                <a:solidFill>
                  <a:srgbClr val="292934"/>
                </a:solidFill>
                <a:latin typeface="Arial"/>
                <a:cs typeface="Arial"/>
              </a:rPr>
              <a:t>| </a:t>
            </a:r>
            <a:r>
              <a:rPr sz="1200" spc="85" dirty="0">
                <a:solidFill>
                  <a:srgbClr val="292934"/>
                </a:solidFill>
                <a:latin typeface="Arial"/>
                <a:cs typeface="Arial"/>
              </a:rPr>
              <a:t>Configure </a:t>
            </a:r>
            <a:r>
              <a:rPr sz="1200" spc="345" dirty="0">
                <a:solidFill>
                  <a:srgbClr val="292934"/>
                </a:solidFill>
                <a:latin typeface="Arial"/>
                <a:cs typeface="Arial"/>
              </a:rPr>
              <a:t>|</a:t>
            </a:r>
            <a:r>
              <a:rPr sz="1200" spc="-7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spc="235" dirty="0">
                <a:solidFill>
                  <a:srgbClr val="292934"/>
                </a:solidFill>
                <a:latin typeface="Arial"/>
                <a:cs typeface="Arial"/>
              </a:rPr>
              <a:t>kinit</a:t>
            </a:r>
            <a:endParaRPr sz="1200">
              <a:latin typeface="Arial"/>
              <a:cs typeface="Arial"/>
            </a:endParaRPr>
          </a:p>
          <a:p>
            <a:pPr marL="12700" marR="5080" indent="167640">
              <a:lnSpc>
                <a:spcPts val="1150"/>
              </a:lnSpc>
              <a:spcBef>
                <a:spcPts val="280"/>
              </a:spcBef>
            </a:pPr>
            <a:r>
              <a:rPr sz="1200" spc="190" dirty="0">
                <a:solidFill>
                  <a:srgbClr val="292934"/>
                </a:solidFill>
                <a:latin typeface="Arial"/>
                <a:cs typeface="Arial"/>
              </a:rPr>
              <a:t>shell: </a:t>
            </a:r>
            <a:r>
              <a:rPr sz="1200" spc="10" dirty="0">
                <a:solidFill>
                  <a:srgbClr val="292934"/>
                </a:solidFill>
                <a:latin typeface="Arial"/>
                <a:cs typeface="Arial"/>
              </a:rPr>
              <a:t>echo </a:t>
            </a:r>
            <a:r>
              <a:rPr sz="1200" spc="55" dirty="0">
                <a:solidFill>
                  <a:srgbClr val="292934"/>
                </a:solidFill>
                <a:latin typeface="Arial"/>
                <a:cs typeface="Arial"/>
              </a:rPr>
              <a:t>"{{ad_domain_admin_password}}" </a:t>
            </a:r>
            <a:r>
              <a:rPr sz="1200" spc="345" dirty="0">
                <a:solidFill>
                  <a:srgbClr val="292934"/>
                </a:solidFill>
                <a:latin typeface="Arial"/>
                <a:cs typeface="Arial"/>
              </a:rPr>
              <a:t>| </a:t>
            </a:r>
            <a:r>
              <a:rPr sz="1200" spc="235" dirty="0">
                <a:solidFill>
                  <a:srgbClr val="292934"/>
                </a:solidFill>
                <a:latin typeface="Arial"/>
                <a:cs typeface="Arial"/>
              </a:rPr>
              <a:t>kinit </a:t>
            </a:r>
            <a:r>
              <a:rPr sz="1200" spc="10" dirty="0">
                <a:solidFill>
                  <a:srgbClr val="292934"/>
                </a:solidFill>
                <a:latin typeface="Arial"/>
                <a:cs typeface="Arial"/>
              </a:rPr>
              <a:t>{{ad_domain_admin_username}}@{% </a:t>
            </a:r>
            <a:r>
              <a:rPr sz="1200" spc="285" dirty="0">
                <a:solidFill>
                  <a:srgbClr val="292934"/>
                </a:solidFill>
                <a:latin typeface="Arial"/>
                <a:cs typeface="Arial"/>
              </a:rPr>
              <a:t>filter  </a:t>
            </a:r>
            <a:r>
              <a:rPr sz="1200" spc="45" dirty="0">
                <a:solidFill>
                  <a:srgbClr val="292934"/>
                </a:solidFill>
                <a:latin typeface="Arial"/>
                <a:cs typeface="Arial"/>
              </a:rPr>
              <a:t>upper %}{{ad_domain}}{% </a:t>
            </a:r>
            <a:r>
              <a:rPr sz="1200" spc="185" dirty="0">
                <a:solidFill>
                  <a:srgbClr val="292934"/>
                </a:solidFill>
                <a:latin typeface="Arial"/>
                <a:cs typeface="Arial"/>
              </a:rPr>
              <a:t>endfilter</a:t>
            </a:r>
            <a:r>
              <a:rPr sz="1200" spc="1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292934"/>
                </a:solidFill>
                <a:latin typeface="Arial"/>
                <a:cs typeface="Arial"/>
              </a:rPr>
              <a:t>%}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48672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Example: </a:t>
            </a:r>
            <a:r>
              <a:rPr spc="-80" dirty="0"/>
              <a:t>Join</a:t>
            </a:r>
            <a:r>
              <a:rPr spc="-380" dirty="0"/>
              <a:t> </a:t>
            </a:r>
            <a:r>
              <a:rPr spc="-90" dirty="0"/>
              <a:t>Domain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761490"/>
            <a:ext cx="7429500" cy="4561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0340" indent="-167640">
              <a:lnSpc>
                <a:spcPct val="100000"/>
              </a:lnSpc>
              <a:spcBef>
                <a:spcPts val="100"/>
              </a:spcBef>
              <a:buChar char="-"/>
              <a:tabLst>
                <a:tab pos="180340" algn="l"/>
              </a:tabLst>
            </a:pPr>
            <a:r>
              <a:rPr sz="1200" spc="-10" dirty="0">
                <a:solidFill>
                  <a:srgbClr val="292934"/>
                </a:solidFill>
                <a:latin typeface="Arial"/>
                <a:cs typeface="Arial"/>
              </a:rPr>
              <a:t>name: </a:t>
            </a:r>
            <a:r>
              <a:rPr sz="1200" spc="-175" dirty="0">
                <a:solidFill>
                  <a:srgbClr val="292934"/>
                </a:solidFill>
                <a:latin typeface="Arial"/>
                <a:cs typeface="Arial"/>
              </a:rPr>
              <a:t>AD </a:t>
            </a:r>
            <a:r>
              <a:rPr sz="1200" spc="114" dirty="0">
                <a:solidFill>
                  <a:srgbClr val="292934"/>
                </a:solidFill>
                <a:latin typeface="Arial"/>
                <a:cs typeface="Arial"/>
              </a:rPr>
              <a:t>Authentication </a:t>
            </a:r>
            <a:r>
              <a:rPr sz="1200" spc="345" dirty="0">
                <a:solidFill>
                  <a:srgbClr val="292934"/>
                </a:solidFill>
                <a:latin typeface="Arial"/>
                <a:cs typeface="Arial"/>
              </a:rPr>
              <a:t>| </a:t>
            </a:r>
            <a:r>
              <a:rPr sz="1200" spc="85" dirty="0">
                <a:solidFill>
                  <a:srgbClr val="292934"/>
                </a:solidFill>
                <a:latin typeface="Arial"/>
                <a:cs typeface="Arial"/>
              </a:rPr>
              <a:t>Configure </a:t>
            </a:r>
            <a:r>
              <a:rPr sz="1200" spc="345" dirty="0">
                <a:solidFill>
                  <a:srgbClr val="292934"/>
                </a:solidFill>
                <a:latin typeface="Arial"/>
                <a:cs typeface="Arial"/>
              </a:rPr>
              <a:t>| </a:t>
            </a:r>
            <a:r>
              <a:rPr sz="1200" spc="110" dirty="0">
                <a:solidFill>
                  <a:srgbClr val="292934"/>
                </a:solidFill>
                <a:latin typeface="Arial"/>
                <a:cs typeface="Arial"/>
              </a:rPr>
              <a:t>Join </a:t>
            </a:r>
            <a:r>
              <a:rPr sz="1200" spc="114" dirty="0">
                <a:solidFill>
                  <a:srgbClr val="292934"/>
                </a:solidFill>
                <a:latin typeface="Arial"/>
                <a:cs typeface="Arial"/>
              </a:rPr>
              <a:t>Active</a:t>
            </a:r>
            <a:r>
              <a:rPr sz="1200" spc="14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spc="125" dirty="0">
                <a:solidFill>
                  <a:srgbClr val="292934"/>
                </a:solidFill>
                <a:latin typeface="Arial"/>
                <a:cs typeface="Arial"/>
              </a:rPr>
              <a:t>Directory</a:t>
            </a:r>
            <a:endParaRPr sz="1200">
              <a:latin typeface="Arial"/>
              <a:cs typeface="Arial"/>
            </a:endParaRPr>
          </a:p>
          <a:p>
            <a:pPr marL="179705">
              <a:lnSpc>
                <a:spcPct val="100000"/>
              </a:lnSpc>
            </a:pPr>
            <a:r>
              <a:rPr sz="1200" spc="190" dirty="0">
                <a:solidFill>
                  <a:srgbClr val="292934"/>
                </a:solidFill>
                <a:latin typeface="Arial"/>
                <a:cs typeface="Arial"/>
              </a:rPr>
              <a:t>shell: </a:t>
            </a:r>
            <a:r>
              <a:rPr sz="1200" spc="100" dirty="0">
                <a:solidFill>
                  <a:srgbClr val="292934"/>
                </a:solidFill>
                <a:latin typeface="Arial"/>
                <a:cs typeface="Arial"/>
              </a:rPr>
              <a:t>net </a:t>
            </a:r>
            <a:r>
              <a:rPr sz="1200" spc="10" dirty="0">
                <a:solidFill>
                  <a:srgbClr val="292934"/>
                </a:solidFill>
                <a:latin typeface="Arial"/>
                <a:cs typeface="Arial"/>
              </a:rPr>
              <a:t>ads </a:t>
            </a:r>
            <a:r>
              <a:rPr sz="1200" spc="195" dirty="0">
                <a:solidFill>
                  <a:srgbClr val="292934"/>
                </a:solidFill>
                <a:latin typeface="Arial"/>
                <a:cs typeface="Arial"/>
              </a:rPr>
              <a:t>join</a:t>
            </a:r>
            <a:r>
              <a:rPr sz="1200" spc="229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spc="45" dirty="0">
                <a:solidFill>
                  <a:srgbClr val="292934"/>
                </a:solidFill>
                <a:latin typeface="Arial"/>
                <a:cs typeface="Arial"/>
              </a:rPr>
              <a:t>-U{{ad_domain_admin_username}}%'{{ad_domain_admin_password}}'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Arial"/>
              <a:cs typeface="Arial"/>
            </a:endParaRPr>
          </a:p>
          <a:p>
            <a:pPr marL="179705" marR="174625" indent="-167640">
              <a:lnSpc>
                <a:spcPct val="100000"/>
              </a:lnSpc>
              <a:buChar char="-"/>
              <a:tabLst>
                <a:tab pos="180340" algn="l"/>
              </a:tabLst>
            </a:pPr>
            <a:r>
              <a:rPr sz="1200" spc="-10" dirty="0">
                <a:solidFill>
                  <a:srgbClr val="292934"/>
                </a:solidFill>
                <a:latin typeface="Arial"/>
                <a:cs typeface="Arial"/>
              </a:rPr>
              <a:t>name: </a:t>
            </a:r>
            <a:r>
              <a:rPr sz="1200" spc="-175" dirty="0">
                <a:solidFill>
                  <a:srgbClr val="292934"/>
                </a:solidFill>
                <a:latin typeface="Arial"/>
                <a:cs typeface="Arial"/>
              </a:rPr>
              <a:t>AD </a:t>
            </a:r>
            <a:r>
              <a:rPr sz="1200" spc="114" dirty="0">
                <a:solidFill>
                  <a:srgbClr val="292934"/>
                </a:solidFill>
                <a:latin typeface="Arial"/>
                <a:cs typeface="Arial"/>
              </a:rPr>
              <a:t>Authentication </a:t>
            </a:r>
            <a:r>
              <a:rPr sz="1200" spc="345" dirty="0">
                <a:solidFill>
                  <a:srgbClr val="292934"/>
                </a:solidFill>
                <a:latin typeface="Arial"/>
                <a:cs typeface="Arial"/>
              </a:rPr>
              <a:t>| </a:t>
            </a:r>
            <a:r>
              <a:rPr sz="1200" spc="85" dirty="0">
                <a:solidFill>
                  <a:srgbClr val="292934"/>
                </a:solidFill>
                <a:latin typeface="Arial"/>
                <a:cs typeface="Arial"/>
              </a:rPr>
              <a:t>Configure </a:t>
            </a:r>
            <a:r>
              <a:rPr sz="1200" spc="345" dirty="0">
                <a:solidFill>
                  <a:srgbClr val="292934"/>
                </a:solidFill>
                <a:latin typeface="Arial"/>
                <a:cs typeface="Arial"/>
              </a:rPr>
              <a:t>| </a:t>
            </a:r>
            <a:r>
              <a:rPr sz="1200" spc="35" dirty="0">
                <a:solidFill>
                  <a:srgbClr val="292934"/>
                </a:solidFill>
                <a:latin typeface="Arial"/>
                <a:cs typeface="Arial"/>
              </a:rPr>
              <a:t>Enable </a:t>
            </a:r>
            <a:r>
              <a:rPr sz="1200" spc="-114" dirty="0">
                <a:solidFill>
                  <a:srgbClr val="292934"/>
                </a:solidFill>
                <a:latin typeface="Arial"/>
                <a:cs typeface="Arial"/>
              </a:rPr>
              <a:t>pam </a:t>
            </a:r>
            <a:r>
              <a:rPr sz="1200" spc="125" dirty="0">
                <a:solidFill>
                  <a:srgbClr val="292934"/>
                </a:solidFill>
                <a:latin typeface="Arial"/>
                <a:cs typeface="Arial"/>
              </a:rPr>
              <a:t>authentication </a:t>
            </a:r>
            <a:r>
              <a:rPr sz="1200" spc="145" dirty="0">
                <a:solidFill>
                  <a:srgbClr val="292934"/>
                </a:solidFill>
                <a:latin typeface="Arial"/>
                <a:cs typeface="Arial"/>
              </a:rPr>
              <a:t>via </a:t>
            </a:r>
            <a:r>
              <a:rPr sz="1200" spc="75" dirty="0">
                <a:solidFill>
                  <a:srgbClr val="292934"/>
                </a:solidFill>
                <a:latin typeface="Arial"/>
                <a:cs typeface="Arial"/>
              </a:rPr>
              <a:t>winbind </a:t>
            </a:r>
            <a:r>
              <a:rPr sz="1200" spc="85" dirty="0">
                <a:solidFill>
                  <a:srgbClr val="292934"/>
                </a:solidFill>
                <a:latin typeface="Arial"/>
                <a:cs typeface="Arial"/>
              </a:rPr>
              <a:t>(Debian)  </a:t>
            </a:r>
            <a:r>
              <a:rPr sz="1200" spc="110" dirty="0">
                <a:solidFill>
                  <a:srgbClr val="292934"/>
                </a:solidFill>
                <a:latin typeface="Arial"/>
                <a:cs typeface="Arial"/>
              </a:rPr>
              <a:t>template: src='pam/{{item.name}}'</a:t>
            </a:r>
            <a:r>
              <a:rPr sz="1200" spc="1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spc="155" dirty="0">
                <a:solidFill>
                  <a:srgbClr val="292934"/>
                </a:solidFill>
                <a:latin typeface="Arial"/>
                <a:cs typeface="Arial"/>
              </a:rPr>
              <a:t>dest='/etc/pam.d/{{item.target}}'</a:t>
            </a:r>
            <a:endParaRPr sz="1200">
              <a:latin typeface="Arial"/>
              <a:cs typeface="Arial"/>
            </a:endParaRPr>
          </a:p>
          <a:p>
            <a:pPr marL="179705">
              <a:lnSpc>
                <a:spcPct val="100000"/>
              </a:lnSpc>
            </a:pPr>
            <a:r>
              <a:rPr sz="1200" spc="114" dirty="0">
                <a:solidFill>
                  <a:srgbClr val="292934"/>
                </a:solidFill>
                <a:latin typeface="Arial"/>
                <a:cs typeface="Arial"/>
              </a:rPr>
              <a:t>with_items:</a:t>
            </a:r>
            <a:endParaRPr sz="1200">
              <a:latin typeface="Arial"/>
              <a:cs typeface="Arial"/>
            </a:endParaRPr>
          </a:p>
          <a:p>
            <a:pPr marL="515620" lvl="1" indent="-168910">
              <a:lnSpc>
                <a:spcPct val="100000"/>
              </a:lnSpc>
              <a:buChar char="-"/>
              <a:tabLst>
                <a:tab pos="516255" algn="l"/>
              </a:tabLst>
            </a:pPr>
            <a:r>
              <a:rPr sz="1200" spc="35" dirty="0">
                <a:solidFill>
                  <a:srgbClr val="292934"/>
                </a:solidFill>
                <a:latin typeface="Arial"/>
                <a:cs typeface="Arial"/>
              </a:rPr>
              <a:t>{name: </a:t>
            </a:r>
            <a:r>
              <a:rPr sz="1200" spc="130" dirty="0">
                <a:solidFill>
                  <a:srgbClr val="292934"/>
                </a:solidFill>
                <a:latin typeface="Arial"/>
                <a:cs typeface="Arial"/>
              </a:rPr>
              <a:t>'common-session-interactive.j2', </a:t>
            </a:r>
            <a:r>
              <a:rPr sz="1200" spc="175" dirty="0">
                <a:solidFill>
                  <a:srgbClr val="292934"/>
                </a:solidFill>
                <a:latin typeface="Arial"/>
                <a:cs typeface="Arial"/>
              </a:rPr>
              <a:t>target:</a:t>
            </a:r>
            <a:r>
              <a:rPr sz="1200" spc="-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spc="114" dirty="0">
                <a:solidFill>
                  <a:srgbClr val="292934"/>
                </a:solidFill>
                <a:latin typeface="Arial"/>
                <a:cs typeface="Arial"/>
              </a:rPr>
              <a:t>'common-session-interactive'}</a:t>
            </a:r>
            <a:endParaRPr sz="1200">
              <a:latin typeface="Arial"/>
              <a:cs typeface="Arial"/>
            </a:endParaRPr>
          </a:p>
          <a:p>
            <a:pPr marL="515620" lvl="1" indent="-168910">
              <a:lnSpc>
                <a:spcPct val="100000"/>
              </a:lnSpc>
              <a:buChar char="-"/>
              <a:tabLst>
                <a:tab pos="516255" algn="l"/>
              </a:tabLst>
            </a:pPr>
            <a:r>
              <a:rPr sz="1200" spc="35" dirty="0">
                <a:solidFill>
                  <a:srgbClr val="292934"/>
                </a:solidFill>
                <a:latin typeface="Arial"/>
                <a:cs typeface="Arial"/>
              </a:rPr>
              <a:t>{name: </a:t>
            </a:r>
            <a:r>
              <a:rPr sz="1200" spc="80" dirty="0">
                <a:solidFill>
                  <a:srgbClr val="292934"/>
                </a:solidFill>
                <a:latin typeface="Arial"/>
                <a:cs typeface="Arial"/>
              </a:rPr>
              <a:t>'common-password.j2', </a:t>
            </a:r>
            <a:r>
              <a:rPr sz="1200" spc="175" dirty="0">
                <a:solidFill>
                  <a:srgbClr val="292934"/>
                </a:solidFill>
                <a:latin typeface="Arial"/>
                <a:cs typeface="Arial"/>
              </a:rPr>
              <a:t>target:</a:t>
            </a:r>
            <a:r>
              <a:rPr sz="1200" spc="9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292934"/>
                </a:solidFill>
                <a:latin typeface="Arial"/>
                <a:cs typeface="Arial"/>
              </a:rPr>
              <a:t>'common-password'}</a:t>
            </a:r>
            <a:endParaRPr sz="1200">
              <a:latin typeface="Arial"/>
              <a:cs typeface="Arial"/>
            </a:endParaRPr>
          </a:p>
          <a:p>
            <a:pPr marL="515620" lvl="1" indent="-168910">
              <a:lnSpc>
                <a:spcPct val="100000"/>
              </a:lnSpc>
              <a:buChar char="-"/>
              <a:tabLst>
                <a:tab pos="516255" algn="l"/>
              </a:tabLst>
            </a:pPr>
            <a:r>
              <a:rPr sz="1200" spc="35" dirty="0">
                <a:solidFill>
                  <a:srgbClr val="292934"/>
                </a:solidFill>
                <a:latin typeface="Arial"/>
                <a:cs typeface="Arial"/>
              </a:rPr>
              <a:t>{name: </a:t>
            </a:r>
            <a:r>
              <a:rPr sz="1200" spc="95" dirty="0">
                <a:solidFill>
                  <a:srgbClr val="292934"/>
                </a:solidFill>
                <a:latin typeface="Arial"/>
                <a:cs typeface="Arial"/>
              </a:rPr>
              <a:t>'common-account.j2', </a:t>
            </a:r>
            <a:r>
              <a:rPr sz="1200" spc="175" dirty="0">
                <a:solidFill>
                  <a:srgbClr val="292934"/>
                </a:solidFill>
                <a:latin typeface="Arial"/>
                <a:cs typeface="Arial"/>
              </a:rPr>
              <a:t>target:</a:t>
            </a:r>
            <a:r>
              <a:rPr sz="1200" spc="6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292934"/>
                </a:solidFill>
                <a:latin typeface="Arial"/>
                <a:cs typeface="Arial"/>
              </a:rPr>
              <a:t>'common-account'}</a:t>
            </a:r>
            <a:endParaRPr sz="1200">
              <a:latin typeface="Arial"/>
              <a:cs typeface="Arial"/>
            </a:endParaRPr>
          </a:p>
          <a:p>
            <a:pPr marL="515620" lvl="1" indent="-168910">
              <a:lnSpc>
                <a:spcPct val="100000"/>
              </a:lnSpc>
              <a:buChar char="-"/>
              <a:tabLst>
                <a:tab pos="516255" algn="l"/>
              </a:tabLst>
            </a:pPr>
            <a:r>
              <a:rPr sz="1200" spc="35" dirty="0">
                <a:solidFill>
                  <a:srgbClr val="292934"/>
                </a:solidFill>
                <a:latin typeface="Arial"/>
                <a:cs typeface="Arial"/>
              </a:rPr>
              <a:t>{name: </a:t>
            </a:r>
            <a:r>
              <a:rPr sz="1200" spc="105" dirty="0">
                <a:solidFill>
                  <a:srgbClr val="292934"/>
                </a:solidFill>
                <a:latin typeface="Arial"/>
                <a:cs typeface="Arial"/>
              </a:rPr>
              <a:t>'common-auth.j2', </a:t>
            </a:r>
            <a:r>
              <a:rPr sz="1200" spc="175" dirty="0">
                <a:solidFill>
                  <a:srgbClr val="292934"/>
                </a:solidFill>
                <a:latin typeface="Arial"/>
                <a:cs typeface="Arial"/>
              </a:rPr>
              <a:t>target:</a:t>
            </a:r>
            <a:r>
              <a:rPr sz="1200" spc="4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292934"/>
                </a:solidFill>
                <a:latin typeface="Arial"/>
                <a:cs typeface="Arial"/>
              </a:rPr>
              <a:t>'common-auth'}</a:t>
            </a:r>
            <a:endParaRPr sz="1200">
              <a:latin typeface="Arial"/>
              <a:cs typeface="Arial"/>
            </a:endParaRPr>
          </a:p>
          <a:p>
            <a:pPr marL="515620" lvl="1" indent="-168910">
              <a:lnSpc>
                <a:spcPct val="100000"/>
              </a:lnSpc>
              <a:buChar char="-"/>
              <a:tabLst>
                <a:tab pos="516255" algn="l"/>
              </a:tabLst>
            </a:pPr>
            <a:r>
              <a:rPr sz="1200" spc="35" dirty="0">
                <a:solidFill>
                  <a:srgbClr val="292934"/>
                </a:solidFill>
                <a:latin typeface="Arial"/>
                <a:cs typeface="Arial"/>
              </a:rPr>
              <a:t>{name: </a:t>
            </a:r>
            <a:r>
              <a:rPr sz="1200" spc="195" dirty="0">
                <a:solidFill>
                  <a:srgbClr val="292934"/>
                </a:solidFill>
                <a:latin typeface="Arial"/>
                <a:cs typeface="Arial"/>
              </a:rPr>
              <a:t>'sudo.j2', </a:t>
            </a:r>
            <a:r>
              <a:rPr sz="1200" spc="175" dirty="0">
                <a:solidFill>
                  <a:srgbClr val="292934"/>
                </a:solidFill>
                <a:latin typeface="Arial"/>
                <a:cs typeface="Arial"/>
              </a:rPr>
              <a:t>target:</a:t>
            </a:r>
            <a:r>
              <a:rPr sz="1200" spc="38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spc="165" dirty="0">
                <a:solidFill>
                  <a:srgbClr val="292934"/>
                </a:solidFill>
                <a:latin typeface="Arial"/>
                <a:cs typeface="Arial"/>
              </a:rPr>
              <a:t>'sudo'}</a:t>
            </a:r>
            <a:endParaRPr sz="1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292934"/>
              </a:buClr>
              <a:buFont typeface="Arial"/>
              <a:buChar char="-"/>
            </a:pPr>
            <a:endParaRPr sz="1250">
              <a:latin typeface="Arial"/>
              <a:cs typeface="Arial"/>
            </a:endParaRPr>
          </a:p>
          <a:p>
            <a:pPr marL="179705" marR="5080" indent="-167640">
              <a:lnSpc>
                <a:spcPct val="100000"/>
              </a:lnSpc>
              <a:buChar char="-"/>
              <a:tabLst>
                <a:tab pos="180340" algn="l"/>
              </a:tabLst>
            </a:pPr>
            <a:r>
              <a:rPr sz="1200" spc="-10" dirty="0">
                <a:solidFill>
                  <a:srgbClr val="292934"/>
                </a:solidFill>
                <a:latin typeface="Arial"/>
                <a:cs typeface="Arial"/>
              </a:rPr>
              <a:t>name: </a:t>
            </a:r>
            <a:r>
              <a:rPr sz="1200" spc="-175" dirty="0">
                <a:solidFill>
                  <a:srgbClr val="292934"/>
                </a:solidFill>
                <a:latin typeface="Arial"/>
                <a:cs typeface="Arial"/>
              </a:rPr>
              <a:t>AD </a:t>
            </a:r>
            <a:r>
              <a:rPr sz="1200" spc="114" dirty="0">
                <a:solidFill>
                  <a:srgbClr val="292934"/>
                </a:solidFill>
                <a:latin typeface="Arial"/>
                <a:cs typeface="Arial"/>
              </a:rPr>
              <a:t>Authentication </a:t>
            </a:r>
            <a:r>
              <a:rPr sz="1200" spc="345" dirty="0">
                <a:solidFill>
                  <a:srgbClr val="292934"/>
                </a:solidFill>
                <a:latin typeface="Arial"/>
                <a:cs typeface="Arial"/>
              </a:rPr>
              <a:t>| </a:t>
            </a:r>
            <a:r>
              <a:rPr sz="1200" spc="85" dirty="0">
                <a:solidFill>
                  <a:srgbClr val="292934"/>
                </a:solidFill>
                <a:latin typeface="Arial"/>
                <a:cs typeface="Arial"/>
              </a:rPr>
              <a:t>Configure </a:t>
            </a:r>
            <a:r>
              <a:rPr sz="1200" spc="345" dirty="0">
                <a:solidFill>
                  <a:srgbClr val="292934"/>
                </a:solidFill>
                <a:latin typeface="Arial"/>
                <a:cs typeface="Arial"/>
              </a:rPr>
              <a:t>| </a:t>
            </a:r>
            <a:r>
              <a:rPr sz="1200" spc="55" dirty="0">
                <a:solidFill>
                  <a:srgbClr val="292934"/>
                </a:solidFill>
                <a:latin typeface="Arial"/>
                <a:cs typeface="Arial"/>
              </a:rPr>
              <a:t>Set </a:t>
            </a:r>
            <a:r>
              <a:rPr sz="1200" spc="5" dirty="0">
                <a:solidFill>
                  <a:srgbClr val="292934"/>
                </a:solidFill>
                <a:latin typeface="Arial"/>
                <a:cs typeface="Arial"/>
              </a:rPr>
              <a:t>domain </a:t>
            </a:r>
            <a:r>
              <a:rPr sz="1200" spc="155" dirty="0">
                <a:solidFill>
                  <a:srgbClr val="292934"/>
                </a:solidFill>
                <a:latin typeface="Arial"/>
                <a:cs typeface="Arial"/>
              </a:rPr>
              <a:t>controllers to </a:t>
            </a:r>
            <a:r>
              <a:rPr sz="1200" spc="-10" dirty="0">
                <a:solidFill>
                  <a:srgbClr val="292934"/>
                </a:solidFill>
                <a:latin typeface="Arial"/>
                <a:cs typeface="Arial"/>
              </a:rPr>
              <a:t>be </a:t>
            </a:r>
            <a:r>
              <a:rPr sz="1200" spc="105" dirty="0">
                <a:solidFill>
                  <a:srgbClr val="292934"/>
                </a:solidFill>
                <a:latin typeface="Arial"/>
                <a:cs typeface="Arial"/>
              </a:rPr>
              <a:t>ntp </a:t>
            </a:r>
            <a:r>
              <a:rPr sz="1200" spc="95" dirty="0">
                <a:solidFill>
                  <a:srgbClr val="292934"/>
                </a:solidFill>
                <a:latin typeface="Arial"/>
                <a:cs typeface="Arial"/>
              </a:rPr>
              <a:t>servers  </a:t>
            </a:r>
            <a:r>
              <a:rPr sz="1200" spc="235" dirty="0">
                <a:solidFill>
                  <a:srgbClr val="292934"/>
                </a:solidFill>
                <a:latin typeface="Arial"/>
                <a:cs typeface="Arial"/>
              </a:rPr>
              <a:t>lineinfile: </a:t>
            </a:r>
            <a:r>
              <a:rPr sz="1200" spc="95" dirty="0">
                <a:solidFill>
                  <a:srgbClr val="292934"/>
                </a:solidFill>
                <a:latin typeface="Arial"/>
                <a:cs typeface="Arial"/>
              </a:rPr>
              <a:t>regexp='^server </a:t>
            </a:r>
            <a:r>
              <a:rPr sz="1200" spc="204" dirty="0">
                <a:solidFill>
                  <a:srgbClr val="292934"/>
                </a:solidFill>
                <a:latin typeface="Arial"/>
                <a:cs typeface="Arial"/>
              </a:rPr>
              <a:t>{{item}}' </a:t>
            </a:r>
            <a:r>
              <a:rPr sz="1200" spc="145" dirty="0">
                <a:solidFill>
                  <a:srgbClr val="292934"/>
                </a:solidFill>
                <a:latin typeface="Arial"/>
                <a:cs typeface="Arial"/>
              </a:rPr>
              <a:t>insertafter='^#server</a:t>
            </a:r>
            <a:r>
              <a:rPr sz="1200" spc="37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spc="114" dirty="0">
                <a:solidFill>
                  <a:srgbClr val="292934"/>
                </a:solidFill>
                <a:latin typeface="Arial"/>
                <a:cs typeface="Arial"/>
              </a:rPr>
              <a:t>ntp.your-provider.example'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150"/>
              </a:lnSpc>
            </a:pPr>
            <a:r>
              <a:rPr sz="1200" spc="145" dirty="0">
                <a:solidFill>
                  <a:srgbClr val="292934"/>
                </a:solidFill>
                <a:latin typeface="Arial"/>
                <a:cs typeface="Arial"/>
              </a:rPr>
              <a:t>line='server </a:t>
            </a:r>
            <a:r>
              <a:rPr sz="1200" spc="204" dirty="0">
                <a:solidFill>
                  <a:srgbClr val="292934"/>
                </a:solidFill>
                <a:latin typeface="Arial"/>
                <a:cs typeface="Arial"/>
              </a:rPr>
              <a:t>{{item}}' </a:t>
            </a:r>
            <a:r>
              <a:rPr sz="1200" spc="100" dirty="0">
                <a:solidFill>
                  <a:srgbClr val="292934"/>
                </a:solidFill>
                <a:latin typeface="Arial"/>
                <a:cs typeface="Arial"/>
              </a:rPr>
              <a:t>state=present</a:t>
            </a:r>
            <a:r>
              <a:rPr sz="1200" spc="16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spc="160" dirty="0">
                <a:solidFill>
                  <a:srgbClr val="292934"/>
                </a:solidFill>
                <a:latin typeface="Arial"/>
                <a:cs typeface="Arial"/>
              </a:rPr>
              <a:t>dest='/etc/ntp.conf'</a:t>
            </a:r>
            <a:endParaRPr sz="1200">
              <a:latin typeface="Arial"/>
              <a:cs typeface="Arial"/>
            </a:endParaRPr>
          </a:p>
          <a:p>
            <a:pPr marL="179705">
              <a:lnSpc>
                <a:spcPct val="100000"/>
              </a:lnSpc>
            </a:pPr>
            <a:r>
              <a:rPr sz="1200" spc="114" dirty="0">
                <a:solidFill>
                  <a:srgbClr val="292934"/>
                </a:solidFill>
                <a:latin typeface="Arial"/>
                <a:cs typeface="Arial"/>
              </a:rPr>
              <a:t>with_items:</a:t>
            </a:r>
            <a:endParaRPr sz="1200">
              <a:latin typeface="Arial"/>
              <a:cs typeface="Arial"/>
            </a:endParaRPr>
          </a:p>
          <a:p>
            <a:pPr marL="515620" lvl="1" indent="-168910">
              <a:lnSpc>
                <a:spcPct val="100000"/>
              </a:lnSpc>
              <a:buChar char="-"/>
              <a:tabLst>
                <a:tab pos="516255" algn="l"/>
              </a:tabLst>
            </a:pPr>
            <a:r>
              <a:rPr sz="1200" spc="110" dirty="0">
                <a:solidFill>
                  <a:srgbClr val="292934"/>
                </a:solidFill>
                <a:latin typeface="Arial"/>
                <a:cs typeface="Arial"/>
              </a:rPr>
              <a:t>"{{ad_primary_dc}}"</a:t>
            </a:r>
            <a:endParaRPr sz="1200">
              <a:latin typeface="Arial"/>
              <a:cs typeface="Arial"/>
            </a:endParaRPr>
          </a:p>
          <a:p>
            <a:pPr marL="515620" lvl="1" indent="-168910">
              <a:lnSpc>
                <a:spcPct val="100000"/>
              </a:lnSpc>
              <a:buChar char="-"/>
              <a:tabLst>
                <a:tab pos="516255" algn="l"/>
              </a:tabLst>
            </a:pPr>
            <a:r>
              <a:rPr sz="1200" spc="90" dirty="0">
                <a:solidFill>
                  <a:srgbClr val="292934"/>
                </a:solidFill>
                <a:latin typeface="Arial"/>
                <a:cs typeface="Arial"/>
              </a:rPr>
              <a:t>"{{ad_secondary_dc}}"</a:t>
            </a:r>
            <a:endParaRPr sz="1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292934"/>
              </a:buClr>
              <a:buFont typeface="Arial"/>
              <a:buChar char="-"/>
            </a:pPr>
            <a:endParaRPr sz="1250">
              <a:latin typeface="Arial"/>
              <a:cs typeface="Arial"/>
            </a:endParaRPr>
          </a:p>
          <a:p>
            <a:pPr marL="180340" indent="-167640">
              <a:lnSpc>
                <a:spcPct val="100000"/>
              </a:lnSpc>
              <a:buChar char="-"/>
              <a:tabLst>
                <a:tab pos="180340" algn="l"/>
              </a:tabLst>
            </a:pPr>
            <a:r>
              <a:rPr sz="1200" spc="-10" dirty="0">
                <a:solidFill>
                  <a:srgbClr val="292934"/>
                </a:solidFill>
                <a:latin typeface="Arial"/>
                <a:cs typeface="Arial"/>
              </a:rPr>
              <a:t>name: </a:t>
            </a:r>
            <a:r>
              <a:rPr sz="1200" spc="-175" dirty="0">
                <a:solidFill>
                  <a:srgbClr val="292934"/>
                </a:solidFill>
                <a:latin typeface="Arial"/>
                <a:cs typeface="Arial"/>
              </a:rPr>
              <a:t>AD </a:t>
            </a:r>
            <a:r>
              <a:rPr sz="1200" spc="114" dirty="0">
                <a:solidFill>
                  <a:srgbClr val="292934"/>
                </a:solidFill>
                <a:latin typeface="Arial"/>
                <a:cs typeface="Arial"/>
              </a:rPr>
              <a:t>Authentication </a:t>
            </a:r>
            <a:r>
              <a:rPr sz="1200" spc="345" dirty="0">
                <a:solidFill>
                  <a:srgbClr val="292934"/>
                </a:solidFill>
                <a:latin typeface="Arial"/>
                <a:cs typeface="Arial"/>
              </a:rPr>
              <a:t>| </a:t>
            </a:r>
            <a:r>
              <a:rPr sz="1200" spc="80" dirty="0">
                <a:solidFill>
                  <a:srgbClr val="292934"/>
                </a:solidFill>
                <a:latin typeface="Arial"/>
                <a:cs typeface="Arial"/>
              </a:rPr>
              <a:t>Configure </a:t>
            </a:r>
            <a:r>
              <a:rPr sz="1200" spc="345" dirty="0">
                <a:solidFill>
                  <a:srgbClr val="292934"/>
                </a:solidFill>
                <a:latin typeface="Arial"/>
                <a:cs typeface="Arial"/>
              </a:rPr>
              <a:t>| </a:t>
            </a:r>
            <a:r>
              <a:rPr sz="1200" spc="105" dirty="0">
                <a:solidFill>
                  <a:srgbClr val="292934"/>
                </a:solidFill>
                <a:latin typeface="Arial"/>
                <a:cs typeface="Arial"/>
              </a:rPr>
              <a:t>Restart</a:t>
            </a:r>
            <a:r>
              <a:rPr sz="1200" spc="-5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spc="110" dirty="0">
                <a:solidFill>
                  <a:srgbClr val="292934"/>
                </a:solidFill>
                <a:latin typeface="Arial"/>
                <a:cs typeface="Arial"/>
              </a:rPr>
              <a:t>services</a:t>
            </a:r>
            <a:endParaRPr sz="1200">
              <a:latin typeface="Arial"/>
              <a:cs typeface="Arial"/>
            </a:endParaRPr>
          </a:p>
          <a:p>
            <a:pPr marL="179705" marR="3876675">
              <a:lnSpc>
                <a:spcPct val="100000"/>
              </a:lnSpc>
              <a:spcBef>
                <a:spcPts val="5"/>
              </a:spcBef>
            </a:pPr>
            <a:r>
              <a:rPr sz="1200" spc="140" dirty="0">
                <a:solidFill>
                  <a:srgbClr val="292934"/>
                </a:solidFill>
                <a:latin typeface="Arial"/>
                <a:cs typeface="Arial"/>
              </a:rPr>
              <a:t>service: </a:t>
            </a:r>
            <a:r>
              <a:rPr sz="1200" spc="75" dirty="0">
                <a:solidFill>
                  <a:srgbClr val="292934"/>
                </a:solidFill>
                <a:latin typeface="Arial"/>
                <a:cs typeface="Arial"/>
              </a:rPr>
              <a:t>name={{item}} </a:t>
            </a:r>
            <a:r>
              <a:rPr sz="1200" spc="160" dirty="0">
                <a:solidFill>
                  <a:srgbClr val="292934"/>
                </a:solidFill>
                <a:latin typeface="Arial"/>
                <a:cs typeface="Arial"/>
              </a:rPr>
              <a:t>state='restarted'  </a:t>
            </a:r>
            <a:r>
              <a:rPr sz="1200" spc="114" dirty="0">
                <a:solidFill>
                  <a:srgbClr val="292934"/>
                </a:solidFill>
                <a:latin typeface="Arial"/>
                <a:cs typeface="Arial"/>
              </a:rPr>
              <a:t>with_items:</a:t>
            </a:r>
            <a:endParaRPr sz="1200">
              <a:latin typeface="Arial"/>
              <a:cs typeface="Arial"/>
            </a:endParaRPr>
          </a:p>
          <a:p>
            <a:pPr marL="515620" lvl="1" indent="-168910">
              <a:lnSpc>
                <a:spcPct val="100000"/>
              </a:lnSpc>
              <a:buChar char="-"/>
              <a:tabLst>
                <a:tab pos="516255" algn="l"/>
              </a:tabLst>
            </a:pPr>
            <a:r>
              <a:rPr sz="1200" spc="80" dirty="0">
                <a:solidFill>
                  <a:srgbClr val="292934"/>
                </a:solidFill>
                <a:latin typeface="Arial"/>
                <a:cs typeface="Arial"/>
              </a:rPr>
              <a:t>winbind</a:t>
            </a:r>
            <a:endParaRPr sz="1200">
              <a:latin typeface="Arial"/>
              <a:cs typeface="Arial"/>
            </a:endParaRPr>
          </a:p>
          <a:p>
            <a:pPr marL="515620" lvl="1" indent="-168910">
              <a:lnSpc>
                <a:spcPct val="100000"/>
              </a:lnSpc>
              <a:buChar char="-"/>
              <a:tabLst>
                <a:tab pos="516255" algn="l"/>
              </a:tabLst>
            </a:pPr>
            <a:r>
              <a:rPr sz="1200" spc="-60" dirty="0">
                <a:solidFill>
                  <a:srgbClr val="292934"/>
                </a:solidFill>
                <a:latin typeface="Arial"/>
                <a:cs typeface="Arial"/>
              </a:rPr>
              <a:t>samba</a:t>
            </a:r>
            <a:endParaRPr sz="1200">
              <a:latin typeface="Arial"/>
              <a:cs typeface="Arial"/>
            </a:endParaRPr>
          </a:p>
          <a:p>
            <a:pPr marL="515620" lvl="1" indent="-168910">
              <a:lnSpc>
                <a:spcPct val="100000"/>
              </a:lnSpc>
              <a:buChar char="-"/>
              <a:tabLst>
                <a:tab pos="516255" algn="l"/>
              </a:tabLst>
            </a:pPr>
            <a:r>
              <a:rPr sz="1200" spc="75" dirty="0">
                <a:solidFill>
                  <a:srgbClr val="292934"/>
                </a:solidFill>
                <a:latin typeface="Arial"/>
                <a:cs typeface="Arial"/>
              </a:rPr>
              <a:t>ntpd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48672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Example: </a:t>
            </a:r>
            <a:r>
              <a:rPr spc="-80" dirty="0"/>
              <a:t>Join</a:t>
            </a:r>
            <a:r>
              <a:rPr spc="-380" dirty="0"/>
              <a:t> </a:t>
            </a:r>
            <a:r>
              <a:rPr spc="-90" dirty="0"/>
              <a:t>Domain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8798"/>
            <a:ext cx="12020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95"/>
              </a:spcBef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s</a:t>
            </a:r>
            <a:r>
              <a:rPr sz="2200" dirty="0">
                <a:solidFill>
                  <a:srgbClr val="292934"/>
                </a:solidFill>
                <a:latin typeface="Arial"/>
                <a:cs typeface="Arial"/>
              </a:rPr>
              <a:t>u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do</a:t>
            </a:r>
            <a:r>
              <a:rPr sz="2200" dirty="0">
                <a:solidFill>
                  <a:srgbClr val="292934"/>
                </a:solidFill>
                <a:latin typeface="Arial"/>
                <a:cs typeface="Arial"/>
              </a:rPr>
              <a:t>e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rs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231262"/>
            <a:ext cx="7348855" cy="38874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3380">
              <a:lnSpc>
                <a:spcPct val="100000"/>
              </a:lnSpc>
              <a:spcBef>
                <a:spcPts val="95"/>
              </a:spcBef>
            </a:pPr>
            <a:r>
              <a:rPr sz="1300" spc="85" dirty="0">
                <a:solidFill>
                  <a:srgbClr val="292934"/>
                </a:solidFill>
                <a:latin typeface="Arial"/>
                <a:cs typeface="Arial"/>
              </a:rPr>
              <a:t>sudoers/</a:t>
            </a:r>
            <a:endParaRPr sz="1300">
              <a:latin typeface="Arial"/>
              <a:cs typeface="Arial"/>
            </a:endParaRPr>
          </a:p>
          <a:p>
            <a:pPr marL="734695">
              <a:lnSpc>
                <a:spcPct val="100000"/>
              </a:lnSpc>
            </a:pPr>
            <a:r>
              <a:rPr sz="1300" spc="145" dirty="0">
                <a:solidFill>
                  <a:srgbClr val="292934"/>
                </a:solidFill>
                <a:latin typeface="Arial"/>
                <a:cs typeface="Arial"/>
              </a:rPr>
              <a:t>tasks/</a:t>
            </a:r>
            <a:endParaRPr sz="1300">
              <a:latin typeface="Arial"/>
              <a:cs typeface="Arial"/>
            </a:endParaRPr>
          </a:p>
          <a:p>
            <a:pPr marL="734695" marR="5520055" indent="362585">
              <a:lnSpc>
                <a:spcPct val="100000"/>
              </a:lnSpc>
            </a:pPr>
            <a:r>
              <a:rPr sz="1300" spc="-380" dirty="0">
                <a:solidFill>
                  <a:srgbClr val="292934"/>
                </a:solidFill>
                <a:latin typeface="Arial"/>
                <a:cs typeface="Arial"/>
              </a:rPr>
              <a:t>m</a:t>
            </a:r>
            <a:r>
              <a:rPr sz="1300" spc="-10" dirty="0">
                <a:solidFill>
                  <a:srgbClr val="292934"/>
                </a:solidFill>
                <a:latin typeface="Arial"/>
                <a:cs typeface="Arial"/>
              </a:rPr>
              <a:t>a</a:t>
            </a:r>
            <a:r>
              <a:rPr sz="1300" spc="415" dirty="0">
                <a:solidFill>
                  <a:srgbClr val="292934"/>
                </a:solidFill>
                <a:latin typeface="Arial"/>
                <a:cs typeface="Arial"/>
              </a:rPr>
              <a:t>i</a:t>
            </a:r>
            <a:r>
              <a:rPr sz="1300" spc="-20" dirty="0">
                <a:solidFill>
                  <a:srgbClr val="292934"/>
                </a:solidFill>
                <a:latin typeface="Arial"/>
                <a:cs typeface="Arial"/>
              </a:rPr>
              <a:t>n</a:t>
            </a:r>
            <a:r>
              <a:rPr sz="1300" spc="355" dirty="0">
                <a:solidFill>
                  <a:srgbClr val="292934"/>
                </a:solidFill>
                <a:latin typeface="Arial"/>
                <a:cs typeface="Arial"/>
              </a:rPr>
              <a:t>.</a:t>
            </a:r>
            <a:r>
              <a:rPr sz="1300" spc="55" dirty="0">
                <a:solidFill>
                  <a:srgbClr val="292934"/>
                </a:solidFill>
                <a:latin typeface="Arial"/>
                <a:cs typeface="Arial"/>
              </a:rPr>
              <a:t>y</a:t>
            </a:r>
            <a:r>
              <a:rPr sz="1300" spc="-380" dirty="0">
                <a:solidFill>
                  <a:srgbClr val="292934"/>
                </a:solidFill>
                <a:latin typeface="Arial"/>
                <a:cs typeface="Arial"/>
              </a:rPr>
              <a:t>m</a:t>
            </a:r>
            <a:r>
              <a:rPr sz="1300" spc="490" dirty="0">
                <a:solidFill>
                  <a:srgbClr val="292934"/>
                </a:solidFill>
                <a:latin typeface="Arial"/>
                <a:cs typeface="Arial"/>
              </a:rPr>
              <a:t>l  </a:t>
            </a:r>
            <a:r>
              <a:rPr sz="1300" spc="110" dirty="0">
                <a:solidFill>
                  <a:srgbClr val="292934"/>
                </a:solidFill>
                <a:latin typeface="Arial"/>
                <a:cs typeface="Arial"/>
              </a:rPr>
              <a:t>templates/</a:t>
            </a:r>
            <a:endParaRPr sz="1300">
              <a:latin typeface="Arial"/>
              <a:cs typeface="Arial"/>
            </a:endParaRPr>
          </a:p>
          <a:p>
            <a:pPr marL="1097915">
              <a:lnSpc>
                <a:spcPct val="100000"/>
              </a:lnSpc>
            </a:pPr>
            <a:r>
              <a:rPr sz="1300" spc="100" dirty="0">
                <a:solidFill>
                  <a:srgbClr val="292934"/>
                </a:solidFill>
                <a:latin typeface="Arial"/>
                <a:cs typeface="Arial"/>
              </a:rPr>
              <a:t>sudoers-debian.j2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"/>
              </a:spcBef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tasks</a:t>
            </a:r>
            <a:r>
              <a:rPr sz="2200" spc="-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(main.yml)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70"/>
              </a:spcBef>
            </a:pPr>
            <a:r>
              <a:rPr sz="1300" spc="270" dirty="0">
                <a:solidFill>
                  <a:srgbClr val="292934"/>
                </a:solidFill>
                <a:latin typeface="Arial"/>
                <a:cs typeface="Arial"/>
              </a:rPr>
              <a:t>---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Arial"/>
              <a:cs typeface="Arial"/>
            </a:endParaRPr>
          </a:p>
          <a:p>
            <a:pPr marL="192405" marR="5080" indent="-180340">
              <a:lnSpc>
                <a:spcPct val="100000"/>
              </a:lnSpc>
              <a:buChar char="-"/>
              <a:tabLst>
                <a:tab pos="193040" algn="l"/>
              </a:tabLst>
            </a:pPr>
            <a:r>
              <a:rPr sz="1300" spc="-15" dirty="0">
                <a:solidFill>
                  <a:srgbClr val="292934"/>
                </a:solidFill>
                <a:latin typeface="Arial"/>
                <a:cs typeface="Arial"/>
              </a:rPr>
              <a:t>name: </a:t>
            </a:r>
            <a:r>
              <a:rPr sz="1300" spc="25" dirty="0">
                <a:solidFill>
                  <a:srgbClr val="292934"/>
                </a:solidFill>
                <a:latin typeface="Arial"/>
                <a:cs typeface="Arial"/>
              </a:rPr>
              <a:t>User </a:t>
            </a:r>
            <a:r>
              <a:rPr sz="1300" spc="370" dirty="0">
                <a:solidFill>
                  <a:srgbClr val="292934"/>
                </a:solidFill>
                <a:latin typeface="Arial"/>
                <a:cs typeface="Arial"/>
              </a:rPr>
              <a:t>| </a:t>
            </a:r>
            <a:r>
              <a:rPr sz="1300" spc="5" dirty="0">
                <a:solidFill>
                  <a:srgbClr val="292934"/>
                </a:solidFill>
                <a:latin typeface="Arial"/>
                <a:cs typeface="Arial"/>
              </a:rPr>
              <a:t>sudo </a:t>
            </a:r>
            <a:r>
              <a:rPr sz="1300" spc="85" dirty="0">
                <a:solidFill>
                  <a:srgbClr val="292934"/>
                </a:solidFill>
                <a:latin typeface="Arial"/>
                <a:cs typeface="Arial"/>
              </a:rPr>
              <a:t>Configure </a:t>
            </a:r>
            <a:r>
              <a:rPr sz="1300" spc="370" dirty="0">
                <a:solidFill>
                  <a:srgbClr val="292934"/>
                </a:solidFill>
                <a:latin typeface="Arial"/>
                <a:cs typeface="Arial"/>
              </a:rPr>
              <a:t>| </a:t>
            </a:r>
            <a:r>
              <a:rPr sz="1300" spc="110" dirty="0">
                <a:solidFill>
                  <a:srgbClr val="292934"/>
                </a:solidFill>
                <a:latin typeface="Arial"/>
                <a:cs typeface="Arial"/>
              </a:rPr>
              <a:t>Don't </a:t>
            </a:r>
            <a:r>
              <a:rPr sz="1300" spc="45" dirty="0">
                <a:solidFill>
                  <a:srgbClr val="292934"/>
                </a:solidFill>
                <a:latin typeface="Arial"/>
                <a:cs typeface="Arial"/>
              </a:rPr>
              <a:t>always </a:t>
            </a:r>
            <a:r>
              <a:rPr sz="1300" spc="130" dirty="0">
                <a:solidFill>
                  <a:srgbClr val="292934"/>
                </a:solidFill>
                <a:latin typeface="Arial"/>
                <a:cs typeface="Arial"/>
              </a:rPr>
              <a:t>set </a:t>
            </a:r>
            <a:r>
              <a:rPr sz="1300" spc="-105" dirty="0">
                <a:solidFill>
                  <a:srgbClr val="292934"/>
                </a:solidFill>
                <a:latin typeface="Arial"/>
                <a:cs typeface="Arial"/>
              </a:rPr>
              <a:t>home </a:t>
            </a:r>
            <a:r>
              <a:rPr sz="1300" spc="-15" dirty="0">
                <a:solidFill>
                  <a:srgbClr val="292934"/>
                </a:solidFill>
                <a:latin typeface="Arial"/>
                <a:cs typeface="Arial"/>
              </a:rPr>
              <a:t>and </a:t>
            </a:r>
            <a:r>
              <a:rPr sz="1300" spc="60" dirty="0">
                <a:solidFill>
                  <a:srgbClr val="292934"/>
                </a:solidFill>
                <a:latin typeface="Arial"/>
                <a:cs typeface="Arial"/>
              </a:rPr>
              <a:t>Preserve </a:t>
            </a:r>
            <a:r>
              <a:rPr sz="1300" spc="10" dirty="0">
                <a:solidFill>
                  <a:srgbClr val="292934"/>
                </a:solidFill>
                <a:latin typeface="Arial"/>
                <a:cs typeface="Arial"/>
              </a:rPr>
              <a:t>env </a:t>
            </a:r>
            <a:r>
              <a:rPr sz="1300" spc="-100" dirty="0">
                <a:solidFill>
                  <a:srgbClr val="292934"/>
                </a:solidFill>
                <a:latin typeface="Arial"/>
                <a:cs typeface="Arial"/>
              </a:rPr>
              <a:t>home  </a:t>
            </a:r>
            <a:r>
              <a:rPr sz="1300" spc="114" dirty="0">
                <a:solidFill>
                  <a:srgbClr val="292934"/>
                </a:solidFill>
                <a:latin typeface="Arial"/>
                <a:cs typeface="Arial"/>
              </a:rPr>
              <a:t>template: </a:t>
            </a:r>
            <a:r>
              <a:rPr sz="1300" spc="130" dirty="0">
                <a:solidFill>
                  <a:srgbClr val="292934"/>
                </a:solidFill>
                <a:latin typeface="Arial"/>
                <a:cs typeface="Arial"/>
              </a:rPr>
              <a:t>src='sudoers-debian.j2' </a:t>
            </a:r>
            <a:r>
              <a:rPr sz="1300" spc="120" dirty="0">
                <a:solidFill>
                  <a:srgbClr val="292934"/>
                </a:solidFill>
                <a:latin typeface="Arial"/>
                <a:cs typeface="Arial"/>
              </a:rPr>
              <a:t>dest='/tmp/sudoers' owner='root'</a:t>
            </a:r>
            <a:r>
              <a:rPr sz="1300" spc="140" dirty="0">
                <a:solidFill>
                  <a:srgbClr val="292934"/>
                </a:solidFill>
                <a:latin typeface="Arial"/>
                <a:cs typeface="Arial"/>
              </a:rPr>
              <a:t> group='root'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ts val="1250"/>
              </a:lnSpc>
            </a:pPr>
            <a:r>
              <a:rPr sz="1300" spc="35" dirty="0">
                <a:solidFill>
                  <a:srgbClr val="292934"/>
                </a:solidFill>
                <a:latin typeface="Arial"/>
                <a:cs typeface="Arial"/>
              </a:rPr>
              <a:t>mode='0600' </a:t>
            </a:r>
            <a:r>
              <a:rPr sz="1300" spc="130" dirty="0">
                <a:solidFill>
                  <a:srgbClr val="292934"/>
                </a:solidFill>
                <a:latin typeface="Arial"/>
                <a:cs typeface="Arial"/>
              </a:rPr>
              <a:t>validate='visudo </a:t>
            </a:r>
            <a:r>
              <a:rPr sz="1300" spc="229" dirty="0">
                <a:solidFill>
                  <a:srgbClr val="292934"/>
                </a:solidFill>
                <a:latin typeface="Arial"/>
                <a:cs typeface="Arial"/>
              </a:rPr>
              <a:t>-cf</a:t>
            </a:r>
            <a:r>
              <a:rPr sz="1300" spc="10" dirty="0">
                <a:solidFill>
                  <a:srgbClr val="292934"/>
                </a:solidFill>
                <a:latin typeface="Arial"/>
                <a:cs typeface="Arial"/>
              </a:rPr>
              <a:t> %s’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Arial"/>
              <a:cs typeface="Arial"/>
            </a:endParaRPr>
          </a:p>
          <a:p>
            <a:pPr marL="192405" indent="-180340">
              <a:lnSpc>
                <a:spcPct val="100000"/>
              </a:lnSpc>
              <a:buChar char="-"/>
              <a:tabLst>
                <a:tab pos="193040" algn="l"/>
              </a:tabLst>
            </a:pPr>
            <a:r>
              <a:rPr sz="1300" spc="-15" dirty="0">
                <a:solidFill>
                  <a:srgbClr val="292934"/>
                </a:solidFill>
                <a:latin typeface="Arial"/>
                <a:cs typeface="Arial"/>
              </a:rPr>
              <a:t>name: </a:t>
            </a:r>
            <a:r>
              <a:rPr sz="1300" spc="20" dirty="0">
                <a:solidFill>
                  <a:srgbClr val="292934"/>
                </a:solidFill>
                <a:latin typeface="Arial"/>
                <a:cs typeface="Arial"/>
              </a:rPr>
              <a:t>User </a:t>
            </a:r>
            <a:r>
              <a:rPr sz="1300" spc="375" dirty="0">
                <a:solidFill>
                  <a:srgbClr val="292934"/>
                </a:solidFill>
                <a:latin typeface="Arial"/>
                <a:cs typeface="Arial"/>
              </a:rPr>
              <a:t>| </a:t>
            </a:r>
            <a:r>
              <a:rPr sz="1300" spc="5" dirty="0">
                <a:solidFill>
                  <a:srgbClr val="292934"/>
                </a:solidFill>
                <a:latin typeface="Arial"/>
                <a:cs typeface="Arial"/>
              </a:rPr>
              <a:t>sudo </a:t>
            </a:r>
            <a:r>
              <a:rPr sz="1300" spc="80" dirty="0">
                <a:solidFill>
                  <a:srgbClr val="292934"/>
                </a:solidFill>
                <a:latin typeface="Arial"/>
                <a:cs typeface="Arial"/>
              </a:rPr>
              <a:t>Configure </a:t>
            </a:r>
            <a:r>
              <a:rPr sz="1300" spc="375" dirty="0">
                <a:solidFill>
                  <a:srgbClr val="292934"/>
                </a:solidFill>
                <a:latin typeface="Arial"/>
                <a:cs typeface="Arial"/>
              </a:rPr>
              <a:t>| </a:t>
            </a:r>
            <a:r>
              <a:rPr sz="1300" spc="55" dirty="0">
                <a:solidFill>
                  <a:srgbClr val="292934"/>
                </a:solidFill>
                <a:latin typeface="Arial"/>
                <a:cs typeface="Arial"/>
              </a:rPr>
              <a:t>Place </a:t>
            </a:r>
            <a:r>
              <a:rPr sz="1300" spc="-85" dirty="0">
                <a:solidFill>
                  <a:srgbClr val="292934"/>
                </a:solidFill>
                <a:latin typeface="Arial"/>
                <a:cs typeface="Arial"/>
              </a:rPr>
              <a:t>new</a:t>
            </a:r>
            <a:r>
              <a:rPr sz="1300" spc="-8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300" spc="130" dirty="0">
                <a:solidFill>
                  <a:srgbClr val="292934"/>
                </a:solidFill>
                <a:latin typeface="Arial"/>
                <a:cs typeface="Arial"/>
              </a:rPr>
              <a:t>config</a:t>
            </a:r>
            <a:endParaRPr sz="1300">
              <a:latin typeface="Arial"/>
              <a:cs typeface="Arial"/>
            </a:endParaRPr>
          </a:p>
          <a:p>
            <a:pPr marL="192405">
              <a:lnSpc>
                <a:spcPct val="100000"/>
              </a:lnSpc>
              <a:spcBef>
                <a:spcPts val="5"/>
              </a:spcBef>
            </a:pPr>
            <a:r>
              <a:rPr sz="1300" spc="204" dirty="0">
                <a:solidFill>
                  <a:srgbClr val="292934"/>
                </a:solidFill>
                <a:latin typeface="Arial"/>
                <a:cs typeface="Arial"/>
              </a:rPr>
              <a:t>shell: </a:t>
            </a:r>
            <a:r>
              <a:rPr sz="1300" spc="215" dirty="0">
                <a:solidFill>
                  <a:srgbClr val="292934"/>
                </a:solidFill>
                <a:latin typeface="Arial"/>
                <a:cs typeface="Arial"/>
              </a:rPr>
              <a:t>'\cp </a:t>
            </a:r>
            <a:r>
              <a:rPr sz="1300" spc="225" dirty="0">
                <a:solidFill>
                  <a:srgbClr val="292934"/>
                </a:solidFill>
                <a:latin typeface="Arial"/>
                <a:cs typeface="Arial"/>
              </a:rPr>
              <a:t>-vf </a:t>
            </a:r>
            <a:r>
              <a:rPr sz="1300" spc="85" dirty="0">
                <a:solidFill>
                  <a:srgbClr val="292934"/>
                </a:solidFill>
                <a:latin typeface="Arial"/>
                <a:cs typeface="Arial"/>
              </a:rPr>
              <a:t>/tmp/sudoers</a:t>
            </a:r>
            <a:r>
              <a:rPr sz="1300" spc="3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300" spc="140" dirty="0">
                <a:solidFill>
                  <a:srgbClr val="292934"/>
                </a:solidFill>
                <a:latin typeface="Arial"/>
                <a:cs typeface="Arial"/>
              </a:rPr>
              <a:t>/etc/sudoers’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Arial"/>
              <a:cs typeface="Arial"/>
            </a:endParaRPr>
          </a:p>
          <a:p>
            <a:pPr marL="192405" marR="2266315" indent="-180340">
              <a:lnSpc>
                <a:spcPct val="100000"/>
              </a:lnSpc>
              <a:buChar char="-"/>
              <a:tabLst>
                <a:tab pos="193040" algn="l"/>
              </a:tabLst>
            </a:pPr>
            <a:r>
              <a:rPr sz="1300" spc="-15" dirty="0">
                <a:solidFill>
                  <a:srgbClr val="292934"/>
                </a:solidFill>
                <a:latin typeface="Arial"/>
                <a:cs typeface="Arial"/>
              </a:rPr>
              <a:t>name: </a:t>
            </a:r>
            <a:r>
              <a:rPr sz="1300" spc="25" dirty="0">
                <a:solidFill>
                  <a:srgbClr val="292934"/>
                </a:solidFill>
                <a:latin typeface="Arial"/>
                <a:cs typeface="Arial"/>
              </a:rPr>
              <a:t>User </a:t>
            </a:r>
            <a:r>
              <a:rPr sz="1300" spc="370" dirty="0">
                <a:solidFill>
                  <a:srgbClr val="292934"/>
                </a:solidFill>
                <a:latin typeface="Arial"/>
                <a:cs typeface="Arial"/>
              </a:rPr>
              <a:t>| </a:t>
            </a:r>
            <a:r>
              <a:rPr sz="1300" spc="5" dirty="0">
                <a:solidFill>
                  <a:srgbClr val="292934"/>
                </a:solidFill>
                <a:latin typeface="Arial"/>
                <a:cs typeface="Arial"/>
              </a:rPr>
              <a:t>sudo </a:t>
            </a:r>
            <a:r>
              <a:rPr sz="1300" spc="85" dirty="0">
                <a:solidFill>
                  <a:srgbClr val="292934"/>
                </a:solidFill>
                <a:latin typeface="Arial"/>
                <a:cs typeface="Arial"/>
              </a:rPr>
              <a:t>Configure </a:t>
            </a:r>
            <a:r>
              <a:rPr sz="1300" spc="370" dirty="0">
                <a:solidFill>
                  <a:srgbClr val="292934"/>
                </a:solidFill>
                <a:latin typeface="Arial"/>
                <a:cs typeface="Arial"/>
              </a:rPr>
              <a:t>| </a:t>
            </a:r>
            <a:r>
              <a:rPr sz="1300" spc="30" dirty="0">
                <a:solidFill>
                  <a:srgbClr val="292934"/>
                </a:solidFill>
                <a:latin typeface="Arial"/>
                <a:cs typeface="Arial"/>
              </a:rPr>
              <a:t>Clean </a:t>
            </a:r>
            <a:r>
              <a:rPr sz="1300" spc="-15" dirty="0">
                <a:solidFill>
                  <a:srgbClr val="292934"/>
                </a:solidFill>
                <a:latin typeface="Arial"/>
                <a:cs typeface="Arial"/>
              </a:rPr>
              <a:t>up </a:t>
            </a:r>
            <a:r>
              <a:rPr sz="1300" spc="60" dirty="0">
                <a:solidFill>
                  <a:srgbClr val="292934"/>
                </a:solidFill>
                <a:latin typeface="Arial"/>
                <a:cs typeface="Arial"/>
              </a:rPr>
              <a:t>temporary </a:t>
            </a:r>
            <a:r>
              <a:rPr sz="1300" spc="245" dirty="0">
                <a:solidFill>
                  <a:srgbClr val="292934"/>
                </a:solidFill>
                <a:latin typeface="Arial"/>
                <a:cs typeface="Arial"/>
              </a:rPr>
              <a:t>files  </a:t>
            </a:r>
            <a:r>
              <a:rPr sz="1300" spc="305" dirty="0">
                <a:solidFill>
                  <a:srgbClr val="292934"/>
                </a:solidFill>
                <a:latin typeface="Arial"/>
                <a:cs typeface="Arial"/>
              </a:rPr>
              <a:t>file: </a:t>
            </a:r>
            <a:r>
              <a:rPr sz="1300" spc="114" dirty="0">
                <a:solidFill>
                  <a:srgbClr val="292934"/>
                </a:solidFill>
                <a:latin typeface="Arial"/>
                <a:cs typeface="Arial"/>
              </a:rPr>
              <a:t>path='/tmp/sudoers'</a:t>
            </a:r>
            <a:r>
              <a:rPr sz="1300" spc="37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300" spc="140" dirty="0">
                <a:solidFill>
                  <a:srgbClr val="292934"/>
                </a:solidFill>
                <a:latin typeface="Arial"/>
                <a:cs typeface="Arial"/>
              </a:rPr>
              <a:t>state='absent’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47428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Idempodent:</a:t>
            </a:r>
            <a:r>
              <a:rPr spc="-245" dirty="0"/>
              <a:t> </a:t>
            </a:r>
            <a:r>
              <a:rPr spc="-9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70167"/>
            <a:ext cx="8295640" cy="434848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0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60" dirty="0">
                <a:solidFill>
                  <a:srgbClr val="252525"/>
                </a:solidFill>
                <a:latin typeface="Arial"/>
                <a:cs typeface="Arial"/>
              </a:rPr>
              <a:t>You </a:t>
            </a: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need </a:t>
            </a:r>
            <a:r>
              <a:rPr sz="2000" spc="-5" dirty="0">
                <a:solidFill>
                  <a:srgbClr val="252525"/>
                </a:solidFill>
                <a:latin typeface="Arial"/>
                <a:cs typeface="Arial"/>
              </a:rPr>
              <a:t>all </a:t>
            </a: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your </a:t>
            </a:r>
            <a:r>
              <a:rPr sz="2000" spc="-5" dirty="0">
                <a:solidFill>
                  <a:srgbClr val="252525"/>
                </a:solidFill>
                <a:latin typeface="Arial"/>
                <a:cs typeface="Arial"/>
              </a:rPr>
              <a:t>application </a:t>
            </a: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servers’ tomcat </a:t>
            </a:r>
            <a:r>
              <a:rPr sz="2000" spc="-15" dirty="0">
                <a:solidFill>
                  <a:srgbClr val="252525"/>
                </a:solidFill>
                <a:latin typeface="Arial"/>
                <a:cs typeface="Arial"/>
              </a:rPr>
              <a:t>setenv.sh </a:t>
            </a: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to look</a:t>
            </a:r>
            <a:r>
              <a:rPr sz="2000" spc="-18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like:</a:t>
            </a:r>
            <a:endParaRPr sz="2000">
              <a:latin typeface="Arial"/>
              <a:cs typeface="Arial"/>
            </a:endParaRPr>
          </a:p>
          <a:p>
            <a:pPr marL="641985">
              <a:lnSpc>
                <a:spcPct val="100000"/>
              </a:lnSpc>
              <a:spcBef>
                <a:spcPts val="155"/>
              </a:spcBef>
            </a:pPr>
            <a:r>
              <a:rPr sz="1500" spc="65" dirty="0">
                <a:solidFill>
                  <a:srgbClr val="252525"/>
                </a:solidFill>
                <a:latin typeface="Arial"/>
                <a:cs typeface="Arial"/>
              </a:rPr>
              <a:t>JAVA_HOME=/usr/java/latest</a:t>
            </a:r>
            <a:endParaRPr sz="1500">
              <a:latin typeface="Arial"/>
              <a:cs typeface="Arial"/>
            </a:endParaRPr>
          </a:p>
          <a:p>
            <a:pPr marL="641985" marR="208915">
              <a:lnSpc>
                <a:spcPct val="110000"/>
              </a:lnSpc>
            </a:pPr>
            <a:r>
              <a:rPr sz="1500" spc="-65" dirty="0">
                <a:solidFill>
                  <a:srgbClr val="252525"/>
                </a:solidFill>
                <a:latin typeface="Arial"/>
                <a:cs typeface="Arial"/>
              </a:rPr>
              <a:t>JAVA_OPTS=\"-Xms512m </a:t>
            </a:r>
            <a:r>
              <a:rPr sz="1500" spc="-80" dirty="0">
                <a:solidFill>
                  <a:srgbClr val="252525"/>
                </a:solidFill>
                <a:latin typeface="Arial"/>
                <a:cs typeface="Arial"/>
              </a:rPr>
              <a:t>-Xmx1024m </a:t>
            </a:r>
            <a:r>
              <a:rPr sz="1500" spc="-5" dirty="0">
                <a:solidFill>
                  <a:srgbClr val="252525"/>
                </a:solidFill>
                <a:latin typeface="Arial"/>
                <a:cs typeface="Arial"/>
              </a:rPr>
              <a:t>-XX:PermSize=128m </a:t>
            </a:r>
            <a:r>
              <a:rPr sz="1500" spc="10" dirty="0">
                <a:solidFill>
                  <a:srgbClr val="252525"/>
                </a:solidFill>
                <a:latin typeface="Arial"/>
                <a:cs typeface="Arial"/>
              </a:rPr>
              <a:t>-XX:MaxPermSize=256m\"  </a:t>
            </a:r>
            <a:r>
              <a:rPr sz="1500" spc="30" dirty="0">
                <a:solidFill>
                  <a:srgbClr val="252525"/>
                </a:solidFill>
                <a:latin typeface="Arial"/>
                <a:cs typeface="Arial"/>
              </a:rPr>
              <a:t>CATALINA_HOME=/usr/local/tomcat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Arial"/>
              <a:cs typeface="Arial"/>
            </a:endParaRPr>
          </a:p>
          <a:p>
            <a:pPr marL="236220" indent="-224154">
              <a:lnSpc>
                <a:spcPct val="100000"/>
              </a:lnSpc>
              <a:buClr>
                <a:srgbClr val="252525"/>
              </a:buClr>
              <a:buChar char="•"/>
              <a:tabLst>
                <a:tab pos="236220" algn="l"/>
                <a:tab pos="236854" algn="l"/>
              </a:tabLst>
            </a:pPr>
            <a:r>
              <a:rPr sz="2000" spc="-60" dirty="0">
                <a:solidFill>
                  <a:srgbClr val="313131"/>
                </a:solidFill>
                <a:latin typeface="Arial"/>
                <a:cs typeface="Arial"/>
              </a:rPr>
              <a:t>You </a:t>
            </a:r>
            <a:r>
              <a:rPr sz="2000" dirty="0">
                <a:solidFill>
                  <a:srgbClr val="313131"/>
                </a:solidFill>
                <a:latin typeface="Arial"/>
                <a:cs typeface="Arial"/>
              </a:rPr>
              <a:t>could get the job done with </a:t>
            </a: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a classic echo</a:t>
            </a:r>
            <a:r>
              <a:rPr sz="2000" spc="-9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command</a:t>
            </a:r>
            <a:endParaRPr sz="2000">
              <a:latin typeface="Arial"/>
              <a:cs typeface="Arial"/>
            </a:endParaRPr>
          </a:p>
          <a:p>
            <a:pPr marL="701675">
              <a:lnSpc>
                <a:spcPct val="100000"/>
              </a:lnSpc>
              <a:spcBef>
                <a:spcPts val="195"/>
              </a:spcBef>
            </a:pPr>
            <a:r>
              <a:rPr sz="1400" spc="10" dirty="0">
                <a:solidFill>
                  <a:srgbClr val="252525"/>
                </a:solidFill>
                <a:latin typeface="Arial"/>
                <a:cs typeface="Arial"/>
              </a:rPr>
              <a:t>echo </a:t>
            </a:r>
            <a:r>
              <a:rPr sz="1400" spc="65" dirty="0">
                <a:solidFill>
                  <a:srgbClr val="252525"/>
                </a:solidFill>
                <a:latin typeface="Arial"/>
                <a:cs typeface="Arial"/>
              </a:rPr>
              <a:t>JAVA_HOME=/usr/java/latest </a:t>
            </a:r>
            <a:r>
              <a:rPr sz="1400" spc="-50" dirty="0">
                <a:solidFill>
                  <a:srgbClr val="252525"/>
                </a:solidFill>
                <a:latin typeface="Arial"/>
                <a:cs typeface="Arial"/>
              </a:rPr>
              <a:t>&gt;&gt;</a:t>
            </a:r>
            <a:r>
              <a:rPr sz="1400" spc="26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400" spc="165" dirty="0">
                <a:solidFill>
                  <a:srgbClr val="252525"/>
                </a:solidFill>
                <a:latin typeface="Arial"/>
                <a:cs typeface="Arial"/>
              </a:rPr>
              <a:t>/usr/local/tomcat/bin/setenv.sh</a:t>
            </a:r>
            <a:endParaRPr sz="1400">
              <a:latin typeface="Arial"/>
              <a:cs typeface="Arial"/>
            </a:endParaRPr>
          </a:p>
          <a:p>
            <a:pPr marL="701675">
              <a:lnSpc>
                <a:spcPct val="100000"/>
              </a:lnSpc>
              <a:spcBef>
                <a:spcPts val="165"/>
              </a:spcBef>
            </a:pPr>
            <a:r>
              <a:rPr sz="1400" spc="10" dirty="0">
                <a:solidFill>
                  <a:srgbClr val="252525"/>
                </a:solidFill>
                <a:latin typeface="Arial"/>
                <a:cs typeface="Arial"/>
              </a:rPr>
              <a:t>echo </a:t>
            </a:r>
            <a:r>
              <a:rPr sz="1400" spc="-60" dirty="0">
                <a:solidFill>
                  <a:srgbClr val="252525"/>
                </a:solidFill>
                <a:latin typeface="Arial"/>
                <a:cs typeface="Arial"/>
              </a:rPr>
              <a:t>JAVA_OPTS=\"-Xms512m </a:t>
            </a:r>
            <a:r>
              <a:rPr sz="1400" spc="-70" dirty="0">
                <a:solidFill>
                  <a:srgbClr val="252525"/>
                </a:solidFill>
                <a:latin typeface="Arial"/>
                <a:cs typeface="Arial"/>
              </a:rPr>
              <a:t>-Xmx1024m</a:t>
            </a:r>
            <a:r>
              <a:rPr sz="1400" spc="24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52525"/>
                </a:solidFill>
                <a:latin typeface="Arial"/>
                <a:cs typeface="Arial"/>
              </a:rPr>
              <a:t>-XX:PermSize=128m</a:t>
            </a:r>
            <a:r>
              <a:rPr sz="1400" spc="5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252525"/>
                </a:solidFill>
                <a:latin typeface="Arial"/>
                <a:cs typeface="Arial"/>
              </a:rPr>
              <a:t>-XX:MaxPermSize=256m\"</a:t>
            </a:r>
            <a:endParaRPr sz="1400">
              <a:latin typeface="Arial"/>
              <a:cs typeface="Arial"/>
            </a:endParaRPr>
          </a:p>
          <a:p>
            <a:pPr marL="995680">
              <a:lnSpc>
                <a:spcPct val="100000"/>
              </a:lnSpc>
              <a:spcBef>
                <a:spcPts val="170"/>
              </a:spcBef>
            </a:pPr>
            <a:r>
              <a:rPr sz="1400" spc="-45" dirty="0">
                <a:solidFill>
                  <a:srgbClr val="252525"/>
                </a:solidFill>
                <a:latin typeface="Arial"/>
                <a:cs typeface="Arial"/>
              </a:rPr>
              <a:t>&gt;&gt;</a:t>
            </a:r>
            <a:r>
              <a:rPr sz="1400" spc="4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400" spc="165" dirty="0">
                <a:solidFill>
                  <a:srgbClr val="252525"/>
                </a:solidFill>
                <a:latin typeface="Arial"/>
                <a:cs typeface="Arial"/>
              </a:rPr>
              <a:t>/usr/local/tomcat/bin/setenv.sh</a:t>
            </a:r>
            <a:endParaRPr sz="1400">
              <a:latin typeface="Arial"/>
              <a:cs typeface="Arial"/>
            </a:endParaRPr>
          </a:p>
          <a:p>
            <a:pPr marL="701675">
              <a:lnSpc>
                <a:spcPct val="100000"/>
              </a:lnSpc>
              <a:spcBef>
                <a:spcPts val="170"/>
              </a:spcBef>
            </a:pPr>
            <a:r>
              <a:rPr sz="1400" spc="10" dirty="0">
                <a:solidFill>
                  <a:srgbClr val="252525"/>
                </a:solidFill>
                <a:latin typeface="Arial"/>
                <a:cs typeface="Arial"/>
              </a:rPr>
              <a:t>echo </a:t>
            </a:r>
            <a:r>
              <a:rPr sz="1400" spc="35" dirty="0">
                <a:solidFill>
                  <a:srgbClr val="252525"/>
                </a:solidFill>
                <a:latin typeface="Arial"/>
                <a:cs typeface="Arial"/>
              </a:rPr>
              <a:t>CATALINA_HOME=/usr/local/tomcat </a:t>
            </a:r>
            <a:r>
              <a:rPr sz="1400" spc="-45" dirty="0">
                <a:solidFill>
                  <a:srgbClr val="252525"/>
                </a:solidFill>
                <a:latin typeface="Arial"/>
                <a:cs typeface="Arial"/>
              </a:rPr>
              <a:t>&gt;&gt;</a:t>
            </a:r>
            <a:r>
              <a:rPr sz="1400" spc="-3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400" spc="165" dirty="0">
                <a:solidFill>
                  <a:srgbClr val="252525"/>
                </a:solidFill>
                <a:latin typeface="Arial"/>
                <a:cs typeface="Arial"/>
              </a:rPr>
              <a:t>/usr/local/tomcat/bin/setenv.sh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But…</a:t>
            </a:r>
            <a:endParaRPr sz="200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215"/>
              </a:spcBef>
              <a:buClr>
                <a:srgbClr val="92A199"/>
              </a:buClr>
              <a:buSzPct val="85294"/>
              <a:buChar char="•"/>
              <a:tabLst>
                <a:tab pos="470534" algn="l"/>
              </a:tabLst>
            </a:pPr>
            <a:r>
              <a:rPr sz="1700" spc="-5" dirty="0">
                <a:solidFill>
                  <a:srgbClr val="252525"/>
                </a:solidFill>
                <a:latin typeface="Arial"/>
                <a:cs typeface="Arial"/>
              </a:rPr>
              <a:t>what </a:t>
            </a:r>
            <a:r>
              <a:rPr sz="1700" dirty="0">
                <a:solidFill>
                  <a:srgbClr val="252525"/>
                </a:solidFill>
                <a:latin typeface="Arial"/>
                <a:cs typeface="Arial"/>
              </a:rPr>
              <a:t>if </a:t>
            </a:r>
            <a:r>
              <a:rPr sz="1700" spc="-5" dirty="0">
                <a:solidFill>
                  <a:srgbClr val="252525"/>
                </a:solidFill>
                <a:latin typeface="Arial"/>
                <a:cs typeface="Arial"/>
              </a:rPr>
              <a:t>these </a:t>
            </a:r>
            <a:r>
              <a:rPr sz="1700" dirty="0">
                <a:solidFill>
                  <a:srgbClr val="252525"/>
                </a:solidFill>
                <a:latin typeface="Arial"/>
                <a:cs typeface="Arial"/>
              </a:rPr>
              <a:t>lines already</a:t>
            </a:r>
            <a:r>
              <a:rPr sz="1700" spc="1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252525"/>
                </a:solidFill>
                <a:latin typeface="Arial"/>
                <a:cs typeface="Arial"/>
              </a:rPr>
              <a:t>exist?</a:t>
            </a:r>
            <a:endParaRPr sz="170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204"/>
              </a:spcBef>
              <a:buClr>
                <a:srgbClr val="92A199"/>
              </a:buClr>
              <a:buSzPct val="85294"/>
              <a:buChar char="•"/>
              <a:tabLst>
                <a:tab pos="470534" algn="l"/>
              </a:tabLst>
            </a:pPr>
            <a:r>
              <a:rPr sz="1700" spc="-10" dirty="0">
                <a:solidFill>
                  <a:srgbClr val="252525"/>
                </a:solidFill>
                <a:latin typeface="Arial"/>
                <a:cs typeface="Arial"/>
              </a:rPr>
              <a:t>what </a:t>
            </a:r>
            <a:r>
              <a:rPr sz="1700" dirty="0">
                <a:solidFill>
                  <a:srgbClr val="252525"/>
                </a:solidFill>
                <a:latin typeface="Arial"/>
                <a:cs typeface="Arial"/>
              </a:rPr>
              <a:t>if </a:t>
            </a:r>
            <a:r>
              <a:rPr sz="1700" spc="-5" dirty="0">
                <a:solidFill>
                  <a:srgbClr val="252525"/>
                </a:solidFill>
                <a:latin typeface="Arial"/>
                <a:cs typeface="Arial"/>
              </a:rPr>
              <a:t>the </a:t>
            </a:r>
            <a:r>
              <a:rPr sz="1700" dirty="0">
                <a:solidFill>
                  <a:srgbClr val="252525"/>
                </a:solidFill>
                <a:latin typeface="Arial"/>
                <a:cs typeface="Arial"/>
              </a:rPr>
              <a:t>file </a:t>
            </a:r>
            <a:r>
              <a:rPr sz="1700" spc="-5" dirty="0">
                <a:solidFill>
                  <a:srgbClr val="252525"/>
                </a:solidFill>
                <a:latin typeface="Arial"/>
                <a:cs typeface="Arial"/>
              </a:rPr>
              <a:t>doesn’t exist </a:t>
            </a:r>
            <a:r>
              <a:rPr sz="1700" dirty="0">
                <a:solidFill>
                  <a:srgbClr val="252525"/>
                </a:solidFill>
                <a:latin typeface="Arial"/>
                <a:cs typeface="Arial"/>
              </a:rPr>
              <a:t>on a few of </a:t>
            </a:r>
            <a:r>
              <a:rPr sz="1700" spc="-5" dirty="0">
                <a:solidFill>
                  <a:srgbClr val="252525"/>
                </a:solidFill>
                <a:latin typeface="Arial"/>
                <a:cs typeface="Arial"/>
              </a:rPr>
              <a:t>the</a:t>
            </a:r>
            <a:r>
              <a:rPr sz="1700" spc="2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52525"/>
                </a:solidFill>
                <a:latin typeface="Arial"/>
                <a:cs typeface="Arial"/>
              </a:rPr>
              <a:t>servers?</a:t>
            </a:r>
            <a:endParaRPr sz="170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209"/>
              </a:spcBef>
              <a:buClr>
                <a:srgbClr val="92A199"/>
              </a:buClr>
              <a:buSzPct val="85294"/>
              <a:buChar char="•"/>
              <a:tabLst>
                <a:tab pos="470534" algn="l"/>
              </a:tabLst>
            </a:pPr>
            <a:r>
              <a:rPr sz="1700" spc="-5" dirty="0">
                <a:solidFill>
                  <a:srgbClr val="252525"/>
                </a:solidFill>
                <a:latin typeface="Arial"/>
                <a:cs typeface="Arial"/>
              </a:rPr>
              <a:t>what </a:t>
            </a:r>
            <a:r>
              <a:rPr sz="1700" dirty="0">
                <a:solidFill>
                  <a:srgbClr val="252525"/>
                </a:solidFill>
                <a:latin typeface="Arial"/>
                <a:cs typeface="Arial"/>
              </a:rPr>
              <a:t>if </a:t>
            </a:r>
            <a:r>
              <a:rPr sz="1700" spc="-10" dirty="0">
                <a:solidFill>
                  <a:srgbClr val="252525"/>
                </a:solidFill>
                <a:latin typeface="Arial"/>
                <a:cs typeface="Arial"/>
              </a:rPr>
              <a:t>you </a:t>
            </a:r>
            <a:r>
              <a:rPr sz="1700" dirty="0">
                <a:solidFill>
                  <a:srgbClr val="252525"/>
                </a:solidFill>
                <a:latin typeface="Arial"/>
                <a:cs typeface="Arial"/>
              </a:rPr>
              <a:t>needed </a:t>
            </a:r>
            <a:r>
              <a:rPr sz="1700" spc="-5" dirty="0">
                <a:solidFill>
                  <a:srgbClr val="252525"/>
                </a:solidFill>
                <a:latin typeface="Arial"/>
                <a:cs typeface="Arial"/>
              </a:rPr>
              <a:t>to </a:t>
            </a:r>
            <a:r>
              <a:rPr sz="1700" dirty="0">
                <a:solidFill>
                  <a:srgbClr val="252525"/>
                </a:solidFill>
                <a:latin typeface="Arial"/>
                <a:cs typeface="Arial"/>
              </a:rPr>
              <a:t>run </a:t>
            </a:r>
            <a:r>
              <a:rPr sz="1700" spc="-5" dirty="0">
                <a:solidFill>
                  <a:srgbClr val="252525"/>
                </a:solidFill>
                <a:latin typeface="Arial"/>
                <a:cs typeface="Arial"/>
              </a:rPr>
              <a:t>your </a:t>
            </a:r>
            <a:r>
              <a:rPr sz="1700" dirty="0">
                <a:solidFill>
                  <a:srgbClr val="252525"/>
                </a:solidFill>
                <a:latin typeface="Arial"/>
                <a:cs typeface="Arial"/>
              </a:rPr>
              <a:t>script again </a:t>
            </a:r>
            <a:r>
              <a:rPr sz="1700" spc="-5" dirty="0">
                <a:solidFill>
                  <a:srgbClr val="252525"/>
                </a:solidFill>
                <a:latin typeface="Arial"/>
                <a:cs typeface="Arial"/>
              </a:rPr>
              <a:t>to </a:t>
            </a:r>
            <a:r>
              <a:rPr sz="1700" dirty="0">
                <a:solidFill>
                  <a:srgbClr val="252525"/>
                </a:solidFill>
                <a:latin typeface="Arial"/>
                <a:cs typeface="Arial"/>
              </a:rPr>
              <a:t>update/restore another</a:t>
            </a:r>
            <a:r>
              <a:rPr sz="1700" spc="17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252525"/>
                </a:solidFill>
                <a:latin typeface="Arial"/>
                <a:cs typeface="Arial"/>
              </a:rPr>
              <a:t>setting?</a:t>
            </a:r>
            <a:endParaRPr sz="170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200"/>
              </a:spcBef>
              <a:buClr>
                <a:srgbClr val="92A199"/>
              </a:buClr>
              <a:buSzPct val="85294"/>
              <a:buChar char="•"/>
              <a:tabLst>
                <a:tab pos="470534" algn="l"/>
              </a:tabLst>
            </a:pPr>
            <a:r>
              <a:rPr sz="1700" spc="-5" dirty="0">
                <a:solidFill>
                  <a:srgbClr val="252525"/>
                </a:solidFill>
                <a:latin typeface="Arial"/>
                <a:cs typeface="Arial"/>
              </a:rPr>
              <a:t>If </a:t>
            </a:r>
            <a:r>
              <a:rPr sz="1700" spc="-10" dirty="0">
                <a:solidFill>
                  <a:srgbClr val="252525"/>
                </a:solidFill>
                <a:latin typeface="Arial"/>
                <a:cs typeface="Arial"/>
              </a:rPr>
              <a:t>you </a:t>
            </a:r>
            <a:r>
              <a:rPr sz="1700" spc="-5" dirty="0">
                <a:solidFill>
                  <a:srgbClr val="252525"/>
                </a:solidFill>
                <a:latin typeface="Arial"/>
                <a:cs typeface="Arial"/>
              </a:rPr>
              <a:t>don’t </a:t>
            </a:r>
            <a:r>
              <a:rPr sz="1700" dirty="0">
                <a:solidFill>
                  <a:srgbClr val="252525"/>
                </a:solidFill>
                <a:latin typeface="Arial"/>
                <a:cs typeface="Arial"/>
              </a:rPr>
              <a:t>know </a:t>
            </a:r>
            <a:r>
              <a:rPr sz="1700" spc="-5" dirty="0">
                <a:solidFill>
                  <a:srgbClr val="252525"/>
                </a:solidFill>
                <a:latin typeface="Arial"/>
                <a:cs typeface="Arial"/>
              </a:rPr>
              <a:t>the beginning state of the system, the end state </a:t>
            </a:r>
            <a:r>
              <a:rPr sz="1700" dirty="0">
                <a:solidFill>
                  <a:srgbClr val="252525"/>
                </a:solidFill>
                <a:latin typeface="Arial"/>
                <a:cs typeface="Arial"/>
              </a:rPr>
              <a:t>is</a:t>
            </a:r>
            <a:r>
              <a:rPr sz="1700" spc="25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252525"/>
                </a:solidFill>
                <a:latin typeface="Arial"/>
                <a:cs typeface="Arial"/>
              </a:rPr>
              <a:t>unpredictable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48672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Example: </a:t>
            </a:r>
            <a:r>
              <a:rPr spc="-80" dirty="0"/>
              <a:t>Join</a:t>
            </a:r>
            <a:r>
              <a:rPr spc="-380" dirty="0"/>
              <a:t> </a:t>
            </a:r>
            <a:r>
              <a:rPr spc="-90" dirty="0"/>
              <a:t>Domain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8798"/>
            <a:ext cx="3907790" cy="758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95"/>
              </a:spcBef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templates</a:t>
            </a:r>
            <a:r>
              <a:rPr sz="2200" spc="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(sudoers-debian.j2)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70"/>
              </a:spcBef>
            </a:pPr>
            <a:r>
              <a:rPr sz="1300" spc="-10" dirty="0">
                <a:solidFill>
                  <a:srgbClr val="292934"/>
                </a:solidFill>
                <a:latin typeface="Arial"/>
                <a:cs typeface="Arial"/>
              </a:rPr>
              <a:t># </a:t>
            </a:r>
            <a:r>
              <a:rPr sz="1300" spc="270" dirty="0">
                <a:solidFill>
                  <a:srgbClr val="292934"/>
                </a:solidFill>
                <a:latin typeface="Arial"/>
                <a:cs typeface="Arial"/>
              </a:rPr>
              <a:t>{{ </a:t>
            </a:r>
            <a:r>
              <a:rPr sz="1300" spc="25" dirty="0">
                <a:solidFill>
                  <a:srgbClr val="292934"/>
                </a:solidFill>
                <a:latin typeface="Arial"/>
                <a:cs typeface="Arial"/>
              </a:rPr>
              <a:t>ansible_managed</a:t>
            </a:r>
            <a:r>
              <a:rPr sz="1300" spc="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300" spc="280" dirty="0">
                <a:solidFill>
                  <a:srgbClr val="292934"/>
                </a:solidFill>
                <a:latin typeface="Arial"/>
                <a:cs typeface="Arial"/>
              </a:rPr>
              <a:t>}}</a:t>
            </a:r>
            <a:endParaRPr sz="1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292223"/>
            <a:ext cx="748030" cy="1016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300" spc="-235" dirty="0">
                <a:solidFill>
                  <a:srgbClr val="292934"/>
                </a:solidFill>
                <a:latin typeface="Arial"/>
                <a:cs typeface="Arial"/>
              </a:rPr>
              <a:t>D</a:t>
            </a:r>
            <a:r>
              <a:rPr sz="1300" spc="-20" dirty="0">
                <a:solidFill>
                  <a:srgbClr val="292934"/>
                </a:solidFill>
                <a:latin typeface="Arial"/>
                <a:cs typeface="Arial"/>
              </a:rPr>
              <a:t>e</a:t>
            </a:r>
            <a:r>
              <a:rPr sz="1300" spc="345" dirty="0">
                <a:solidFill>
                  <a:srgbClr val="292934"/>
                </a:solidFill>
                <a:latin typeface="Arial"/>
                <a:cs typeface="Arial"/>
              </a:rPr>
              <a:t>f</a:t>
            </a:r>
            <a:r>
              <a:rPr sz="1300" spc="-10" dirty="0">
                <a:solidFill>
                  <a:srgbClr val="292934"/>
                </a:solidFill>
                <a:latin typeface="Arial"/>
                <a:cs typeface="Arial"/>
              </a:rPr>
              <a:t>a</a:t>
            </a:r>
            <a:r>
              <a:rPr sz="1300" spc="-20" dirty="0">
                <a:solidFill>
                  <a:srgbClr val="292934"/>
                </a:solidFill>
                <a:latin typeface="Arial"/>
                <a:cs typeface="Arial"/>
              </a:rPr>
              <a:t>u</a:t>
            </a:r>
            <a:r>
              <a:rPr sz="1300" spc="425" dirty="0">
                <a:solidFill>
                  <a:srgbClr val="292934"/>
                </a:solidFill>
                <a:latin typeface="Arial"/>
                <a:cs typeface="Arial"/>
              </a:rPr>
              <a:t>l</a:t>
            </a:r>
            <a:r>
              <a:rPr sz="1300" spc="345" dirty="0">
                <a:solidFill>
                  <a:srgbClr val="292934"/>
                </a:solidFill>
                <a:latin typeface="Arial"/>
                <a:cs typeface="Arial"/>
              </a:rPr>
              <a:t>t</a:t>
            </a:r>
            <a:r>
              <a:rPr sz="1300" spc="40" dirty="0">
                <a:solidFill>
                  <a:srgbClr val="292934"/>
                </a:solidFill>
                <a:latin typeface="Arial"/>
                <a:cs typeface="Arial"/>
              </a:rPr>
              <a:t>s  </a:t>
            </a:r>
            <a:r>
              <a:rPr sz="1300" spc="-235" dirty="0">
                <a:solidFill>
                  <a:srgbClr val="292934"/>
                </a:solidFill>
                <a:latin typeface="Arial"/>
                <a:cs typeface="Arial"/>
              </a:rPr>
              <a:t>D</a:t>
            </a:r>
            <a:r>
              <a:rPr sz="1300" spc="-20" dirty="0">
                <a:solidFill>
                  <a:srgbClr val="292934"/>
                </a:solidFill>
                <a:latin typeface="Arial"/>
                <a:cs typeface="Arial"/>
              </a:rPr>
              <a:t>e</a:t>
            </a:r>
            <a:r>
              <a:rPr sz="1300" spc="345" dirty="0">
                <a:solidFill>
                  <a:srgbClr val="292934"/>
                </a:solidFill>
                <a:latin typeface="Arial"/>
                <a:cs typeface="Arial"/>
              </a:rPr>
              <a:t>f</a:t>
            </a:r>
            <a:r>
              <a:rPr sz="1300" spc="-10" dirty="0">
                <a:solidFill>
                  <a:srgbClr val="292934"/>
                </a:solidFill>
                <a:latin typeface="Arial"/>
                <a:cs typeface="Arial"/>
              </a:rPr>
              <a:t>a</a:t>
            </a:r>
            <a:r>
              <a:rPr sz="1300" spc="-20" dirty="0">
                <a:solidFill>
                  <a:srgbClr val="292934"/>
                </a:solidFill>
                <a:latin typeface="Arial"/>
                <a:cs typeface="Arial"/>
              </a:rPr>
              <a:t>u</a:t>
            </a:r>
            <a:r>
              <a:rPr sz="1300" spc="425" dirty="0">
                <a:solidFill>
                  <a:srgbClr val="292934"/>
                </a:solidFill>
                <a:latin typeface="Arial"/>
                <a:cs typeface="Arial"/>
              </a:rPr>
              <a:t>l</a:t>
            </a:r>
            <a:r>
              <a:rPr sz="1300" spc="345" dirty="0">
                <a:solidFill>
                  <a:srgbClr val="292934"/>
                </a:solidFill>
                <a:latin typeface="Arial"/>
                <a:cs typeface="Arial"/>
              </a:rPr>
              <a:t>t</a:t>
            </a:r>
            <a:r>
              <a:rPr sz="1300" spc="40" dirty="0">
                <a:solidFill>
                  <a:srgbClr val="292934"/>
                </a:solidFill>
                <a:latin typeface="Arial"/>
                <a:cs typeface="Arial"/>
              </a:rPr>
              <a:t>s  </a:t>
            </a:r>
            <a:r>
              <a:rPr sz="1300" spc="-235" dirty="0">
                <a:solidFill>
                  <a:srgbClr val="292934"/>
                </a:solidFill>
                <a:latin typeface="Arial"/>
                <a:cs typeface="Arial"/>
              </a:rPr>
              <a:t>D</a:t>
            </a:r>
            <a:r>
              <a:rPr sz="1300" spc="-20" dirty="0">
                <a:solidFill>
                  <a:srgbClr val="292934"/>
                </a:solidFill>
                <a:latin typeface="Arial"/>
                <a:cs typeface="Arial"/>
              </a:rPr>
              <a:t>e</a:t>
            </a:r>
            <a:r>
              <a:rPr sz="1300" spc="345" dirty="0">
                <a:solidFill>
                  <a:srgbClr val="292934"/>
                </a:solidFill>
                <a:latin typeface="Arial"/>
                <a:cs typeface="Arial"/>
              </a:rPr>
              <a:t>f</a:t>
            </a:r>
            <a:r>
              <a:rPr sz="1300" spc="-10" dirty="0">
                <a:solidFill>
                  <a:srgbClr val="292934"/>
                </a:solidFill>
                <a:latin typeface="Arial"/>
                <a:cs typeface="Arial"/>
              </a:rPr>
              <a:t>a</a:t>
            </a:r>
            <a:r>
              <a:rPr sz="1300" spc="-20" dirty="0">
                <a:solidFill>
                  <a:srgbClr val="292934"/>
                </a:solidFill>
                <a:latin typeface="Arial"/>
                <a:cs typeface="Arial"/>
              </a:rPr>
              <a:t>u</a:t>
            </a:r>
            <a:r>
              <a:rPr sz="1300" spc="425" dirty="0">
                <a:solidFill>
                  <a:srgbClr val="292934"/>
                </a:solidFill>
                <a:latin typeface="Arial"/>
                <a:cs typeface="Arial"/>
              </a:rPr>
              <a:t>l</a:t>
            </a:r>
            <a:r>
              <a:rPr sz="1300" spc="345" dirty="0">
                <a:solidFill>
                  <a:srgbClr val="292934"/>
                </a:solidFill>
                <a:latin typeface="Arial"/>
                <a:cs typeface="Arial"/>
              </a:rPr>
              <a:t>t</a:t>
            </a:r>
            <a:r>
              <a:rPr sz="1300" spc="40" dirty="0">
                <a:solidFill>
                  <a:srgbClr val="292934"/>
                </a:solidFill>
                <a:latin typeface="Arial"/>
                <a:cs typeface="Arial"/>
              </a:rPr>
              <a:t>s  </a:t>
            </a:r>
            <a:r>
              <a:rPr sz="1300" spc="145" dirty="0">
                <a:solidFill>
                  <a:srgbClr val="292934"/>
                </a:solidFill>
                <a:latin typeface="Arial"/>
                <a:cs typeface="Arial"/>
              </a:rPr>
              <a:t>root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300" spc="-85" dirty="0">
                <a:solidFill>
                  <a:srgbClr val="292934"/>
                </a:solidFill>
                <a:latin typeface="Arial"/>
                <a:cs typeface="Arial"/>
              </a:rPr>
              <a:t>%sudo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0594" y="2292223"/>
            <a:ext cx="6713855" cy="1016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608955">
              <a:lnSpc>
                <a:spcPct val="100000"/>
              </a:lnSpc>
              <a:spcBef>
                <a:spcPts val="95"/>
              </a:spcBef>
            </a:pPr>
            <a:r>
              <a:rPr sz="1300" spc="75" dirty="0">
                <a:solidFill>
                  <a:srgbClr val="292934"/>
                </a:solidFill>
                <a:latin typeface="Arial"/>
                <a:cs typeface="Arial"/>
              </a:rPr>
              <a:t>env_reset  </a:t>
            </a:r>
            <a:r>
              <a:rPr sz="1300" spc="-380" dirty="0">
                <a:solidFill>
                  <a:srgbClr val="292934"/>
                </a:solidFill>
                <a:latin typeface="Arial"/>
                <a:cs typeface="Arial"/>
              </a:rPr>
              <a:t>m</a:t>
            </a:r>
            <a:r>
              <a:rPr sz="1300" spc="-20" dirty="0">
                <a:solidFill>
                  <a:srgbClr val="292934"/>
                </a:solidFill>
                <a:latin typeface="Arial"/>
                <a:cs typeface="Arial"/>
              </a:rPr>
              <a:t>a</a:t>
            </a:r>
            <a:r>
              <a:rPr sz="1300" spc="415" dirty="0">
                <a:solidFill>
                  <a:srgbClr val="292934"/>
                </a:solidFill>
                <a:latin typeface="Arial"/>
                <a:cs typeface="Arial"/>
              </a:rPr>
              <a:t>i</a:t>
            </a:r>
            <a:r>
              <a:rPr sz="1300" spc="425" dirty="0">
                <a:solidFill>
                  <a:srgbClr val="292934"/>
                </a:solidFill>
                <a:latin typeface="Arial"/>
                <a:cs typeface="Arial"/>
              </a:rPr>
              <a:t>l</a:t>
            </a:r>
            <a:r>
              <a:rPr sz="1300" spc="-20" dirty="0">
                <a:solidFill>
                  <a:srgbClr val="292934"/>
                </a:solidFill>
                <a:latin typeface="Arial"/>
                <a:cs typeface="Arial"/>
              </a:rPr>
              <a:t>_</a:t>
            </a:r>
            <a:r>
              <a:rPr sz="1300" spc="-10" dirty="0">
                <a:solidFill>
                  <a:srgbClr val="292934"/>
                </a:solidFill>
                <a:latin typeface="Arial"/>
                <a:cs typeface="Arial"/>
              </a:rPr>
              <a:t>b</a:t>
            </a:r>
            <a:r>
              <a:rPr sz="1300" spc="-20" dirty="0">
                <a:solidFill>
                  <a:srgbClr val="292934"/>
                </a:solidFill>
                <a:latin typeface="Arial"/>
                <a:cs typeface="Arial"/>
              </a:rPr>
              <a:t>ad</a:t>
            </a:r>
            <a:r>
              <a:rPr sz="1300" spc="-10" dirty="0">
                <a:solidFill>
                  <a:srgbClr val="292934"/>
                </a:solidFill>
                <a:latin typeface="Arial"/>
                <a:cs typeface="Arial"/>
              </a:rPr>
              <a:t>p</a:t>
            </a:r>
            <a:r>
              <a:rPr sz="1300" spc="-20" dirty="0">
                <a:solidFill>
                  <a:srgbClr val="292934"/>
                </a:solidFill>
                <a:latin typeface="Arial"/>
                <a:cs typeface="Arial"/>
              </a:rPr>
              <a:t>a</a:t>
            </a:r>
            <a:r>
              <a:rPr sz="1300" spc="55" dirty="0">
                <a:solidFill>
                  <a:srgbClr val="292934"/>
                </a:solidFill>
                <a:latin typeface="Arial"/>
                <a:cs typeface="Arial"/>
              </a:rPr>
              <a:t>s</a:t>
            </a:r>
            <a:r>
              <a:rPr sz="1300" spc="60" dirty="0">
                <a:solidFill>
                  <a:srgbClr val="292934"/>
                </a:solidFill>
                <a:latin typeface="Arial"/>
                <a:cs typeface="Arial"/>
              </a:rPr>
              <a:t>s</a:t>
            </a:r>
            <a:endParaRPr sz="13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300" spc="170" dirty="0">
                <a:solidFill>
                  <a:srgbClr val="292934"/>
                </a:solidFill>
                <a:latin typeface="Arial"/>
                <a:cs typeface="Arial"/>
              </a:rPr>
              <a:t>secure_path="/usr/local/sbin:/usr/local/bin:/usr/sbin:/usr/bin:/sbin:/bin"  </a:t>
            </a:r>
            <a:r>
              <a:rPr sz="1300" spc="20" dirty="0">
                <a:solidFill>
                  <a:srgbClr val="292934"/>
                </a:solidFill>
                <a:latin typeface="Arial"/>
                <a:cs typeface="Arial"/>
              </a:rPr>
              <a:t>ALL=(ALL:ALL)</a:t>
            </a:r>
            <a:r>
              <a:rPr sz="1300" spc="35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300" spc="-65" dirty="0">
                <a:solidFill>
                  <a:srgbClr val="292934"/>
                </a:solidFill>
                <a:latin typeface="Arial"/>
                <a:cs typeface="Arial"/>
              </a:rPr>
              <a:t>ALL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300" spc="20" dirty="0">
                <a:solidFill>
                  <a:srgbClr val="292934"/>
                </a:solidFill>
                <a:latin typeface="Arial"/>
                <a:cs typeface="Arial"/>
              </a:rPr>
              <a:t>ALL=(ALL:ALL)</a:t>
            </a:r>
            <a:r>
              <a:rPr sz="1300" spc="3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300" spc="-65" dirty="0">
                <a:solidFill>
                  <a:srgbClr val="292934"/>
                </a:solidFill>
                <a:latin typeface="Arial"/>
                <a:cs typeface="Arial"/>
              </a:rPr>
              <a:t>ALL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3480638"/>
            <a:ext cx="3481704" cy="1016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90" dirty="0">
                <a:solidFill>
                  <a:srgbClr val="292934"/>
                </a:solidFill>
                <a:latin typeface="Arial"/>
                <a:cs typeface="Arial"/>
              </a:rPr>
              <a:t>{% </a:t>
            </a:r>
            <a:r>
              <a:rPr sz="1300" spc="204" dirty="0">
                <a:solidFill>
                  <a:srgbClr val="292934"/>
                </a:solidFill>
                <a:latin typeface="Arial"/>
                <a:cs typeface="Arial"/>
              </a:rPr>
              <a:t>for </a:t>
            </a:r>
            <a:r>
              <a:rPr sz="1300" spc="95" dirty="0">
                <a:solidFill>
                  <a:srgbClr val="292934"/>
                </a:solidFill>
                <a:latin typeface="Arial"/>
                <a:cs typeface="Arial"/>
              </a:rPr>
              <a:t>item </a:t>
            </a:r>
            <a:r>
              <a:rPr sz="1300" spc="200" dirty="0">
                <a:solidFill>
                  <a:srgbClr val="292934"/>
                </a:solidFill>
                <a:latin typeface="Arial"/>
                <a:cs typeface="Arial"/>
              </a:rPr>
              <a:t>in </a:t>
            </a:r>
            <a:r>
              <a:rPr sz="1300" spc="5" dirty="0">
                <a:solidFill>
                  <a:srgbClr val="292934"/>
                </a:solidFill>
                <a:latin typeface="Arial"/>
                <a:cs typeface="Arial"/>
              </a:rPr>
              <a:t>admins</a:t>
            </a:r>
            <a:r>
              <a:rPr sz="1300" spc="3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300" spc="-80" dirty="0">
                <a:solidFill>
                  <a:srgbClr val="292934"/>
                </a:solidFill>
                <a:latin typeface="Arial"/>
                <a:cs typeface="Arial"/>
              </a:rPr>
              <a:t>%}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00" spc="-85" dirty="0">
                <a:solidFill>
                  <a:srgbClr val="292934"/>
                </a:solidFill>
                <a:latin typeface="Arial"/>
                <a:cs typeface="Arial"/>
              </a:rPr>
              <a:t>{% </a:t>
            </a:r>
            <a:r>
              <a:rPr sz="1300" spc="390" dirty="0">
                <a:solidFill>
                  <a:srgbClr val="292934"/>
                </a:solidFill>
                <a:latin typeface="Arial"/>
                <a:cs typeface="Arial"/>
              </a:rPr>
              <a:t>if </a:t>
            </a:r>
            <a:r>
              <a:rPr sz="1300" spc="40" dirty="0">
                <a:solidFill>
                  <a:srgbClr val="292934"/>
                </a:solidFill>
                <a:latin typeface="Arial"/>
                <a:cs typeface="Arial"/>
              </a:rPr>
              <a:t>item.nopasswd </a:t>
            </a:r>
            <a:r>
              <a:rPr sz="1300" spc="-45" dirty="0">
                <a:solidFill>
                  <a:srgbClr val="292934"/>
                </a:solidFill>
                <a:latin typeface="Arial"/>
                <a:cs typeface="Arial"/>
              </a:rPr>
              <a:t>== </a:t>
            </a:r>
            <a:r>
              <a:rPr sz="1300" spc="250" dirty="0">
                <a:solidFill>
                  <a:srgbClr val="292934"/>
                </a:solidFill>
                <a:latin typeface="Arial"/>
                <a:cs typeface="Arial"/>
              </a:rPr>
              <a:t>'true'</a:t>
            </a:r>
            <a:r>
              <a:rPr sz="1300" spc="15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300" spc="-80" dirty="0">
                <a:solidFill>
                  <a:srgbClr val="292934"/>
                </a:solidFill>
                <a:latin typeface="Arial"/>
                <a:cs typeface="Arial"/>
              </a:rPr>
              <a:t>%}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1841500" algn="l"/>
              </a:tabLst>
            </a:pPr>
            <a:r>
              <a:rPr sz="1300" spc="110" dirty="0">
                <a:solidFill>
                  <a:srgbClr val="292934"/>
                </a:solidFill>
                <a:latin typeface="Arial"/>
                <a:cs typeface="Arial"/>
              </a:rPr>
              <a:t>{{item.name}}	</a:t>
            </a:r>
            <a:r>
              <a:rPr sz="1300" spc="-60" dirty="0">
                <a:solidFill>
                  <a:srgbClr val="292934"/>
                </a:solidFill>
                <a:latin typeface="Arial"/>
                <a:cs typeface="Arial"/>
              </a:rPr>
              <a:t>ALL= </a:t>
            </a:r>
            <a:r>
              <a:rPr sz="1300" spc="-175" dirty="0">
                <a:solidFill>
                  <a:srgbClr val="292934"/>
                </a:solidFill>
                <a:latin typeface="Arial"/>
                <a:cs typeface="Arial"/>
              </a:rPr>
              <a:t>NOPASSWD:</a:t>
            </a:r>
            <a:r>
              <a:rPr sz="1300" spc="-15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300" spc="-60" dirty="0">
                <a:solidFill>
                  <a:srgbClr val="292934"/>
                </a:solidFill>
                <a:latin typeface="Arial"/>
                <a:cs typeface="Arial"/>
              </a:rPr>
              <a:t>ALL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300" spc="120" dirty="0">
                <a:solidFill>
                  <a:srgbClr val="292934"/>
                </a:solidFill>
                <a:latin typeface="Arial"/>
                <a:cs typeface="Arial"/>
              </a:rPr>
              <a:t>Defaults:{{item.name}}</a:t>
            </a:r>
            <a:r>
              <a:rPr sz="1300" spc="34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300" spc="185" dirty="0">
                <a:solidFill>
                  <a:srgbClr val="292934"/>
                </a:solidFill>
                <a:latin typeface="Arial"/>
                <a:cs typeface="Arial"/>
              </a:rPr>
              <a:t>!requiretty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300" spc="-85" dirty="0">
                <a:solidFill>
                  <a:srgbClr val="292934"/>
                </a:solidFill>
                <a:latin typeface="Arial"/>
                <a:cs typeface="Arial"/>
              </a:rPr>
              <a:t>{% </a:t>
            </a:r>
            <a:r>
              <a:rPr sz="1300" spc="114" dirty="0">
                <a:solidFill>
                  <a:srgbClr val="292934"/>
                </a:solidFill>
                <a:latin typeface="Arial"/>
                <a:cs typeface="Arial"/>
              </a:rPr>
              <a:t>else</a:t>
            </a:r>
            <a:r>
              <a:rPr sz="1300" spc="204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300" spc="-80" dirty="0">
                <a:solidFill>
                  <a:srgbClr val="292934"/>
                </a:solidFill>
                <a:latin typeface="Arial"/>
                <a:cs typeface="Arial"/>
              </a:rPr>
              <a:t>%}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64994" y="4471797"/>
            <a:ext cx="121031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15" dirty="0">
                <a:solidFill>
                  <a:srgbClr val="292934"/>
                </a:solidFill>
                <a:latin typeface="Arial"/>
                <a:cs typeface="Arial"/>
              </a:rPr>
              <a:t>ALL=(ALL)</a:t>
            </a:r>
            <a:r>
              <a:rPr sz="1300" spc="36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300" spc="-65" dirty="0">
                <a:solidFill>
                  <a:srgbClr val="292934"/>
                </a:solidFill>
                <a:latin typeface="Arial"/>
                <a:cs typeface="Arial"/>
              </a:rPr>
              <a:t>ALL</a:t>
            </a:r>
            <a:endParaRPr sz="1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4471797"/>
            <a:ext cx="1200785" cy="619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270" dirty="0">
                <a:solidFill>
                  <a:srgbClr val="292934"/>
                </a:solidFill>
                <a:latin typeface="Arial"/>
                <a:cs typeface="Arial"/>
              </a:rPr>
              <a:t>{{</a:t>
            </a:r>
            <a:r>
              <a:rPr sz="1300" spc="415" dirty="0">
                <a:solidFill>
                  <a:srgbClr val="292934"/>
                </a:solidFill>
                <a:latin typeface="Arial"/>
                <a:cs typeface="Arial"/>
              </a:rPr>
              <a:t>i</a:t>
            </a:r>
            <a:r>
              <a:rPr sz="1300" spc="355" dirty="0">
                <a:solidFill>
                  <a:srgbClr val="292934"/>
                </a:solidFill>
                <a:latin typeface="Arial"/>
                <a:cs typeface="Arial"/>
              </a:rPr>
              <a:t>t</a:t>
            </a:r>
            <a:r>
              <a:rPr sz="1300" spc="-20" dirty="0">
                <a:solidFill>
                  <a:srgbClr val="292934"/>
                </a:solidFill>
                <a:latin typeface="Arial"/>
                <a:cs typeface="Arial"/>
              </a:rPr>
              <a:t>e</a:t>
            </a:r>
            <a:r>
              <a:rPr sz="1300" spc="-370" dirty="0">
                <a:solidFill>
                  <a:srgbClr val="292934"/>
                </a:solidFill>
                <a:latin typeface="Arial"/>
                <a:cs typeface="Arial"/>
              </a:rPr>
              <a:t>m</a:t>
            </a:r>
            <a:r>
              <a:rPr sz="1300" spc="345" dirty="0">
                <a:solidFill>
                  <a:srgbClr val="292934"/>
                </a:solidFill>
                <a:latin typeface="Arial"/>
                <a:cs typeface="Arial"/>
              </a:rPr>
              <a:t>.</a:t>
            </a:r>
            <a:r>
              <a:rPr sz="1300" spc="-20" dirty="0">
                <a:solidFill>
                  <a:srgbClr val="292934"/>
                </a:solidFill>
                <a:latin typeface="Arial"/>
                <a:cs typeface="Arial"/>
              </a:rPr>
              <a:t>n</a:t>
            </a:r>
            <a:r>
              <a:rPr sz="1300" spc="-10" dirty="0">
                <a:solidFill>
                  <a:srgbClr val="292934"/>
                </a:solidFill>
                <a:latin typeface="Arial"/>
                <a:cs typeface="Arial"/>
              </a:rPr>
              <a:t>a</a:t>
            </a:r>
            <a:r>
              <a:rPr sz="1300" spc="-380" dirty="0">
                <a:solidFill>
                  <a:srgbClr val="292934"/>
                </a:solidFill>
                <a:latin typeface="Arial"/>
                <a:cs typeface="Arial"/>
              </a:rPr>
              <a:t>m</a:t>
            </a:r>
            <a:r>
              <a:rPr sz="1300" spc="-20" dirty="0">
                <a:solidFill>
                  <a:srgbClr val="292934"/>
                </a:solidFill>
                <a:latin typeface="Arial"/>
                <a:cs typeface="Arial"/>
              </a:rPr>
              <a:t>e</a:t>
            </a:r>
            <a:r>
              <a:rPr sz="1300" spc="280" dirty="0">
                <a:solidFill>
                  <a:srgbClr val="292934"/>
                </a:solidFill>
                <a:latin typeface="Arial"/>
                <a:cs typeface="Arial"/>
              </a:rPr>
              <a:t>}</a:t>
            </a:r>
            <a:r>
              <a:rPr sz="1300" spc="275" dirty="0">
                <a:solidFill>
                  <a:srgbClr val="292934"/>
                </a:solidFill>
                <a:latin typeface="Arial"/>
                <a:cs typeface="Arial"/>
              </a:rPr>
              <a:t>}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300" spc="-85" dirty="0">
                <a:solidFill>
                  <a:srgbClr val="292934"/>
                </a:solidFill>
                <a:latin typeface="Arial"/>
                <a:cs typeface="Arial"/>
              </a:rPr>
              <a:t>{% </a:t>
            </a:r>
            <a:r>
              <a:rPr sz="1300" spc="145" dirty="0">
                <a:solidFill>
                  <a:srgbClr val="292934"/>
                </a:solidFill>
                <a:latin typeface="Arial"/>
                <a:cs typeface="Arial"/>
              </a:rPr>
              <a:t>endif</a:t>
            </a:r>
            <a:r>
              <a:rPr sz="1300" spc="18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300" spc="-85" dirty="0">
                <a:solidFill>
                  <a:srgbClr val="292934"/>
                </a:solidFill>
                <a:latin typeface="Arial"/>
                <a:cs typeface="Arial"/>
              </a:rPr>
              <a:t>%}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300" spc="-85" dirty="0">
                <a:solidFill>
                  <a:srgbClr val="292934"/>
                </a:solidFill>
                <a:latin typeface="Arial"/>
                <a:cs typeface="Arial"/>
              </a:rPr>
              <a:t>{% </a:t>
            </a:r>
            <a:r>
              <a:rPr sz="1300" spc="95" dirty="0">
                <a:solidFill>
                  <a:srgbClr val="292934"/>
                </a:solidFill>
                <a:latin typeface="Arial"/>
                <a:cs typeface="Arial"/>
              </a:rPr>
              <a:t>endfor</a:t>
            </a:r>
            <a:r>
              <a:rPr sz="1300" spc="17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300" spc="-85" dirty="0">
                <a:solidFill>
                  <a:srgbClr val="292934"/>
                </a:solidFill>
                <a:latin typeface="Arial"/>
                <a:cs typeface="Arial"/>
              </a:rPr>
              <a:t>%}</a:t>
            </a:r>
            <a:endParaRPr sz="13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5264658"/>
            <a:ext cx="3369310" cy="1015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85" dirty="0">
                <a:solidFill>
                  <a:srgbClr val="292934"/>
                </a:solidFill>
                <a:latin typeface="Arial"/>
                <a:cs typeface="Arial"/>
              </a:rPr>
              <a:t>{% </a:t>
            </a:r>
            <a:r>
              <a:rPr sz="1300" spc="390" dirty="0">
                <a:solidFill>
                  <a:srgbClr val="292934"/>
                </a:solidFill>
                <a:latin typeface="Arial"/>
                <a:cs typeface="Arial"/>
              </a:rPr>
              <a:t>if </a:t>
            </a:r>
            <a:r>
              <a:rPr sz="1300" spc="30" dirty="0">
                <a:solidFill>
                  <a:srgbClr val="292934"/>
                </a:solidFill>
                <a:latin typeface="Arial"/>
                <a:cs typeface="Arial"/>
              </a:rPr>
              <a:t>ad_sudoers_groups </a:t>
            </a:r>
            <a:r>
              <a:rPr sz="1300" spc="240" dirty="0">
                <a:solidFill>
                  <a:srgbClr val="292934"/>
                </a:solidFill>
                <a:latin typeface="Arial"/>
                <a:cs typeface="Arial"/>
              </a:rPr>
              <a:t>is </a:t>
            </a:r>
            <a:r>
              <a:rPr sz="1300" spc="100" dirty="0">
                <a:solidFill>
                  <a:srgbClr val="292934"/>
                </a:solidFill>
                <a:latin typeface="Arial"/>
                <a:cs typeface="Arial"/>
              </a:rPr>
              <a:t>defined</a:t>
            </a:r>
            <a:r>
              <a:rPr sz="1300" spc="2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300" spc="-85" dirty="0">
                <a:solidFill>
                  <a:srgbClr val="292934"/>
                </a:solidFill>
                <a:latin typeface="Arial"/>
                <a:cs typeface="Arial"/>
              </a:rPr>
              <a:t>%}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300" spc="-85" dirty="0">
                <a:solidFill>
                  <a:srgbClr val="292934"/>
                </a:solidFill>
                <a:latin typeface="Arial"/>
                <a:cs typeface="Arial"/>
              </a:rPr>
              <a:t>{% </a:t>
            </a:r>
            <a:r>
              <a:rPr sz="1300" spc="204" dirty="0">
                <a:solidFill>
                  <a:srgbClr val="292934"/>
                </a:solidFill>
                <a:latin typeface="Arial"/>
                <a:cs typeface="Arial"/>
              </a:rPr>
              <a:t>for </a:t>
            </a:r>
            <a:r>
              <a:rPr sz="1300" spc="95" dirty="0">
                <a:solidFill>
                  <a:srgbClr val="292934"/>
                </a:solidFill>
                <a:latin typeface="Arial"/>
                <a:cs typeface="Arial"/>
              </a:rPr>
              <a:t>item </a:t>
            </a:r>
            <a:r>
              <a:rPr sz="1300" spc="200" dirty="0">
                <a:solidFill>
                  <a:srgbClr val="292934"/>
                </a:solidFill>
                <a:latin typeface="Arial"/>
                <a:cs typeface="Arial"/>
              </a:rPr>
              <a:t>in </a:t>
            </a:r>
            <a:r>
              <a:rPr sz="1300" spc="35" dirty="0">
                <a:solidFill>
                  <a:srgbClr val="292934"/>
                </a:solidFill>
                <a:latin typeface="Arial"/>
                <a:cs typeface="Arial"/>
              </a:rPr>
              <a:t>ad_sudoers_groups</a:t>
            </a:r>
            <a:r>
              <a:rPr sz="1300" spc="26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300" spc="-80" dirty="0">
                <a:solidFill>
                  <a:srgbClr val="292934"/>
                </a:solidFill>
                <a:latin typeface="Arial"/>
                <a:cs typeface="Arial"/>
              </a:rPr>
              <a:t>%}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300" spc="114" dirty="0">
                <a:solidFill>
                  <a:srgbClr val="292934"/>
                </a:solidFill>
                <a:latin typeface="Arial"/>
                <a:cs typeface="Arial"/>
              </a:rPr>
              <a:t>%{{item}} </a:t>
            </a:r>
            <a:r>
              <a:rPr sz="1300" spc="15" dirty="0">
                <a:solidFill>
                  <a:srgbClr val="292934"/>
                </a:solidFill>
                <a:latin typeface="Arial"/>
                <a:cs typeface="Arial"/>
              </a:rPr>
              <a:t>ALL=(ALL)</a:t>
            </a:r>
            <a:r>
              <a:rPr sz="1300" spc="28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300" spc="-65" dirty="0">
                <a:solidFill>
                  <a:srgbClr val="292934"/>
                </a:solidFill>
                <a:latin typeface="Arial"/>
                <a:cs typeface="Arial"/>
              </a:rPr>
              <a:t>ALL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300" spc="-85" dirty="0">
                <a:solidFill>
                  <a:srgbClr val="292934"/>
                </a:solidFill>
                <a:latin typeface="Arial"/>
                <a:cs typeface="Arial"/>
              </a:rPr>
              <a:t>{% </a:t>
            </a:r>
            <a:r>
              <a:rPr sz="1300" spc="95" dirty="0">
                <a:solidFill>
                  <a:srgbClr val="292934"/>
                </a:solidFill>
                <a:latin typeface="Arial"/>
                <a:cs typeface="Arial"/>
              </a:rPr>
              <a:t>endfor</a:t>
            </a:r>
            <a:r>
              <a:rPr sz="1300" spc="2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300" spc="-85" dirty="0">
                <a:solidFill>
                  <a:srgbClr val="292934"/>
                </a:solidFill>
                <a:latin typeface="Arial"/>
                <a:cs typeface="Arial"/>
              </a:rPr>
              <a:t>%}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300" spc="-85" dirty="0">
                <a:solidFill>
                  <a:srgbClr val="292934"/>
                </a:solidFill>
                <a:latin typeface="Arial"/>
                <a:cs typeface="Arial"/>
              </a:rPr>
              <a:t>{% </a:t>
            </a:r>
            <a:r>
              <a:rPr sz="1300" spc="145" dirty="0">
                <a:solidFill>
                  <a:srgbClr val="292934"/>
                </a:solidFill>
                <a:latin typeface="Arial"/>
                <a:cs typeface="Arial"/>
              </a:rPr>
              <a:t>endif</a:t>
            </a:r>
            <a:r>
              <a:rPr sz="1300" spc="2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300" spc="-85" dirty="0">
                <a:solidFill>
                  <a:srgbClr val="292934"/>
                </a:solidFill>
                <a:latin typeface="Arial"/>
                <a:cs typeface="Arial"/>
              </a:rPr>
              <a:t>%}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48672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Example: </a:t>
            </a:r>
            <a:r>
              <a:rPr spc="-80" dirty="0"/>
              <a:t>Join</a:t>
            </a:r>
            <a:r>
              <a:rPr spc="-380" dirty="0"/>
              <a:t> </a:t>
            </a:r>
            <a:r>
              <a:rPr spc="-90" dirty="0"/>
              <a:t>Domain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75562"/>
            <a:ext cx="5534660" cy="4705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5"/>
              </a:spcBef>
              <a:buClr>
                <a:srgbClr val="92A199"/>
              </a:buClr>
              <a:buSzPct val="85294"/>
              <a:buChar char="•"/>
              <a:tabLst>
                <a:tab pos="195580" algn="l"/>
              </a:tabLst>
            </a:pP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Put it all together in a</a:t>
            </a:r>
            <a:r>
              <a:rPr sz="1700" spc="-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292934"/>
                </a:solidFill>
                <a:latin typeface="Arial"/>
                <a:cs typeface="Arial"/>
              </a:rPr>
              <a:t>playbook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000" spc="210" dirty="0">
                <a:solidFill>
                  <a:srgbClr val="292934"/>
                </a:solidFill>
                <a:latin typeface="Arial"/>
                <a:cs typeface="Arial"/>
              </a:rPr>
              <a:t>---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>
              <a:latin typeface="Arial"/>
              <a:cs typeface="Arial"/>
            </a:endParaRPr>
          </a:p>
          <a:p>
            <a:pPr marL="152400" marR="4327525" indent="-140335">
              <a:lnSpc>
                <a:spcPct val="100000"/>
              </a:lnSpc>
              <a:buChar char="-"/>
              <a:tabLst>
                <a:tab pos="153035" algn="l"/>
              </a:tabLst>
            </a:pPr>
            <a:r>
              <a:rPr sz="1000" spc="100" dirty="0">
                <a:solidFill>
                  <a:srgbClr val="292934"/>
                </a:solidFill>
                <a:latin typeface="Arial"/>
                <a:cs typeface="Arial"/>
              </a:rPr>
              <a:t>hosts: </a:t>
            </a:r>
            <a:r>
              <a:rPr sz="1000" spc="210" dirty="0">
                <a:solidFill>
                  <a:srgbClr val="292934"/>
                </a:solidFill>
                <a:latin typeface="Arial"/>
                <a:cs typeface="Arial"/>
              </a:rPr>
              <a:t>all  </a:t>
            </a:r>
            <a:r>
              <a:rPr sz="1000" spc="55" dirty="0">
                <a:solidFill>
                  <a:srgbClr val="292934"/>
                </a:solidFill>
                <a:latin typeface="Arial"/>
                <a:cs typeface="Arial"/>
              </a:rPr>
              <a:t>sudo: </a:t>
            </a:r>
            <a:r>
              <a:rPr sz="1000" spc="30" dirty="0">
                <a:solidFill>
                  <a:srgbClr val="292934"/>
                </a:solidFill>
                <a:latin typeface="Arial"/>
                <a:cs typeface="Arial"/>
              </a:rPr>
              <a:t>True  </a:t>
            </a:r>
            <a:r>
              <a:rPr sz="1000" spc="50" dirty="0">
                <a:solidFill>
                  <a:srgbClr val="292934"/>
                </a:solidFill>
                <a:latin typeface="Arial"/>
                <a:cs typeface="Arial"/>
              </a:rPr>
              <a:t>sudo_user: </a:t>
            </a:r>
            <a:r>
              <a:rPr sz="1000" spc="110" dirty="0">
                <a:solidFill>
                  <a:srgbClr val="292934"/>
                </a:solidFill>
                <a:latin typeface="Arial"/>
                <a:cs typeface="Arial"/>
              </a:rPr>
              <a:t>root  </a:t>
            </a:r>
            <a:r>
              <a:rPr sz="1000" spc="60" dirty="0">
                <a:solidFill>
                  <a:srgbClr val="292934"/>
                </a:solidFill>
                <a:latin typeface="Arial"/>
                <a:cs typeface="Arial"/>
              </a:rPr>
              <a:t>vars_prompt:</a:t>
            </a:r>
            <a:endParaRPr sz="1000">
              <a:latin typeface="Arial"/>
              <a:cs typeface="Arial"/>
            </a:endParaRPr>
          </a:p>
          <a:p>
            <a:pPr marL="433070" lvl="1" indent="-140970">
              <a:lnSpc>
                <a:spcPct val="100000"/>
              </a:lnSpc>
              <a:buChar char="-"/>
              <a:tabLst>
                <a:tab pos="433705" algn="l"/>
              </a:tabLst>
            </a:pPr>
            <a:r>
              <a:rPr sz="1000" spc="-15" dirty="0">
                <a:solidFill>
                  <a:srgbClr val="292934"/>
                </a:solidFill>
                <a:latin typeface="Arial"/>
                <a:cs typeface="Arial"/>
              </a:rPr>
              <a:t>name:</a:t>
            </a:r>
            <a:r>
              <a:rPr sz="1000" spc="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000" spc="30" dirty="0">
                <a:solidFill>
                  <a:srgbClr val="292934"/>
                </a:solidFill>
                <a:latin typeface="Arial"/>
                <a:cs typeface="Arial"/>
              </a:rPr>
              <a:t>"ad_domain"</a:t>
            </a:r>
            <a:endParaRPr sz="1000">
              <a:latin typeface="Arial"/>
              <a:cs typeface="Arial"/>
            </a:endParaRPr>
          </a:p>
          <a:p>
            <a:pPr marL="433070" marR="2160905">
              <a:lnSpc>
                <a:spcPct val="100000"/>
              </a:lnSpc>
            </a:pPr>
            <a:r>
              <a:rPr sz="1000" spc="60" dirty="0">
                <a:solidFill>
                  <a:srgbClr val="292934"/>
                </a:solidFill>
                <a:latin typeface="Arial"/>
                <a:cs typeface="Arial"/>
              </a:rPr>
              <a:t>prompt: </a:t>
            </a:r>
            <a:r>
              <a:rPr sz="1000" dirty="0">
                <a:solidFill>
                  <a:srgbClr val="292934"/>
                </a:solidFill>
                <a:latin typeface="Arial"/>
                <a:cs typeface="Arial"/>
              </a:rPr>
              <a:t>"Domain </a:t>
            </a:r>
            <a:r>
              <a:rPr sz="1000" spc="130" dirty="0">
                <a:solidFill>
                  <a:srgbClr val="292934"/>
                </a:solidFill>
                <a:latin typeface="Arial"/>
                <a:cs typeface="Arial"/>
              </a:rPr>
              <a:t>to </a:t>
            </a:r>
            <a:r>
              <a:rPr sz="1000" spc="155" dirty="0">
                <a:solidFill>
                  <a:srgbClr val="292934"/>
                </a:solidFill>
                <a:latin typeface="Arial"/>
                <a:cs typeface="Arial"/>
              </a:rPr>
              <a:t>join </a:t>
            </a:r>
            <a:r>
              <a:rPr sz="1000" spc="145" dirty="0">
                <a:solidFill>
                  <a:srgbClr val="292934"/>
                </a:solidFill>
                <a:latin typeface="Arial"/>
                <a:cs typeface="Arial"/>
              </a:rPr>
              <a:t>(e.g. </a:t>
            </a:r>
            <a:r>
              <a:rPr sz="1000" spc="155" dirty="0">
                <a:solidFill>
                  <a:srgbClr val="292934"/>
                </a:solidFill>
                <a:latin typeface="Arial"/>
                <a:cs typeface="Arial"/>
              </a:rPr>
              <a:t>office.lan)"  </a:t>
            </a:r>
            <a:r>
              <a:rPr sz="1000" spc="135" dirty="0">
                <a:solidFill>
                  <a:srgbClr val="292934"/>
                </a:solidFill>
                <a:latin typeface="Arial"/>
                <a:cs typeface="Arial"/>
              </a:rPr>
              <a:t>private:</a:t>
            </a:r>
            <a:r>
              <a:rPr sz="1000" spc="26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292934"/>
                </a:solidFill>
                <a:latin typeface="Arial"/>
                <a:cs typeface="Arial"/>
              </a:rPr>
              <a:t>no</a:t>
            </a:r>
            <a:endParaRPr sz="1000">
              <a:latin typeface="Arial"/>
              <a:cs typeface="Arial"/>
            </a:endParaRPr>
          </a:p>
          <a:p>
            <a:pPr marL="433070" marR="2863215" lvl="1" indent="-140970">
              <a:lnSpc>
                <a:spcPct val="100000"/>
              </a:lnSpc>
              <a:buChar char="-"/>
              <a:tabLst>
                <a:tab pos="433705" algn="l"/>
              </a:tabLst>
            </a:pPr>
            <a:r>
              <a:rPr sz="1000" spc="-15" dirty="0">
                <a:solidFill>
                  <a:srgbClr val="292934"/>
                </a:solidFill>
                <a:latin typeface="Arial"/>
                <a:cs typeface="Arial"/>
              </a:rPr>
              <a:t>name: </a:t>
            </a:r>
            <a:r>
              <a:rPr sz="1000" spc="5" dirty="0">
                <a:solidFill>
                  <a:srgbClr val="292934"/>
                </a:solidFill>
                <a:latin typeface="Arial"/>
                <a:cs typeface="Arial"/>
              </a:rPr>
              <a:t>"ad_domain_admin_username"  </a:t>
            </a:r>
            <a:r>
              <a:rPr sz="1000" spc="60" dirty="0">
                <a:solidFill>
                  <a:srgbClr val="292934"/>
                </a:solidFill>
                <a:latin typeface="Arial"/>
                <a:cs typeface="Arial"/>
              </a:rPr>
              <a:t>prompt: </a:t>
            </a:r>
            <a:r>
              <a:rPr sz="1000" dirty="0">
                <a:solidFill>
                  <a:srgbClr val="292934"/>
                </a:solidFill>
                <a:latin typeface="Arial"/>
                <a:cs typeface="Arial"/>
              </a:rPr>
              <a:t>"Domain </a:t>
            </a:r>
            <a:r>
              <a:rPr sz="1000" spc="-20" dirty="0">
                <a:solidFill>
                  <a:srgbClr val="292934"/>
                </a:solidFill>
                <a:latin typeface="Arial"/>
                <a:cs typeface="Arial"/>
              </a:rPr>
              <a:t>Admin </a:t>
            </a:r>
            <a:r>
              <a:rPr sz="1000" spc="10" dirty="0">
                <a:solidFill>
                  <a:srgbClr val="292934"/>
                </a:solidFill>
                <a:latin typeface="Arial"/>
                <a:cs typeface="Arial"/>
              </a:rPr>
              <a:t>username"  </a:t>
            </a:r>
            <a:r>
              <a:rPr sz="1000" spc="135" dirty="0">
                <a:solidFill>
                  <a:srgbClr val="292934"/>
                </a:solidFill>
                <a:latin typeface="Arial"/>
                <a:cs typeface="Arial"/>
              </a:rPr>
              <a:t>private:</a:t>
            </a:r>
            <a:r>
              <a:rPr sz="1000" spc="254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92934"/>
                </a:solidFill>
                <a:latin typeface="Arial"/>
                <a:cs typeface="Arial"/>
              </a:rPr>
              <a:t>no</a:t>
            </a:r>
            <a:endParaRPr sz="1000">
              <a:latin typeface="Arial"/>
              <a:cs typeface="Arial"/>
            </a:endParaRPr>
          </a:p>
          <a:p>
            <a:pPr marL="433070" marR="2863215" lvl="1" indent="-140970">
              <a:lnSpc>
                <a:spcPct val="100000"/>
              </a:lnSpc>
              <a:buChar char="-"/>
              <a:tabLst>
                <a:tab pos="433705" algn="l"/>
              </a:tabLst>
            </a:pPr>
            <a:r>
              <a:rPr sz="1000" spc="-15" dirty="0">
                <a:solidFill>
                  <a:srgbClr val="292934"/>
                </a:solidFill>
                <a:latin typeface="Arial"/>
                <a:cs typeface="Arial"/>
              </a:rPr>
              <a:t>name: </a:t>
            </a:r>
            <a:r>
              <a:rPr sz="1000" spc="15" dirty="0">
                <a:solidFill>
                  <a:srgbClr val="292934"/>
                </a:solidFill>
                <a:latin typeface="Arial"/>
                <a:cs typeface="Arial"/>
              </a:rPr>
              <a:t>"ad_domain_admin_password"  </a:t>
            </a:r>
            <a:r>
              <a:rPr sz="1000" spc="60" dirty="0">
                <a:solidFill>
                  <a:srgbClr val="292934"/>
                </a:solidFill>
                <a:latin typeface="Arial"/>
                <a:cs typeface="Arial"/>
              </a:rPr>
              <a:t>prompt: </a:t>
            </a:r>
            <a:r>
              <a:rPr sz="1000" dirty="0">
                <a:solidFill>
                  <a:srgbClr val="292934"/>
                </a:solidFill>
                <a:latin typeface="Arial"/>
                <a:cs typeface="Arial"/>
              </a:rPr>
              <a:t>"Domain </a:t>
            </a:r>
            <a:r>
              <a:rPr sz="1000" spc="-20" dirty="0">
                <a:solidFill>
                  <a:srgbClr val="292934"/>
                </a:solidFill>
                <a:latin typeface="Arial"/>
                <a:cs typeface="Arial"/>
              </a:rPr>
              <a:t>Admin </a:t>
            </a:r>
            <a:r>
              <a:rPr sz="1000" spc="30" dirty="0">
                <a:solidFill>
                  <a:srgbClr val="292934"/>
                </a:solidFill>
                <a:latin typeface="Arial"/>
                <a:cs typeface="Arial"/>
              </a:rPr>
              <a:t>password"  </a:t>
            </a:r>
            <a:r>
              <a:rPr sz="1000" spc="135" dirty="0">
                <a:solidFill>
                  <a:srgbClr val="292934"/>
                </a:solidFill>
                <a:latin typeface="Arial"/>
                <a:cs typeface="Arial"/>
              </a:rPr>
              <a:t>private:</a:t>
            </a:r>
            <a:r>
              <a:rPr sz="1000" spc="254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000" spc="25" dirty="0">
                <a:solidFill>
                  <a:srgbClr val="292934"/>
                </a:solidFill>
                <a:latin typeface="Arial"/>
                <a:cs typeface="Arial"/>
              </a:rPr>
              <a:t>yes</a:t>
            </a:r>
            <a:endParaRPr sz="100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sz="1000" spc="135" dirty="0">
                <a:solidFill>
                  <a:srgbClr val="292934"/>
                </a:solidFill>
                <a:latin typeface="Arial"/>
                <a:cs typeface="Arial"/>
              </a:rPr>
              <a:t>vars_files:</a:t>
            </a:r>
            <a:endParaRPr sz="1000">
              <a:latin typeface="Arial"/>
              <a:cs typeface="Arial"/>
            </a:endParaRPr>
          </a:p>
          <a:p>
            <a:pPr marL="152400" marR="1116330" lvl="1" indent="139700">
              <a:lnSpc>
                <a:spcPct val="100000"/>
              </a:lnSpc>
              <a:buChar char="-"/>
              <a:tabLst>
                <a:tab pos="433705" algn="l"/>
              </a:tabLst>
            </a:pPr>
            <a:r>
              <a:rPr sz="1000" spc="120" dirty="0">
                <a:solidFill>
                  <a:srgbClr val="292934"/>
                </a:solidFill>
                <a:latin typeface="Arial"/>
                <a:cs typeface="Arial"/>
              </a:rPr>
              <a:t>../roles/active-directory-join/vars/{{ad_domain}}.encrypt  </a:t>
            </a:r>
            <a:r>
              <a:rPr sz="1000" spc="140" dirty="0">
                <a:solidFill>
                  <a:srgbClr val="292934"/>
                </a:solidFill>
                <a:latin typeface="Arial"/>
                <a:cs typeface="Arial"/>
              </a:rPr>
              <a:t>roles:</a:t>
            </a:r>
            <a:endParaRPr sz="1000">
              <a:latin typeface="Arial"/>
              <a:cs typeface="Arial"/>
            </a:endParaRPr>
          </a:p>
          <a:p>
            <a:pPr marL="433070" lvl="1" indent="-140970">
              <a:lnSpc>
                <a:spcPct val="100000"/>
              </a:lnSpc>
              <a:buChar char="-"/>
              <a:tabLst>
                <a:tab pos="433705" algn="l"/>
              </a:tabLst>
            </a:pPr>
            <a:r>
              <a:rPr sz="1000" spc="140" dirty="0">
                <a:solidFill>
                  <a:srgbClr val="292934"/>
                </a:solidFill>
                <a:latin typeface="Arial"/>
                <a:cs typeface="Arial"/>
              </a:rPr>
              <a:t>../roles/active-directory</a:t>
            </a:r>
            <a:endParaRPr sz="1000">
              <a:latin typeface="Arial"/>
              <a:cs typeface="Arial"/>
            </a:endParaRPr>
          </a:p>
          <a:p>
            <a:pPr marL="433070" lvl="1" indent="-140970">
              <a:lnSpc>
                <a:spcPct val="100000"/>
              </a:lnSpc>
              <a:buChar char="-"/>
              <a:tabLst>
                <a:tab pos="433705" algn="l"/>
              </a:tabLst>
            </a:pPr>
            <a:r>
              <a:rPr sz="1000" spc="145" dirty="0">
                <a:solidFill>
                  <a:srgbClr val="292934"/>
                </a:solidFill>
                <a:latin typeface="Arial"/>
                <a:cs typeface="Arial"/>
              </a:rPr>
              <a:t>../roles/active-directory-join</a:t>
            </a:r>
            <a:endParaRPr sz="1000">
              <a:latin typeface="Arial"/>
              <a:cs typeface="Arial"/>
            </a:endParaRPr>
          </a:p>
          <a:p>
            <a:pPr marL="433070" lvl="1" indent="-140970">
              <a:lnSpc>
                <a:spcPct val="100000"/>
              </a:lnSpc>
              <a:buChar char="-"/>
              <a:tabLst>
                <a:tab pos="433705" algn="l"/>
              </a:tabLst>
            </a:pPr>
            <a:r>
              <a:rPr sz="1000" spc="114" dirty="0">
                <a:solidFill>
                  <a:srgbClr val="292934"/>
                </a:solidFill>
                <a:latin typeface="Arial"/>
                <a:cs typeface="Arial"/>
              </a:rPr>
              <a:t>../roles/sudoers</a:t>
            </a:r>
            <a:endParaRPr sz="100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sz="1000" spc="110" dirty="0">
                <a:solidFill>
                  <a:srgbClr val="292934"/>
                </a:solidFill>
                <a:latin typeface="Arial"/>
                <a:cs typeface="Arial"/>
              </a:rPr>
              <a:t>tasks:</a:t>
            </a:r>
            <a:endParaRPr sz="1000">
              <a:latin typeface="Arial"/>
              <a:cs typeface="Arial"/>
            </a:endParaRPr>
          </a:p>
          <a:p>
            <a:pPr marL="433070" marR="3489960" lvl="1" indent="-140970">
              <a:lnSpc>
                <a:spcPct val="100000"/>
              </a:lnSpc>
              <a:spcBef>
                <a:spcPts val="5"/>
              </a:spcBef>
              <a:buChar char="-"/>
              <a:tabLst>
                <a:tab pos="433705" algn="l"/>
              </a:tabLst>
            </a:pPr>
            <a:r>
              <a:rPr sz="1000" spc="-15" dirty="0">
                <a:solidFill>
                  <a:srgbClr val="292934"/>
                </a:solidFill>
                <a:latin typeface="Arial"/>
                <a:cs typeface="Arial"/>
              </a:rPr>
              <a:t>name: </a:t>
            </a:r>
            <a:r>
              <a:rPr sz="1000" spc="5" dirty="0">
                <a:solidFill>
                  <a:srgbClr val="292934"/>
                </a:solidFill>
                <a:latin typeface="Arial"/>
                <a:cs typeface="Arial"/>
              </a:rPr>
              <a:t>Reboot </a:t>
            </a:r>
            <a:r>
              <a:rPr sz="1000" spc="80" dirty="0">
                <a:solidFill>
                  <a:srgbClr val="292934"/>
                </a:solidFill>
                <a:latin typeface="Arial"/>
                <a:cs typeface="Arial"/>
              </a:rPr>
              <a:t>the </a:t>
            </a:r>
            <a:r>
              <a:rPr sz="1000" spc="55" dirty="0">
                <a:solidFill>
                  <a:srgbClr val="292934"/>
                </a:solidFill>
                <a:latin typeface="Arial"/>
                <a:cs typeface="Arial"/>
              </a:rPr>
              <a:t>Server  </a:t>
            </a:r>
            <a:r>
              <a:rPr sz="1000" spc="-40" dirty="0">
                <a:solidFill>
                  <a:srgbClr val="292934"/>
                </a:solidFill>
                <a:latin typeface="Arial"/>
                <a:cs typeface="Arial"/>
              </a:rPr>
              <a:t>command:</a:t>
            </a:r>
            <a:r>
              <a:rPr sz="10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000" spc="145" dirty="0">
                <a:solidFill>
                  <a:srgbClr val="292934"/>
                </a:solidFill>
                <a:latin typeface="Arial"/>
                <a:cs typeface="Arial"/>
              </a:rPr>
              <a:t>'/sbin/reboot'</a:t>
            </a:r>
            <a:endParaRPr sz="1000">
              <a:latin typeface="Arial"/>
              <a:cs typeface="Arial"/>
            </a:endParaRPr>
          </a:p>
          <a:p>
            <a:pPr marL="433070" lvl="1" indent="-140970">
              <a:lnSpc>
                <a:spcPct val="100000"/>
              </a:lnSpc>
              <a:buChar char="-"/>
              <a:tabLst>
                <a:tab pos="433705" algn="l"/>
              </a:tabLst>
            </a:pPr>
            <a:r>
              <a:rPr sz="1000" spc="-15" dirty="0">
                <a:solidFill>
                  <a:srgbClr val="292934"/>
                </a:solidFill>
                <a:latin typeface="Arial"/>
                <a:cs typeface="Arial"/>
              </a:rPr>
              <a:t>name: </a:t>
            </a:r>
            <a:r>
              <a:rPr sz="1000" spc="45" dirty="0">
                <a:solidFill>
                  <a:srgbClr val="292934"/>
                </a:solidFill>
                <a:latin typeface="Arial"/>
                <a:cs typeface="Arial"/>
              </a:rPr>
              <a:t>Wait </a:t>
            </a:r>
            <a:r>
              <a:rPr sz="1000" spc="155" dirty="0">
                <a:solidFill>
                  <a:srgbClr val="292934"/>
                </a:solidFill>
                <a:latin typeface="Arial"/>
                <a:cs typeface="Arial"/>
              </a:rPr>
              <a:t>for </a:t>
            </a:r>
            <a:r>
              <a:rPr sz="1000" spc="55" dirty="0">
                <a:solidFill>
                  <a:srgbClr val="292934"/>
                </a:solidFill>
                <a:latin typeface="Arial"/>
                <a:cs typeface="Arial"/>
              </a:rPr>
              <a:t>Server </a:t>
            </a:r>
            <a:r>
              <a:rPr sz="1000" spc="130" dirty="0">
                <a:solidFill>
                  <a:srgbClr val="292934"/>
                </a:solidFill>
                <a:latin typeface="Arial"/>
                <a:cs typeface="Arial"/>
              </a:rPr>
              <a:t>to </a:t>
            </a:r>
            <a:r>
              <a:rPr sz="1000" spc="-65" dirty="0">
                <a:solidFill>
                  <a:srgbClr val="292934"/>
                </a:solidFill>
                <a:latin typeface="Arial"/>
                <a:cs typeface="Arial"/>
              </a:rPr>
              <a:t>come</a:t>
            </a:r>
            <a:r>
              <a:rPr sz="1000" spc="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000" spc="15" dirty="0">
                <a:solidFill>
                  <a:srgbClr val="292934"/>
                </a:solidFill>
                <a:latin typeface="Arial"/>
                <a:cs typeface="Arial"/>
              </a:rPr>
              <a:t>back</a:t>
            </a:r>
            <a:endParaRPr sz="1000">
              <a:latin typeface="Arial"/>
              <a:cs typeface="Arial"/>
            </a:endParaRPr>
          </a:p>
          <a:p>
            <a:pPr marL="433070" marR="5080">
              <a:lnSpc>
                <a:spcPct val="100000"/>
              </a:lnSpc>
            </a:pPr>
            <a:r>
              <a:rPr sz="1000" spc="125" dirty="0">
                <a:solidFill>
                  <a:srgbClr val="292934"/>
                </a:solidFill>
                <a:latin typeface="Arial"/>
                <a:cs typeface="Arial"/>
              </a:rPr>
              <a:t>wait_for: </a:t>
            </a:r>
            <a:r>
              <a:rPr sz="1000" spc="90" dirty="0">
                <a:solidFill>
                  <a:srgbClr val="292934"/>
                </a:solidFill>
                <a:latin typeface="Arial"/>
                <a:cs typeface="Arial"/>
              </a:rPr>
              <a:t>host='{{inventory_hostname}}' </a:t>
            </a:r>
            <a:r>
              <a:rPr sz="1000" spc="120" dirty="0">
                <a:solidFill>
                  <a:srgbClr val="292934"/>
                </a:solidFill>
                <a:latin typeface="Arial"/>
                <a:cs typeface="Arial"/>
              </a:rPr>
              <a:t>port='22' </a:t>
            </a:r>
            <a:r>
              <a:rPr sz="1000" spc="110" dirty="0">
                <a:solidFill>
                  <a:srgbClr val="292934"/>
                </a:solidFill>
                <a:latin typeface="Arial"/>
                <a:cs typeface="Arial"/>
              </a:rPr>
              <a:t>delay='5' </a:t>
            </a:r>
            <a:r>
              <a:rPr sz="1000" spc="90" dirty="0">
                <a:solidFill>
                  <a:srgbClr val="292934"/>
                </a:solidFill>
                <a:latin typeface="Arial"/>
                <a:cs typeface="Arial"/>
              </a:rPr>
              <a:t>timeout='300'  </a:t>
            </a:r>
            <a:r>
              <a:rPr sz="1000" spc="55" dirty="0">
                <a:solidFill>
                  <a:srgbClr val="292934"/>
                </a:solidFill>
                <a:latin typeface="Arial"/>
                <a:cs typeface="Arial"/>
              </a:rPr>
              <a:t>sudo:</a:t>
            </a:r>
            <a:r>
              <a:rPr sz="1000" spc="27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292934"/>
                </a:solidFill>
                <a:latin typeface="Arial"/>
                <a:cs typeface="Arial"/>
              </a:rPr>
              <a:t>no</a:t>
            </a:r>
            <a:endParaRPr sz="1000">
              <a:latin typeface="Arial"/>
              <a:cs typeface="Arial"/>
            </a:endParaRPr>
          </a:p>
          <a:p>
            <a:pPr marL="433070">
              <a:lnSpc>
                <a:spcPct val="100000"/>
              </a:lnSpc>
            </a:pPr>
            <a:r>
              <a:rPr sz="1000" spc="85" dirty="0">
                <a:solidFill>
                  <a:srgbClr val="292934"/>
                </a:solidFill>
                <a:latin typeface="Arial"/>
                <a:cs typeface="Arial"/>
              </a:rPr>
              <a:t>delegate_to:</a:t>
            </a:r>
            <a:r>
              <a:rPr sz="1000" spc="27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000" spc="105" dirty="0">
                <a:solidFill>
                  <a:srgbClr val="292934"/>
                </a:solidFill>
                <a:latin typeface="Arial"/>
                <a:cs typeface="Arial"/>
              </a:rPr>
              <a:t>localhost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48672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Example: </a:t>
            </a:r>
            <a:r>
              <a:rPr spc="-80" dirty="0"/>
              <a:t>Join</a:t>
            </a:r>
            <a:r>
              <a:rPr spc="-380" dirty="0"/>
              <a:t> </a:t>
            </a:r>
            <a:r>
              <a:rPr spc="-90" dirty="0"/>
              <a:t>Domain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714245"/>
            <a:ext cx="7765415" cy="4232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55346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292934"/>
                </a:solidFill>
                <a:latin typeface="Arial"/>
                <a:cs typeface="Arial"/>
              </a:rPr>
              <a:t>$ </a:t>
            </a:r>
            <a:r>
              <a:rPr sz="1000" spc="75" dirty="0">
                <a:solidFill>
                  <a:srgbClr val="292934"/>
                </a:solidFill>
                <a:latin typeface="Arial"/>
                <a:cs typeface="Arial"/>
              </a:rPr>
              <a:t>ansible-playbook </a:t>
            </a:r>
            <a:r>
              <a:rPr sz="1000" spc="265" dirty="0">
                <a:solidFill>
                  <a:srgbClr val="292934"/>
                </a:solidFill>
                <a:latin typeface="Arial"/>
                <a:cs typeface="Arial"/>
              </a:rPr>
              <a:t>-i </a:t>
            </a:r>
            <a:r>
              <a:rPr sz="1000" spc="45" dirty="0">
                <a:solidFill>
                  <a:srgbClr val="292934"/>
                </a:solidFill>
                <a:latin typeface="Arial"/>
                <a:cs typeface="Arial"/>
              </a:rPr>
              <a:t>new-vm-clone, </a:t>
            </a:r>
            <a:r>
              <a:rPr sz="1000" spc="105" dirty="0">
                <a:solidFill>
                  <a:srgbClr val="292934"/>
                </a:solidFill>
                <a:latin typeface="Arial"/>
                <a:cs typeface="Arial"/>
              </a:rPr>
              <a:t>ad-join.yml </a:t>
            </a:r>
            <a:r>
              <a:rPr sz="1000" spc="-10" dirty="0">
                <a:solidFill>
                  <a:srgbClr val="292934"/>
                </a:solidFill>
                <a:latin typeface="Arial"/>
                <a:cs typeface="Arial"/>
              </a:rPr>
              <a:t>–u </a:t>
            </a:r>
            <a:r>
              <a:rPr sz="1000" spc="95" dirty="0">
                <a:solidFill>
                  <a:srgbClr val="292934"/>
                </a:solidFill>
                <a:latin typeface="Arial"/>
                <a:cs typeface="Arial"/>
              </a:rPr>
              <a:t>joe </a:t>
            </a:r>
            <a:r>
              <a:rPr sz="1000" spc="130" dirty="0">
                <a:solidFill>
                  <a:srgbClr val="292934"/>
                </a:solidFill>
                <a:latin typeface="Arial"/>
                <a:cs typeface="Arial"/>
              </a:rPr>
              <a:t>-k </a:t>
            </a:r>
            <a:r>
              <a:rPr sz="1000" spc="45" dirty="0">
                <a:solidFill>
                  <a:srgbClr val="292934"/>
                </a:solidFill>
                <a:latin typeface="Arial"/>
                <a:cs typeface="Arial"/>
              </a:rPr>
              <a:t>-K  </a:t>
            </a:r>
            <a:r>
              <a:rPr sz="1000" spc="-140" dirty="0">
                <a:solidFill>
                  <a:srgbClr val="292934"/>
                </a:solidFill>
                <a:latin typeface="Arial"/>
                <a:cs typeface="Arial"/>
              </a:rPr>
              <a:t>SSH </a:t>
            </a:r>
            <a:r>
              <a:rPr sz="1000" spc="40" dirty="0">
                <a:solidFill>
                  <a:srgbClr val="292934"/>
                </a:solidFill>
                <a:latin typeface="Arial"/>
                <a:cs typeface="Arial"/>
              </a:rPr>
              <a:t>password: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5" dirty="0">
                <a:solidFill>
                  <a:srgbClr val="292934"/>
                </a:solidFill>
                <a:latin typeface="Arial"/>
                <a:cs typeface="Arial"/>
              </a:rPr>
              <a:t>sudo </a:t>
            </a:r>
            <a:r>
              <a:rPr sz="1000" spc="10" dirty="0">
                <a:solidFill>
                  <a:srgbClr val="292934"/>
                </a:solidFill>
                <a:latin typeface="Arial"/>
                <a:cs typeface="Arial"/>
              </a:rPr>
              <a:t>password </a:t>
            </a:r>
            <a:r>
              <a:rPr sz="1000" spc="125" dirty="0">
                <a:solidFill>
                  <a:srgbClr val="292934"/>
                </a:solidFill>
                <a:latin typeface="Arial"/>
                <a:cs typeface="Arial"/>
              </a:rPr>
              <a:t>[defaults </a:t>
            </a:r>
            <a:r>
              <a:rPr sz="1000" spc="130" dirty="0">
                <a:solidFill>
                  <a:srgbClr val="292934"/>
                </a:solidFill>
                <a:latin typeface="Arial"/>
                <a:cs typeface="Arial"/>
              </a:rPr>
              <a:t>to</a:t>
            </a:r>
            <a:r>
              <a:rPr sz="10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000" spc="-140" dirty="0">
                <a:solidFill>
                  <a:srgbClr val="292934"/>
                </a:solidFill>
                <a:latin typeface="Arial"/>
                <a:cs typeface="Arial"/>
              </a:rPr>
              <a:t>SSH </a:t>
            </a:r>
            <a:r>
              <a:rPr sz="1000" spc="60" dirty="0">
                <a:solidFill>
                  <a:srgbClr val="292934"/>
                </a:solidFill>
                <a:latin typeface="Arial"/>
                <a:cs typeface="Arial"/>
              </a:rPr>
              <a:t>password]:</a:t>
            </a:r>
            <a:endParaRPr sz="1000">
              <a:latin typeface="Arial"/>
              <a:cs typeface="Arial"/>
            </a:endParaRPr>
          </a:p>
          <a:p>
            <a:pPr marL="12700" marR="4668520">
              <a:lnSpc>
                <a:spcPct val="100000"/>
              </a:lnSpc>
            </a:pPr>
            <a:r>
              <a:rPr sz="1000" spc="-30" dirty="0">
                <a:solidFill>
                  <a:srgbClr val="292934"/>
                </a:solidFill>
                <a:latin typeface="Arial"/>
                <a:cs typeface="Arial"/>
              </a:rPr>
              <a:t>Domain </a:t>
            </a:r>
            <a:r>
              <a:rPr sz="1000" spc="125" dirty="0">
                <a:solidFill>
                  <a:srgbClr val="292934"/>
                </a:solidFill>
                <a:latin typeface="Arial"/>
                <a:cs typeface="Arial"/>
              </a:rPr>
              <a:t>to </a:t>
            </a:r>
            <a:r>
              <a:rPr sz="1000" spc="155" dirty="0">
                <a:solidFill>
                  <a:srgbClr val="292934"/>
                </a:solidFill>
                <a:latin typeface="Arial"/>
                <a:cs typeface="Arial"/>
              </a:rPr>
              <a:t>join </a:t>
            </a:r>
            <a:r>
              <a:rPr sz="1000" spc="145" dirty="0">
                <a:solidFill>
                  <a:srgbClr val="292934"/>
                </a:solidFill>
                <a:latin typeface="Arial"/>
                <a:cs typeface="Arial"/>
              </a:rPr>
              <a:t>(e.g. </a:t>
            </a:r>
            <a:r>
              <a:rPr sz="1000" spc="160" dirty="0">
                <a:solidFill>
                  <a:srgbClr val="292934"/>
                </a:solidFill>
                <a:latin typeface="Arial"/>
                <a:cs typeface="Arial"/>
              </a:rPr>
              <a:t>office.lan): </a:t>
            </a:r>
            <a:r>
              <a:rPr sz="1000" spc="145" dirty="0">
                <a:solidFill>
                  <a:srgbClr val="292934"/>
                </a:solidFill>
                <a:latin typeface="Arial"/>
                <a:cs typeface="Arial"/>
              </a:rPr>
              <a:t>office.lan  </a:t>
            </a:r>
            <a:r>
              <a:rPr sz="1000" spc="-30" dirty="0">
                <a:solidFill>
                  <a:srgbClr val="292934"/>
                </a:solidFill>
                <a:latin typeface="Arial"/>
                <a:cs typeface="Arial"/>
              </a:rPr>
              <a:t>Domain </a:t>
            </a:r>
            <a:r>
              <a:rPr sz="1000" spc="-25" dirty="0">
                <a:solidFill>
                  <a:srgbClr val="292934"/>
                </a:solidFill>
                <a:latin typeface="Arial"/>
                <a:cs typeface="Arial"/>
              </a:rPr>
              <a:t>Admin </a:t>
            </a:r>
            <a:r>
              <a:rPr sz="1000" spc="20" dirty="0">
                <a:solidFill>
                  <a:srgbClr val="292934"/>
                </a:solidFill>
                <a:latin typeface="Arial"/>
                <a:cs typeface="Arial"/>
              </a:rPr>
              <a:t>username:</a:t>
            </a:r>
            <a:r>
              <a:rPr sz="1000" spc="6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92934"/>
                </a:solidFill>
                <a:latin typeface="Arial"/>
                <a:cs typeface="Arial"/>
              </a:rPr>
              <a:t>admin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-30" dirty="0">
                <a:solidFill>
                  <a:srgbClr val="292934"/>
                </a:solidFill>
                <a:latin typeface="Arial"/>
                <a:cs typeface="Arial"/>
              </a:rPr>
              <a:t>Domain </a:t>
            </a:r>
            <a:r>
              <a:rPr sz="1000" spc="-25" dirty="0">
                <a:solidFill>
                  <a:srgbClr val="292934"/>
                </a:solidFill>
                <a:latin typeface="Arial"/>
                <a:cs typeface="Arial"/>
              </a:rPr>
              <a:t>Admin</a:t>
            </a:r>
            <a:r>
              <a:rPr sz="1000" spc="8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000" spc="35" dirty="0">
                <a:solidFill>
                  <a:srgbClr val="292934"/>
                </a:solidFill>
                <a:latin typeface="Arial"/>
                <a:cs typeface="Arial"/>
              </a:rPr>
              <a:t>password: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95" dirty="0">
                <a:solidFill>
                  <a:srgbClr val="292934"/>
                </a:solidFill>
                <a:latin typeface="Arial"/>
                <a:cs typeface="Arial"/>
              </a:rPr>
              <a:t>PLAY </a:t>
            </a:r>
            <a:r>
              <a:rPr sz="1000" spc="229" dirty="0">
                <a:solidFill>
                  <a:srgbClr val="292934"/>
                </a:solidFill>
                <a:latin typeface="Arial"/>
                <a:cs typeface="Arial"/>
              </a:rPr>
              <a:t>[all]</a:t>
            </a:r>
            <a:r>
              <a:rPr sz="1000" spc="28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000" spc="155" dirty="0">
                <a:solidFill>
                  <a:srgbClr val="292934"/>
                </a:solidFill>
                <a:latin typeface="Arial"/>
                <a:cs typeface="Arial"/>
              </a:rPr>
              <a:t>********************************************************************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Arial"/>
              <a:cs typeface="Arial"/>
            </a:endParaRPr>
          </a:p>
          <a:p>
            <a:pPr marL="12700" marR="2225675">
              <a:lnSpc>
                <a:spcPct val="100000"/>
              </a:lnSpc>
              <a:spcBef>
                <a:spcPts val="5"/>
              </a:spcBef>
            </a:pPr>
            <a:r>
              <a:rPr sz="1000" spc="-114" dirty="0">
                <a:solidFill>
                  <a:srgbClr val="292934"/>
                </a:solidFill>
                <a:latin typeface="Arial"/>
                <a:cs typeface="Arial"/>
              </a:rPr>
              <a:t>GATHERING </a:t>
            </a:r>
            <a:r>
              <a:rPr sz="1000" spc="-110" dirty="0">
                <a:solidFill>
                  <a:srgbClr val="292934"/>
                </a:solidFill>
                <a:latin typeface="Arial"/>
                <a:cs typeface="Arial"/>
              </a:rPr>
              <a:t>FACTS </a:t>
            </a:r>
            <a:r>
              <a:rPr sz="1000" spc="155" dirty="0">
                <a:solidFill>
                  <a:srgbClr val="292934"/>
                </a:solidFill>
                <a:latin typeface="Arial"/>
                <a:cs typeface="Arial"/>
              </a:rPr>
              <a:t>***************************************************************  </a:t>
            </a:r>
            <a:r>
              <a:rPr sz="1000" spc="100" dirty="0">
                <a:solidFill>
                  <a:srgbClr val="292934"/>
                </a:solidFill>
                <a:latin typeface="Arial"/>
                <a:cs typeface="Arial"/>
              </a:rPr>
              <a:t>ok:</a:t>
            </a:r>
            <a:r>
              <a:rPr sz="1000" spc="27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000" spc="60" dirty="0">
                <a:solidFill>
                  <a:srgbClr val="292934"/>
                </a:solidFill>
                <a:latin typeface="Arial"/>
                <a:cs typeface="Arial"/>
              </a:rPr>
              <a:t>[new-vm-clone]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35" dirty="0">
                <a:solidFill>
                  <a:srgbClr val="292934"/>
                </a:solidFill>
                <a:latin typeface="Arial"/>
                <a:cs typeface="Arial"/>
              </a:rPr>
              <a:t>TASK: </a:t>
            </a:r>
            <a:r>
              <a:rPr sz="1000" spc="145" dirty="0">
                <a:solidFill>
                  <a:srgbClr val="292934"/>
                </a:solidFill>
                <a:latin typeface="Arial"/>
                <a:cs typeface="Arial"/>
              </a:rPr>
              <a:t>[../roles/active-directory </a:t>
            </a:r>
            <a:r>
              <a:rPr sz="1000" spc="285" dirty="0">
                <a:solidFill>
                  <a:srgbClr val="292934"/>
                </a:solidFill>
                <a:latin typeface="Arial"/>
                <a:cs typeface="Arial"/>
              </a:rPr>
              <a:t>| </a:t>
            </a:r>
            <a:r>
              <a:rPr sz="1000" spc="-155" dirty="0">
                <a:solidFill>
                  <a:srgbClr val="292934"/>
                </a:solidFill>
                <a:latin typeface="Arial"/>
                <a:cs typeface="Arial"/>
              </a:rPr>
              <a:t>AD </a:t>
            </a:r>
            <a:r>
              <a:rPr sz="1000" spc="105" dirty="0">
                <a:solidFill>
                  <a:srgbClr val="292934"/>
                </a:solidFill>
                <a:latin typeface="Arial"/>
                <a:cs typeface="Arial"/>
              </a:rPr>
              <a:t>Authentication| </a:t>
            </a:r>
            <a:r>
              <a:rPr sz="1000" spc="170" dirty="0">
                <a:solidFill>
                  <a:srgbClr val="292934"/>
                </a:solidFill>
                <a:latin typeface="Arial"/>
                <a:cs typeface="Arial"/>
              </a:rPr>
              <a:t>Install </a:t>
            </a:r>
            <a:r>
              <a:rPr sz="1000" spc="285" dirty="0">
                <a:solidFill>
                  <a:srgbClr val="292934"/>
                </a:solidFill>
                <a:latin typeface="Arial"/>
                <a:cs typeface="Arial"/>
              </a:rPr>
              <a:t>| </a:t>
            </a:r>
            <a:r>
              <a:rPr sz="1000" spc="170" dirty="0">
                <a:solidFill>
                  <a:srgbClr val="292934"/>
                </a:solidFill>
                <a:latin typeface="Arial"/>
                <a:cs typeface="Arial"/>
              </a:rPr>
              <a:t>Install </a:t>
            </a:r>
            <a:r>
              <a:rPr sz="1000" spc="25" dirty="0">
                <a:solidFill>
                  <a:srgbClr val="292934"/>
                </a:solidFill>
                <a:latin typeface="Arial"/>
                <a:cs typeface="Arial"/>
              </a:rPr>
              <a:t>dependencies </a:t>
            </a:r>
            <a:r>
              <a:rPr sz="1000" spc="155" dirty="0">
                <a:solidFill>
                  <a:srgbClr val="292934"/>
                </a:solidFill>
                <a:latin typeface="Arial"/>
                <a:cs typeface="Arial"/>
              </a:rPr>
              <a:t>for </a:t>
            </a:r>
            <a:r>
              <a:rPr sz="1000" spc="-150" dirty="0">
                <a:solidFill>
                  <a:srgbClr val="292934"/>
                </a:solidFill>
                <a:latin typeface="Arial"/>
                <a:cs typeface="Arial"/>
              </a:rPr>
              <a:t>AD </a:t>
            </a:r>
            <a:r>
              <a:rPr sz="1000" spc="110" dirty="0">
                <a:solidFill>
                  <a:srgbClr val="292934"/>
                </a:solidFill>
                <a:latin typeface="Arial"/>
                <a:cs typeface="Arial"/>
              </a:rPr>
              <a:t>authentication]</a:t>
            </a:r>
            <a:r>
              <a:rPr sz="1000" spc="44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000" spc="155" dirty="0">
                <a:solidFill>
                  <a:srgbClr val="292934"/>
                </a:solidFill>
                <a:latin typeface="Arial"/>
                <a:cs typeface="Arial"/>
              </a:rPr>
              <a:t>***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100" dirty="0">
                <a:solidFill>
                  <a:srgbClr val="292934"/>
                </a:solidFill>
                <a:latin typeface="Arial"/>
                <a:cs typeface="Arial"/>
              </a:rPr>
              <a:t>ok: </a:t>
            </a:r>
            <a:r>
              <a:rPr sz="1000" spc="60" dirty="0">
                <a:solidFill>
                  <a:srgbClr val="292934"/>
                </a:solidFill>
                <a:latin typeface="Arial"/>
                <a:cs typeface="Arial"/>
              </a:rPr>
              <a:t>[new-vm-clone] </a:t>
            </a:r>
            <a:r>
              <a:rPr sz="1000" spc="-45" dirty="0">
                <a:solidFill>
                  <a:srgbClr val="292934"/>
                </a:solidFill>
                <a:latin typeface="Arial"/>
                <a:cs typeface="Arial"/>
              </a:rPr>
              <a:t>=&gt;</a:t>
            </a:r>
            <a:r>
              <a:rPr sz="1000" spc="-6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000" spc="75" dirty="0">
                <a:solidFill>
                  <a:srgbClr val="292934"/>
                </a:solidFill>
                <a:latin typeface="Arial"/>
                <a:cs typeface="Arial"/>
              </a:rPr>
              <a:t>(item=krb5-user,libpam-krb5,winbind,samba)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L="12700" marR="73025">
              <a:lnSpc>
                <a:spcPct val="100000"/>
              </a:lnSpc>
            </a:pPr>
            <a:r>
              <a:rPr sz="1000" spc="-35" dirty="0">
                <a:solidFill>
                  <a:srgbClr val="292934"/>
                </a:solidFill>
                <a:latin typeface="Arial"/>
                <a:cs typeface="Arial"/>
              </a:rPr>
              <a:t>TASK: </a:t>
            </a:r>
            <a:r>
              <a:rPr sz="1000" spc="145" dirty="0">
                <a:solidFill>
                  <a:srgbClr val="292934"/>
                </a:solidFill>
                <a:latin typeface="Arial"/>
                <a:cs typeface="Arial"/>
              </a:rPr>
              <a:t>[../roles/active-directory </a:t>
            </a:r>
            <a:r>
              <a:rPr sz="1000" spc="285" dirty="0">
                <a:solidFill>
                  <a:srgbClr val="292934"/>
                </a:solidFill>
                <a:latin typeface="Arial"/>
                <a:cs typeface="Arial"/>
              </a:rPr>
              <a:t>| </a:t>
            </a:r>
            <a:r>
              <a:rPr sz="1000" spc="-155" dirty="0">
                <a:solidFill>
                  <a:srgbClr val="292934"/>
                </a:solidFill>
                <a:latin typeface="Arial"/>
                <a:cs typeface="Arial"/>
              </a:rPr>
              <a:t>AD </a:t>
            </a:r>
            <a:r>
              <a:rPr sz="1000" spc="90" dirty="0">
                <a:solidFill>
                  <a:srgbClr val="292934"/>
                </a:solidFill>
                <a:latin typeface="Arial"/>
                <a:cs typeface="Arial"/>
              </a:rPr>
              <a:t>Authentication </a:t>
            </a:r>
            <a:r>
              <a:rPr sz="1000" spc="285" dirty="0">
                <a:solidFill>
                  <a:srgbClr val="292934"/>
                </a:solidFill>
                <a:latin typeface="Arial"/>
                <a:cs typeface="Arial"/>
              </a:rPr>
              <a:t>| </a:t>
            </a:r>
            <a:r>
              <a:rPr sz="1000" spc="60" dirty="0">
                <a:solidFill>
                  <a:srgbClr val="292934"/>
                </a:solidFill>
                <a:latin typeface="Arial"/>
                <a:cs typeface="Arial"/>
              </a:rPr>
              <a:t>Configure </a:t>
            </a:r>
            <a:r>
              <a:rPr sz="1000" spc="285" dirty="0">
                <a:solidFill>
                  <a:srgbClr val="292934"/>
                </a:solidFill>
                <a:latin typeface="Arial"/>
                <a:cs typeface="Arial"/>
              </a:rPr>
              <a:t>| </a:t>
            </a:r>
            <a:r>
              <a:rPr sz="1000" spc="65" dirty="0">
                <a:solidFill>
                  <a:srgbClr val="292934"/>
                </a:solidFill>
                <a:latin typeface="Arial"/>
                <a:cs typeface="Arial"/>
              </a:rPr>
              <a:t>Allow </a:t>
            </a:r>
            <a:r>
              <a:rPr sz="1000" spc="155" dirty="0">
                <a:solidFill>
                  <a:srgbClr val="292934"/>
                </a:solidFill>
                <a:latin typeface="Arial"/>
                <a:cs typeface="Arial"/>
              </a:rPr>
              <a:t>for </a:t>
            </a:r>
            <a:r>
              <a:rPr sz="1000" spc="100" dirty="0">
                <a:solidFill>
                  <a:srgbClr val="292934"/>
                </a:solidFill>
                <a:latin typeface="Arial"/>
                <a:cs typeface="Arial"/>
              </a:rPr>
              <a:t>authentication </a:t>
            </a:r>
            <a:r>
              <a:rPr sz="1000" spc="65" dirty="0">
                <a:solidFill>
                  <a:srgbClr val="292934"/>
                </a:solidFill>
                <a:latin typeface="Arial"/>
                <a:cs typeface="Arial"/>
              </a:rPr>
              <a:t>using </a:t>
            </a:r>
            <a:r>
              <a:rPr sz="1000" spc="85" dirty="0">
                <a:solidFill>
                  <a:srgbClr val="292934"/>
                </a:solidFill>
                <a:latin typeface="Arial"/>
                <a:cs typeface="Arial"/>
              </a:rPr>
              <a:t>winbind] </a:t>
            </a:r>
            <a:r>
              <a:rPr sz="1000" spc="155" dirty="0">
                <a:solidFill>
                  <a:srgbClr val="292934"/>
                </a:solidFill>
                <a:latin typeface="Arial"/>
                <a:cs typeface="Arial"/>
              </a:rPr>
              <a:t>***  </a:t>
            </a:r>
            <a:r>
              <a:rPr sz="1000" spc="30" dirty="0">
                <a:solidFill>
                  <a:srgbClr val="292934"/>
                </a:solidFill>
                <a:latin typeface="Arial"/>
                <a:cs typeface="Arial"/>
              </a:rPr>
              <a:t>changed:</a:t>
            </a:r>
            <a:r>
              <a:rPr sz="1000" spc="26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000" spc="60" dirty="0">
                <a:solidFill>
                  <a:srgbClr val="292934"/>
                </a:solidFill>
                <a:latin typeface="Arial"/>
                <a:cs typeface="Arial"/>
              </a:rPr>
              <a:t>[new-vm-clone]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50">
              <a:latin typeface="Arial"/>
              <a:cs typeface="Arial"/>
            </a:endParaRPr>
          </a:p>
          <a:p>
            <a:pPr marL="12700" marR="490220">
              <a:lnSpc>
                <a:spcPct val="80000"/>
              </a:lnSpc>
              <a:spcBef>
                <a:spcPts val="5"/>
              </a:spcBef>
            </a:pPr>
            <a:r>
              <a:rPr sz="1000" spc="-35" dirty="0">
                <a:solidFill>
                  <a:srgbClr val="292934"/>
                </a:solidFill>
                <a:latin typeface="Arial"/>
                <a:cs typeface="Arial"/>
              </a:rPr>
              <a:t>TASK: </a:t>
            </a:r>
            <a:r>
              <a:rPr sz="1000" spc="150" dirty="0">
                <a:solidFill>
                  <a:srgbClr val="292934"/>
                </a:solidFill>
                <a:latin typeface="Arial"/>
                <a:cs typeface="Arial"/>
              </a:rPr>
              <a:t>[../roles/active-directory-join </a:t>
            </a:r>
            <a:r>
              <a:rPr sz="1000" spc="285" dirty="0">
                <a:solidFill>
                  <a:srgbClr val="292934"/>
                </a:solidFill>
                <a:latin typeface="Arial"/>
                <a:cs typeface="Arial"/>
              </a:rPr>
              <a:t>| </a:t>
            </a:r>
            <a:r>
              <a:rPr sz="1000" spc="-150" dirty="0">
                <a:solidFill>
                  <a:srgbClr val="292934"/>
                </a:solidFill>
                <a:latin typeface="Arial"/>
                <a:cs typeface="Arial"/>
              </a:rPr>
              <a:t>AD </a:t>
            </a:r>
            <a:r>
              <a:rPr sz="1000" spc="90" dirty="0">
                <a:solidFill>
                  <a:srgbClr val="292934"/>
                </a:solidFill>
                <a:latin typeface="Arial"/>
                <a:cs typeface="Arial"/>
              </a:rPr>
              <a:t>Authentication </a:t>
            </a:r>
            <a:r>
              <a:rPr sz="1000" spc="285" dirty="0">
                <a:solidFill>
                  <a:srgbClr val="292934"/>
                </a:solidFill>
                <a:latin typeface="Arial"/>
                <a:cs typeface="Arial"/>
              </a:rPr>
              <a:t>| </a:t>
            </a:r>
            <a:r>
              <a:rPr sz="1000" spc="60" dirty="0">
                <a:solidFill>
                  <a:srgbClr val="292934"/>
                </a:solidFill>
                <a:latin typeface="Arial"/>
                <a:cs typeface="Arial"/>
              </a:rPr>
              <a:t>Configure </a:t>
            </a:r>
            <a:r>
              <a:rPr sz="1000" spc="285" dirty="0">
                <a:solidFill>
                  <a:srgbClr val="292934"/>
                </a:solidFill>
                <a:latin typeface="Arial"/>
                <a:cs typeface="Arial"/>
              </a:rPr>
              <a:t>| </a:t>
            </a:r>
            <a:r>
              <a:rPr sz="1000" spc="45" dirty="0">
                <a:solidFill>
                  <a:srgbClr val="292934"/>
                </a:solidFill>
                <a:latin typeface="Arial"/>
                <a:cs typeface="Arial"/>
              </a:rPr>
              <a:t>Place </a:t>
            </a:r>
            <a:r>
              <a:rPr sz="1000" spc="60" dirty="0">
                <a:solidFill>
                  <a:srgbClr val="292934"/>
                </a:solidFill>
                <a:latin typeface="Arial"/>
                <a:cs typeface="Arial"/>
              </a:rPr>
              <a:t>kerberos </a:t>
            </a:r>
            <a:r>
              <a:rPr sz="1000" spc="100" dirty="0">
                <a:solidFill>
                  <a:srgbClr val="292934"/>
                </a:solidFill>
                <a:latin typeface="Arial"/>
                <a:cs typeface="Arial"/>
              </a:rPr>
              <a:t>config </a:t>
            </a:r>
            <a:r>
              <a:rPr sz="1000" spc="155" dirty="0">
                <a:solidFill>
                  <a:srgbClr val="292934"/>
                </a:solidFill>
                <a:latin typeface="Arial"/>
                <a:cs typeface="Arial"/>
              </a:rPr>
              <a:t>for </a:t>
            </a:r>
            <a:r>
              <a:rPr sz="1000" spc="-5" dirty="0">
                <a:solidFill>
                  <a:srgbClr val="292934"/>
                </a:solidFill>
                <a:latin typeface="Arial"/>
                <a:cs typeface="Arial"/>
              </a:rPr>
              <a:t>domain  </a:t>
            </a:r>
            <a:r>
              <a:rPr sz="1000" spc="110" dirty="0">
                <a:solidFill>
                  <a:srgbClr val="292934"/>
                </a:solidFill>
                <a:latin typeface="Arial"/>
                <a:cs typeface="Arial"/>
              </a:rPr>
              <a:t>authentication]</a:t>
            </a:r>
            <a:r>
              <a:rPr sz="1000" spc="27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000" spc="155" dirty="0">
                <a:solidFill>
                  <a:srgbClr val="292934"/>
                </a:solidFill>
                <a:latin typeface="Arial"/>
                <a:cs typeface="Arial"/>
              </a:rPr>
              <a:t>***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30" dirty="0">
                <a:solidFill>
                  <a:srgbClr val="292934"/>
                </a:solidFill>
                <a:latin typeface="Arial"/>
                <a:cs typeface="Arial"/>
              </a:rPr>
              <a:t>changed:</a:t>
            </a:r>
            <a:r>
              <a:rPr sz="1000" spc="26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000" spc="60" dirty="0">
                <a:solidFill>
                  <a:srgbClr val="292934"/>
                </a:solidFill>
                <a:latin typeface="Arial"/>
                <a:cs typeface="Arial"/>
              </a:rPr>
              <a:t>[new-vm-clone]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Arial"/>
              <a:cs typeface="Arial"/>
            </a:endParaRPr>
          </a:p>
          <a:p>
            <a:pPr marL="12700" marR="698500">
              <a:lnSpc>
                <a:spcPts val="960"/>
              </a:lnSpc>
            </a:pPr>
            <a:r>
              <a:rPr sz="1000" spc="-35" dirty="0">
                <a:solidFill>
                  <a:srgbClr val="292934"/>
                </a:solidFill>
                <a:latin typeface="Arial"/>
                <a:cs typeface="Arial"/>
              </a:rPr>
              <a:t>TASK: </a:t>
            </a:r>
            <a:r>
              <a:rPr sz="1000" spc="150" dirty="0">
                <a:solidFill>
                  <a:srgbClr val="292934"/>
                </a:solidFill>
                <a:latin typeface="Arial"/>
                <a:cs typeface="Arial"/>
              </a:rPr>
              <a:t>[../roles/active-directory-join </a:t>
            </a:r>
            <a:r>
              <a:rPr sz="1000" spc="285" dirty="0">
                <a:solidFill>
                  <a:srgbClr val="292934"/>
                </a:solidFill>
                <a:latin typeface="Arial"/>
                <a:cs typeface="Arial"/>
              </a:rPr>
              <a:t>| </a:t>
            </a:r>
            <a:r>
              <a:rPr sz="1000" spc="-150" dirty="0">
                <a:solidFill>
                  <a:srgbClr val="292934"/>
                </a:solidFill>
                <a:latin typeface="Arial"/>
                <a:cs typeface="Arial"/>
              </a:rPr>
              <a:t>AD </a:t>
            </a:r>
            <a:r>
              <a:rPr sz="1000" spc="90" dirty="0">
                <a:solidFill>
                  <a:srgbClr val="292934"/>
                </a:solidFill>
                <a:latin typeface="Arial"/>
                <a:cs typeface="Arial"/>
              </a:rPr>
              <a:t>Authentication </a:t>
            </a:r>
            <a:r>
              <a:rPr sz="1000" spc="285" dirty="0">
                <a:solidFill>
                  <a:srgbClr val="292934"/>
                </a:solidFill>
                <a:latin typeface="Arial"/>
                <a:cs typeface="Arial"/>
              </a:rPr>
              <a:t>| </a:t>
            </a:r>
            <a:r>
              <a:rPr sz="1000" spc="60" dirty="0">
                <a:solidFill>
                  <a:srgbClr val="292934"/>
                </a:solidFill>
                <a:latin typeface="Arial"/>
                <a:cs typeface="Arial"/>
              </a:rPr>
              <a:t>Configure </a:t>
            </a:r>
            <a:r>
              <a:rPr sz="1000" spc="285" dirty="0">
                <a:solidFill>
                  <a:srgbClr val="292934"/>
                </a:solidFill>
                <a:latin typeface="Arial"/>
                <a:cs typeface="Arial"/>
              </a:rPr>
              <a:t>| </a:t>
            </a:r>
            <a:r>
              <a:rPr sz="1000" spc="45" dirty="0">
                <a:solidFill>
                  <a:srgbClr val="292934"/>
                </a:solidFill>
                <a:latin typeface="Arial"/>
                <a:cs typeface="Arial"/>
              </a:rPr>
              <a:t>Place </a:t>
            </a:r>
            <a:r>
              <a:rPr sz="1000" spc="-55" dirty="0">
                <a:solidFill>
                  <a:srgbClr val="292934"/>
                </a:solidFill>
                <a:latin typeface="Arial"/>
                <a:cs typeface="Arial"/>
              </a:rPr>
              <a:t>samba </a:t>
            </a:r>
            <a:r>
              <a:rPr sz="1000" spc="95" dirty="0">
                <a:solidFill>
                  <a:srgbClr val="292934"/>
                </a:solidFill>
                <a:latin typeface="Arial"/>
                <a:cs typeface="Arial"/>
              </a:rPr>
              <a:t>config </a:t>
            </a:r>
            <a:r>
              <a:rPr sz="1000" spc="155" dirty="0">
                <a:solidFill>
                  <a:srgbClr val="292934"/>
                </a:solidFill>
                <a:latin typeface="Arial"/>
                <a:cs typeface="Arial"/>
              </a:rPr>
              <a:t>for </a:t>
            </a:r>
            <a:r>
              <a:rPr sz="1000" spc="-5" dirty="0">
                <a:solidFill>
                  <a:srgbClr val="292934"/>
                </a:solidFill>
                <a:latin typeface="Arial"/>
                <a:cs typeface="Arial"/>
              </a:rPr>
              <a:t>domain  </a:t>
            </a:r>
            <a:r>
              <a:rPr sz="1000" spc="110" dirty="0">
                <a:solidFill>
                  <a:srgbClr val="292934"/>
                </a:solidFill>
                <a:latin typeface="Arial"/>
                <a:cs typeface="Arial"/>
              </a:rPr>
              <a:t>authentication]</a:t>
            </a:r>
            <a:r>
              <a:rPr sz="1000" spc="27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000" spc="155" dirty="0">
                <a:solidFill>
                  <a:srgbClr val="292934"/>
                </a:solidFill>
                <a:latin typeface="Arial"/>
                <a:cs typeface="Arial"/>
              </a:rPr>
              <a:t>***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000" spc="30" dirty="0">
                <a:solidFill>
                  <a:srgbClr val="292934"/>
                </a:solidFill>
                <a:latin typeface="Arial"/>
                <a:cs typeface="Arial"/>
              </a:rPr>
              <a:t>changed:</a:t>
            </a:r>
            <a:r>
              <a:rPr sz="1000" spc="26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000" spc="60" dirty="0">
                <a:solidFill>
                  <a:srgbClr val="292934"/>
                </a:solidFill>
                <a:latin typeface="Arial"/>
                <a:cs typeface="Arial"/>
              </a:rPr>
              <a:t>[new-vm-clone]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L="12700" marR="60960">
              <a:lnSpc>
                <a:spcPct val="100000"/>
              </a:lnSpc>
            </a:pPr>
            <a:r>
              <a:rPr sz="1000" spc="-35" dirty="0">
                <a:solidFill>
                  <a:srgbClr val="292934"/>
                </a:solidFill>
                <a:latin typeface="Arial"/>
                <a:cs typeface="Arial"/>
              </a:rPr>
              <a:t>TASK: </a:t>
            </a:r>
            <a:r>
              <a:rPr sz="1000" spc="150" dirty="0">
                <a:solidFill>
                  <a:srgbClr val="292934"/>
                </a:solidFill>
                <a:latin typeface="Arial"/>
                <a:cs typeface="Arial"/>
              </a:rPr>
              <a:t>[../roles/active-directory-join </a:t>
            </a:r>
            <a:r>
              <a:rPr sz="1000" spc="285" dirty="0">
                <a:solidFill>
                  <a:srgbClr val="292934"/>
                </a:solidFill>
                <a:latin typeface="Arial"/>
                <a:cs typeface="Arial"/>
              </a:rPr>
              <a:t>| </a:t>
            </a:r>
            <a:r>
              <a:rPr sz="1000" spc="-150" dirty="0">
                <a:solidFill>
                  <a:srgbClr val="292934"/>
                </a:solidFill>
                <a:latin typeface="Arial"/>
                <a:cs typeface="Arial"/>
              </a:rPr>
              <a:t>AD </a:t>
            </a:r>
            <a:r>
              <a:rPr sz="1000" spc="90" dirty="0">
                <a:solidFill>
                  <a:srgbClr val="292934"/>
                </a:solidFill>
                <a:latin typeface="Arial"/>
                <a:cs typeface="Arial"/>
              </a:rPr>
              <a:t>Authentication </a:t>
            </a:r>
            <a:r>
              <a:rPr sz="1000" spc="285" dirty="0">
                <a:solidFill>
                  <a:srgbClr val="292934"/>
                </a:solidFill>
                <a:latin typeface="Arial"/>
                <a:cs typeface="Arial"/>
              </a:rPr>
              <a:t>| </a:t>
            </a:r>
            <a:r>
              <a:rPr sz="1000" spc="60" dirty="0">
                <a:solidFill>
                  <a:srgbClr val="292934"/>
                </a:solidFill>
                <a:latin typeface="Arial"/>
                <a:cs typeface="Arial"/>
              </a:rPr>
              <a:t>Configure </a:t>
            </a:r>
            <a:r>
              <a:rPr sz="1000" spc="285" dirty="0">
                <a:solidFill>
                  <a:srgbClr val="292934"/>
                </a:solidFill>
                <a:latin typeface="Arial"/>
                <a:cs typeface="Arial"/>
              </a:rPr>
              <a:t>| </a:t>
            </a:r>
            <a:r>
              <a:rPr sz="1000" spc="120" dirty="0">
                <a:solidFill>
                  <a:srgbClr val="292934"/>
                </a:solidFill>
                <a:latin typeface="Arial"/>
                <a:cs typeface="Arial"/>
              </a:rPr>
              <a:t>Start </a:t>
            </a:r>
            <a:r>
              <a:rPr sz="1000" spc="85" dirty="0">
                <a:solidFill>
                  <a:srgbClr val="292934"/>
                </a:solidFill>
                <a:latin typeface="Arial"/>
                <a:cs typeface="Arial"/>
              </a:rPr>
              <a:t>services </a:t>
            </a:r>
            <a:r>
              <a:rPr sz="1000" spc="-15" dirty="0">
                <a:solidFill>
                  <a:srgbClr val="292934"/>
                </a:solidFill>
                <a:latin typeface="Arial"/>
                <a:cs typeface="Arial"/>
              </a:rPr>
              <a:t>and </a:t>
            </a:r>
            <a:r>
              <a:rPr sz="1000" spc="45" dirty="0">
                <a:solidFill>
                  <a:srgbClr val="292934"/>
                </a:solidFill>
                <a:latin typeface="Arial"/>
                <a:cs typeface="Arial"/>
              </a:rPr>
              <a:t>enable </a:t>
            </a:r>
            <a:r>
              <a:rPr sz="1000" spc="-10" dirty="0">
                <a:solidFill>
                  <a:srgbClr val="292934"/>
                </a:solidFill>
                <a:latin typeface="Arial"/>
                <a:cs typeface="Arial"/>
              </a:rPr>
              <a:t>on </a:t>
            </a:r>
            <a:r>
              <a:rPr sz="1000" spc="100" dirty="0">
                <a:solidFill>
                  <a:srgbClr val="292934"/>
                </a:solidFill>
                <a:latin typeface="Arial"/>
                <a:cs typeface="Arial"/>
              </a:rPr>
              <a:t>boot] </a:t>
            </a:r>
            <a:r>
              <a:rPr sz="1000" spc="155" dirty="0">
                <a:solidFill>
                  <a:srgbClr val="292934"/>
                </a:solidFill>
                <a:latin typeface="Arial"/>
                <a:cs typeface="Arial"/>
              </a:rPr>
              <a:t>***  </a:t>
            </a:r>
            <a:r>
              <a:rPr sz="1000" spc="30" dirty="0">
                <a:solidFill>
                  <a:srgbClr val="292934"/>
                </a:solidFill>
                <a:latin typeface="Arial"/>
                <a:cs typeface="Arial"/>
              </a:rPr>
              <a:t>changed: </a:t>
            </a:r>
            <a:r>
              <a:rPr sz="1000" spc="60" dirty="0">
                <a:solidFill>
                  <a:srgbClr val="292934"/>
                </a:solidFill>
                <a:latin typeface="Arial"/>
                <a:cs typeface="Arial"/>
              </a:rPr>
              <a:t>[new-vm-clone] </a:t>
            </a:r>
            <a:r>
              <a:rPr sz="1000" spc="-40" dirty="0">
                <a:solidFill>
                  <a:srgbClr val="292934"/>
                </a:solidFill>
                <a:latin typeface="Arial"/>
                <a:cs typeface="Arial"/>
              </a:rPr>
              <a:t>=&gt;</a:t>
            </a:r>
            <a:r>
              <a:rPr sz="1000" spc="8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000" spc="75" dirty="0">
                <a:solidFill>
                  <a:srgbClr val="292934"/>
                </a:solidFill>
                <a:latin typeface="Arial"/>
                <a:cs typeface="Arial"/>
              </a:rPr>
              <a:t>(item=winbind)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48672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Example: </a:t>
            </a:r>
            <a:r>
              <a:rPr spc="-80" dirty="0"/>
              <a:t>Join</a:t>
            </a:r>
            <a:r>
              <a:rPr spc="-380" dirty="0"/>
              <a:t> </a:t>
            </a:r>
            <a:r>
              <a:rPr spc="-90" dirty="0"/>
              <a:t>Domain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779168"/>
            <a:ext cx="8198484" cy="4232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000" spc="-35" dirty="0">
                <a:solidFill>
                  <a:srgbClr val="292934"/>
                </a:solidFill>
                <a:latin typeface="Arial"/>
                <a:cs typeface="Arial"/>
              </a:rPr>
              <a:t>TASK: </a:t>
            </a:r>
            <a:r>
              <a:rPr sz="1000" spc="150" dirty="0">
                <a:solidFill>
                  <a:srgbClr val="292934"/>
                </a:solidFill>
                <a:latin typeface="Arial"/>
                <a:cs typeface="Arial"/>
              </a:rPr>
              <a:t>[../roles/active-directory-join </a:t>
            </a:r>
            <a:r>
              <a:rPr sz="1000" spc="285" dirty="0">
                <a:solidFill>
                  <a:srgbClr val="292934"/>
                </a:solidFill>
                <a:latin typeface="Arial"/>
                <a:cs typeface="Arial"/>
              </a:rPr>
              <a:t>| </a:t>
            </a:r>
            <a:r>
              <a:rPr sz="1000" spc="-150" dirty="0">
                <a:solidFill>
                  <a:srgbClr val="292934"/>
                </a:solidFill>
                <a:latin typeface="Arial"/>
                <a:cs typeface="Arial"/>
              </a:rPr>
              <a:t>AD </a:t>
            </a:r>
            <a:r>
              <a:rPr sz="1000" spc="90" dirty="0">
                <a:solidFill>
                  <a:srgbClr val="292934"/>
                </a:solidFill>
                <a:latin typeface="Arial"/>
                <a:cs typeface="Arial"/>
              </a:rPr>
              <a:t>Authentication </a:t>
            </a:r>
            <a:r>
              <a:rPr sz="1000" spc="285" dirty="0">
                <a:solidFill>
                  <a:srgbClr val="292934"/>
                </a:solidFill>
                <a:latin typeface="Arial"/>
                <a:cs typeface="Arial"/>
              </a:rPr>
              <a:t>| </a:t>
            </a:r>
            <a:r>
              <a:rPr sz="1000" spc="60" dirty="0">
                <a:solidFill>
                  <a:srgbClr val="292934"/>
                </a:solidFill>
                <a:latin typeface="Arial"/>
                <a:cs typeface="Arial"/>
              </a:rPr>
              <a:t>Configure </a:t>
            </a:r>
            <a:r>
              <a:rPr sz="1000" spc="285" dirty="0">
                <a:solidFill>
                  <a:srgbClr val="292934"/>
                </a:solidFill>
                <a:latin typeface="Arial"/>
                <a:cs typeface="Arial"/>
              </a:rPr>
              <a:t>| </a:t>
            </a:r>
            <a:r>
              <a:rPr sz="1000" spc="120" dirty="0">
                <a:solidFill>
                  <a:srgbClr val="292934"/>
                </a:solidFill>
                <a:latin typeface="Arial"/>
                <a:cs typeface="Arial"/>
              </a:rPr>
              <a:t>Start </a:t>
            </a:r>
            <a:r>
              <a:rPr sz="1000" spc="85" dirty="0">
                <a:solidFill>
                  <a:srgbClr val="292934"/>
                </a:solidFill>
                <a:latin typeface="Arial"/>
                <a:cs typeface="Arial"/>
              </a:rPr>
              <a:t>services </a:t>
            </a:r>
            <a:r>
              <a:rPr sz="1000" spc="-15" dirty="0">
                <a:solidFill>
                  <a:srgbClr val="292934"/>
                </a:solidFill>
                <a:latin typeface="Arial"/>
                <a:cs typeface="Arial"/>
              </a:rPr>
              <a:t>and </a:t>
            </a:r>
            <a:r>
              <a:rPr sz="1000" spc="-10" dirty="0">
                <a:solidFill>
                  <a:srgbClr val="292934"/>
                </a:solidFill>
                <a:latin typeface="Arial"/>
                <a:cs typeface="Arial"/>
              </a:rPr>
              <a:t>do </a:t>
            </a:r>
            <a:r>
              <a:rPr sz="1000" spc="80" dirty="0">
                <a:solidFill>
                  <a:srgbClr val="292934"/>
                </a:solidFill>
                <a:latin typeface="Arial"/>
                <a:cs typeface="Arial"/>
              </a:rPr>
              <a:t>not </a:t>
            </a:r>
            <a:r>
              <a:rPr sz="1000" spc="45" dirty="0">
                <a:solidFill>
                  <a:srgbClr val="292934"/>
                </a:solidFill>
                <a:latin typeface="Arial"/>
                <a:cs typeface="Arial"/>
              </a:rPr>
              <a:t>enable </a:t>
            </a:r>
            <a:r>
              <a:rPr sz="1000" spc="-10" dirty="0">
                <a:solidFill>
                  <a:srgbClr val="292934"/>
                </a:solidFill>
                <a:latin typeface="Arial"/>
                <a:cs typeface="Arial"/>
              </a:rPr>
              <a:t>on </a:t>
            </a:r>
            <a:r>
              <a:rPr sz="1000" spc="100" dirty="0">
                <a:solidFill>
                  <a:srgbClr val="292934"/>
                </a:solidFill>
                <a:latin typeface="Arial"/>
                <a:cs typeface="Arial"/>
              </a:rPr>
              <a:t>boot] </a:t>
            </a:r>
            <a:r>
              <a:rPr sz="1000" spc="155" dirty="0">
                <a:solidFill>
                  <a:srgbClr val="292934"/>
                </a:solidFill>
                <a:latin typeface="Arial"/>
                <a:cs typeface="Arial"/>
              </a:rPr>
              <a:t>***  </a:t>
            </a:r>
            <a:r>
              <a:rPr sz="1000" spc="30" dirty="0">
                <a:solidFill>
                  <a:srgbClr val="292934"/>
                </a:solidFill>
                <a:latin typeface="Arial"/>
                <a:cs typeface="Arial"/>
              </a:rPr>
              <a:t>changed: </a:t>
            </a:r>
            <a:r>
              <a:rPr sz="1000" spc="60" dirty="0">
                <a:solidFill>
                  <a:srgbClr val="292934"/>
                </a:solidFill>
                <a:latin typeface="Arial"/>
                <a:cs typeface="Arial"/>
              </a:rPr>
              <a:t>[new-vm-clone] </a:t>
            </a:r>
            <a:r>
              <a:rPr sz="1000" spc="-40" dirty="0">
                <a:solidFill>
                  <a:srgbClr val="292934"/>
                </a:solidFill>
                <a:latin typeface="Arial"/>
                <a:cs typeface="Arial"/>
              </a:rPr>
              <a:t>=&gt;</a:t>
            </a:r>
            <a:r>
              <a:rPr sz="1000" spc="7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000" spc="30" dirty="0">
                <a:solidFill>
                  <a:srgbClr val="292934"/>
                </a:solidFill>
                <a:latin typeface="Arial"/>
                <a:cs typeface="Arial"/>
              </a:rPr>
              <a:t>(item=samba)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Arial"/>
              <a:cs typeface="Arial"/>
            </a:endParaRPr>
          </a:p>
          <a:p>
            <a:pPr marL="12700" marR="2456815">
              <a:lnSpc>
                <a:spcPct val="120000"/>
              </a:lnSpc>
            </a:pPr>
            <a:r>
              <a:rPr sz="1000" spc="-35" dirty="0">
                <a:solidFill>
                  <a:srgbClr val="292934"/>
                </a:solidFill>
                <a:latin typeface="Arial"/>
                <a:cs typeface="Arial"/>
              </a:rPr>
              <a:t>TASK: </a:t>
            </a:r>
            <a:r>
              <a:rPr sz="1000" spc="150" dirty="0">
                <a:solidFill>
                  <a:srgbClr val="292934"/>
                </a:solidFill>
                <a:latin typeface="Arial"/>
                <a:cs typeface="Arial"/>
              </a:rPr>
              <a:t>[../roles/active-directory-join </a:t>
            </a:r>
            <a:r>
              <a:rPr sz="1000" spc="285" dirty="0">
                <a:solidFill>
                  <a:srgbClr val="292934"/>
                </a:solidFill>
                <a:latin typeface="Arial"/>
                <a:cs typeface="Arial"/>
              </a:rPr>
              <a:t>| </a:t>
            </a:r>
            <a:r>
              <a:rPr sz="1000" spc="-150" dirty="0">
                <a:solidFill>
                  <a:srgbClr val="292934"/>
                </a:solidFill>
                <a:latin typeface="Arial"/>
                <a:cs typeface="Arial"/>
              </a:rPr>
              <a:t>AD </a:t>
            </a:r>
            <a:r>
              <a:rPr sz="1000" spc="90" dirty="0">
                <a:solidFill>
                  <a:srgbClr val="292934"/>
                </a:solidFill>
                <a:latin typeface="Arial"/>
                <a:cs typeface="Arial"/>
              </a:rPr>
              <a:t>Authentication </a:t>
            </a:r>
            <a:r>
              <a:rPr sz="1000" spc="285" dirty="0">
                <a:solidFill>
                  <a:srgbClr val="292934"/>
                </a:solidFill>
                <a:latin typeface="Arial"/>
                <a:cs typeface="Arial"/>
              </a:rPr>
              <a:t>| </a:t>
            </a:r>
            <a:r>
              <a:rPr sz="1000" spc="60" dirty="0">
                <a:solidFill>
                  <a:srgbClr val="292934"/>
                </a:solidFill>
                <a:latin typeface="Arial"/>
                <a:cs typeface="Arial"/>
              </a:rPr>
              <a:t>Configure </a:t>
            </a:r>
            <a:r>
              <a:rPr sz="1000" spc="285" dirty="0">
                <a:solidFill>
                  <a:srgbClr val="292934"/>
                </a:solidFill>
                <a:latin typeface="Arial"/>
                <a:cs typeface="Arial"/>
              </a:rPr>
              <a:t>| </a:t>
            </a:r>
            <a:r>
              <a:rPr sz="1000" spc="200" dirty="0">
                <a:solidFill>
                  <a:srgbClr val="292934"/>
                </a:solidFill>
                <a:latin typeface="Arial"/>
                <a:cs typeface="Arial"/>
              </a:rPr>
              <a:t>kinit] </a:t>
            </a:r>
            <a:r>
              <a:rPr sz="1000" spc="155" dirty="0">
                <a:solidFill>
                  <a:srgbClr val="292934"/>
                </a:solidFill>
                <a:latin typeface="Arial"/>
                <a:cs typeface="Arial"/>
              </a:rPr>
              <a:t>***  </a:t>
            </a:r>
            <a:r>
              <a:rPr sz="1000" spc="30" dirty="0">
                <a:solidFill>
                  <a:srgbClr val="292934"/>
                </a:solidFill>
                <a:latin typeface="Arial"/>
                <a:cs typeface="Arial"/>
              </a:rPr>
              <a:t>changed:</a:t>
            </a:r>
            <a:r>
              <a:rPr sz="1000" spc="26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000" spc="60" dirty="0">
                <a:solidFill>
                  <a:srgbClr val="292934"/>
                </a:solidFill>
                <a:latin typeface="Arial"/>
                <a:cs typeface="Arial"/>
              </a:rPr>
              <a:t>[new-vm-clone]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50">
              <a:latin typeface="Arial"/>
              <a:cs typeface="Arial"/>
            </a:endParaRPr>
          </a:p>
          <a:p>
            <a:pPr marL="12700" marR="1342390">
              <a:lnSpc>
                <a:spcPct val="120000"/>
              </a:lnSpc>
              <a:spcBef>
                <a:spcPts val="5"/>
              </a:spcBef>
            </a:pPr>
            <a:r>
              <a:rPr sz="1000" spc="-35" dirty="0">
                <a:solidFill>
                  <a:srgbClr val="292934"/>
                </a:solidFill>
                <a:latin typeface="Arial"/>
                <a:cs typeface="Arial"/>
              </a:rPr>
              <a:t>TASK: </a:t>
            </a:r>
            <a:r>
              <a:rPr sz="1000" spc="150" dirty="0">
                <a:solidFill>
                  <a:srgbClr val="292934"/>
                </a:solidFill>
                <a:latin typeface="Arial"/>
                <a:cs typeface="Arial"/>
              </a:rPr>
              <a:t>[../roles/active-directory-join </a:t>
            </a:r>
            <a:r>
              <a:rPr sz="1000" spc="285" dirty="0">
                <a:solidFill>
                  <a:srgbClr val="292934"/>
                </a:solidFill>
                <a:latin typeface="Arial"/>
                <a:cs typeface="Arial"/>
              </a:rPr>
              <a:t>| </a:t>
            </a:r>
            <a:r>
              <a:rPr sz="1000" spc="-150" dirty="0">
                <a:solidFill>
                  <a:srgbClr val="292934"/>
                </a:solidFill>
                <a:latin typeface="Arial"/>
                <a:cs typeface="Arial"/>
              </a:rPr>
              <a:t>AD </a:t>
            </a:r>
            <a:r>
              <a:rPr sz="1000" spc="90" dirty="0">
                <a:solidFill>
                  <a:srgbClr val="292934"/>
                </a:solidFill>
                <a:latin typeface="Arial"/>
                <a:cs typeface="Arial"/>
              </a:rPr>
              <a:t>Authentication </a:t>
            </a:r>
            <a:r>
              <a:rPr sz="1000" spc="285" dirty="0">
                <a:solidFill>
                  <a:srgbClr val="292934"/>
                </a:solidFill>
                <a:latin typeface="Arial"/>
                <a:cs typeface="Arial"/>
              </a:rPr>
              <a:t>| </a:t>
            </a:r>
            <a:r>
              <a:rPr sz="1000" spc="60" dirty="0">
                <a:solidFill>
                  <a:srgbClr val="292934"/>
                </a:solidFill>
                <a:latin typeface="Arial"/>
                <a:cs typeface="Arial"/>
              </a:rPr>
              <a:t>Configure </a:t>
            </a:r>
            <a:r>
              <a:rPr sz="1000" spc="285" dirty="0">
                <a:solidFill>
                  <a:srgbClr val="292934"/>
                </a:solidFill>
                <a:latin typeface="Arial"/>
                <a:cs typeface="Arial"/>
              </a:rPr>
              <a:t>| </a:t>
            </a:r>
            <a:r>
              <a:rPr sz="1000" spc="85" dirty="0">
                <a:solidFill>
                  <a:srgbClr val="292934"/>
                </a:solidFill>
                <a:latin typeface="Arial"/>
                <a:cs typeface="Arial"/>
              </a:rPr>
              <a:t>Join </a:t>
            </a:r>
            <a:r>
              <a:rPr sz="1000" spc="90" dirty="0">
                <a:solidFill>
                  <a:srgbClr val="292934"/>
                </a:solidFill>
                <a:latin typeface="Arial"/>
                <a:cs typeface="Arial"/>
              </a:rPr>
              <a:t>Active </a:t>
            </a:r>
            <a:r>
              <a:rPr sz="1000" spc="114" dirty="0">
                <a:solidFill>
                  <a:srgbClr val="292934"/>
                </a:solidFill>
                <a:latin typeface="Arial"/>
                <a:cs typeface="Arial"/>
              </a:rPr>
              <a:t>Directory] </a:t>
            </a:r>
            <a:r>
              <a:rPr sz="1000" spc="155" dirty="0">
                <a:solidFill>
                  <a:srgbClr val="292934"/>
                </a:solidFill>
                <a:latin typeface="Arial"/>
                <a:cs typeface="Arial"/>
              </a:rPr>
              <a:t>***  </a:t>
            </a:r>
            <a:r>
              <a:rPr sz="1000" spc="30" dirty="0">
                <a:solidFill>
                  <a:srgbClr val="292934"/>
                </a:solidFill>
                <a:latin typeface="Arial"/>
                <a:cs typeface="Arial"/>
              </a:rPr>
              <a:t>changed:</a:t>
            </a:r>
            <a:r>
              <a:rPr sz="1000" spc="26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000" spc="60" dirty="0">
                <a:solidFill>
                  <a:srgbClr val="292934"/>
                </a:solidFill>
                <a:latin typeface="Arial"/>
                <a:cs typeface="Arial"/>
              </a:rPr>
              <a:t>[new-vm-clone]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50">
              <a:latin typeface="Arial"/>
              <a:cs typeface="Arial"/>
            </a:endParaRPr>
          </a:p>
          <a:p>
            <a:pPr marL="12700" marR="146050">
              <a:lnSpc>
                <a:spcPct val="120100"/>
              </a:lnSpc>
            </a:pPr>
            <a:r>
              <a:rPr sz="1000" spc="-35" dirty="0">
                <a:solidFill>
                  <a:srgbClr val="292934"/>
                </a:solidFill>
                <a:latin typeface="Arial"/>
                <a:cs typeface="Arial"/>
              </a:rPr>
              <a:t>TASK: </a:t>
            </a:r>
            <a:r>
              <a:rPr sz="1000" spc="150" dirty="0">
                <a:solidFill>
                  <a:srgbClr val="292934"/>
                </a:solidFill>
                <a:latin typeface="Arial"/>
                <a:cs typeface="Arial"/>
              </a:rPr>
              <a:t>[../roles/active-directory-join </a:t>
            </a:r>
            <a:r>
              <a:rPr sz="1000" spc="285" dirty="0">
                <a:solidFill>
                  <a:srgbClr val="292934"/>
                </a:solidFill>
                <a:latin typeface="Arial"/>
                <a:cs typeface="Arial"/>
              </a:rPr>
              <a:t>| </a:t>
            </a:r>
            <a:r>
              <a:rPr sz="1000" spc="-150" dirty="0">
                <a:solidFill>
                  <a:srgbClr val="292934"/>
                </a:solidFill>
                <a:latin typeface="Arial"/>
                <a:cs typeface="Arial"/>
              </a:rPr>
              <a:t>AD </a:t>
            </a:r>
            <a:r>
              <a:rPr sz="1000" spc="90" dirty="0">
                <a:solidFill>
                  <a:srgbClr val="292934"/>
                </a:solidFill>
                <a:latin typeface="Arial"/>
                <a:cs typeface="Arial"/>
              </a:rPr>
              <a:t>Authentication </a:t>
            </a:r>
            <a:r>
              <a:rPr sz="1000" spc="285" dirty="0">
                <a:solidFill>
                  <a:srgbClr val="292934"/>
                </a:solidFill>
                <a:latin typeface="Arial"/>
                <a:cs typeface="Arial"/>
              </a:rPr>
              <a:t>| </a:t>
            </a:r>
            <a:r>
              <a:rPr sz="1000" spc="60" dirty="0">
                <a:solidFill>
                  <a:srgbClr val="292934"/>
                </a:solidFill>
                <a:latin typeface="Arial"/>
                <a:cs typeface="Arial"/>
              </a:rPr>
              <a:t>Configure </a:t>
            </a:r>
            <a:r>
              <a:rPr sz="1000" spc="285" dirty="0">
                <a:solidFill>
                  <a:srgbClr val="292934"/>
                </a:solidFill>
                <a:latin typeface="Arial"/>
                <a:cs typeface="Arial"/>
              </a:rPr>
              <a:t>| </a:t>
            </a:r>
            <a:r>
              <a:rPr sz="1000" spc="25" dirty="0">
                <a:solidFill>
                  <a:srgbClr val="292934"/>
                </a:solidFill>
                <a:latin typeface="Arial"/>
                <a:cs typeface="Arial"/>
              </a:rPr>
              <a:t>Enable </a:t>
            </a:r>
            <a:r>
              <a:rPr sz="1000" spc="-105" dirty="0">
                <a:solidFill>
                  <a:srgbClr val="292934"/>
                </a:solidFill>
                <a:latin typeface="Arial"/>
                <a:cs typeface="Arial"/>
              </a:rPr>
              <a:t>pam </a:t>
            </a:r>
            <a:r>
              <a:rPr sz="1000" spc="100" dirty="0">
                <a:solidFill>
                  <a:srgbClr val="292934"/>
                </a:solidFill>
                <a:latin typeface="Arial"/>
                <a:cs typeface="Arial"/>
              </a:rPr>
              <a:t>authentication </a:t>
            </a:r>
            <a:r>
              <a:rPr sz="1000" spc="120" dirty="0">
                <a:solidFill>
                  <a:srgbClr val="292934"/>
                </a:solidFill>
                <a:latin typeface="Arial"/>
                <a:cs typeface="Arial"/>
              </a:rPr>
              <a:t>via </a:t>
            </a:r>
            <a:r>
              <a:rPr sz="1000" spc="85" dirty="0">
                <a:solidFill>
                  <a:srgbClr val="292934"/>
                </a:solidFill>
                <a:latin typeface="Arial"/>
                <a:cs typeface="Arial"/>
              </a:rPr>
              <a:t>winbind] </a:t>
            </a:r>
            <a:r>
              <a:rPr sz="1000" spc="155" dirty="0">
                <a:solidFill>
                  <a:srgbClr val="292934"/>
                </a:solidFill>
                <a:latin typeface="Arial"/>
                <a:cs typeface="Arial"/>
              </a:rPr>
              <a:t>***  </a:t>
            </a:r>
            <a:r>
              <a:rPr sz="1000" spc="30" dirty="0">
                <a:solidFill>
                  <a:srgbClr val="292934"/>
                </a:solidFill>
                <a:latin typeface="Arial"/>
                <a:cs typeface="Arial"/>
              </a:rPr>
              <a:t>changed: </a:t>
            </a:r>
            <a:r>
              <a:rPr sz="1000" spc="60" dirty="0">
                <a:solidFill>
                  <a:srgbClr val="292934"/>
                </a:solidFill>
                <a:latin typeface="Arial"/>
                <a:cs typeface="Arial"/>
              </a:rPr>
              <a:t>[new-vm-clone] </a:t>
            </a:r>
            <a:r>
              <a:rPr sz="1000" spc="-40" dirty="0">
                <a:solidFill>
                  <a:srgbClr val="292934"/>
                </a:solidFill>
                <a:latin typeface="Arial"/>
                <a:cs typeface="Arial"/>
              </a:rPr>
              <a:t>=&gt; </a:t>
            </a:r>
            <a:r>
              <a:rPr sz="1000" spc="95" dirty="0">
                <a:solidFill>
                  <a:srgbClr val="292934"/>
                </a:solidFill>
                <a:latin typeface="Arial"/>
                <a:cs typeface="Arial"/>
              </a:rPr>
              <a:t>(item={'name': </a:t>
            </a:r>
            <a:r>
              <a:rPr sz="1000" spc="105" dirty="0">
                <a:solidFill>
                  <a:srgbClr val="292934"/>
                </a:solidFill>
                <a:latin typeface="Arial"/>
                <a:cs typeface="Arial"/>
              </a:rPr>
              <a:t>'common-session-interactive.j2', </a:t>
            </a:r>
            <a:r>
              <a:rPr sz="1000" spc="190" dirty="0">
                <a:solidFill>
                  <a:srgbClr val="292934"/>
                </a:solidFill>
                <a:latin typeface="Arial"/>
                <a:cs typeface="Arial"/>
              </a:rPr>
              <a:t>'target': </a:t>
            </a:r>
            <a:r>
              <a:rPr sz="1000" spc="95" dirty="0">
                <a:solidFill>
                  <a:srgbClr val="292934"/>
                </a:solidFill>
                <a:latin typeface="Arial"/>
                <a:cs typeface="Arial"/>
              </a:rPr>
              <a:t>'common-session-interactive'})  </a:t>
            </a:r>
            <a:r>
              <a:rPr sz="1000" spc="30" dirty="0">
                <a:solidFill>
                  <a:srgbClr val="292934"/>
                </a:solidFill>
                <a:latin typeface="Arial"/>
                <a:cs typeface="Arial"/>
              </a:rPr>
              <a:t>changed: </a:t>
            </a:r>
            <a:r>
              <a:rPr sz="1000" spc="60" dirty="0">
                <a:solidFill>
                  <a:srgbClr val="292934"/>
                </a:solidFill>
                <a:latin typeface="Arial"/>
                <a:cs typeface="Arial"/>
              </a:rPr>
              <a:t>[new-vm-clone] </a:t>
            </a:r>
            <a:r>
              <a:rPr sz="1000" spc="-40" dirty="0">
                <a:solidFill>
                  <a:srgbClr val="292934"/>
                </a:solidFill>
                <a:latin typeface="Arial"/>
                <a:cs typeface="Arial"/>
              </a:rPr>
              <a:t>=&gt; </a:t>
            </a:r>
            <a:r>
              <a:rPr sz="1000" spc="95" dirty="0">
                <a:solidFill>
                  <a:srgbClr val="292934"/>
                </a:solidFill>
                <a:latin typeface="Arial"/>
                <a:cs typeface="Arial"/>
              </a:rPr>
              <a:t>(item={'name': </a:t>
            </a:r>
            <a:r>
              <a:rPr sz="1000" spc="60" dirty="0">
                <a:solidFill>
                  <a:srgbClr val="292934"/>
                </a:solidFill>
                <a:latin typeface="Arial"/>
                <a:cs typeface="Arial"/>
              </a:rPr>
              <a:t>'common-password.j2', </a:t>
            </a:r>
            <a:r>
              <a:rPr sz="1000" spc="185" dirty="0">
                <a:solidFill>
                  <a:srgbClr val="292934"/>
                </a:solidFill>
                <a:latin typeface="Arial"/>
                <a:cs typeface="Arial"/>
              </a:rPr>
              <a:t>'target':</a:t>
            </a:r>
            <a:r>
              <a:rPr sz="1000" spc="204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000" spc="45" dirty="0">
                <a:solidFill>
                  <a:srgbClr val="292934"/>
                </a:solidFill>
                <a:latin typeface="Arial"/>
                <a:cs typeface="Arial"/>
              </a:rPr>
              <a:t>'common-password'})</a:t>
            </a:r>
            <a:endParaRPr sz="1000">
              <a:latin typeface="Arial"/>
              <a:cs typeface="Arial"/>
            </a:endParaRPr>
          </a:p>
          <a:p>
            <a:pPr marL="12700" marR="1823720">
              <a:lnSpc>
                <a:spcPct val="120000"/>
              </a:lnSpc>
            </a:pPr>
            <a:r>
              <a:rPr sz="1000" spc="30" dirty="0">
                <a:solidFill>
                  <a:srgbClr val="292934"/>
                </a:solidFill>
                <a:latin typeface="Arial"/>
                <a:cs typeface="Arial"/>
              </a:rPr>
              <a:t>changed: </a:t>
            </a:r>
            <a:r>
              <a:rPr sz="1000" spc="60" dirty="0">
                <a:solidFill>
                  <a:srgbClr val="292934"/>
                </a:solidFill>
                <a:latin typeface="Arial"/>
                <a:cs typeface="Arial"/>
              </a:rPr>
              <a:t>[new-vm-clone] </a:t>
            </a:r>
            <a:r>
              <a:rPr sz="1000" spc="-40" dirty="0">
                <a:solidFill>
                  <a:srgbClr val="292934"/>
                </a:solidFill>
                <a:latin typeface="Arial"/>
                <a:cs typeface="Arial"/>
              </a:rPr>
              <a:t>=&gt; </a:t>
            </a:r>
            <a:r>
              <a:rPr sz="1000" spc="95" dirty="0">
                <a:solidFill>
                  <a:srgbClr val="292934"/>
                </a:solidFill>
                <a:latin typeface="Arial"/>
                <a:cs typeface="Arial"/>
              </a:rPr>
              <a:t>(item={'name': </a:t>
            </a:r>
            <a:r>
              <a:rPr sz="1000" spc="75" dirty="0">
                <a:solidFill>
                  <a:srgbClr val="292934"/>
                </a:solidFill>
                <a:latin typeface="Arial"/>
                <a:cs typeface="Arial"/>
              </a:rPr>
              <a:t>'common-account.j2', </a:t>
            </a:r>
            <a:r>
              <a:rPr sz="1000" spc="185" dirty="0">
                <a:solidFill>
                  <a:srgbClr val="292934"/>
                </a:solidFill>
                <a:latin typeface="Arial"/>
                <a:cs typeface="Arial"/>
              </a:rPr>
              <a:t>'target': </a:t>
            </a:r>
            <a:r>
              <a:rPr sz="1000" spc="60" dirty="0">
                <a:solidFill>
                  <a:srgbClr val="292934"/>
                </a:solidFill>
                <a:latin typeface="Arial"/>
                <a:cs typeface="Arial"/>
              </a:rPr>
              <a:t>'common-account'})  </a:t>
            </a:r>
            <a:r>
              <a:rPr sz="1000" spc="30" dirty="0">
                <a:solidFill>
                  <a:srgbClr val="292934"/>
                </a:solidFill>
                <a:latin typeface="Arial"/>
                <a:cs typeface="Arial"/>
              </a:rPr>
              <a:t>changed: </a:t>
            </a:r>
            <a:r>
              <a:rPr sz="1000" spc="60" dirty="0">
                <a:solidFill>
                  <a:srgbClr val="292934"/>
                </a:solidFill>
                <a:latin typeface="Arial"/>
                <a:cs typeface="Arial"/>
              </a:rPr>
              <a:t>[new-vm-clone] </a:t>
            </a:r>
            <a:r>
              <a:rPr sz="1000" spc="-40" dirty="0">
                <a:solidFill>
                  <a:srgbClr val="292934"/>
                </a:solidFill>
                <a:latin typeface="Arial"/>
                <a:cs typeface="Arial"/>
              </a:rPr>
              <a:t>=&gt; </a:t>
            </a:r>
            <a:r>
              <a:rPr sz="1000" spc="95" dirty="0">
                <a:solidFill>
                  <a:srgbClr val="292934"/>
                </a:solidFill>
                <a:latin typeface="Arial"/>
                <a:cs typeface="Arial"/>
              </a:rPr>
              <a:t>(item={'name': </a:t>
            </a:r>
            <a:r>
              <a:rPr sz="1000" spc="85" dirty="0">
                <a:solidFill>
                  <a:srgbClr val="292934"/>
                </a:solidFill>
                <a:latin typeface="Arial"/>
                <a:cs typeface="Arial"/>
              </a:rPr>
              <a:t>'common-auth.j2', </a:t>
            </a:r>
            <a:r>
              <a:rPr sz="1000" spc="185" dirty="0">
                <a:solidFill>
                  <a:srgbClr val="292934"/>
                </a:solidFill>
                <a:latin typeface="Arial"/>
                <a:cs typeface="Arial"/>
              </a:rPr>
              <a:t>'target': </a:t>
            </a:r>
            <a:r>
              <a:rPr sz="1000" spc="70" dirty="0">
                <a:solidFill>
                  <a:srgbClr val="292934"/>
                </a:solidFill>
                <a:latin typeface="Arial"/>
                <a:cs typeface="Arial"/>
              </a:rPr>
              <a:t>'common-auth'})  </a:t>
            </a:r>
            <a:r>
              <a:rPr sz="1000" spc="30" dirty="0">
                <a:solidFill>
                  <a:srgbClr val="292934"/>
                </a:solidFill>
                <a:latin typeface="Arial"/>
                <a:cs typeface="Arial"/>
              </a:rPr>
              <a:t>changed: </a:t>
            </a:r>
            <a:r>
              <a:rPr sz="1000" spc="60" dirty="0">
                <a:solidFill>
                  <a:srgbClr val="292934"/>
                </a:solidFill>
                <a:latin typeface="Arial"/>
                <a:cs typeface="Arial"/>
              </a:rPr>
              <a:t>[new-vm-clone] </a:t>
            </a:r>
            <a:r>
              <a:rPr sz="1000" spc="-40" dirty="0">
                <a:solidFill>
                  <a:srgbClr val="292934"/>
                </a:solidFill>
                <a:latin typeface="Arial"/>
                <a:cs typeface="Arial"/>
              </a:rPr>
              <a:t>=&gt; </a:t>
            </a:r>
            <a:r>
              <a:rPr sz="1000" spc="95" dirty="0">
                <a:solidFill>
                  <a:srgbClr val="292934"/>
                </a:solidFill>
                <a:latin typeface="Arial"/>
                <a:cs typeface="Arial"/>
              </a:rPr>
              <a:t>(item={'name': </a:t>
            </a:r>
            <a:r>
              <a:rPr sz="1000" spc="155" dirty="0">
                <a:solidFill>
                  <a:srgbClr val="292934"/>
                </a:solidFill>
                <a:latin typeface="Arial"/>
                <a:cs typeface="Arial"/>
              </a:rPr>
              <a:t>'sudo.j2', </a:t>
            </a:r>
            <a:r>
              <a:rPr sz="1000" spc="185" dirty="0">
                <a:solidFill>
                  <a:srgbClr val="292934"/>
                </a:solidFill>
                <a:latin typeface="Arial"/>
                <a:cs typeface="Arial"/>
              </a:rPr>
              <a:t>'target':</a:t>
            </a:r>
            <a:r>
              <a:rPr sz="1000" spc="7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000" spc="140" dirty="0">
                <a:solidFill>
                  <a:srgbClr val="292934"/>
                </a:solidFill>
                <a:latin typeface="Arial"/>
                <a:cs typeface="Arial"/>
              </a:rPr>
              <a:t>'sudo'})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50">
              <a:latin typeface="Arial"/>
              <a:cs typeface="Arial"/>
            </a:endParaRPr>
          </a:p>
          <a:p>
            <a:pPr marL="12700" marR="17145">
              <a:lnSpc>
                <a:spcPct val="120000"/>
              </a:lnSpc>
            </a:pPr>
            <a:r>
              <a:rPr sz="1000" spc="-35" dirty="0">
                <a:solidFill>
                  <a:srgbClr val="292934"/>
                </a:solidFill>
                <a:latin typeface="Arial"/>
                <a:cs typeface="Arial"/>
              </a:rPr>
              <a:t>TASK: </a:t>
            </a:r>
            <a:r>
              <a:rPr sz="1000" spc="150" dirty="0">
                <a:solidFill>
                  <a:srgbClr val="292934"/>
                </a:solidFill>
                <a:latin typeface="Arial"/>
                <a:cs typeface="Arial"/>
              </a:rPr>
              <a:t>[../roles/active-directory-join </a:t>
            </a:r>
            <a:r>
              <a:rPr sz="1000" spc="285" dirty="0">
                <a:solidFill>
                  <a:srgbClr val="292934"/>
                </a:solidFill>
                <a:latin typeface="Arial"/>
                <a:cs typeface="Arial"/>
              </a:rPr>
              <a:t>| </a:t>
            </a:r>
            <a:r>
              <a:rPr sz="1000" spc="-150" dirty="0">
                <a:solidFill>
                  <a:srgbClr val="292934"/>
                </a:solidFill>
                <a:latin typeface="Arial"/>
                <a:cs typeface="Arial"/>
              </a:rPr>
              <a:t>AD </a:t>
            </a:r>
            <a:r>
              <a:rPr sz="1000" spc="90" dirty="0">
                <a:solidFill>
                  <a:srgbClr val="292934"/>
                </a:solidFill>
                <a:latin typeface="Arial"/>
                <a:cs typeface="Arial"/>
              </a:rPr>
              <a:t>Authentication </a:t>
            </a:r>
            <a:r>
              <a:rPr sz="1000" spc="285" dirty="0">
                <a:solidFill>
                  <a:srgbClr val="292934"/>
                </a:solidFill>
                <a:latin typeface="Arial"/>
                <a:cs typeface="Arial"/>
              </a:rPr>
              <a:t>| </a:t>
            </a:r>
            <a:r>
              <a:rPr sz="1000" spc="60" dirty="0">
                <a:solidFill>
                  <a:srgbClr val="292934"/>
                </a:solidFill>
                <a:latin typeface="Arial"/>
                <a:cs typeface="Arial"/>
              </a:rPr>
              <a:t>Configure </a:t>
            </a:r>
            <a:r>
              <a:rPr sz="1000" spc="285" dirty="0">
                <a:solidFill>
                  <a:srgbClr val="292934"/>
                </a:solidFill>
                <a:latin typeface="Arial"/>
                <a:cs typeface="Arial"/>
              </a:rPr>
              <a:t>| </a:t>
            </a:r>
            <a:r>
              <a:rPr sz="1000" spc="40" dirty="0">
                <a:solidFill>
                  <a:srgbClr val="292934"/>
                </a:solidFill>
                <a:latin typeface="Arial"/>
                <a:cs typeface="Arial"/>
              </a:rPr>
              <a:t>Set </a:t>
            </a:r>
            <a:r>
              <a:rPr sz="1000" spc="-5" dirty="0">
                <a:solidFill>
                  <a:srgbClr val="292934"/>
                </a:solidFill>
                <a:latin typeface="Arial"/>
                <a:cs typeface="Arial"/>
              </a:rPr>
              <a:t>domain </a:t>
            </a:r>
            <a:r>
              <a:rPr sz="1000" spc="125" dirty="0">
                <a:solidFill>
                  <a:srgbClr val="292934"/>
                </a:solidFill>
                <a:latin typeface="Arial"/>
                <a:cs typeface="Arial"/>
              </a:rPr>
              <a:t>controllers to </a:t>
            </a:r>
            <a:r>
              <a:rPr sz="1000" spc="-10" dirty="0">
                <a:solidFill>
                  <a:srgbClr val="292934"/>
                </a:solidFill>
                <a:latin typeface="Arial"/>
                <a:cs typeface="Arial"/>
              </a:rPr>
              <a:t>be </a:t>
            </a:r>
            <a:r>
              <a:rPr sz="1000" spc="80" dirty="0">
                <a:solidFill>
                  <a:srgbClr val="292934"/>
                </a:solidFill>
                <a:latin typeface="Arial"/>
                <a:cs typeface="Arial"/>
              </a:rPr>
              <a:t>ntp </a:t>
            </a:r>
            <a:r>
              <a:rPr sz="1000" spc="100" dirty="0">
                <a:solidFill>
                  <a:srgbClr val="292934"/>
                </a:solidFill>
                <a:latin typeface="Arial"/>
                <a:cs typeface="Arial"/>
              </a:rPr>
              <a:t>servers] </a:t>
            </a:r>
            <a:r>
              <a:rPr sz="1000" spc="155" dirty="0">
                <a:solidFill>
                  <a:srgbClr val="292934"/>
                </a:solidFill>
                <a:latin typeface="Arial"/>
                <a:cs typeface="Arial"/>
              </a:rPr>
              <a:t>***  </a:t>
            </a:r>
            <a:r>
              <a:rPr sz="1000" spc="100" dirty="0">
                <a:solidFill>
                  <a:srgbClr val="292934"/>
                </a:solidFill>
                <a:latin typeface="Arial"/>
                <a:cs typeface="Arial"/>
              </a:rPr>
              <a:t>ok: </a:t>
            </a:r>
            <a:r>
              <a:rPr sz="1000" spc="60" dirty="0">
                <a:solidFill>
                  <a:srgbClr val="292934"/>
                </a:solidFill>
                <a:latin typeface="Arial"/>
                <a:cs typeface="Arial"/>
              </a:rPr>
              <a:t>[new-vm-clone] </a:t>
            </a:r>
            <a:r>
              <a:rPr sz="1000" spc="-45" dirty="0">
                <a:solidFill>
                  <a:srgbClr val="292934"/>
                </a:solidFill>
                <a:latin typeface="Arial"/>
                <a:cs typeface="Arial"/>
              </a:rPr>
              <a:t>=&gt;</a:t>
            </a:r>
            <a:r>
              <a:rPr sz="1000" spc="-5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000" spc="110" dirty="0">
                <a:solidFill>
                  <a:srgbClr val="292934"/>
                </a:solidFill>
                <a:latin typeface="Arial"/>
                <a:cs typeface="Arial"/>
              </a:rPr>
              <a:t>(item=ad1.office.lan)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000" spc="100" dirty="0">
                <a:solidFill>
                  <a:srgbClr val="292934"/>
                </a:solidFill>
                <a:latin typeface="Arial"/>
                <a:cs typeface="Arial"/>
              </a:rPr>
              <a:t>ok:  </a:t>
            </a:r>
            <a:r>
              <a:rPr sz="1000" spc="60" dirty="0">
                <a:solidFill>
                  <a:srgbClr val="292934"/>
                </a:solidFill>
                <a:latin typeface="Arial"/>
                <a:cs typeface="Arial"/>
              </a:rPr>
              <a:t>[new-vm-clone]  </a:t>
            </a:r>
            <a:r>
              <a:rPr sz="1000" spc="-45" dirty="0">
                <a:solidFill>
                  <a:srgbClr val="292934"/>
                </a:solidFill>
                <a:latin typeface="Arial"/>
                <a:cs typeface="Arial"/>
              </a:rPr>
              <a:t>=&gt;</a:t>
            </a:r>
            <a:r>
              <a:rPr sz="10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000" spc="110" dirty="0">
                <a:solidFill>
                  <a:srgbClr val="292934"/>
                </a:solidFill>
                <a:latin typeface="Arial"/>
                <a:cs typeface="Arial"/>
              </a:rPr>
              <a:t>(item=ad2.office.lan)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Arial"/>
              <a:cs typeface="Arial"/>
            </a:endParaRPr>
          </a:p>
          <a:p>
            <a:pPr marL="12700" marR="1681480">
              <a:lnSpc>
                <a:spcPct val="120000"/>
              </a:lnSpc>
            </a:pPr>
            <a:r>
              <a:rPr sz="1000" spc="-35" dirty="0">
                <a:solidFill>
                  <a:srgbClr val="292934"/>
                </a:solidFill>
                <a:latin typeface="Arial"/>
                <a:cs typeface="Arial"/>
              </a:rPr>
              <a:t>TASK: </a:t>
            </a:r>
            <a:r>
              <a:rPr sz="1000" spc="150" dirty="0">
                <a:solidFill>
                  <a:srgbClr val="292934"/>
                </a:solidFill>
                <a:latin typeface="Arial"/>
                <a:cs typeface="Arial"/>
              </a:rPr>
              <a:t>[../roles/active-directory-join </a:t>
            </a:r>
            <a:r>
              <a:rPr sz="1000" spc="285" dirty="0">
                <a:solidFill>
                  <a:srgbClr val="292934"/>
                </a:solidFill>
                <a:latin typeface="Arial"/>
                <a:cs typeface="Arial"/>
              </a:rPr>
              <a:t>| </a:t>
            </a:r>
            <a:r>
              <a:rPr sz="1000" spc="-150" dirty="0">
                <a:solidFill>
                  <a:srgbClr val="292934"/>
                </a:solidFill>
                <a:latin typeface="Arial"/>
                <a:cs typeface="Arial"/>
              </a:rPr>
              <a:t>AD </a:t>
            </a:r>
            <a:r>
              <a:rPr sz="1000" spc="90" dirty="0">
                <a:solidFill>
                  <a:srgbClr val="292934"/>
                </a:solidFill>
                <a:latin typeface="Arial"/>
                <a:cs typeface="Arial"/>
              </a:rPr>
              <a:t>Authentication </a:t>
            </a:r>
            <a:r>
              <a:rPr sz="1000" spc="285" dirty="0">
                <a:solidFill>
                  <a:srgbClr val="292934"/>
                </a:solidFill>
                <a:latin typeface="Arial"/>
                <a:cs typeface="Arial"/>
              </a:rPr>
              <a:t>| </a:t>
            </a:r>
            <a:r>
              <a:rPr sz="1000" spc="60" dirty="0">
                <a:solidFill>
                  <a:srgbClr val="292934"/>
                </a:solidFill>
                <a:latin typeface="Arial"/>
                <a:cs typeface="Arial"/>
              </a:rPr>
              <a:t>Configure </a:t>
            </a:r>
            <a:r>
              <a:rPr sz="1000" spc="285" dirty="0">
                <a:solidFill>
                  <a:srgbClr val="292934"/>
                </a:solidFill>
                <a:latin typeface="Arial"/>
                <a:cs typeface="Arial"/>
              </a:rPr>
              <a:t>| </a:t>
            </a:r>
            <a:r>
              <a:rPr sz="1000" spc="85" dirty="0">
                <a:solidFill>
                  <a:srgbClr val="292934"/>
                </a:solidFill>
                <a:latin typeface="Arial"/>
                <a:cs typeface="Arial"/>
              </a:rPr>
              <a:t>Restart </a:t>
            </a:r>
            <a:r>
              <a:rPr sz="1000" spc="105" dirty="0">
                <a:solidFill>
                  <a:srgbClr val="292934"/>
                </a:solidFill>
                <a:latin typeface="Arial"/>
                <a:cs typeface="Arial"/>
              </a:rPr>
              <a:t>services] </a:t>
            </a:r>
            <a:r>
              <a:rPr sz="1000" spc="155" dirty="0">
                <a:solidFill>
                  <a:srgbClr val="292934"/>
                </a:solidFill>
                <a:latin typeface="Arial"/>
                <a:cs typeface="Arial"/>
              </a:rPr>
              <a:t>***  </a:t>
            </a:r>
            <a:r>
              <a:rPr sz="1000" spc="30" dirty="0">
                <a:solidFill>
                  <a:srgbClr val="292934"/>
                </a:solidFill>
                <a:latin typeface="Arial"/>
                <a:cs typeface="Arial"/>
              </a:rPr>
              <a:t>changed: </a:t>
            </a:r>
            <a:r>
              <a:rPr sz="1000" spc="60" dirty="0">
                <a:solidFill>
                  <a:srgbClr val="292934"/>
                </a:solidFill>
                <a:latin typeface="Arial"/>
                <a:cs typeface="Arial"/>
              </a:rPr>
              <a:t>[new-vm-clone] </a:t>
            </a:r>
            <a:r>
              <a:rPr sz="1000" spc="-40" dirty="0">
                <a:solidFill>
                  <a:srgbClr val="292934"/>
                </a:solidFill>
                <a:latin typeface="Arial"/>
                <a:cs typeface="Arial"/>
              </a:rPr>
              <a:t>=&gt;</a:t>
            </a:r>
            <a:r>
              <a:rPr sz="1000" spc="8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000" spc="75" dirty="0">
                <a:solidFill>
                  <a:srgbClr val="292934"/>
                </a:solidFill>
                <a:latin typeface="Arial"/>
                <a:cs typeface="Arial"/>
              </a:rPr>
              <a:t>(item=winbind)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000" spc="30" dirty="0">
                <a:solidFill>
                  <a:srgbClr val="292934"/>
                </a:solidFill>
                <a:latin typeface="Arial"/>
                <a:cs typeface="Arial"/>
              </a:rPr>
              <a:t>changed: </a:t>
            </a:r>
            <a:r>
              <a:rPr sz="1000" spc="60" dirty="0">
                <a:solidFill>
                  <a:srgbClr val="292934"/>
                </a:solidFill>
                <a:latin typeface="Arial"/>
                <a:cs typeface="Arial"/>
              </a:rPr>
              <a:t>[new-vm-clone] </a:t>
            </a:r>
            <a:r>
              <a:rPr sz="1000" spc="-40" dirty="0">
                <a:solidFill>
                  <a:srgbClr val="292934"/>
                </a:solidFill>
                <a:latin typeface="Arial"/>
                <a:cs typeface="Arial"/>
              </a:rPr>
              <a:t>=&gt;</a:t>
            </a:r>
            <a:r>
              <a:rPr sz="1000" spc="8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000" spc="30" dirty="0">
                <a:solidFill>
                  <a:srgbClr val="292934"/>
                </a:solidFill>
                <a:latin typeface="Arial"/>
                <a:cs typeface="Arial"/>
              </a:rPr>
              <a:t>(item=samba)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48672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Example: </a:t>
            </a:r>
            <a:r>
              <a:rPr spc="-80" dirty="0"/>
              <a:t>Join</a:t>
            </a:r>
            <a:r>
              <a:rPr spc="-380" dirty="0"/>
              <a:t> </a:t>
            </a:r>
            <a:r>
              <a:rPr spc="-90" dirty="0"/>
              <a:t>Domain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779168"/>
            <a:ext cx="6870700" cy="3134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000" spc="-35" dirty="0">
                <a:solidFill>
                  <a:srgbClr val="292934"/>
                </a:solidFill>
                <a:latin typeface="Arial"/>
                <a:cs typeface="Arial"/>
              </a:rPr>
              <a:t>TASK: </a:t>
            </a:r>
            <a:r>
              <a:rPr sz="1000" spc="125" dirty="0">
                <a:solidFill>
                  <a:srgbClr val="292934"/>
                </a:solidFill>
                <a:latin typeface="Arial"/>
                <a:cs typeface="Arial"/>
              </a:rPr>
              <a:t>[../roles/sudoers </a:t>
            </a:r>
            <a:r>
              <a:rPr sz="1000" spc="285" dirty="0">
                <a:solidFill>
                  <a:srgbClr val="292934"/>
                </a:solidFill>
                <a:latin typeface="Arial"/>
                <a:cs typeface="Arial"/>
              </a:rPr>
              <a:t>| </a:t>
            </a:r>
            <a:r>
              <a:rPr sz="1000" spc="15" dirty="0">
                <a:solidFill>
                  <a:srgbClr val="292934"/>
                </a:solidFill>
                <a:latin typeface="Arial"/>
                <a:cs typeface="Arial"/>
              </a:rPr>
              <a:t>User </a:t>
            </a:r>
            <a:r>
              <a:rPr sz="1000" spc="285" dirty="0">
                <a:solidFill>
                  <a:srgbClr val="292934"/>
                </a:solidFill>
                <a:latin typeface="Arial"/>
                <a:cs typeface="Arial"/>
              </a:rPr>
              <a:t>| </a:t>
            </a:r>
            <a:r>
              <a:rPr sz="1000" dirty="0">
                <a:solidFill>
                  <a:srgbClr val="292934"/>
                </a:solidFill>
                <a:latin typeface="Arial"/>
                <a:cs typeface="Arial"/>
              </a:rPr>
              <a:t>sudo </a:t>
            </a:r>
            <a:r>
              <a:rPr sz="1000" spc="60" dirty="0">
                <a:solidFill>
                  <a:srgbClr val="292934"/>
                </a:solidFill>
                <a:latin typeface="Arial"/>
                <a:cs typeface="Arial"/>
              </a:rPr>
              <a:t>Configure </a:t>
            </a:r>
            <a:r>
              <a:rPr sz="1000" spc="285" dirty="0">
                <a:solidFill>
                  <a:srgbClr val="292934"/>
                </a:solidFill>
                <a:latin typeface="Arial"/>
                <a:cs typeface="Arial"/>
              </a:rPr>
              <a:t>| </a:t>
            </a:r>
            <a:r>
              <a:rPr sz="1000" spc="85" dirty="0">
                <a:solidFill>
                  <a:srgbClr val="292934"/>
                </a:solidFill>
                <a:latin typeface="Arial"/>
                <a:cs typeface="Arial"/>
              </a:rPr>
              <a:t>Don't </a:t>
            </a:r>
            <a:r>
              <a:rPr sz="1000" spc="35" dirty="0">
                <a:solidFill>
                  <a:srgbClr val="292934"/>
                </a:solidFill>
                <a:latin typeface="Arial"/>
                <a:cs typeface="Arial"/>
              </a:rPr>
              <a:t>always </a:t>
            </a:r>
            <a:r>
              <a:rPr sz="1000" spc="95" dirty="0">
                <a:solidFill>
                  <a:srgbClr val="292934"/>
                </a:solidFill>
                <a:latin typeface="Arial"/>
                <a:cs typeface="Arial"/>
              </a:rPr>
              <a:t>set </a:t>
            </a:r>
            <a:r>
              <a:rPr sz="1000" spc="-80" dirty="0">
                <a:solidFill>
                  <a:srgbClr val="292934"/>
                </a:solidFill>
                <a:latin typeface="Arial"/>
                <a:cs typeface="Arial"/>
              </a:rPr>
              <a:t>home </a:t>
            </a:r>
            <a:r>
              <a:rPr sz="1000" spc="-15" dirty="0">
                <a:solidFill>
                  <a:srgbClr val="292934"/>
                </a:solidFill>
                <a:latin typeface="Arial"/>
                <a:cs typeface="Arial"/>
              </a:rPr>
              <a:t>and </a:t>
            </a:r>
            <a:r>
              <a:rPr sz="1000" spc="45" dirty="0">
                <a:solidFill>
                  <a:srgbClr val="292934"/>
                </a:solidFill>
                <a:latin typeface="Arial"/>
                <a:cs typeface="Arial"/>
              </a:rPr>
              <a:t>Preserve </a:t>
            </a:r>
            <a:r>
              <a:rPr sz="1000" spc="5" dirty="0">
                <a:solidFill>
                  <a:srgbClr val="292934"/>
                </a:solidFill>
                <a:latin typeface="Arial"/>
                <a:cs typeface="Arial"/>
              </a:rPr>
              <a:t>env </a:t>
            </a:r>
            <a:r>
              <a:rPr sz="1000" spc="-10" dirty="0">
                <a:solidFill>
                  <a:srgbClr val="292934"/>
                </a:solidFill>
                <a:latin typeface="Arial"/>
                <a:cs typeface="Arial"/>
              </a:rPr>
              <a:t>home] </a:t>
            </a:r>
            <a:r>
              <a:rPr sz="1000" spc="155" dirty="0">
                <a:solidFill>
                  <a:srgbClr val="292934"/>
                </a:solidFill>
                <a:latin typeface="Arial"/>
                <a:cs typeface="Arial"/>
              </a:rPr>
              <a:t>***  </a:t>
            </a:r>
            <a:r>
              <a:rPr sz="1000" spc="30" dirty="0">
                <a:solidFill>
                  <a:srgbClr val="292934"/>
                </a:solidFill>
                <a:latin typeface="Arial"/>
                <a:cs typeface="Arial"/>
              </a:rPr>
              <a:t>changed:</a:t>
            </a:r>
            <a:r>
              <a:rPr sz="1000" spc="26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000" spc="60" dirty="0">
                <a:solidFill>
                  <a:srgbClr val="292934"/>
                </a:solidFill>
                <a:latin typeface="Arial"/>
                <a:cs typeface="Arial"/>
              </a:rPr>
              <a:t>[new-vm-clone]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Arial"/>
              <a:cs typeface="Arial"/>
            </a:endParaRPr>
          </a:p>
          <a:p>
            <a:pPr marL="12700" marR="1330960">
              <a:lnSpc>
                <a:spcPct val="120000"/>
              </a:lnSpc>
            </a:pPr>
            <a:r>
              <a:rPr sz="1000" spc="-35" dirty="0">
                <a:solidFill>
                  <a:srgbClr val="292934"/>
                </a:solidFill>
                <a:latin typeface="Arial"/>
                <a:cs typeface="Arial"/>
              </a:rPr>
              <a:t>TASK: </a:t>
            </a:r>
            <a:r>
              <a:rPr sz="1000" spc="125" dirty="0">
                <a:solidFill>
                  <a:srgbClr val="292934"/>
                </a:solidFill>
                <a:latin typeface="Arial"/>
                <a:cs typeface="Arial"/>
              </a:rPr>
              <a:t>[../roles/sudoers </a:t>
            </a:r>
            <a:r>
              <a:rPr sz="1000" spc="285" dirty="0">
                <a:solidFill>
                  <a:srgbClr val="292934"/>
                </a:solidFill>
                <a:latin typeface="Arial"/>
                <a:cs typeface="Arial"/>
              </a:rPr>
              <a:t>| </a:t>
            </a:r>
            <a:r>
              <a:rPr sz="1000" spc="15" dirty="0">
                <a:solidFill>
                  <a:srgbClr val="292934"/>
                </a:solidFill>
                <a:latin typeface="Arial"/>
                <a:cs typeface="Arial"/>
              </a:rPr>
              <a:t>User </a:t>
            </a:r>
            <a:r>
              <a:rPr sz="1000" spc="285" dirty="0">
                <a:solidFill>
                  <a:srgbClr val="292934"/>
                </a:solidFill>
                <a:latin typeface="Arial"/>
                <a:cs typeface="Arial"/>
              </a:rPr>
              <a:t>| </a:t>
            </a:r>
            <a:r>
              <a:rPr sz="1000" dirty="0">
                <a:solidFill>
                  <a:srgbClr val="292934"/>
                </a:solidFill>
                <a:latin typeface="Arial"/>
                <a:cs typeface="Arial"/>
              </a:rPr>
              <a:t>sudo </a:t>
            </a:r>
            <a:r>
              <a:rPr sz="1000" spc="60" dirty="0">
                <a:solidFill>
                  <a:srgbClr val="292934"/>
                </a:solidFill>
                <a:latin typeface="Arial"/>
                <a:cs typeface="Arial"/>
              </a:rPr>
              <a:t>Configure </a:t>
            </a:r>
            <a:r>
              <a:rPr sz="1000" spc="285" dirty="0">
                <a:solidFill>
                  <a:srgbClr val="292934"/>
                </a:solidFill>
                <a:latin typeface="Arial"/>
                <a:cs typeface="Arial"/>
              </a:rPr>
              <a:t>| </a:t>
            </a:r>
            <a:r>
              <a:rPr sz="1000" spc="45" dirty="0">
                <a:solidFill>
                  <a:srgbClr val="292934"/>
                </a:solidFill>
                <a:latin typeface="Arial"/>
                <a:cs typeface="Arial"/>
              </a:rPr>
              <a:t>Place </a:t>
            </a:r>
            <a:r>
              <a:rPr sz="1000" spc="-70" dirty="0">
                <a:solidFill>
                  <a:srgbClr val="292934"/>
                </a:solidFill>
                <a:latin typeface="Arial"/>
                <a:cs typeface="Arial"/>
              </a:rPr>
              <a:t>new </a:t>
            </a:r>
            <a:r>
              <a:rPr sz="1000" spc="120" dirty="0">
                <a:solidFill>
                  <a:srgbClr val="292934"/>
                </a:solidFill>
                <a:latin typeface="Arial"/>
                <a:cs typeface="Arial"/>
              </a:rPr>
              <a:t>config] </a:t>
            </a:r>
            <a:r>
              <a:rPr sz="1000" spc="155" dirty="0">
                <a:solidFill>
                  <a:srgbClr val="292934"/>
                </a:solidFill>
                <a:latin typeface="Arial"/>
                <a:cs typeface="Arial"/>
              </a:rPr>
              <a:t>***********  </a:t>
            </a:r>
            <a:r>
              <a:rPr sz="1000" spc="30" dirty="0">
                <a:solidFill>
                  <a:srgbClr val="292934"/>
                </a:solidFill>
                <a:latin typeface="Arial"/>
                <a:cs typeface="Arial"/>
              </a:rPr>
              <a:t>changed:</a:t>
            </a:r>
            <a:r>
              <a:rPr sz="1000" spc="26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000" spc="60" dirty="0">
                <a:solidFill>
                  <a:srgbClr val="292934"/>
                </a:solidFill>
                <a:latin typeface="Arial"/>
                <a:cs typeface="Arial"/>
              </a:rPr>
              <a:t>[new-vm-clone]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50">
              <a:latin typeface="Arial"/>
              <a:cs typeface="Arial"/>
            </a:endParaRPr>
          </a:p>
          <a:p>
            <a:pPr marL="12700" marR="1330960">
              <a:lnSpc>
                <a:spcPct val="120000"/>
              </a:lnSpc>
              <a:spcBef>
                <a:spcPts val="5"/>
              </a:spcBef>
            </a:pPr>
            <a:r>
              <a:rPr sz="1000" spc="-35" dirty="0">
                <a:solidFill>
                  <a:srgbClr val="292934"/>
                </a:solidFill>
                <a:latin typeface="Arial"/>
                <a:cs typeface="Arial"/>
              </a:rPr>
              <a:t>TASK: </a:t>
            </a:r>
            <a:r>
              <a:rPr sz="1000" spc="125" dirty="0">
                <a:solidFill>
                  <a:srgbClr val="292934"/>
                </a:solidFill>
                <a:latin typeface="Arial"/>
                <a:cs typeface="Arial"/>
              </a:rPr>
              <a:t>[../roles/sudoers </a:t>
            </a:r>
            <a:r>
              <a:rPr sz="1000" spc="285" dirty="0">
                <a:solidFill>
                  <a:srgbClr val="292934"/>
                </a:solidFill>
                <a:latin typeface="Arial"/>
                <a:cs typeface="Arial"/>
              </a:rPr>
              <a:t>| </a:t>
            </a:r>
            <a:r>
              <a:rPr sz="1000" spc="15" dirty="0">
                <a:solidFill>
                  <a:srgbClr val="292934"/>
                </a:solidFill>
                <a:latin typeface="Arial"/>
                <a:cs typeface="Arial"/>
              </a:rPr>
              <a:t>User </a:t>
            </a:r>
            <a:r>
              <a:rPr sz="1000" spc="285" dirty="0">
                <a:solidFill>
                  <a:srgbClr val="292934"/>
                </a:solidFill>
                <a:latin typeface="Arial"/>
                <a:cs typeface="Arial"/>
              </a:rPr>
              <a:t>| </a:t>
            </a:r>
            <a:r>
              <a:rPr sz="1000" dirty="0">
                <a:solidFill>
                  <a:srgbClr val="292934"/>
                </a:solidFill>
                <a:latin typeface="Arial"/>
                <a:cs typeface="Arial"/>
              </a:rPr>
              <a:t>sudo </a:t>
            </a:r>
            <a:r>
              <a:rPr sz="1000" spc="60" dirty="0">
                <a:solidFill>
                  <a:srgbClr val="292934"/>
                </a:solidFill>
                <a:latin typeface="Arial"/>
                <a:cs typeface="Arial"/>
              </a:rPr>
              <a:t>Configure </a:t>
            </a:r>
            <a:r>
              <a:rPr sz="1000" spc="285" dirty="0">
                <a:solidFill>
                  <a:srgbClr val="292934"/>
                </a:solidFill>
                <a:latin typeface="Arial"/>
                <a:cs typeface="Arial"/>
              </a:rPr>
              <a:t>| </a:t>
            </a:r>
            <a:r>
              <a:rPr sz="1000" spc="20" dirty="0">
                <a:solidFill>
                  <a:srgbClr val="292934"/>
                </a:solidFill>
                <a:latin typeface="Arial"/>
                <a:cs typeface="Arial"/>
              </a:rPr>
              <a:t>Clean </a:t>
            </a:r>
            <a:r>
              <a:rPr sz="1000" spc="-10" dirty="0">
                <a:solidFill>
                  <a:srgbClr val="292934"/>
                </a:solidFill>
                <a:latin typeface="Arial"/>
                <a:cs typeface="Arial"/>
              </a:rPr>
              <a:t>up </a:t>
            </a:r>
            <a:r>
              <a:rPr sz="1000" spc="45" dirty="0">
                <a:solidFill>
                  <a:srgbClr val="292934"/>
                </a:solidFill>
                <a:latin typeface="Arial"/>
                <a:cs typeface="Arial"/>
              </a:rPr>
              <a:t>temporary </a:t>
            </a:r>
            <a:r>
              <a:rPr sz="1000" spc="200" dirty="0">
                <a:solidFill>
                  <a:srgbClr val="292934"/>
                </a:solidFill>
                <a:latin typeface="Arial"/>
                <a:cs typeface="Arial"/>
              </a:rPr>
              <a:t>files] </a:t>
            </a:r>
            <a:r>
              <a:rPr sz="1000" spc="155" dirty="0">
                <a:solidFill>
                  <a:srgbClr val="292934"/>
                </a:solidFill>
                <a:latin typeface="Arial"/>
                <a:cs typeface="Arial"/>
              </a:rPr>
              <a:t>***  </a:t>
            </a:r>
            <a:r>
              <a:rPr sz="1000" spc="30" dirty="0">
                <a:solidFill>
                  <a:srgbClr val="292934"/>
                </a:solidFill>
                <a:latin typeface="Arial"/>
                <a:cs typeface="Arial"/>
              </a:rPr>
              <a:t>changed:</a:t>
            </a:r>
            <a:r>
              <a:rPr sz="1000" spc="26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000" spc="60" dirty="0">
                <a:solidFill>
                  <a:srgbClr val="292934"/>
                </a:solidFill>
                <a:latin typeface="Arial"/>
                <a:cs typeface="Arial"/>
              </a:rPr>
              <a:t>[new-vm-clone]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-35" dirty="0">
                <a:solidFill>
                  <a:srgbClr val="292934"/>
                </a:solidFill>
                <a:latin typeface="Arial"/>
                <a:cs typeface="Arial"/>
              </a:rPr>
              <a:t>TASK: </a:t>
            </a:r>
            <a:r>
              <a:rPr sz="1000" spc="45" dirty="0">
                <a:solidFill>
                  <a:srgbClr val="292934"/>
                </a:solidFill>
                <a:latin typeface="Arial"/>
                <a:cs typeface="Arial"/>
              </a:rPr>
              <a:t>[Reboot </a:t>
            </a:r>
            <a:r>
              <a:rPr sz="1000" spc="80" dirty="0">
                <a:solidFill>
                  <a:srgbClr val="292934"/>
                </a:solidFill>
                <a:latin typeface="Arial"/>
                <a:cs typeface="Arial"/>
              </a:rPr>
              <a:t>the Server]</a:t>
            </a:r>
            <a:r>
              <a:rPr sz="1000" spc="9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000" spc="155" dirty="0">
                <a:solidFill>
                  <a:srgbClr val="292934"/>
                </a:solidFill>
                <a:latin typeface="Arial"/>
                <a:cs typeface="Arial"/>
              </a:rPr>
              <a:t>*****************************************************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000" spc="30" dirty="0">
                <a:solidFill>
                  <a:srgbClr val="292934"/>
                </a:solidFill>
                <a:latin typeface="Arial"/>
                <a:cs typeface="Arial"/>
              </a:rPr>
              <a:t>changed:</a:t>
            </a:r>
            <a:r>
              <a:rPr sz="1000" spc="26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000" spc="60" dirty="0">
                <a:solidFill>
                  <a:srgbClr val="292934"/>
                </a:solidFill>
                <a:latin typeface="Arial"/>
                <a:cs typeface="Arial"/>
              </a:rPr>
              <a:t>[new-vm-clone]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Arial"/>
              <a:cs typeface="Arial"/>
            </a:endParaRPr>
          </a:p>
          <a:p>
            <a:pPr marL="12700" marR="1330960">
              <a:lnSpc>
                <a:spcPct val="120000"/>
              </a:lnSpc>
            </a:pPr>
            <a:r>
              <a:rPr sz="1000" spc="-35" dirty="0">
                <a:solidFill>
                  <a:srgbClr val="292934"/>
                </a:solidFill>
                <a:latin typeface="Arial"/>
                <a:cs typeface="Arial"/>
              </a:rPr>
              <a:t>TASK: </a:t>
            </a:r>
            <a:r>
              <a:rPr sz="1000" spc="90" dirty="0">
                <a:solidFill>
                  <a:srgbClr val="292934"/>
                </a:solidFill>
                <a:latin typeface="Arial"/>
                <a:cs typeface="Arial"/>
              </a:rPr>
              <a:t>[Wait </a:t>
            </a:r>
            <a:r>
              <a:rPr sz="1000" spc="155" dirty="0">
                <a:solidFill>
                  <a:srgbClr val="292934"/>
                </a:solidFill>
                <a:latin typeface="Arial"/>
                <a:cs typeface="Arial"/>
              </a:rPr>
              <a:t>for </a:t>
            </a:r>
            <a:r>
              <a:rPr sz="1000" spc="55" dirty="0">
                <a:solidFill>
                  <a:srgbClr val="292934"/>
                </a:solidFill>
                <a:latin typeface="Arial"/>
                <a:cs typeface="Arial"/>
              </a:rPr>
              <a:t>Server </a:t>
            </a:r>
            <a:r>
              <a:rPr sz="1000" spc="130" dirty="0">
                <a:solidFill>
                  <a:srgbClr val="292934"/>
                </a:solidFill>
                <a:latin typeface="Arial"/>
                <a:cs typeface="Arial"/>
              </a:rPr>
              <a:t>to </a:t>
            </a:r>
            <a:r>
              <a:rPr sz="1000" spc="-65" dirty="0">
                <a:solidFill>
                  <a:srgbClr val="292934"/>
                </a:solidFill>
                <a:latin typeface="Arial"/>
                <a:cs typeface="Arial"/>
              </a:rPr>
              <a:t>come </a:t>
            </a:r>
            <a:r>
              <a:rPr sz="1000" spc="65" dirty="0">
                <a:solidFill>
                  <a:srgbClr val="292934"/>
                </a:solidFill>
                <a:latin typeface="Arial"/>
                <a:cs typeface="Arial"/>
              </a:rPr>
              <a:t>back] </a:t>
            </a:r>
            <a:r>
              <a:rPr sz="1000" spc="155" dirty="0">
                <a:solidFill>
                  <a:srgbClr val="292934"/>
                </a:solidFill>
                <a:latin typeface="Arial"/>
                <a:cs typeface="Arial"/>
              </a:rPr>
              <a:t>******************************************  </a:t>
            </a:r>
            <a:r>
              <a:rPr sz="1000" spc="100" dirty="0">
                <a:solidFill>
                  <a:srgbClr val="292934"/>
                </a:solidFill>
                <a:latin typeface="Arial"/>
                <a:cs typeface="Arial"/>
              </a:rPr>
              <a:t>ok:</a:t>
            </a:r>
            <a:r>
              <a:rPr sz="1000" spc="27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000" spc="60" dirty="0">
                <a:solidFill>
                  <a:srgbClr val="292934"/>
                </a:solidFill>
                <a:latin typeface="Arial"/>
                <a:cs typeface="Arial"/>
              </a:rPr>
              <a:t>[new-vm-clone]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50">
              <a:latin typeface="Arial"/>
              <a:cs typeface="Arial"/>
            </a:endParaRPr>
          </a:p>
          <a:p>
            <a:pPr marL="12700" marR="1331595">
              <a:lnSpc>
                <a:spcPct val="120000"/>
              </a:lnSpc>
              <a:tabLst>
                <a:tab pos="1410335" algn="l"/>
                <a:tab pos="2106930" algn="l"/>
                <a:tab pos="3013075" algn="l"/>
                <a:tab pos="4198620" algn="l"/>
              </a:tabLst>
            </a:pPr>
            <a:r>
              <a:rPr sz="1000" spc="-95" dirty="0">
                <a:solidFill>
                  <a:srgbClr val="292934"/>
                </a:solidFill>
                <a:latin typeface="Arial"/>
                <a:cs typeface="Arial"/>
              </a:rPr>
              <a:t>PLAY </a:t>
            </a:r>
            <a:r>
              <a:rPr sz="1000" spc="-145" dirty="0">
                <a:solidFill>
                  <a:srgbClr val="292934"/>
                </a:solidFill>
                <a:latin typeface="Arial"/>
                <a:cs typeface="Arial"/>
              </a:rPr>
              <a:t>RECAP </a:t>
            </a:r>
            <a:r>
              <a:rPr sz="1000" spc="155" dirty="0">
                <a:solidFill>
                  <a:srgbClr val="292934"/>
                </a:solidFill>
                <a:latin typeface="Arial"/>
                <a:cs typeface="Arial"/>
              </a:rPr>
              <a:t>********************************************************************  </a:t>
            </a:r>
            <a:r>
              <a:rPr sz="1000" spc="25" dirty="0">
                <a:solidFill>
                  <a:srgbClr val="292934"/>
                </a:solidFill>
                <a:latin typeface="Arial"/>
                <a:cs typeface="Arial"/>
              </a:rPr>
              <a:t>new-vm-clone	</a:t>
            </a:r>
            <a:r>
              <a:rPr sz="1000" spc="265" dirty="0">
                <a:solidFill>
                  <a:srgbClr val="292934"/>
                </a:solidFill>
                <a:latin typeface="Arial"/>
                <a:cs typeface="Arial"/>
              </a:rPr>
              <a:t>:</a:t>
            </a:r>
            <a:r>
              <a:rPr sz="1000" spc="27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92934"/>
                </a:solidFill>
                <a:latin typeface="Arial"/>
                <a:cs typeface="Arial"/>
              </a:rPr>
              <a:t>ok=18	</a:t>
            </a:r>
            <a:r>
              <a:rPr sz="1000" spc="-10" dirty="0">
                <a:solidFill>
                  <a:srgbClr val="292934"/>
                </a:solidFill>
                <a:latin typeface="Arial"/>
                <a:cs typeface="Arial"/>
              </a:rPr>
              <a:t>changed=13	</a:t>
            </a:r>
            <a:r>
              <a:rPr sz="1000" spc="30" dirty="0">
                <a:solidFill>
                  <a:srgbClr val="292934"/>
                </a:solidFill>
                <a:latin typeface="Arial"/>
                <a:cs typeface="Arial"/>
              </a:rPr>
              <a:t>unreachable=0	</a:t>
            </a:r>
            <a:r>
              <a:rPr sz="1000" spc="100" dirty="0">
                <a:solidFill>
                  <a:srgbClr val="292934"/>
                </a:solidFill>
                <a:latin typeface="Arial"/>
                <a:cs typeface="Arial"/>
              </a:rPr>
              <a:t>failed=0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60813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Example: </a:t>
            </a:r>
            <a:r>
              <a:rPr spc="-85" dirty="0"/>
              <a:t>Server</a:t>
            </a:r>
            <a:r>
              <a:rPr spc="-380" dirty="0"/>
              <a:t> </a:t>
            </a:r>
            <a:r>
              <a:rPr spc="-95" dirty="0"/>
              <a:t>provisioner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5"/>
              </a:spcBef>
              <a:buClr>
                <a:srgbClr val="92A199"/>
              </a:buClr>
              <a:buSzPct val="85000"/>
              <a:buChar char="•"/>
              <a:tabLst>
                <a:tab pos="195580" algn="l"/>
              </a:tabLst>
            </a:pPr>
            <a:r>
              <a:rPr dirty="0"/>
              <a:t>Build and configure</a:t>
            </a:r>
            <a:r>
              <a:rPr spc="-90" dirty="0"/>
              <a:t> </a:t>
            </a:r>
            <a:r>
              <a:rPr dirty="0"/>
              <a:t>webserver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100" dirty="0"/>
              <a:t>---</a:t>
            </a:r>
            <a:endParaRPr sz="1100"/>
          </a:p>
          <a:p>
            <a:pPr>
              <a:lnSpc>
                <a:spcPct val="100000"/>
              </a:lnSpc>
            </a:pPr>
            <a:endParaRPr sz="1150"/>
          </a:p>
          <a:p>
            <a:pPr marL="12700">
              <a:lnSpc>
                <a:spcPct val="100000"/>
              </a:lnSpc>
            </a:pPr>
            <a:r>
              <a:rPr sz="1100" dirty="0"/>
              <a:t>#packer </a:t>
            </a:r>
            <a:r>
              <a:rPr sz="1100" spc="-5" dirty="0"/>
              <a:t>provisioning</a:t>
            </a:r>
            <a:r>
              <a:rPr sz="1100" spc="-10" dirty="0"/>
              <a:t> </a:t>
            </a:r>
            <a:r>
              <a:rPr sz="1100" spc="-5" dirty="0"/>
              <a:t>only</a:t>
            </a:r>
            <a:endParaRPr sz="1100"/>
          </a:p>
          <a:p>
            <a:pPr>
              <a:lnSpc>
                <a:spcPct val="100000"/>
              </a:lnSpc>
            </a:pPr>
            <a:endParaRPr sz="1150"/>
          </a:p>
          <a:p>
            <a:pPr marL="90170" marR="2491105" indent="-78105">
              <a:lnSpc>
                <a:spcPct val="100000"/>
              </a:lnSpc>
              <a:buChar char="-"/>
              <a:tabLst>
                <a:tab pos="96520" algn="l"/>
              </a:tabLst>
            </a:pPr>
            <a:r>
              <a:rPr sz="1100" dirty="0"/>
              <a:t>hosts: </a:t>
            </a:r>
            <a:r>
              <a:rPr sz="1100" spc="-5" dirty="0"/>
              <a:t>all  connection:</a:t>
            </a:r>
            <a:r>
              <a:rPr sz="1100" spc="-60" dirty="0"/>
              <a:t> </a:t>
            </a:r>
            <a:r>
              <a:rPr sz="1100" spc="-5" dirty="0"/>
              <a:t>local</a:t>
            </a:r>
            <a:endParaRPr sz="1100"/>
          </a:p>
          <a:p>
            <a:pPr marL="90170" marR="2206625">
              <a:lnSpc>
                <a:spcPct val="100000"/>
              </a:lnSpc>
            </a:pPr>
            <a:r>
              <a:rPr sz="1100" dirty="0"/>
              <a:t>remote_user:</a:t>
            </a:r>
            <a:r>
              <a:rPr sz="1100" spc="-114" dirty="0"/>
              <a:t> </a:t>
            </a:r>
            <a:r>
              <a:rPr sz="1100" spc="-5" dirty="0"/>
              <a:t>vagrant  </a:t>
            </a:r>
            <a:r>
              <a:rPr sz="1100" dirty="0"/>
              <a:t>sudo: True  sudo_user: root  </a:t>
            </a:r>
            <a:r>
              <a:rPr sz="1100" spc="-5" dirty="0"/>
              <a:t>vars_files:</a:t>
            </a:r>
            <a:endParaRPr sz="1100"/>
          </a:p>
          <a:p>
            <a:pPr marL="90170" marR="1893570" lvl="1" indent="76200">
              <a:lnSpc>
                <a:spcPct val="100000"/>
              </a:lnSpc>
              <a:buChar char="-"/>
              <a:tabLst>
                <a:tab pos="248920" algn="l"/>
              </a:tabLst>
            </a:pPr>
            <a:r>
              <a:rPr sz="1100" spc="-5" dirty="0">
                <a:solidFill>
                  <a:srgbClr val="292934"/>
                </a:solidFill>
                <a:latin typeface="Arial"/>
                <a:cs typeface="Arial"/>
              </a:rPr>
              <a:t>roles/vars/cloud.encrypt  vars:</a:t>
            </a:r>
            <a:endParaRPr sz="1100">
              <a:latin typeface="Arial"/>
              <a:cs typeface="Arial"/>
            </a:endParaRPr>
          </a:p>
          <a:p>
            <a:pPr marL="90170" marR="2172970" indent="76200">
              <a:lnSpc>
                <a:spcPct val="100000"/>
              </a:lnSpc>
            </a:pPr>
            <a:r>
              <a:rPr sz="1100" spc="-5" dirty="0"/>
              <a:t>lifecycle:</a:t>
            </a:r>
            <a:r>
              <a:rPr sz="1100" spc="-65" dirty="0"/>
              <a:t> </a:t>
            </a:r>
            <a:r>
              <a:rPr sz="1100" dirty="0"/>
              <a:t>'production'  </a:t>
            </a:r>
            <a:r>
              <a:rPr sz="1100" spc="-5" dirty="0"/>
              <a:t>build_flavor: 'cloud'  app_flavor: </a:t>
            </a:r>
            <a:r>
              <a:rPr sz="1100" dirty="0"/>
              <a:t>'app'  </a:t>
            </a:r>
            <a:r>
              <a:rPr sz="1100" spc="-5" dirty="0"/>
              <a:t>roles:</a:t>
            </a:r>
            <a:endParaRPr sz="1100"/>
          </a:p>
          <a:p>
            <a:pPr marL="248920" lvl="1" indent="-82550">
              <a:lnSpc>
                <a:spcPct val="100000"/>
              </a:lnSpc>
              <a:buChar char="-"/>
              <a:tabLst>
                <a:tab pos="248920" algn="l"/>
              </a:tabLst>
            </a:pPr>
            <a:r>
              <a:rPr sz="1100" dirty="0">
                <a:solidFill>
                  <a:srgbClr val="292934"/>
                </a:solidFill>
                <a:latin typeface="Arial"/>
                <a:cs typeface="Arial"/>
              </a:rPr>
              <a:t>roles/debian</a:t>
            </a:r>
            <a:endParaRPr sz="1100">
              <a:latin typeface="Arial"/>
              <a:cs typeface="Arial"/>
            </a:endParaRPr>
          </a:p>
          <a:p>
            <a:pPr marL="248920" lvl="1" indent="-82550">
              <a:lnSpc>
                <a:spcPct val="100000"/>
              </a:lnSpc>
              <a:buChar char="-"/>
              <a:tabLst>
                <a:tab pos="248920" algn="l"/>
              </a:tabLst>
            </a:pPr>
            <a:r>
              <a:rPr sz="1100" spc="-5" dirty="0">
                <a:solidFill>
                  <a:srgbClr val="292934"/>
                </a:solidFill>
                <a:latin typeface="Arial"/>
                <a:cs typeface="Arial"/>
              </a:rPr>
              <a:t>roles/vmware-tools</a:t>
            </a:r>
            <a:endParaRPr sz="1100">
              <a:latin typeface="Arial"/>
              <a:cs typeface="Arial"/>
            </a:endParaRPr>
          </a:p>
          <a:p>
            <a:pPr marL="248920" lvl="1" indent="-82550">
              <a:lnSpc>
                <a:spcPct val="100000"/>
              </a:lnSpc>
              <a:buChar char="-"/>
              <a:tabLst>
                <a:tab pos="248920" algn="l"/>
              </a:tabLst>
            </a:pPr>
            <a:r>
              <a:rPr sz="1100" dirty="0">
                <a:solidFill>
                  <a:srgbClr val="292934"/>
                </a:solidFill>
                <a:latin typeface="Arial"/>
                <a:cs typeface="Arial"/>
              </a:rPr>
              <a:t>roles/local-users</a:t>
            </a:r>
            <a:endParaRPr sz="1100">
              <a:latin typeface="Arial"/>
              <a:cs typeface="Arial"/>
            </a:endParaRPr>
          </a:p>
          <a:p>
            <a:pPr marL="248920" lvl="1" indent="-82550">
              <a:lnSpc>
                <a:spcPct val="100000"/>
              </a:lnSpc>
              <a:buChar char="-"/>
              <a:tabLst>
                <a:tab pos="248920" algn="l"/>
              </a:tabLst>
            </a:pPr>
            <a:r>
              <a:rPr sz="1100" spc="-5" dirty="0">
                <a:solidFill>
                  <a:srgbClr val="292934"/>
                </a:solidFill>
                <a:latin typeface="Arial"/>
                <a:cs typeface="Arial"/>
              </a:rPr>
              <a:t>roles/active-directory</a:t>
            </a:r>
            <a:endParaRPr sz="1100">
              <a:latin typeface="Arial"/>
              <a:cs typeface="Arial"/>
            </a:endParaRPr>
          </a:p>
          <a:p>
            <a:pPr marL="248920" lvl="1" indent="-82550">
              <a:lnSpc>
                <a:spcPct val="100000"/>
              </a:lnSpc>
              <a:buChar char="-"/>
              <a:tabLst>
                <a:tab pos="248920" algn="l"/>
              </a:tabLst>
            </a:pPr>
            <a:r>
              <a:rPr sz="1100" spc="-5" dirty="0">
                <a:solidFill>
                  <a:srgbClr val="292934"/>
                </a:solidFill>
                <a:latin typeface="Arial"/>
                <a:cs typeface="Arial"/>
              </a:rPr>
              <a:t>roles/cloud-baseline</a:t>
            </a:r>
            <a:endParaRPr sz="1100">
              <a:latin typeface="Arial"/>
              <a:cs typeface="Arial"/>
            </a:endParaRPr>
          </a:p>
          <a:p>
            <a:pPr marL="248920" lvl="1" indent="-82550">
              <a:lnSpc>
                <a:spcPct val="100000"/>
              </a:lnSpc>
              <a:spcBef>
                <a:spcPts val="5"/>
              </a:spcBef>
              <a:buChar char="-"/>
              <a:tabLst>
                <a:tab pos="248920" algn="l"/>
              </a:tabLst>
            </a:pPr>
            <a:r>
              <a:rPr sz="1100" dirty="0">
                <a:solidFill>
                  <a:srgbClr val="292934"/>
                </a:solidFill>
                <a:latin typeface="Arial"/>
                <a:cs typeface="Arial"/>
              </a:rPr>
              <a:t>roles/sudoers</a:t>
            </a:r>
            <a:endParaRPr sz="1100">
              <a:latin typeface="Arial"/>
              <a:cs typeface="Arial"/>
            </a:endParaRPr>
          </a:p>
          <a:p>
            <a:pPr marL="248920" lvl="1" indent="-82550">
              <a:lnSpc>
                <a:spcPct val="100000"/>
              </a:lnSpc>
              <a:buChar char="-"/>
              <a:tabLst>
                <a:tab pos="248920" algn="l"/>
              </a:tabLst>
            </a:pPr>
            <a:r>
              <a:rPr sz="1100" spc="-5" dirty="0">
                <a:solidFill>
                  <a:srgbClr val="292934"/>
                </a:solidFill>
                <a:latin typeface="Arial"/>
                <a:cs typeface="Arial"/>
              </a:rPr>
              <a:t>roles/iptables</a:t>
            </a:r>
            <a:endParaRPr sz="1100">
              <a:latin typeface="Arial"/>
              <a:cs typeface="Arial"/>
            </a:endParaRPr>
          </a:p>
          <a:p>
            <a:pPr marL="248920" lvl="1" indent="-82550">
              <a:lnSpc>
                <a:spcPct val="100000"/>
              </a:lnSpc>
              <a:buChar char="-"/>
              <a:tabLst>
                <a:tab pos="248920" algn="l"/>
              </a:tabLst>
            </a:pPr>
            <a:r>
              <a:rPr sz="1100" dirty="0">
                <a:solidFill>
                  <a:srgbClr val="292934"/>
                </a:solidFill>
                <a:latin typeface="Arial"/>
                <a:cs typeface="Arial"/>
              </a:rPr>
              <a:t>roles/java-jdk-7</a:t>
            </a:r>
            <a:endParaRPr sz="1100">
              <a:latin typeface="Arial"/>
              <a:cs typeface="Arial"/>
            </a:endParaRPr>
          </a:p>
          <a:p>
            <a:pPr marL="248920" lvl="1" indent="-82550">
              <a:lnSpc>
                <a:spcPct val="100000"/>
              </a:lnSpc>
              <a:buChar char="-"/>
              <a:tabLst>
                <a:tab pos="248920" algn="l"/>
              </a:tabLst>
            </a:pPr>
            <a:r>
              <a:rPr sz="1100" dirty="0">
                <a:solidFill>
                  <a:srgbClr val="292934"/>
                </a:solidFill>
                <a:latin typeface="Arial"/>
                <a:cs typeface="Arial"/>
              </a:rPr>
              <a:t>roles/tomcat-7</a:t>
            </a:r>
            <a:endParaRPr sz="1100">
              <a:latin typeface="Arial"/>
              <a:cs typeface="Arial"/>
            </a:endParaRPr>
          </a:p>
          <a:p>
            <a:pPr marL="248920" lvl="1" indent="-82550">
              <a:lnSpc>
                <a:spcPct val="100000"/>
              </a:lnSpc>
              <a:buChar char="-"/>
              <a:tabLst>
                <a:tab pos="248920" algn="l"/>
              </a:tabLst>
            </a:pPr>
            <a:r>
              <a:rPr sz="1100" dirty="0">
                <a:solidFill>
                  <a:srgbClr val="292934"/>
                </a:solidFill>
                <a:latin typeface="Arial"/>
                <a:cs typeface="Arial"/>
              </a:rPr>
              <a:t>{ </a:t>
            </a:r>
            <a:r>
              <a:rPr sz="1100" spc="-5" dirty="0">
                <a:solidFill>
                  <a:srgbClr val="292934"/>
                </a:solidFill>
                <a:latin typeface="Arial"/>
                <a:cs typeface="Arial"/>
              </a:rPr>
              <a:t>role: roles/tomcat-native, when: native </a:t>
            </a:r>
            <a:r>
              <a:rPr sz="1100" dirty="0">
                <a:solidFill>
                  <a:srgbClr val="292934"/>
                </a:solidFill>
                <a:latin typeface="Arial"/>
                <a:cs typeface="Arial"/>
              </a:rPr>
              <a:t>== 'true'</a:t>
            </a:r>
            <a:r>
              <a:rPr sz="1100" spc="-7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92934"/>
                </a:solidFill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37659" y="2601595"/>
            <a:ext cx="3158490" cy="3211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0815" indent="-82550">
              <a:lnSpc>
                <a:spcPct val="100000"/>
              </a:lnSpc>
              <a:spcBef>
                <a:spcPts val="105"/>
              </a:spcBef>
              <a:buChar char="-"/>
              <a:tabLst>
                <a:tab pos="171450" algn="l"/>
              </a:tabLst>
            </a:pPr>
            <a:r>
              <a:rPr sz="1100" spc="-5" dirty="0">
                <a:solidFill>
                  <a:srgbClr val="292934"/>
                </a:solidFill>
                <a:latin typeface="Arial"/>
                <a:cs typeface="Arial"/>
              </a:rPr>
              <a:t>roles/ansible</a:t>
            </a:r>
            <a:endParaRPr sz="1100">
              <a:latin typeface="Arial"/>
              <a:cs typeface="Arial"/>
            </a:endParaRPr>
          </a:p>
          <a:p>
            <a:pPr marL="170815" indent="-82550">
              <a:lnSpc>
                <a:spcPct val="100000"/>
              </a:lnSpc>
              <a:buChar char="-"/>
              <a:tabLst>
                <a:tab pos="171450" algn="l"/>
              </a:tabLst>
            </a:pPr>
            <a:r>
              <a:rPr sz="1100" spc="-5" dirty="0">
                <a:solidFill>
                  <a:srgbClr val="292934"/>
                </a:solidFill>
                <a:latin typeface="Arial"/>
                <a:cs typeface="Arial"/>
              </a:rPr>
              <a:t>roles/app-dynamics</a:t>
            </a:r>
            <a:endParaRPr sz="1100">
              <a:latin typeface="Arial"/>
              <a:cs typeface="Arial"/>
            </a:endParaRPr>
          </a:p>
          <a:p>
            <a:pPr marL="170815" indent="-82550">
              <a:lnSpc>
                <a:spcPct val="100000"/>
              </a:lnSpc>
              <a:buChar char="-"/>
              <a:tabLst>
                <a:tab pos="171450" algn="l"/>
              </a:tabLst>
            </a:pPr>
            <a:r>
              <a:rPr sz="1100" spc="-5" dirty="0">
                <a:solidFill>
                  <a:srgbClr val="292934"/>
                </a:solidFill>
                <a:latin typeface="Arial"/>
                <a:cs typeface="Arial"/>
              </a:rPr>
              <a:t>roles/opsview</a:t>
            </a:r>
            <a:endParaRPr sz="1100">
              <a:latin typeface="Arial"/>
              <a:cs typeface="Arial"/>
            </a:endParaRPr>
          </a:p>
          <a:p>
            <a:pPr marL="170815" indent="-82550">
              <a:lnSpc>
                <a:spcPct val="100000"/>
              </a:lnSpc>
              <a:buChar char="-"/>
              <a:tabLst>
                <a:tab pos="171450" algn="l"/>
              </a:tabLst>
            </a:pPr>
            <a:r>
              <a:rPr sz="1100" dirty="0">
                <a:solidFill>
                  <a:srgbClr val="292934"/>
                </a:solidFill>
                <a:latin typeface="Arial"/>
                <a:cs typeface="Arial"/>
              </a:rPr>
              <a:t>roles/cleanup</a:t>
            </a:r>
            <a:endParaRPr sz="1100">
              <a:latin typeface="Arial"/>
              <a:cs typeface="Arial"/>
            </a:endParaRPr>
          </a:p>
          <a:p>
            <a:pPr marL="12700" marR="2489200" indent="76200">
              <a:lnSpc>
                <a:spcPct val="100000"/>
              </a:lnSpc>
              <a:buChar char="-"/>
              <a:tabLst>
                <a:tab pos="171450" algn="l"/>
              </a:tabLst>
            </a:pPr>
            <a:r>
              <a:rPr sz="1100" dirty="0">
                <a:solidFill>
                  <a:srgbClr val="292934"/>
                </a:solidFill>
                <a:latin typeface="Arial"/>
                <a:cs typeface="Arial"/>
              </a:rPr>
              <a:t>ro</a:t>
            </a:r>
            <a:r>
              <a:rPr sz="1100" spc="-10" dirty="0">
                <a:solidFill>
                  <a:srgbClr val="292934"/>
                </a:solidFill>
                <a:latin typeface="Arial"/>
                <a:cs typeface="Arial"/>
              </a:rPr>
              <a:t>l</a:t>
            </a:r>
            <a:r>
              <a:rPr sz="1100" dirty="0">
                <a:solidFill>
                  <a:srgbClr val="292934"/>
                </a:solidFill>
                <a:latin typeface="Arial"/>
                <a:cs typeface="Arial"/>
              </a:rPr>
              <a:t>es/g</a:t>
            </a:r>
            <a:r>
              <a:rPr sz="1100" spc="-5" dirty="0">
                <a:solidFill>
                  <a:srgbClr val="292934"/>
                </a:solidFill>
                <a:latin typeface="Arial"/>
                <a:cs typeface="Arial"/>
              </a:rPr>
              <a:t>i</a:t>
            </a:r>
            <a:r>
              <a:rPr sz="1100" dirty="0">
                <a:solidFill>
                  <a:srgbClr val="292934"/>
                </a:solidFill>
                <a:latin typeface="Arial"/>
                <a:cs typeface="Arial"/>
              </a:rPr>
              <a:t>t  tasks:</a:t>
            </a:r>
            <a:endParaRPr sz="1100">
              <a:latin typeface="Arial"/>
              <a:cs typeface="Arial"/>
            </a:endParaRPr>
          </a:p>
          <a:p>
            <a:pPr marL="170815" indent="-82550">
              <a:lnSpc>
                <a:spcPct val="100000"/>
              </a:lnSpc>
              <a:buChar char="-"/>
              <a:tabLst>
                <a:tab pos="171450" algn="l"/>
              </a:tabLst>
            </a:pPr>
            <a:r>
              <a:rPr sz="1100" dirty="0">
                <a:solidFill>
                  <a:srgbClr val="292934"/>
                </a:solidFill>
                <a:latin typeface="Arial"/>
                <a:cs typeface="Arial"/>
              </a:rPr>
              <a:t>name: </a:t>
            </a:r>
            <a:r>
              <a:rPr sz="1100" spc="-5" dirty="0">
                <a:solidFill>
                  <a:srgbClr val="292934"/>
                </a:solidFill>
                <a:latin typeface="Arial"/>
                <a:cs typeface="Arial"/>
              </a:rPr>
              <a:t>Reboot </a:t>
            </a:r>
            <a:r>
              <a:rPr sz="1100" dirty="0">
                <a:solidFill>
                  <a:srgbClr val="292934"/>
                </a:solidFill>
                <a:latin typeface="Arial"/>
                <a:cs typeface="Arial"/>
              </a:rPr>
              <a:t>the</a:t>
            </a:r>
            <a:r>
              <a:rPr sz="1100" spc="-6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292934"/>
                </a:solidFill>
                <a:latin typeface="Arial"/>
                <a:cs typeface="Arial"/>
              </a:rPr>
              <a:t>Server</a:t>
            </a:r>
            <a:endParaRPr sz="110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</a:pPr>
            <a:r>
              <a:rPr sz="1100" dirty="0">
                <a:solidFill>
                  <a:srgbClr val="292934"/>
                </a:solidFill>
                <a:latin typeface="Arial"/>
                <a:cs typeface="Arial"/>
              </a:rPr>
              <a:t>command:</a:t>
            </a:r>
            <a:r>
              <a:rPr sz="1100" spc="-6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92934"/>
                </a:solidFill>
                <a:latin typeface="Arial"/>
                <a:cs typeface="Arial"/>
              </a:rPr>
              <a:t>'/sbin/reboot'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292934"/>
                </a:solidFill>
                <a:latin typeface="Arial"/>
                <a:cs typeface="Arial"/>
              </a:rPr>
              <a:t>- name: </a:t>
            </a:r>
            <a:r>
              <a:rPr sz="1100" spc="5" dirty="0">
                <a:solidFill>
                  <a:srgbClr val="292934"/>
                </a:solidFill>
                <a:latin typeface="Arial"/>
                <a:cs typeface="Arial"/>
              </a:rPr>
              <a:t>Wait for </a:t>
            </a:r>
            <a:r>
              <a:rPr sz="1100" spc="-5" dirty="0">
                <a:solidFill>
                  <a:srgbClr val="292934"/>
                </a:solidFill>
                <a:latin typeface="Arial"/>
                <a:cs typeface="Arial"/>
              </a:rPr>
              <a:t>Server </a:t>
            </a:r>
            <a:r>
              <a:rPr sz="1100" dirty="0">
                <a:solidFill>
                  <a:srgbClr val="292934"/>
                </a:solidFill>
                <a:latin typeface="Arial"/>
                <a:cs typeface="Arial"/>
              </a:rPr>
              <a:t>to come</a:t>
            </a:r>
            <a:r>
              <a:rPr sz="1100" spc="-2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92934"/>
                </a:solidFill>
                <a:latin typeface="Arial"/>
                <a:cs typeface="Arial"/>
              </a:rPr>
              <a:t>back</a:t>
            </a:r>
            <a:endParaRPr sz="1100">
              <a:latin typeface="Arial"/>
              <a:cs typeface="Arial"/>
            </a:endParaRPr>
          </a:p>
          <a:p>
            <a:pPr marL="165100" marR="5080">
              <a:lnSpc>
                <a:spcPct val="100000"/>
              </a:lnSpc>
            </a:pPr>
            <a:r>
              <a:rPr sz="1100" spc="-5" dirty="0">
                <a:solidFill>
                  <a:srgbClr val="292934"/>
                </a:solidFill>
                <a:latin typeface="Arial"/>
                <a:cs typeface="Arial"/>
              </a:rPr>
              <a:t>wait_for: host='{{inventory_hostname}}' </a:t>
            </a:r>
            <a:r>
              <a:rPr sz="1100" dirty="0">
                <a:solidFill>
                  <a:srgbClr val="292934"/>
                </a:solidFill>
                <a:latin typeface="Arial"/>
                <a:cs typeface="Arial"/>
              </a:rPr>
              <a:t>port='22’  sudo:</a:t>
            </a:r>
            <a:r>
              <a:rPr sz="11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92934"/>
                </a:solidFill>
                <a:latin typeface="Arial"/>
                <a:cs typeface="Arial"/>
              </a:rPr>
              <a:t>no</a:t>
            </a:r>
            <a:endParaRPr sz="110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</a:pPr>
            <a:r>
              <a:rPr sz="1100" dirty="0">
                <a:solidFill>
                  <a:srgbClr val="292934"/>
                </a:solidFill>
                <a:latin typeface="Arial"/>
                <a:cs typeface="Arial"/>
              </a:rPr>
              <a:t>delegate_to:</a:t>
            </a:r>
            <a:r>
              <a:rPr sz="1100" spc="-4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292934"/>
                </a:solidFill>
                <a:latin typeface="Arial"/>
                <a:cs typeface="Arial"/>
              </a:rPr>
              <a:t>localhost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</a:pPr>
            <a:r>
              <a:rPr sz="1100" dirty="0">
                <a:solidFill>
                  <a:srgbClr val="292934"/>
                </a:solidFill>
                <a:latin typeface="Arial"/>
                <a:cs typeface="Arial"/>
              </a:rPr>
              <a:t>- name: </a:t>
            </a:r>
            <a:r>
              <a:rPr sz="1100" spc="5" dirty="0">
                <a:solidFill>
                  <a:srgbClr val="292934"/>
                </a:solidFill>
                <a:latin typeface="Arial"/>
                <a:cs typeface="Arial"/>
              </a:rPr>
              <a:t>Wait for </a:t>
            </a:r>
            <a:r>
              <a:rPr sz="1100" spc="-5" dirty="0">
                <a:solidFill>
                  <a:srgbClr val="292934"/>
                </a:solidFill>
                <a:latin typeface="Arial"/>
                <a:cs typeface="Arial"/>
              </a:rPr>
              <a:t>Services </a:t>
            </a:r>
            <a:r>
              <a:rPr sz="1100" dirty="0">
                <a:solidFill>
                  <a:srgbClr val="292934"/>
                </a:solidFill>
                <a:latin typeface="Arial"/>
                <a:cs typeface="Arial"/>
              </a:rPr>
              <a:t>to start</a:t>
            </a:r>
            <a:r>
              <a:rPr sz="1100" spc="-2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92934"/>
                </a:solidFill>
                <a:latin typeface="Arial"/>
                <a:cs typeface="Arial"/>
              </a:rPr>
              <a:t>fully</a:t>
            </a:r>
            <a:endParaRPr sz="1100">
              <a:latin typeface="Arial"/>
              <a:cs typeface="Arial"/>
            </a:endParaRPr>
          </a:p>
          <a:p>
            <a:pPr marL="165100" marR="146685">
              <a:lnSpc>
                <a:spcPct val="100000"/>
              </a:lnSpc>
            </a:pPr>
            <a:r>
              <a:rPr sz="1100" spc="-5" dirty="0">
                <a:solidFill>
                  <a:srgbClr val="292934"/>
                </a:solidFill>
                <a:latin typeface="Arial"/>
                <a:cs typeface="Arial"/>
              </a:rPr>
              <a:t>wait_for: port='{{item}}' delay='5' </a:t>
            </a:r>
            <a:r>
              <a:rPr sz="1100" dirty="0">
                <a:solidFill>
                  <a:srgbClr val="292934"/>
                </a:solidFill>
                <a:latin typeface="Arial"/>
                <a:cs typeface="Arial"/>
              </a:rPr>
              <a:t>timeout='600'  </a:t>
            </a:r>
            <a:r>
              <a:rPr sz="1100" spc="-5" dirty="0">
                <a:solidFill>
                  <a:srgbClr val="292934"/>
                </a:solidFill>
                <a:latin typeface="Arial"/>
                <a:cs typeface="Arial"/>
              </a:rPr>
              <a:t>with_items:</a:t>
            </a:r>
            <a:endParaRPr sz="11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</a:pPr>
            <a:r>
              <a:rPr sz="1100" dirty="0">
                <a:solidFill>
                  <a:srgbClr val="292934"/>
                </a:solidFill>
                <a:latin typeface="Arial"/>
                <a:cs typeface="Arial"/>
              </a:rPr>
              <a:t>- '8009'</a:t>
            </a:r>
            <a:r>
              <a:rPr sz="11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92934"/>
                </a:solidFill>
                <a:latin typeface="Arial"/>
                <a:cs typeface="Arial"/>
              </a:rPr>
              <a:t>#ajp</a:t>
            </a:r>
            <a:endParaRPr sz="11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</a:pPr>
            <a:r>
              <a:rPr sz="1100" dirty="0">
                <a:solidFill>
                  <a:srgbClr val="292934"/>
                </a:solidFill>
                <a:latin typeface="Arial"/>
                <a:cs typeface="Arial"/>
              </a:rPr>
              <a:t>- '8080'</a:t>
            </a:r>
            <a:r>
              <a:rPr sz="11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92934"/>
                </a:solidFill>
                <a:latin typeface="Arial"/>
                <a:cs typeface="Arial"/>
              </a:rPr>
              <a:t>#tomcat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55276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Where </a:t>
            </a:r>
            <a:r>
              <a:rPr spc="-55" dirty="0"/>
              <a:t>do </a:t>
            </a:r>
            <a:r>
              <a:rPr spc="-5" dirty="0"/>
              <a:t>I </a:t>
            </a:r>
            <a:r>
              <a:rPr spc="-55" dirty="0"/>
              <a:t>go </a:t>
            </a:r>
            <a:r>
              <a:rPr spc="-80" dirty="0"/>
              <a:t>from</a:t>
            </a:r>
            <a:r>
              <a:rPr spc="-819" dirty="0"/>
              <a:t> </a:t>
            </a:r>
            <a:r>
              <a:rPr spc="-85" dirty="0"/>
              <a:t>here?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2320"/>
            <a:ext cx="7764780" cy="419671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Stop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doing everything by</a:t>
            </a:r>
            <a:r>
              <a:rPr sz="2400" spc="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hand!</a:t>
            </a:r>
            <a:endParaRPr sz="2400">
              <a:latin typeface="Arial"/>
              <a:cs typeface="Arial"/>
            </a:endParaRPr>
          </a:p>
          <a:p>
            <a:pPr marL="194945" marR="50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If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you find yourself logging in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more than one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VM to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do  the same</a:t>
            </a:r>
            <a:r>
              <a:rPr sz="2400" spc="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task...</a:t>
            </a:r>
            <a:endParaRPr sz="2400">
              <a:latin typeface="Arial"/>
              <a:cs typeface="Arial"/>
            </a:endParaRPr>
          </a:p>
          <a:p>
            <a:pPr marL="194945" marR="240029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If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you have been meaning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get around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patching or  updating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bunch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of</a:t>
            </a:r>
            <a:r>
              <a:rPr sz="2400" spc="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VMs...</a:t>
            </a:r>
            <a:endParaRPr sz="2400">
              <a:latin typeface="Arial"/>
              <a:cs typeface="Arial"/>
            </a:endParaRPr>
          </a:p>
          <a:p>
            <a:pPr marL="194945" marR="68453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If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you know all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of the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prompts of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the OS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installer by 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heart...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If scp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and vi are your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favorite</a:t>
            </a:r>
            <a:r>
              <a:rPr sz="2400" spc="-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tools...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If you dread the </a:t>
            </a:r>
            <a:r>
              <a:rPr sz="2400" spc="-10" dirty="0">
                <a:solidFill>
                  <a:srgbClr val="292934"/>
                </a:solidFill>
                <a:latin typeface="Arial"/>
                <a:cs typeface="Arial"/>
              </a:rPr>
              <a:t>next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release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your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application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If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you wince every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time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your phone</a:t>
            </a:r>
            <a:r>
              <a:rPr sz="2400" spc="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rings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52787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Recommended</a:t>
            </a:r>
            <a:r>
              <a:rPr spc="-245" dirty="0"/>
              <a:t> </a:t>
            </a:r>
            <a:r>
              <a:rPr spc="-90" dirty="0"/>
              <a:t>Reading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72891"/>
            <a:ext cx="5471795" cy="200088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530"/>
              </a:spcBef>
              <a:buClr>
                <a:srgbClr val="92A199"/>
              </a:buClr>
              <a:buSzPct val="83333"/>
              <a:buChar char="•"/>
              <a:tabLst>
                <a:tab pos="195580" algn="l"/>
              </a:tabLst>
            </a:pP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http://docs.ansible.com/</a:t>
            </a:r>
            <a:endParaRPr sz="18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430"/>
              </a:spcBef>
              <a:buClr>
                <a:srgbClr val="92A199"/>
              </a:buClr>
              <a:buSzPct val="83333"/>
              <a:buChar char="•"/>
              <a:tabLst>
                <a:tab pos="195580" algn="l"/>
              </a:tabLst>
            </a:pP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https://github.com/ansible/ansible-examples</a:t>
            </a:r>
            <a:endParaRPr sz="18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434"/>
              </a:spcBef>
              <a:buClr>
                <a:srgbClr val="92A199"/>
              </a:buClr>
              <a:buSzPct val="83333"/>
              <a:buChar char="•"/>
              <a:tabLst>
                <a:tab pos="195580" algn="l"/>
              </a:tabLst>
            </a:pP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4"/>
              </a:rPr>
              <a:t>https://gist.github.com/marktheunissen/2979474</a:t>
            </a:r>
            <a:endParaRPr sz="18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430"/>
              </a:spcBef>
              <a:buClr>
                <a:srgbClr val="92A199"/>
              </a:buClr>
              <a:buSzPct val="83333"/>
              <a:buChar char="•"/>
              <a:tabLst>
                <a:tab pos="195580" algn="l"/>
              </a:tabLst>
            </a:pP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5"/>
              </a:rPr>
              <a:t>http://jpmens.net/</a:t>
            </a:r>
            <a:endParaRPr sz="18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434"/>
              </a:spcBef>
              <a:buClr>
                <a:srgbClr val="92A199"/>
              </a:buClr>
              <a:buSzPct val="83333"/>
              <a:buChar char="•"/>
              <a:tabLst>
                <a:tab pos="195580" algn="l"/>
              </a:tabLst>
            </a:pPr>
            <a:r>
              <a:rPr sz="18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6"/>
              </a:rPr>
              <a:t>https://galaxy.ansible.com/</a:t>
            </a:r>
            <a:endParaRPr sz="18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430"/>
              </a:spcBef>
              <a:buClr>
                <a:srgbClr val="92A199"/>
              </a:buClr>
              <a:buSzPct val="83333"/>
              <a:buChar char="•"/>
              <a:tabLst>
                <a:tab pos="195580" algn="l"/>
              </a:tabLst>
            </a:pP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7"/>
              </a:rPr>
              <a:t>http://docs.ansible.com/vsphere_guest_module.html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500115" y="4030172"/>
            <a:ext cx="3267710" cy="2527935"/>
            <a:chOff x="5500115" y="4030172"/>
            <a:chExt cx="3267710" cy="2527935"/>
          </a:xfrm>
        </p:grpSpPr>
        <p:sp>
          <p:nvSpPr>
            <p:cNvPr id="5" name="object 5"/>
            <p:cNvSpPr/>
            <p:nvPr/>
          </p:nvSpPr>
          <p:spPr>
            <a:xfrm>
              <a:off x="5512281" y="4030172"/>
              <a:ext cx="3255290" cy="252759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500115" y="4037076"/>
              <a:ext cx="3186684" cy="243992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46005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Idempotent:</a:t>
            </a:r>
            <a:r>
              <a:rPr spc="-250" dirty="0"/>
              <a:t> </a:t>
            </a:r>
            <a:r>
              <a:rPr spc="-9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8798"/>
            <a:ext cx="8006715" cy="4869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95"/>
              </a:spcBef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sz="2200" spc="-75" dirty="0">
                <a:solidFill>
                  <a:srgbClr val="292934"/>
                </a:solidFill>
                <a:latin typeface="Arial"/>
                <a:cs typeface="Arial"/>
              </a:rPr>
              <a:t>You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could write a more complex</a:t>
            </a:r>
            <a:r>
              <a:rPr sz="2200" spc="1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34"/>
                </a:solidFill>
                <a:latin typeface="Arial"/>
                <a:cs typeface="Arial"/>
              </a:rPr>
              <a:t>script</a:t>
            </a:r>
            <a:endParaRPr sz="2200">
              <a:latin typeface="Arial"/>
              <a:cs typeface="Arial"/>
            </a:endParaRPr>
          </a:p>
          <a:p>
            <a:pPr marL="12700" marR="5010785">
              <a:lnSpc>
                <a:spcPct val="100000"/>
              </a:lnSpc>
              <a:spcBef>
                <a:spcPts val="2040"/>
              </a:spcBef>
            </a:pPr>
            <a:r>
              <a:rPr sz="1700" spc="270" dirty="0">
                <a:solidFill>
                  <a:srgbClr val="292934"/>
                </a:solidFill>
                <a:latin typeface="Arial"/>
                <a:cs typeface="Arial"/>
              </a:rPr>
              <a:t>for </a:t>
            </a:r>
            <a:r>
              <a:rPr sz="1700" spc="555" dirty="0">
                <a:solidFill>
                  <a:srgbClr val="292934"/>
                </a:solidFill>
                <a:latin typeface="Arial"/>
                <a:cs typeface="Arial"/>
              </a:rPr>
              <a:t>i </a:t>
            </a:r>
            <a:r>
              <a:rPr sz="1700" spc="270" dirty="0">
                <a:solidFill>
                  <a:srgbClr val="292934"/>
                </a:solidFill>
                <a:latin typeface="Arial"/>
                <a:cs typeface="Arial"/>
              </a:rPr>
              <a:t>in </a:t>
            </a:r>
            <a:r>
              <a:rPr sz="1700" spc="130" dirty="0">
                <a:solidFill>
                  <a:srgbClr val="292934"/>
                </a:solidFill>
                <a:latin typeface="Arial"/>
                <a:cs typeface="Arial"/>
              </a:rPr>
              <a:t>$tomcat_env_file  </a:t>
            </a:r>
            <a:r>
              <a:rPr sz="1700" spc="-15" dirty="0">
                <a:solidFill>
                  <a:srgbClr val="292934"/>
                </a:solidFill>
                <a:latin typeface="Arial"/>
                <a:cs typeface="Arial"/>
              </a:rPr>
              <a:t>do</a:t>
            </a:r>
            <a:endParaRPr sz="1700">
              <a:latin typeface="Arial"/>
              <a:cs typeface="Arial"/>
            </a:endParaRPr>
          </a:p>
          <a:p>
            <a:pPr marL="488315">
              <a:lnSpc>
                <a:spcPct val="100000"/>
              </a:lnSpc>
            </a:pPr>
            <a:r>
              <a:rPr sz="1700" spc="10" dirty="0">
                <a:solidFill>
                  <a:srgbClr val="292934"/>
                </a:solidFill>
                <a:latin typeface="Arial"/>
                <a:cs typeface="Arial"/>
              </a:rPr>
              <a:t>echo </a:t>
            </a:r>
            <a:r>
              <a:rPr sz="1700" spc="110" dirty="0">
                <a:solidFill>
                  <a:srgbClr val="292934"/>
                </a:solidFill>
                <a:latin typeface="Arial"/>
                <a:cs typeface="Arial"/>
              </a:rPr>
              <a:t>"Processing </a:t>
            </a:r>
            <a:r>
              <a:rPr sz="1700" spc="385" dirty="0">
                <a:solidFill>
                  <a:srgbClr val="292934"/>
                </a:solidFill>
                <a:latin typeface="Arial"/>
                <a:cs typeface="Arial"/>
              </a:rPr>
              <a:t>file</a:t>
            </a:r>
            <a:r>
              <a:rPr sz="1700" spc="2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700" spc="290" dirty="0">
                <a:solidFill>
                  <a:srgbClr val="292934"/>
                </a:solidFill>
                <a:latin typeface="Arial"/>
                <a:cs typeface="Arial"/>
              </a:rPr>
              <a:t>$i"</a:t>
            </a:r>
            <a:endParaRPr sz="1700">
              <a:latin typeface="Arial"/>
              <a:cs typeface="Arial"/>
            </a:endParaRPr>
          </a:p>
          <a:p>
            <a:pPr marL="488315">
              <a:lnSpc>
                <a:spcPts val="1835"/>
              </a:lnSpc>
            </a:pPr>
            <a:r>
              <a:rPr sz="1700" spc="-10" dirty="0">
                <a:solidFill>
                  <a:srgbClr val="292934"/>
                </a:solidFill>
                <a:latin typeface="Arial"/>
                <a:cs typeface="Arial"/>
              </a:rPr>
              <a:t># </a:t>
            </a:r>
            <a:r>
              <a:rPr sz="1700" spc="555" dirty="0">
                <a:solidFill>
                  <a:srgbClr val="292934"/>
                </a:solidFill>
                <a:latin typeface="Arial"/>
                <a:cs typeface="Arial"/>
              </a:rPr>
              <a:t>i </a:t>
            </a:r>
            <a:r>
              <a:rPr sz="1700" spc="105" dirty="0">
                <a:solidFill>
                  <a:srgbClr val="292934"/>
                </a:solidFill>
                <a:latin typeface="Arial"/>
                <a:cs typeface="Arial"/>
              </a:rPr>
              <a:t>hate </a:t>
            </a:r>
            <a:r>
              <a:rPr sz="1700" spc="275" dirty="0">
                <a:solidFill>
                  <a:srgbClr val="292934"/>
                </a:solidFill>
                <a:latin typeface="Arial"/>
                <a:cs typeface="Arial"/>
              </a:rPr>
              <a:t>this </a:t>
            </a:r>
            <a:r>
              <a:rPr sz="1700" spc="335" dirty="0">
                <a:solidFill>
                  <a:srgbClr val="292934"/>
                </a:solidFill>
                <a:latin typeface="Arial"/>
                <a:cs typeface="Arial"/>
              </a:rPr>
              <a:t>trick, </a:t>
            </a:r>
            <a:r>
              <a:rPr sz="1700" spc="150" dirty="0">
                <a:solidFill>
                  <a:srgbClr val="292934"/>
                </a:solidFill>
                <a:latin typeface="Arial"/>
                <a:cs typeface="Arial"/>
              </a:rPr>
              <a:t>but </a:t>
            </a:r>
            <a:r>
              <a:rPr sz="1700" spc="140" dirty="0">
                <a:solidFill>
                  <a:srgbClr val="292934"/>
                </a:solidFill>
                <a:latin typeface="Arial"/>
                <a:cs typeface="Arial"/>
              </a:rPr>
              <a:t>since </a:t>
            </a:r>
            <a:r>
              <a:rPr sz="1700" spc="-10" dirty="0">
                <a:solidFill>
                  <a:srgbClr val="292934"/>
                </a:solidFill>
                <a:latin typeface="Arial"/>
                <a:cs typeface="Arial"/>
              </a:rPr>
              <a:t>a non </a:t>
            </a:r>
            <a:r>
              <a:rPr sz="1700" spc="5" dirty="0">
                <a:solidFill>
                  <a:srgbClr val="292934"/>
                </a:solidFill>
                <a:latin typeface="Arial"/>
                <a:cs typeface="Arial"/>
              </a:rPr>
              <a:t>match </a:t>
            </a:r>
            <a:r>
              <a:rPr sz="1700" spc="320" dirty="0">
                <a:solidFill>
                  <a:srgbClr val="292934"/>
                </a:solidFill>
                <a:latin typeface="Arial"/>
                <a:cs typeface="Arial"/>
              </a:rPr>
              <a:t>is </a:t>
            </a:r>
            <a:r>
              <a:rPr sz="1700" spc="180" dirty="0">
                <a:solidFill>
                  <a:srgbClr val="292934"/>
                </a:solidFill>
                <a:latin typeface="Arial"/>
                <a:cs typeface="Arial"/>
              </a:rPr>
              <a:t>status </a:t>
            </a:r>
            <a:r>
              <a:rPr sz="1700" spc="15" dirty="0">
                <a:solidFill>
                  <a:srgbClr val="292934"/>
                </a:solidFill>
                <a:latin typeface="Arial"/>
                <a:cs typeface="Arial"/>
              </a:rPr>
              <a:t>code </a:t>
            </a:r>
            <a:r>
              <a:rPr sz="1700" spc="-10" dirty="0">
                <a:solidFill>
                  <a:srgbClr val="292934"/>
                </a:solidFill>
                <a:latin typeface="Arial"/>
                <a:cs typeface="Arial"/>
              </a:rPr>
              <a:t>1</a:t>
            </a:r>
            <a:r>
              <a:rPr sz="1700" spc="28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700" spc="-10" dirty="0">
                <a:solidFill>
                  <a:srgbClr val="292934"/>
                </a:solidFill>
                <a:latin typeface="Arial"/>
                <a:cs typeface="Arial"/>
              </a:rPr>
              <a:t>and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ts val="1835"/>
              </a:lnSpc>
            </a:pPr>
            <a:r>
              <a:rPr sz="1700" spc="220" dirty="0">
                <a:solidFill>
                  <a:srgbClr val="292934"/>
                </a:solidFill>
                <a:latin typeface="Arial"/>
                <a:cs typeface="Arial"/>
              </a:rPr>
              <a:t>that</a:t>
            </a:r>
            <a:endParaRPr sz="1700">
              <a:latin typeface="Arial"/>
              <a:cs typeface="Arial"/>
            </a:endParaRPr>
          </a:p>
          <a:p>
            <a:pPr marL="488315" marR="365760">
              <a:lnSpc>
                <a:spcPct val="100000"/>
              </a:lnSpc>
            </a:pPr>
            <a:r>
              <a:rPr sz="1700" spc="-10" dirty="0">
                <a:solidFill>
                  <a:srgbClr val="292934"/>
                </a:solidFill>
                <a:latin typeface="Arial"/>
                <a:cs typeface="Arial"/>
              </a:rPr>
              <a:t># </a:t>
            </a:r>
            <a:r>
              <a:rPr sz="1700" spc="340" dirty="0">
                <a:solidFill>
                  <a:srgbClr val="292934"/>
                </a:solidFill>
                <a:latin typeface="Arial"/>
                <a:cs typeface="Arial"/>
              </a:rPr>
              <a:t>will </a:t>
            </a:r>
            <a:r>
              <a:rPr sz="1700" spc="440" dirty="0">
                <a:solidFill>
                  <a:srgbClr val="292934"/>
                </a:solidFill>
                <a:latin typeface="Arial"/>
                <a:cs typeface="Arial"/>
              </a:rPr>
              <a:t>kill </a:t>
            </a:r>
            <a:r>
              <a:rPr sz="1700" spc="270" dirty="0">
                <a:solidFill>
                  <a:srgbClr val="292934"/>
                </a:solidFill>
                <a:latin typeface="Arial"/>
                <a:cs typeface="Arial"/>
              </a:rPr>
              <a:t>this </a:t>
            </a:r>
            <a:r>
              <a:rPr sz="1700" spc="254" dirty="0">
                <a:solidFill>
                  <a:srgbClr val="292934"/>
                </a:solidFill>
                <a:latin typeface="Arial"/>
                <a:cs typeface="Arial"/>
              </a:rPr>
              <a:t>script </a:t>
            </a:r>
            <a:r>
              <a:rPr sz="1700" spc="-15" dirty="0">
                <a:solidFill>
                  <a:srgbClr val="292934"/>
                </a:solidFill>
                <a:latin typeface="Arial"/>
                <a:cs typeface="Arial"/>
              </a:rPr>
              <a:t>do an </a:t>
            </a:r>
            <a:r>
              <a:rPr sz="1700" spc="114" dirty="0">
                <a:solidFill>
                  <a:srgbClr val="292934"/>
                </a:solidFill>
                <a:latin typeface="Arial"/>
                <a:cs typeface="Arial"/>
              </a:rPr>
              <a:t>unless </a:t>
            </a:r>
            <a:r>
              <a:rPr sz="1700" spc="80" dirty="0">
                <a:solidFill>
                  <a:srgbClr val="292934"/>
                </a:solidFill>
                <a:latin typeface="Arial"/>
                <a:cs typeface="Arial"/>
              </a:rPr>
              <a:t>here </a:t>
            </a:r>
            <a:r>
              <a:rPr sz="1700" spc="220" dirty="0">
                <a:solidFill>
                  <a:srgbClr val="292934"/>
                </a:solidFill>
                <a:latin typeface="Arial"/>
                <a:cs typeface="Arial"/>
              </a:rPr>
              <a:t>that </a:t>
            </a:r>
            <a:r>
              <a:rPr sz="1700" spc="160" dirty="0">
                <a:solidFill>
                  <a:srgbClr val="292934"/>
                </a:solidFill>
                <a:latin typeface="Arial"/>
                <a:cs typeface="Arial"/>
              </a:rPr>
              <a:t>forces </a:t>
            </a:r>
            <a:r>
              <a:rPr sz="1700" spc="-10" dirty="0">
                <a:solidFill>
                  <a:srgbClr val="292934"/>
                </a:solidFill>
                <a:latin typeface="Arial"/>
                <a:cs typeface="Arial"/>
              </a:rPr>
              <a:t>a </a:t>
            </a:r>
            <a:r>
              <a:rPr sz="1700" spc="105" dirty="0">
                <a:solidFill>
                  <a:srgbClr val="292934"/>
                </a:solidFill>
                <a:latin typeface="Arial"/>
                <a:cs typeface="Arial"/>
              </a:rPr>
              <a:t>zero  </a:t>
            </a:r>
            <a:r>
              <a:rPr sz="1700" spc="35" dirty="0">
                <a:solidFill>
                  <a:srgbClr val="292934"/>
                </a:solidFill>
                <a:latin typeface="Arial"/>
                <a:cs typeface="Arial"/>
              </a:rPr>
              <a:t>has_java_home=$(grep </a:t>
            </a:r>
            <a:r>
              <a:rPr sz="1700" spc="85" dirty="0">
                <a:solidFill>
                  <a:srgbClr val="292934"/>
                </a:solidFill>
                <a:latin typeface="Arial"/>
                <a:cs typeface="Arial"/>
              </a:rPr>
              <a:t>-cE </a:t>
            </a:r>
            <a:r>
              <a:rPr sz="1700" spc="-90" dirty="0">
                <a:solidFill>
                  <a:srgbClr val="292934"/>
                </a:solidFill>
                <a:latin typeface="Arial"/>
                <a:cs typeface="Arial"/>
              </a:rPr>
              <a:t>"^JAVA_HOME=" </a:t>
            </a:r>
            <a:r>
              <a:rPr sz="1700" spc="270" dirty="0">
                <a:solidFill>
                  <a:srgbClr val="292934"/>
                </a:solidFill>
                <a:latin typeface="Arial"/>
                <a:cs typeface="Arial"/>
              </a:rPr>
              <a:t>$i </a:t>
            </a:r>
            <a:r>
              <a:rPr sz="1700" spc="495" dirty="0">
                <a:solidFill>
                  <a:srgbClr val="292934"/>
                </a:solidFill>
                <a:latin typeface="Arial"/>
                <a:cs typeface="Arial"/>
              </a:rPr>
              <a:t>||</a:t>
            </a:r>
            <a:r>
              <a:rPr sz="1700" spc="19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700" spc="235" dirty="0">
                <a:solidFill>
                  <a:srgbClr val="292934"/>
                </a:solidFill>
                <a:latin typeface="Arial"/>
                <a:cs typeface="Arial"/>
              </a:rPr>
              <a:t>true)</a:t>
            </a:r>
            <a:endParaRPr sz="1700">
              <a:latin typeface="Arial"/>
              <a:cs typeface="Arial"/>
            </a:endParaRPr>
          </a:p>
          <a:p>
            <a:pPr marL="488315">
              <a:lnSpc>
                <a:spcPct val="100000"/>
              </a:lnSpc>
            </a:pPr>
            <a:r>
              <a:rPr sz="1700" spc="505" dirty="0">
                <a:solidFill>
                  <a:srgbClr val="292934"/>
                </a:solidFill>
                <a:latin typeface="Arial"/>
                <a:cs typeface="Arial"/>
              </a:rPr>
              <a:t>if </a:t>
            </a:r>
            <a:r>
              <a:rPr sz="1700" spc="459" dirty="0">
                <a:solidFill>
                  <a:srgbClr val="292934"/>
                </a:solidFill>
                <a:latin typeface="Arial"/>
                <a:cs typeface="Arial"/>
              </a:rPr>
              <a:t>[ </a:t>
            </a:r>
            <a:r>
              <a:rPr sz="1700" spc="10" dirty="0">
                <a:solidFill>
                  <a:srgbClr val="292934"/>
                </a:solidFill>
                <a:latin typeface="Arial"/>
                <a:cs typeface="Arial"/>
              </a:rPr>
              <a:t>$has_java_home </a:t>
            </a:r>
            <a:r>
              <a:rPr sz="1700" spc="120" dirty="0">
                <a:solidFill>
                  <a:srgbClr val="292934"/>
                </a:solidFill>
                <a:latin typeface="Arial"/>
                <a:cs typeface="Arial"/>
              </a:rPr>
              <a:t>-eq </a:t>
            </a:r>
            <a:r>
              <a:rPr sz="1700" spc="-10" dirty="0">
                <a:solidFill>
                  <a:srgbClr val="292934"/>
                </a:solidFill>
                <a:latin typeface="Arial"/>
                <a:cs typeface="Arial"/>
              </a:rPr>
              <a:t>0 </a:t>
            </a:r>
            <a:r>
              <a:rPr sz="1700" spc="459" dirty="0">
                <a:solidFill>
                  <a:srgbClr val="292934"/>
                </a:solidFill>
                <a:latin typeface="Arial"/>
                <a:cs typeface="Arial"/>
              </a:rPr>
              <a:t>];</a:t>
            </a:r>
            <a:r>
              <a:rPr sz="1700" spc="14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700" spc="100" dirty="0">
                <a:solidFill>
                  <a:srgbClr val="292934"/>
                </a:solidFill>
                <a:latin typeface="Arial"/>
                <a:cs typeface="Arial"/>
              </a:rPr>
              <a:t>then</a:t>
            </a:r>
            <a:endParaRPr sz="1700">
              <a:latin typeface="Arial"/>
              <a:cs typeface="Arial"/>
            </a:endParaRPr>
          </a:p>
          <a:p>
            <a:pPr marL="488315" marR="2187575" indent="438784">
              <a:lnSpc>
                <a:spcPct val="100000"/>
              </a:lnSpc>
            </a:pPr>
            <a:r>
              <a:rPr sz="1700" spc="15" dirty="0">
                <a:solidFill>
                  <a:srgbClr val="292934"/>
                </a:solidFill>
                <a:latin typeface="Arial"/>
                <a:cs typeface="Arial"/>
              </a:rPr>
              <a:t>sed </a:t>
            </a:r>
            <a:r>
              <a:rPr sz="1700" spc="225" dirty="0">
                <a:solidFill>
                  <a:srgbClr val="292934"/>
                </a:solidFill>
                <a:latin typeface="Arial"/>
                <a:cs typeface="Arial"/>
              </a:rPr>
              <a:t>–f </a:t>
            </a:r>
            <a:r>
              <a:rPr sz="1700" spc="125" dirty="0">
                <a:solidFill>
                  <a:srgbClr val="292934"/>
                </a:solidFill>
                <a:latin typeface="Arial"/>
                <a:cs typeface="Arial"/>
              </a:rPr>
              <a:t>setenv-without-java-home.sed </a:t>
            </a:r>
            <a:r>
              <a:rPr sz="1700" spc="459" dirty="0">
                <a:solidFill>
                  <a:srgbClr val="292934"/>
                </a:solidFill>
                <a:latin typeface="Arial"/>
                <a:cs typeface="Arial"/>
              </a:rPr>
              <a:t>-i </a:t>
            </a:r>
            <a:r>
              <a:rPr sz="1700" spc="270" dirty="0">
                <a:solidFill>
                  <a:srgbClr val="292934"/>
                </a:solidFill>
                <a:latin typeface="Arial"/>
                <a:cs typeface="Arial"/>
              </a:rPr>
              <a:t>$i  </a:t>
            </a:r>
            <a:r>
              <a:rPr sz="1700" spc="385" dirty="0">
                <a:solidFill>
                  <a:srgbClr val="292934"/>
                </a:solidFill>
                <a:latin typeface="Arial"/>
                <a:cs typeface="Arial"/>
              </a:rPr>
              <a:t>elif </a:t>
            </a:r>
            <a:r>
              <a:rPr sz="1700" spc="459" dirty="0">
                <a:solidFill>
                  <a:srgbClr val="292934"/>
                </a:solidFill>
                <a:latin typeface="Arial"/>
                <a:cs typeface="Arial"/>
              </a:rPr>
              <a:t>[ </a:t>
            </a:r>
            <a:r>
              <a:rPr sz="1700" spc="10" dirty="0">
                <a:solidFill>
                  <a:srgbClr val="292934"/>
                </a:solidFill>
                <a:latin typeface="Arial"/>
                <a:cs typeface="Arial"/>
              </a:rPr>
              <a:t>$has_java_home </a:t>
            </a:r>
            <a:r>
              <a:rPr sz="1700" spc="110" dirty="0">
                <a:solidFill>
                  <a:srgbClr val="292934"/>
                </a:solidFill>
                <a:latin typeface="Arial"/>
                <a:cs typeface="Arial"/>
              </a:rPr>
              <a:t>-eq </a:t>
            </a:r>
            <a:r>
              <a:rPr sz="1700" spc="-10" dirty="0">
                <a:solidFill>
                  <a:srgbClr val="292934"/>
                </a:solidFill>
                <a:latin typeface="Arial"/>
                <a:cs typeface="Arial"/>
              </a:rPr>
              <a:t>1 </a:t>
            </a:r>
            <a:r>
              <a:rPr sz="1700" spc="459" dirty="0">
                <a:solidFill>
                  <a:srgbClr val="292934"/>
                </a:solidFill>
                <a:latin typeface="Arial"/>
                <a:cs typeface="Arial"/>
              </a:rPr>
              <a:t>];</a:t>
            </a:r>
            <a:r>
              <a:rPr sz="1700" spc="30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700" spc="110" dirty="0">
                <a:solidFill>
                  <a:srgbClr val="292934"/>
                </a:solidFill>
                <a:latin typeface="Arial"/>
                <a:cs typeface="Arial"/>
              </a:rPr>
              <a:t>then</a:t>
            </a:r>
            <a:endParaRPr sz="1700">
              <a:latin typeface="Arial"/>
              <a:cs typeface="Arial"/>
            </a:endParaRPr>
          </a:p>
          <a:p>
            <a:pPr marL="488315" marR="2388870" indent="474980">
              <a:lnSpc>
                <a:spcPct val="100000"/>
              </a:lnSpc>
              <a:tabLst>
                <a:tab pos="5015230" algn="l"/>
              </a:tabLst>
            </a:pPr>
            <a:r>
              <a:rPr sz="1700" spc="15" dirty="0">
                <a:solidFill>
                  <a:srgbClr val="292934"/>
                </a:solidFill>
                <a:latin typeface="Arial"/>
                <a:cs typeface="Arial"/>
              </a:rPr>
              <a:t>sed</a:t>
            </a:r>
            <a:r>
              <a:rPr sz="1700" spc="49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700" spc="420" dirty="0">
                <a:solidFill>
                  <a:srgbClr val="292934"/>
                </a:solidFill>
                <a:latin typeface="Arial"/>
                <a:cs typeface="Arial"/>
              </a:rPr>
              <a:t>-f</a:t>
            </a:r>
            <a:r>
              <a:rPr sz="1700" spc="49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700" spc="120" dirty="0">
                <a:solidFill>
                  <a:srgbClr val="292934"/>
                </a:solidFill>
                <a:latin typeface="Arial"/>
                <a:cs typeface="Arial"/>
              </a:rPr>
              <a:t>setenv-with-java-home.sed	</a:t>
            </a:r>
            <a:r>
              <a:rPr sz="1700" spc="459" dirty="0">
                <a:solidFill>
                  <a:srgbClr val="292934"/>
                </a:solidFill>
                <a:latin typeface="Arial"/>
                <a:cs typeface="Arial"/>
              </a:rPr>
              <a:t>-i</a:t>
            </a:r>
            <a:r>
              <a:rPr sz="1700" spc="37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700" spc="270" dirty="0">
                <a:solidFill>
                  <a:srgbClr val="292934"/>
                </a:solidFill>
                <a:latin typeface="Arial"/>
                <a:cs typeface="Arial"/>
              </a:rPr>
              <a:t>$i  </a:t>
            </a:r>
            <a:r>
              <a:rPr sz="1700" spc="150" dirty="0">
                <a:solidFill>
                  <a:srgbClr val="292934"/>
                </a:solidFill>
                <a:latin typeface="Arial"/>
                <a:cs typeface="Arial"/>
              </a:rPr>
              <a:t>else</a:t>
            </a:r>
            <a:endParaRPr sz="1700">
              <a:latin typeface="Arial"/>
              <a:cs typeface="Arial"/>
            </a:endParaRPr>
          </a:p>
          <a:p>
            <a:pPr marL="12700" marR="5080" indent="951230">
              <a:lnSpc>
                <a:spcPct val="80000"/>
              </a:lnSpc>
              <a:spcBef>
                <a:spcPts val="409"/>
              </a:spcBef>
              <a:tabLst>
                <a:tab pos="5013325" algn="l"/>
              </a:tabLst>
            </a:pPr>
            <a:r>
              <a:rPr sz="1700" spc="15" dirty="0">
                <a:solidFill>
                  <a:srgbClr val="292934"/>
                </a:solidFill>
                <a:latin typeface="Arial"/>
                <a:cs typeface="Arial"/>
              </a:rPr>
              <a:t>echo  </a:t>
            </a:r>
            <a:r>
              <a:rPr sz="1700" spc="60" dirty="0">
                <a:solidFill>
                  <a:srgbClr val="292934"/>
                </a:solidFill>
                <a:latin typeface="Arial"/>
                <a:cs typeface="Arial"/>
              </a:rPr>
              <a:t>"Something  </a:t>
            </a:r>
            <a:r>
              <a:rPr sz="1700" spc="40" dirty="0">
                <a:solidFill>
                  <a:srgbClr val="292934"/>
                </a:solidFill>
                <a:latin typeface="Arial"/>
                <a:cs typeface="Arial"/>
              </a:rPr>
              <a:t>went</a:t>
            </a:r>
            <a:r>
              <a:rPr sz="1700" spc="3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700" spc="130" dirty="0">
                <a:solidFill>
                  <a:srgbClr val="292934"/>
                </a:solidFill>
                <a:latin typeface="Arial"/>
                <a:cs typeface="Arial"/>
              </a:rPr>
              <a:t>very</a:t>
            </a:r>
            <a:r>
              <a:rPr sz="1700" spc="47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700" spc="85" dirty="0">
                <a:solidFill>
                  <a:srgbClr val="292934"/>
                </a:solidFill>
                <a:latin typeface="Arial"/>
                <a:cs typeface="Arial"/>
              </a:rPr>
              <a:t>wrong.	</a:t>
            </a:r>
            <a:r>
              <a:rPr sz="1700" spc="65" dirty="0">
                <a:solidFill>
                  <a:srgbClr val="292934"/>
                </a:solidFill>
                <a:latin typeface="Arial"/>
                <a:cs typeface="Arial"/>
              </a:rPr>
              <a:t>Please </a:t>
            </a:r>
            <a:r>
              <a:rPr sz="1700" spc="114" dirty="0">
                <a:solidFill>
                  <a:srgbClr val="292934"/>
                </a:solidFill>
                <a:latin typeface="Arial"/>
                <a:cs typeface="Arial"/>
              </a:rPr>
              <a:t>review </a:t>
            </a:r>
            <a:r>
              <a:rPr sz="1700" spc="280" dirty="0">
                <a:solidFill>
                  <a:srgbClr val="292934"/>
                </a:solidFill>
                <a:latin typeface="Arial"/>
                <a:cs typeface="Arial"/>
              </a:rPr>
              <a:t>$i </a:t>
            </a:r>
            <a:r>
              <a:rPr sz="1700" spc="-10" dirty="0">
                <a:solidFill>
                  <a:srgbClr val="292934"/>
                </a:solidFill>
                <a:latin typeface="Arial"/>
                <a:cs typeface="Arial"/>
              </a:rPr>
              <a:t>and </a:t>
            </a:r>
            <a:r>
              <a:rPr sz="1700" spc="-100" dirty="0">
                <a:solidFill>
                  <a:srgbClr val="292934"/>
                </a:solidFill>
                <a:latin typeface="Arial"/>
                <a:cs typeface="Arial"/>
              </a:rPr>
              <a:t>make  </a:t>
            </a:r>
            <a:r>
              <a:rPr sz="1700" spc="105" dirty="0">
                <a:solidFill>
                  <a:srgbClr val="292934"/>
                </a:solidFill>
                <a:latin typeface="Arial"/>
                <a:cs typeface="Arial"/>
              </a:rPr>
              <a:t>sure </a:t>
            </a:r>
            <a:r>
              <a:rPr sz="1700" spc="155" dirty="0">
                <a:solidFill>
                  <a:srgbClr val="292934"/>
                </a:solidFill>
                <a:latin typeface="Arial"/>
                <a:cs typeface="Arial"/>
              </a:rPr>
              <a:t>there </a:t>
            </a:r>
            <a:r>
              <a:rPr sz="1700" spc="325" dirty="0">
                <a:solidFill>
                  <a:srgbClr val="292934"/>
                </a:solidFill>
                <a:latin typeface="Arial"/>
                <a:cs typeface="Arial"/>
              </a:rPr>
              <a:t>is </a:t>
            </a:r>
            <a:r>
              <a:rPr sz="1700" spc="150" dirty="0">
                <a:solidFill>
                  <a:srgbClr val="292934"/>
                </a:solidFill>
                <a:latin typeface="Arial"/>
                <a:cs typeface="Arial"/>
              </a:rPr>
              <a:t>only </a:t>
            </a:r>
            <a:r>
              <a:rPr sz="1700" spc="-10" dirty="0">
                <a:solidFill>
                  <a:srgbClr val="292934"/>
                </a:solidFill>
                <a:latin typeface="Arial"/>
                <a:cs typeface="Arial"/>
              </a:rPr>
              <a:t>a </a:t>
            </a:r>
            <a:r>
              <a:rPr sz="1700" spc="195" dirty="0">
                <a:solidFill>
                  <a:srgbClr val="292934"/>
                </a:solidFill>
                <a:latin typeface="Arial"/>
                <a:cs typeface="Arial"/>
              </a:rPr>
              <a:t>single </a:t>
            </a:r>
            <a:r>
              <a:rPr sz="1700" spc="270" dirty="0">
                <a:solidFill>
                  <a:srgbClr val="292934"/>
                </a:solidFill>
                <a:latin typeface="Arial"/>
                <a:cs typeface="Arial"/>
              </a:rPr>
              <a:t>line </a:t>
            </a:r>
            <a:r>
              <a:rPr sz="1700" spc="155" dirty="0">
                <a:solidFill>
                  <a:srgbClr val="292934"/>
                </a:solidFill>
                <a:latin typeface="Arial"/>
                <a:cs typeface="Arial"/>
              </a:rPr>
              <a:t>containing </a:t>
            </a:r>
            <a:r>
              <a:rPr sz="1700" spc="-65" dirty="0">
                <a:solidFill>
                  <a:srgbClr val="292934"/>
                </a:solidFill>
                <a:latin typeface="Arial"/>
                <a:cs typeface="Arial"/>
              </a:rPr>
              <a:t>’JAVA_HOME=' </a:t>
            </a:r>
            <a:r>
              <a:rPr sz="1700" spc="-10" dirty="0">
                <a:solidFill>
                  <a:srgbClr val="292934"/>
                </a:solidFill>
                <a:latin typeface="Arial"/>
                <a:cs typeface="Arial"/>
              </a:rPr>
              <a:t>and </a:t>
            </a:r>
            <a:r>
              <a:rPr sz="1700" spc="114" dirty="0">
                <a:solidFill>
                  <a:srgbClr val="292934"/>
                </a:solidFill>
                <a:latin typeface="Arial"/>
                <a:cs typeface="Arial"/>
              </a:rPr>
              <a:t>run  </a:t>
            </a:r>
            <a:r>
              <a:rPr sz="1700" spc="254" dirty="0">
                <a:solidFill>
                  <a:srgbClr val="292934"/>
                </a:solidFill>
                <a:latin typeface="Arial"/>
                <a:cs typeface="Arial"/>
              </a:rPr>
              <a:t>script</a:t>
            </a:r>
            <a:r>
              <a:rPr sz="1700" spc="459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700" spc="140" dirty="0">
                <a:solidFill>
                  <a:srgbClr val="292934"/>
                </a:solidFill>
                <a:latin typeface="Arial"/>
                <a:cs typeface="Arial"/>
              </a:rPr>
              <a:t>again"</a:t>
            </a:r>
            <a:endParaRPr sz="1700">
              <a:latin typeface="Arial"/>
              <a:cs typeface="Arial"/>
            </a:endParaRPr>
          </a:p>
          <a:p>
            <a:pPr marL="488315">
              <a:lnSpc>
                <a:spcPct val="100000"/>
              </a:lnSpc>
            </a:pPr>
            <a:r>
              <a:rPr sz="1700" spc="505" dirty="0">
                <a:solidFill>
                  <a:srgbClr val="292934"/>
                </a:solidFill>
                <a:latin typeface="Arial"/>
                <a:cs typeface="Arial"/>
              </a:rPr>
              <a:t>fi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700" spc="-15" dirty="0">
                <a:solidFill>
                  <a:srgbClr val="292934"/>
                </a:solidFill>
                <a:latin typeface="Arial"/>
                <a:cs typeface="Arial"/>
              </a:rPr>
              <a:t>done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67925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Ain’t </a:t>
            </a:r>
            <a:r>
              <a:rPr spc="-90" dirty="0"/>
              <a:t>Nobody </a:t>
            </a:r>
            <a:r>
              <a:rPr spc="-70" dirty="0"/>
              <a:t>Got </a:t>
            </a:r>
            <a:r>
              <a:rPr spc="-114" dirty="0"/>
              <a:t>Time </a:t>
            </a:r>
            <a:r>
              <a:rPr spc="-70" dirty="0"/>
              <a:t>For</a:t>
            </a:r>
            <a:r>
              <a:rPr spc="-835" dirty="0"/>
              <a:t> </a:t>
            </a:r>
            <a:r>
              <a:rPr spc="-80" dirty="0"/>
              <a:t>That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2320"/>
            <a:ext cx="7539355" cy="346456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Use an idempotent CM</a:t>
            </a:r>
            <a:r>
              <a:rPr sz="2400" spc="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tool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75" dirty="0">
                <a:solidFill>
                  <a:srgbClr val="292934"/>
                </a:solidFill>
                <a:latin typeface="Arial"/>
                <a:cs typeface="Arial"/>
              </a:rPr>
              <a:t>Tell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tool what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state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you need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the system to </a:t>
            </a:r>
            <a:r>
              <a:rPr sz="2400" spc="-10" dirty="0">
                <a:solidFill>
                  <a:srgbClr val="292934"/>
                </a:solidFill>
                <a:latin typeface="Arial"/>
                <a:cs typeface="Arial"/>
              </a:rPr>
              <a:t>be</a:t>
            </a:r>
            <a:r>
              <a:rPr sz="2400" spc="8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in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70" dirty="0">
                <a:solidFill>
                  <a:srgbClr val="292934"/>
                </a:solidFill>
                <a:latin typeface="Arial"/>
                <a:cs typeface="Arial"/>
              </a:rPr>
              <a:t>Tool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will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get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you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from A-&gt;Z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or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B-&gt;Z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or even</a:t>
            </a:r>
            <a:r>
              <a:rPr sz="2400" spc="-6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292934"/>
                </a:solidFill>
                <a:latin typeface="Arial"/>
                <a:cs typeface="Arial"/>
              </a:rPr>
              <a:t>C-&gt;Z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15" dirty="0">
                <a:solidFill>
                  <a:srgbClr val="292934"/>
                </a:solidFill>
                <a:latin typeface="Arial"/>
                <a:cs typeface="Arial"/>
              </a:rPr>
              <a:t>Won’t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get mangled</a:t>
            </a:r>
            <a:r>
              <a:rPr sz="2400" spc="4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configs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15" dirty="0">
                <a:solidFill>
                  <a:srgbClr val="292934"/>
                </a:solidFill>
                <a:latin typeface="Arial"/>
                <a:cs typeface="Arial"/>
              </a:rPr>
              <a:t>Won’t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get conflicting</a:t>
            </a:r>
            <a:r>
              <a:rPr sz="2400" spc="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packages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15" dirty="0">
                <a:solidFill>
                  <a:srgbClr val="292934"/>
                </a:solidFill>
                <a:latin typeface="Arial"/>
                <a:cs typeface="Arial"/>
              </a:rPr>
              <a:t>Won’t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get mismatched</a:t>
            </a:r>
            <a:r>
              <a:rPr sz="2400" spc="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versions</a:t>
            </a:r>
            <a:endParaRPr sz="2400">
              <a:latin typeface="Arial"/>
              <a:cs typeface="Arial"/>
            </a:endParaRPr>
          </a:p>
          <a:p>
            <a:pPr marL="194945" marR="50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15" dirty="0">
                <a:solidFill>
                  <a:srgbClr val="292934"/>
                </a:solidFill>
                <a:latin typeface="Arial"/>
                <a:cs typeface="Arial"/>
              </a:rPr>
              <a:t>Won’t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get error messages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you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have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to </a:t>
            </a:r>
            <a:r>
              <a:rPr sz="2400" spc="-10" dirty="0">
                <a:solidFill>
                  <a:srgbClr val="292934"/>
                </a:solidFill>
                <a:latin typeface="Arial"/>
                <a:cs typeface="Arial"/>
              </a:rPr>
              <a:t>handle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for </a:t>
            </a:r>
            <a:r>
              <a:rPr sz="2400" spc="-10" dirty="0">
                <a:solidFill>
                  <a:srgbClr val="292934"/>
                </a:solidFill>
                <a:latin typeface="Arial"/>
                <a:cs typeface="Arial"/>
              </a:rPr>
              <a:t>each 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unique</a:t>
            </a:r>
            <a:r>
              <a:rPr sz="2400" spc="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case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37604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Ansible:</a:t>
            </a:r>
            <a:r>
              <a:rPr spc="-290" dirty="0"/>
              <a:t> </a:t>
            </a:r>
            <a:r>
              <a:rPr spc="-9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5853"/>
            <a:ext cx="4930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i="1" spc="-5" dirty="0">
                <a:solidFill>
                  <a:srgbClr val="292934"/>
                </a:solidFill>
                <a:latin typeface="Arial"/>
                <a:cs typeface="Arial"/>
              </a:rPr>
              <a:t>template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the </a:t>
            </a:r>
            <a:r>
              <a:rPr sz="2400" spc="-25" dirty="0">
                <a:solidFill>
                  <a:srgbClr val="292934"/>
                </a:solidFill>
                <a:latin typeface="Arial"/>
                <a:cs typeface="Arial"/>
              </a:rPr>
              <a:t>setenv.sh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file we</a:t>
            </a:r>
            <a:r>
              <a:rPr sz="2400" spc="5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want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4884" y="2281554"/>
            <a:ext cx="725424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196080">
              <a:lnSpc>
                <a:spcPct val="120000"/>
              </a:lnSpc>
              <a:spcBef>
                <a:spcPts val="100"/>
              </a:spcBef>
            </a:pPr>
            <a:r>
              <a:rPr sz="1500" spc="-10" dirty="0">
                <a:solidFill>
                  <a:srgbClr val="292934"/>
                </a:solidFill>
                <a:latin typeface="Arial"/>
                <a:cs typeface="Arial"/>
              </a:rPr>
              <a:t># </a:t>
            </a:r>
            <a:r>
              <a:rPr sz="1500" spc="320" dirty="0">
                <a:solidFill>
                  <a:srgbClr val="292934"/>
                </a:solidFill>
                <a:latin typeface="Arial"/>
                <a:cs typeface="Arial"/>
              </a:rPr>
              <a:t>{{ </a:t>
            </a:r>
            <a:r>
              <a:rPr sz="1500" spc="30" dirty="0">
                <a:solidFill>
                  <a:srgbClr val="292934"/>
                </a:solidFill>
                <a:latin typeface="Arial"/>
                <a:cs typeface="Arial"/>
              </a:rPr>
              <a:t>ansible_managed </a:t>
            </a:r>
            <a:r>
              <a:rPr sz="1500" spc="320" dirty="0">
                <a:solidFill>
                  <a:srgbClr val="292934"/>
                </a:solidFill>
                <a:latin typeface="Arial"/>
                <a:cs typeface="Arial"/>
              </a:rPr>
              <a:t>}}  </a:t>
            </a:r>
            <a:r>
              <a:rPr sz="1500" spc="30" dirty="0">
                <a:solidFill>
                  <a:srgbClr val="292934"/>
                </a:solidFill>
                <a:latin typeface="Arial"/>
                <a:cs typeface="Arial"/>
              </a:rPr>
              <a:t>JAVA_HOME={{java_home}}latest</a:t>
            </a:r>
            <a:endParaRPr sz="1500">
              <a:latin typeface="Arial"/>
              <a:cs typeface="Arial"/>
            </a:endParaRPr>
          </a:p>
          <a:p>
            <a:pPr marL="12700" marR="5080">
              <a:lnSpc>
                <a:spcPct val="120000"/>
              </a:lnSpc>
            </a:pPr>
            <a:r>
              <a:rPr sz="1500" spc="-90" dirty="0">
                <a:solidFill>
                  <a:srgbClr val="292934"/>
                </a:solidFill>
                <a:latin typeface="Arial"/>
                <a:cs typeface="Arial"/>
              </a:rPr>
              <a:t>JAVA_OPTS=</a:t>
            </a:r>
            <a:r>
              <a:rPr sz="1500" spc="-90" dirty="0">
                <a:solidFill>
                  <a:srgbClr val="252525"/>
                </a:solidFill>
                <a:latin typeface="Arial"/>
                <a:cs typeface="Arial"/>
              </a:rPr>
              <a:t>"-Xms512m </a:t>
            </a:r>
            <a:r>
              <a:rPr sz="1500" spc="-80" dirty="0">
                <a:solidFill>
                  <a:srgbClr val="252525"/>
                </a:solidFill>
                <a:latin typeface="Arial"/>
                <a:cs typeface="Arial"/>
              </a:rPr>
              <a:t>-Xmx1024m </a:t>
            </a:r>
            <a:r>
              <a:rPr sz="1500" spc="-5" dirty="0">
                <a:solidFill>
                  <a:srgbClr val="252525"/>
                </a:solidFill>
                <a:latin typeface="Arial"/>
                <a:cs typeface="Arial"/>
              </a:rPr>
              <a:t>-XX:PermSize=128m </a:t>
            </a:r>
            <a:r>
              <a:rPr sz="1500" spc="-10" dirty="0">
                <a:solidFill>
                  <a:srgbClr val="252525"/>
                </a:solidFill>
                <a:latin typeface="Arial"/>
                <a:cs typeface="Arial"/>
              </a:rPr>
              <a:t>-XX:MaxPermSize=256m"  </a:t>
            </a:r>
            <a:r>
              <a:rPr sz="1500" spc="-30" dirty="0">
                <a:solidFill>
                  <a:srgbClr val="292934"/>
                </a:solidFill>
                <a:latin typeface="Arial"/>
                <a:cs typeface="Arial"/>
              </a:rPr>
              <a:t>CATALINA_HOME={{tomcat_home}}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3784472"/>
            <a:ext cx="3533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provide </a:t>
            </a:r>
            <a:r>
              <a:rPr sz="2400" i="1" spc="-5" dirty="0">
                <a:solidFill>
                  <a:srgbClr val="292934"/>
                </a:solidFill>
                <a:latin typeface="Arial"/>
                <a:cs typeface="Arial"/>
              </a:rPr>
              <a:t>defaults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(in</a:t>
            </a:r>
            <a:r>
              <a:rPr sz="2400" spc="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yml!)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4884" y="4439793"/>
            <a:ext cx="4841875" cy="112331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500" spc="325" dirty="0">
                <a:solidFill>
                  <a:srgbClr val="292934"/>
                </a:solidFill>
                <a:latin typeface="Arial"/>
                <a:cs typeface="Arial"/>
              </a:rPr>
              <a:t>---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1500" spc="45" dirty="0">
                <a:solidFill>
                  <a:srgbClr val="292934"/>
                </a:solidFill>
                <a:latin typeface="Arial"/>
                <a:cs typeface="Arial"/>
              </a:rPr>
              <a:t>java_home:</a:t>
            </a:r>
            <a:r>
              <a:rPr sz="1500" spc="409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500" spc="210" dirty="0">
                <a:solidFill>
                  <a:srgbClr val="292934"/>
                </a:solidFill>
                <a:latin typeface="Arial"/>
                <a:cs typeface="Arial"/>
              </a:rPr>
              <a:t>/usr/java/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1500" spc="30" dirty="0">
                <a:solidFill>
                  <a:srgbClr val="292934"/>
                </a:solidFill>
                <a:latin typeface="Arial"/>
                <a:cs typeface="Arial"/>
              </a:rPr>
              <a:t>tomcat_home:</a:t>
            </a:r>
            <a:r>
              <a:rPr sz="1500" spc="39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500" spc="175" dirty="0">
                <a:solidFill>
                  <a:srgbClr val="292934"/>
                </a:solidFill>
                <a:latin typeface="Arial"/>
                <a:cs typeface="Arial"/>
              </a:rPr>
              <a:t>/usr/local/tomcat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500" spc="100" dirty="0">
                <a:solidFill>
                  <a:srgbClr val="292934"/>
                </a:solidFill>
                <a:latin typeface="Arial"/>
                <a:cs typeface="Arial"/>
              </a:rPr>
              <a:t>tomcat_user: </a:t>
            </a:r>
            <a:r>
              <a:rPr sz="1500" spc="40" dirty="0">
                <a:solidFill>
                  <a:srgbClr val="292934"/>
                </a:solidFill>
                <a:latin typeface="Arial"/>
                <a:cs typeface="Arial"/>
              </a:rPr>
              <a:t>{name: </a:t>
            </a:r>
            <a:r>
              <a:rPr sz="1500" spc="200" dirty="0">
                <a:solidFill>
                  <a:srgbClr val="292934"/>
                </a:solidFill>
                <a:latin typeface="Arial"/>
                <a:cs typeface="Arial"/>
              </a:rPr>
              <a:t>‘tomcat’, </a:t>
            </a:r>
            <a:r>
              <a:rPr sz="1500" spc="110" dirty="0">
                <a:solidFill>
                  <a:srgbClr val="292934"/>
                </a:solidFill>
                <a:latin typeface="Arial"/>
                <a:cs typeface="Arial"/>
              </a:rPr>
              <a:t>group:</a:t>
            </a:r>
            <a:r>
              <a:rPr sz="1500" spc="29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500" spc="190" dirty="0">
                <a:solidFill>
                  <a:srgbClr val="292934"/>
                </a:solidFill>
                <a:latin typeface="Arial"/>
                <a:cs typeface="Arial"/>
              </a:rPr>
              <a:t>‘tomcat’}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37604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Ansible:</a:t>
            </a:r>
            <a:r>
              <a:rPr spc="-290" dirty="0"/>
              <a:t> </a:t>
            </a:r>
            <a:r>
              <a:rPr spc="-9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5853"/>
            <a:ext cx="2549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write ansible</a:t>
            </a:r>
            <a:r>
              <a:rPr sz="2400" spc="-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292934"/>
                </a:solidFill>
                <a:latin typeface="Arial"/>
                <a:cs typeface="Arial"/>
              </a:rPr>
              <a:t>task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282164"/>
            <a:ext cx="6522084" cy="793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8915" marR="200660" indent="-196850">
              <a:lnSpc>
                <a:spcPct val="120000"/>
              </a:lnSpc>
              <a:spcBef>
                <a:spcPts val="100"/>
              </a:spcBef>
            </a:pPr>
            <a:r>
              <a:rPr sz="1400" spc="305" dirty="0">
                <a:solidFill>
                  <a:srgbClr val="292934"/>
                </a:solidFill>
                <a:latin typeface="Arial"/>
                <a:cs typeface="Arial"/>
              </a:rPr>
              <a:t>- </a:t>
            </a:r>
            <a:r>
              <a:rPr sz="1400" spc="-10" dirty="0">
                <a:solidFill>
                  <a:srgbClr val="292934"/>
                </a:solidFill>
                <a:latin typeface="Arial"/>
                <a:cs typeface="Arial"/>
              </a:rPr>
              <a:t>name: </a:t>
            </a:r>
            <a:r>
              <a:rPr sz="1400" spc="-20" dirty="0">
                <a:solidFill>
                  <a:srgbClr val="292934"/>
                </a:solidFill>
                <a:latin typeface="Arial"/>
                <a:cs typeface="Arial"/>
              </a:rPr>
              <a:t>Apache </a:t>
            </a:r>
            <a:r>
              <a:rPr sz="1400" spc="-10" dirty="0">
                <a:solidFill>
                  <a:srgbClr val="292934"/>
                </a:solidFill>
                <a:latin typeface="Arial"/>
                <a:cs typeface="Arial"/>
              </a:rPr>
              <a:t>Tomcat </a:t>
            </a:r>
            <a:r>
              <a:rPr sz="1400" spc="405" dirty="0">
                <a:solidFill>
                  <a:srgbClr val="292934"/>
                </a:solidFill>
                <a:latin typeface="Arial"/>
                <a:cs typeface="Arial"/>
              </a:rPr>
              <a:t>| </a:t>
            </a:r>
            <a:r>
              <a:rPr sz="1400" spc="95" dirty="0">
                <a:solidFill>
                  <a:srgbClr val="292934"/>
                </a:solidFill>
                <a:latin typeface="Arial"/>
                <a:cs typeface="Arial"/>
              </a:rPr>
              <a:t>Configure </a:t>
            </a:r>
            <a:r>
              <a:rPr sz="1400" spc="405" dirty="0">
                <a:solidFill>
                  <a:srgbClr val="292934"/>
                </a:solidFill>
                <a:latin typeface="Arial"/>
                <a:cs typeface="Arial"/>
              </a:rPr>
              <a:t>| </a:t>
            </a:r>
            <a:r>
              <a:rPr sz="1400" spc="85" dirty="0">
                <a:solidFill>
                  <a:srgbClr val="292934"/>
                </a:solidFill>
                <a:latin typeface="Arial"/>
                <a:cs typeface="Arial"/>
              </a:rPr>
              <a:t>Overlay </a:t>
            </a:r>
            <a:r>
              <a:rPr sz="1400" spc="155" dirty="0">
                <a:solidFill>
                  <a:srgbClr val="292934"/>
                </a:solidFill>
                <a:latin typeface="Arial"/>
                <a:cs typeface="Arial"/>
              </a:rPr>
              <a:t>configuration  </a:t>
            </a:r>
            <a:r>
              <a:rPr sz="1400" spc="130" dirty="0">
                <a:solidFill>
                  <a:srgbClr val="292934"/>
                </a:solidFill>
                <a:latin typeface="Arial"/>
                <a:cs typeface="Arial"/>
              </a:rPr>
              <a:t>template: </a:t>
            </a:r>
            <a:r>
              <a:rPr sz="1400" spc="185" dirty="0">
                <a:solidFill>
                  <a:srgbClr val="292934"/>
                </a:solidFill>
                <a:latin typeface="Arial"/>
                <a:cs typeface="Arial"/>
              </a:rPr>
              <a:t>src='setenv.j2'</a:t>
            </a:r>
            <a:r>
              <a:rPr sz="1400" spc="114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spc="135" dirty="0">
                <a:solidFill>
                  <a:srgbClr val="292934"/>
                </a:solidFill>
                <a:latin typeface="Arial"/>
                <a:cs typeface="Arial"/>
              </a:rPr>
              <a:t>dest='{{tomcat_home}}/bin/setenv.sh'</a:t>
            </a:r>
            <a:endParaRPr sz="1400">
              <a:latin typeface="Arial"/>
              <a:cs typeface="Arial"/>
            </a:endParaRPr>
          </a:p>
          <a:p>
            <a:pPr marL="1193800">
              <a:lnSpc>
                <a:spcPct val="100000"/>
              </a:lnSpc>
              <a:spcBef>
                <a:spcPts val="335"/>
              </a:spcBef>
            </a:pPr>
            <a:r>
              <a:rPr sz="1400" spc="75" dirty="0">
                <a:solidFill>
                  <a:srgbClr val="292934"/>
                </a:solidFill>
                <a:latin typeface="Arial"/>
                <a:cs typeface="Arial"/>
              </a:rPr>
              <a:t>owner={{tomcat_user.name}}</a:t>
            </a:r>
            <a:r>
              <a:rPr sz="1400" spc="47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spc="105" dirty="0">
                <a:solidFill>
                  <a:srgbClr val="292934"/>
                </a:solidFill>
                <a:latin typeface="Arial"/>
                <a:cs typeface="Arial"/>
              </a:rPr>
              <a:t>group={{tomcat_user.group}}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3491306"/>
            <a:ext cx="9715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profit!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4147794"/>
            <a:ext cx="7605395" cy="173291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400" spc="-10" dirty="0">
                <a:solidFill>
                  <a:srgbClr val="292934"/>
                </a:solidFill>
                <a:latin typeface="Arial"/>
                <a:cs typeface="Arial"/>
              </a:rPr>
              <a:t>$ </a:t>
            </a:r>
            <a:r>
              <a:rPr sz="1400" spc="150" dirty="0">
                <a:solidFill>
                  <a:srgbClr val="292934"/>
                </a:solidFill>
                <a:latin typeface="Arial"/>
                <a:cs typeface="Arial"/>
              </a:rPr>
              <a:t>cat</a:t>
            </a:r>
            <a:r>
              <a:rPr sz="1400" spc="38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spc="165" dirty="0">
                <a:solidFill>
                  <a:srgbClr val="292934"/>
                </a:solidFill>
                <a:latin typeface="Arial"/>
                <a:cs typeface="Arial"/>
              </a:rPr>
              <a:t>/usr/local/tomcat/bin/setenv.sh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335"/>
              </a:spcBef>
            </a:pPr>
            <a:r>
              <a:rPr sz="1400" spc="-10" dirty="0">
                <a:latin typeface="Arial"/>
                <a:cs typeface="Arial"/>
              </a:rPr>
              <a:t># </a:t>
            </a:r>
            <a:r>
              <a:rPr sz="1400" spc="114" dirty="0">
                <a:latin typeface="Arial"/>
                <a:cs typeface="Arial"/>
              </a:rPr>
              <a:t>Ansible </a:t>
            </a:r>
            <a:r>
              <a:rPr sz="1400" spc="-5" dirty="0">
                <a:latin typeface="Arial"/>
                <a:cs typeface="Arial"/>
              </a:rPr>
              <a:t>managed: </a:t>
            </a:r>
            <a:r>
              <a:rPr sz="1400" spc="160" dirty="0">
                <a:latin typeface="Arial"/>
                <a:cs typeface="Arial"/>
              </a:rPr>
              <a:t>/tmp/packer-provisioner-ansible-local/roles/roles/tomcat-  </a:t>
            </a:r>
            <a:r>
              <a:rPr sz="1400" spc="135" dirty="0">
                <a:latin typeface="Arial"/>
                <a:cs typeface="Arial"/>
              </a:rPr>
              <a:t>7/templates/cloud/app/setenv.j2 </a:t>
            </a:r>
            <a:r>
              <a:rPr sz="1400" spc="110" dirty="0">
                <a:latin typeface="Arial"/>
                <a:cs typeface="Arial"/>
              </a:rPr>
              <a:t>modified </a:t>
            </a:r>
            <a:r>
              <a:rPr sz="1400" spc="-5" dirty="0">
                <a:latin typeface="Arial"/>
                <a:cs typeface="Arial"/>
              </a:rPr>
              <a:t>on </a:t>
            </a:r>
            <a:r>
              <a:rPr sz="1400" spc="55" dirty="0">
                <a:latin typeface="Arial"/>
                <a:cs typeface="Arial"/>
              </a:rPr>
              <a:t>2014-04-04 </a:t>
            </a:r>
            <a:r>
              <a:rPr sz="1400" spc="90" dirty="0">
                <a:latin typeface="Arial"/>
                <a:cs typeface="Arial"/>
              </a:rPr>
              <a:t>13:18:35 </a:t>
            </a:r>
            <a:r>
              <a:rPr sz="1400" spc="30" dirty="0">
                <a:latin typeface="Arial"/>
                <a:cs typeface="Arial"/>
              </a:rPr>
              <a:t>by </a:t>
            </a:r>
            <a:r>
              <a:rPr sz="1400" spc="105" dirty="0">
                <a:latin typeface="Arial"/>
                <a:cs typeface="Arial"/>
              </a:rPr>
              <a:t>vagrant </a:t>
            </a:r>
            <a:r>
              <a:rPr sz="1400" spc="-10" dirty="0">
                <a:latin typeface="Arial"/>
                <a:cs typeface="Arial"/>
              </a:rPr>
              <a:t>on  </a:t>
            </a:r>
            <a:r>
              <a:rPr sz="1400" spc="105" dirty="0">
                <a:latin typeface="Arial"/>
                <a:cs typeface="Arial"/>
              </a:rPr>
              <a:t>vagrant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spc="65" dirty="0">
                <a:latin typeface="Arial"/>
                <a:cs typeface="Arial"/>
              </a:rPr>
              <a:t>JAVA_HOME=/usr/java/latest</a:t>
            </a:r>
            <a:endParaRPr sz="1400">
              <a:latin typeface="Arial"/>
              <a:cs typeface="Arial"/>
            </a:endParaRPr>
          </a:p>
          <a:p>
            <a:pPr marL="12700" marR="791845">
              <a:lnSpc>
                <a:spcPct val="120000"/>
              </a:lnSpc>
              <a:spcBef>
                <a:spcPts val="5"/>
              </a:spcBef>
            </a:pPr>
            <a:r>
              <a:rPr sz="1400" spc="-80" dirty="0">
                <a:solidFill>
                  <a:srgbClr val="292934"/>
                </a:solidFill>
                <a:latin typeface="Arial"/>
                <a:cs typeface="Arial"/>
              </a:rPr>
              <a:t>JAVA_OPTS=</a:t>
            </a:r>
            <a:r>
              <a:rPr sz="1400" spc="-80" dirty="0">
                <a:solidFill>
                  <a:srgbClr val="252525"/>
                </a:solidFill>
                <a:latin typeface="Arial"/>
                <a:cs typeface="Arial"/>
              </a:rPr>
              <a:t>"-Xms512m </a:t>
            </a:r>
            <a:r>
              <a:rPr sz="1400" spc="-65" dirty="0">
                <a:solidFill>
                  <a:srgbClr val="252525"/>
                </a:solidFill>
                <a:latin typeface="Arial"/>
                <a:cs typeface="Arial"/>
              </a:rPr>
              <a:t>-Xmx1024m </a:t>
            </a:r>
            <a:r>
              <a:rPr sz="1400" dirty="0">
                <a:solidFill>
                  <a:srgbClr val="252525"/>
                </a:solidFill>
                <a:latin typeface="Arial"/>
                <a:cs typeface="Arial"/>
              </a:rPr>
              <a:t>-XX:PermSize=128m -XX:MaxPermSize=256m"  </a:t>
            </a:r>
            <a:r>
              <a:rPr sz="1400" spc="35" dirty="0">
                <a:latin typeface="Arial"/>
                <a:cs typeface="Arial"/>
              </a:rPr>
              <a:t>CATALINA_HOME=/usr/local/tomcat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5659</Words>
  <Application>Microsoft Office PowerPoint</Application>
  <PresentationFormat>On-screen Show (4:3)</PresentationFormat>
  <Paragraphs>791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Arial</vt:lpstr>
      <vt:lpstr>Calibri</vt:lpstr>
      <vt:lpstr>Carlito</vt:lpstr>
      <vt:lpstr>Times New Roman</vt:lpstr>
      <vt:lpstr>Office Theme</vt:lpstr>
      <vt:lpstr>PowerPoint Presentation</vt:lpstr>
      <vt:lpstr>Guys What R U Doing</vt:lpstr>
      <vt:lpstr>Put an M on It</vt:lpstr>
      <vt:lpstr>Ansible</vt:lpstr>
      <vt:lpstr>Idempodent: Example</vt:lpstr>
      <vt:lpstr>Idempotent: Example</vt:lpstr>
      <vt:lpstr>Ain’t Nobody Got Time For That</vt:lpstr>
      <vt:lpstr>Ansible: Example</vt:lpstr>
      <vt:lpstr>Ansible: Example</vt:lpstr>
      <vt:lpstr>Structure</vt:lpstr>
      <vt:lpstr>Inventory: Example</vt:lpstr>
      <vt:lpstr>Dynamic vSphere Inventory</vt:lpstr>
      <vt:lpstr>Dynamic vSphere Inventory</vt:lpstr>
      <vt:lpstr>Dynamic vSphere Inventory</vt:lpstr>
      <vt:lpstr>Modules</vt:lpstr>
      <vt:lpstr>Ad Hoc Commands</vt:lpstr>
      <vt:lpstr>Playbooks</vt:lpstr>
      <vt:lpstr>Playbooks: Example</vt:lpstr>
      <vt:lpstr>Playbooks: Example</vt:lpstr>
      <vt:lpstr>Tasks: Example</vt:lpstr>
      <vt:lpstr>Variables:</vt:lpstr>
      <vt:lpstr>Variables: Example</vt:lpstr>
      <vt:lpstr>Templates</vt:lpstr>
      <vt:lpstr>Templates: Example</vt:lpstr>
      <vt:lpstr>Templates: Example</vt:lpstr>
      <vt:lpstr>Handlers</vt:lpstr>
      <vt:lpstr>Roles</vt:lpstr>
      <vt:lpstr>Roles</vt:lpstr>
      <vt:lpstr>Roles</vt:lpstr>
      <vt:lpstr>Roles</vt:lpstr>
      <vt:lpstr>Orchestration</vt:lpstr>
      <vt:lpstr>Orchestration: Example</vt:lpstr>
      <vt:lpstr>Example: Simple Service Restart</vt:lpstr>
      <vt:lpstr>Example: Simple Service Restart</vt:lpstr>
      <vt:lpstr>Example: Simple Service Restart</vt:lpstr>
      <vt:lpstr>Example: Heartbleed</vt:lpstr>
      <vt:lpstr>Example: Heartbleed</vt:lpstr>
      <vt:lpstr>Example: Heartbleed</vt:lpstr>
      <vt:lpstr>Example: Heartbleed</vt:lpstr>
      <vt:lpstr>Example: Heartbleed</vt:lpstr>
      <vt:lpstr>Example: Join Domain</vt:lpstr>
      <vt:lpstr>Example: Join Domain</vt:lpstr>
      <vt:lpstr>Example: Join Domain</vt:lpstr>
      <vt:lpstr>Example: Join Domain</vt:lpstr>
      <vt:lpstr>Example: Join Domain</vt:lpstr>
      <vt:lpstr>Example: Join Domain</vt:lpstr>
      <vt:lpstr>Example: Join Domain</vt:lpstr>
      <vt:lpstr>Example: Join Domain</vt:lpstr>
      <vt:lpstr>Example: Join Domain</vt:lpstr>
      <vt:lpstr>Example: Join Domain</vt:lpstr>
      <vt:lpstr>Example: Join Domain</vt:lpstr>
      <vt:lpstr>Example: Join Domain</vt:lpstr>
      <vt:lpstr>Example: Join Domain</vt:lpstr>
      <vt:lpstr>Example: Join Domain</vt:lpstr>
      <vt:lpstr>Example: Server provisioner</vt:lpstr>
      <vt:lpstr>Where do I go from here?</vt:lpstr>
      <vt:lpstr>Recommended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Krishna Murthy P</cp:lastModifiedBy>
  <cp:revision>1</cp:revision>
  <dcterms:created xsi:type="dcterms:W3CDTF">2021-01-11T00:55:01Z</dcterms:created>
  <dcterms:modified xsi:type="dcterms:W3CDTF">2021-01-11T01:47:25Z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2014-06-25T00:00:00Z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2021-01-11T00:00:00Z</vt:filetime>
  </property>
</Properties>
</file>