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5901" y="1677593"/>
            <a:ext cx="201219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FDFD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0348" y="1119239"/>
            <a:ext cx="2574925" cy="337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DFDFD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4206" y="912200"/>
            <a:ext cx="1755587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59967"/>
            <a:ext cx="8374551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DFDFD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ydin/ansible-tutorial/tree/master/lab-07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ydin/ansible-tutorial.git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twitter.com/kloia_com" TargetMode="External"/><Relationship Id="rId2" Type="http://schemas.openxmlformats.org/officeDocument/2006/relationships/image" Target="../media/image7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blog.kloia.com/" TargetMode="External"/><Relationship Id="rId5" Type="http://schemas.openxmlformats.org/officeDocument/2006/relationships/image" Target="../media/image10.png"/><Relationship Id="rId15" Type="http://schemas.openxmlformats.org/officeDocument/2006/relationships/hyperlink" Target="https://kloia.com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obbler.github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modules_by_category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yapp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guides/gs-rest-service.git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iki.jenkins-ci.org/display/JENKINS/Ansible%2BPlugin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github.com/andreizhuk/tc-ansible-runner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nsible.com/ansible/list_of_cloud_modul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19241" y="2855369"/>
            <a:ext cx="105649" cy="105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8215" y="2855369"/>
            <a:ext cx="105649" cy="105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0266" y="2855369"/>
            <a:ext cx="105649" cy="105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6893" y="1677593"/>
            <a:ext cx="20307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25" dirty="0">
                <a:solidFill>
                  <a:srgbClr val="FFFFFF"/>
                </a:solidFill>
                <a:latin typeface="Arial Black"/>
                <a:cs typeface="Arial Black"/>
              </a:rPr>
              <a:t>Ansible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6354" y="3237223"/>
            <a:ext cx="21513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0" dirty="0">
                <a:solidFill>
                  <a:srgbClr val="FFFFFF"/>
                </a:solidFill>
                <a:latin typeface="Trebuchet MS"/>
                <a:cs typeface="Trebuchet MS"/>
              </a:rPr>
              <a:t>Hands </a:t>
            </a: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1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0" dirty="0">
                <a:latin typeface="Arial Black"/>
                <a:cs typeface="Arial Black"/>
              </a:rPr>
              <a:t>Host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0403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250" dirty="0">
                <a:solidFill>
                  <a:srgbClr val="DFDFDF"/>
                </a:solidFill>
                <a:latin typeface="Trebuchet MS"/>
                <a:cs typeface="Trebuchet MS"/>
              </a:rPr>
              <a:t>A</a:t>
            </a:r>
            <a:r>
              <a:rPr sz="2400" spc="-4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simply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remote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machine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manages.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They 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have </a:t>
            </a: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individual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variables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assigned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them,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also</a:t>
            </a:r>
            <a:r>
              <a:rPr sz="2400" spc="-459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organized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</a:t>
            </a:r>
            <a:r>
              <a:rPr sz="2400" spc="-1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groups.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52845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8" y="1562996"/>
                </a:moveTo>
                <a:lnTo>
                  <a:pt x="260504" y="1562996"/>
                </a:lnTo>
                <a:lnTo>
                  <a:pt x="213678" y="1558800"/>
                </a:lnTo>
                <a:lnTo>
                  <a:pt x="169606" y="1546699"/>
                </a:lnTo>
                <a:lnTo>
                  <a:pt x="129023" y="1527432"/>
                </a:lnTo>
                <a:lnTo>
                  <a:pt x="92664" y="1501732"/>
                </a:lnTo>
                <a:lnTo>
                  <a:pt x="61267" y="1470335"/>
                </a:lnTo>
                <a:lnTo>
                  <a:pt x="35566" y="1433978"/>
                </a:lnTo>
                <a:lnTo>
                  <a:pt x="16297" y="1393396"/>
                </a:lnTo>
                <a:lnTo>
                  <a:pt x="4197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7" y="213673"/>
                </a:lnTo>
                <a:lnTo>
                  <a:pt x="16297" y="169600"/>
                </a:lnTo>
                <a:lnTo>
                  <a:pt x="35566" y="129018"/>
                </a:lnTo>
                <a:lnTo>
                  <a:pt x="61267" y="92660"/>
                </a:lnTo>
                <a:lnTo>
                  <a:pt x="92664" y="61264"/>
                </a:lnTo>
                <a:lnTo>
                  <a:pt x="129023" y="35564"/>
                </a:lnTo>
                <a:lnTo>
                  <a:pt x="169606" y="16296"/>
                </a:lnTo>
                <a:lnTo>
                  <a:pt x="213678" y="4196"/>
                </a:lnTo>
                <a:lnTo>
                  <a:pt x="260504" y="0"/>
                </a:lnTo>
                <a:lnTo>
                  <a:pt x="1934298" y="0"/>
                </a:lnTo>
                <a:lnTo>
                  <a:pt x="1985351" y="5052"/>
                </a:lnTo>
                <a:lnTo>
                  <a:pt x="2033982" y="19831"/>
                </a:lnTo>
                <a:lnTo>
                  <a:pt x="2078822" y="43769"/>
                </a:lnTo>
                <a:lnTo>
                  <a:pt x="2118498" y="76299"/>
                </a:lnTo>
                <a:lnTo>
                  <a:pt x="2151028" y="115975"/>
                </a:lnTo>
                <a:lnTo>
                  <a:pt x="2174966" y="160815"/>
                </a:lnTo>
                <a:lnTo>
                  <a:pt x="2189745" y="209446"/>
                </a:lnTo>
                <a:lnTo>
                  <a:pt x="2194798" y="260499"/>
                </a:lnTo>
                <a:lnTo>
                  <a:pt x="2194798" y="1302497"/>
                </a:lnTo>
                <a:lnTo>
                  <a:pt x="2190601" y="1349323"/>
                </a:lnTo>
                <a:lnTo>
                  <a:pt x="2178501" y="1393396"/>
                </a:lnTo>
                <a:lnTo>
                  <a:pt x="2159233" y="1433978"/>
                </a:lnTo>
                <a:lnTo>
                  <a:pt x="2133533" y="1470335"/>
                </a:lnTo>
                <a:lnTo>
                  <a:pt x="2102137" y="1501732"/>
                </a:lnTo>
                <a:lnTo>
                  <a:pt x="2065779" y="1527432"/>
                </a:lnTo>
                <a:lnTo>
                  <a:pt x="2025197" y="1546699"/>
                </a:lnTo>
                <a:lnTo>
                  <a:pt x="1981124" y="1558800"/>
                </a:lnTo>
                <a:lnTo>
                  <a:pt x="1934298" y="1562996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2166" y="3401227"/>
            <a:ext cx="135699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[webservers]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192.168.35.140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30" dirty="0">
                <a:solidFill>
                  <a:srgbClr val="FFFFFF"/>
                </a:solidFill>
                <a:latin typeface="Arial Black"/>
                <a:cs typeface="Arial Black"/>
              </a:rPr>
              <a:t>192.168.35.141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192.168.35.142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30" dirty="0">
                <a:solidFill>
                  <a:srgbClr val="FFFFFF"/>
                </a:solidFill>
                <a:latin typeface="Arial Black"/>
                <a:cs typeface="Arial Black"/>
              </a:rPr>
              <a:t>192.168.35.143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3342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6" y="1562996"/>
                </a:moveTo>
                <a:lnTo>
                  <a:pt x="260499" y="1562996"/>
                </a:lnTo>
                <a:lnTo>
                  <a:pt x="213673" y="1558800"/>
                </a:lnTo>
                <a:lnTo>
                  <a:pt x="169600" y="1546699"/>
                </a:lnTo>
                <a:lnTo>
                  <a:pt x="129018" y="1527432"/>
                </a:lnTo>
                <a:lnTo>
                  <a:pt x="92660" y="1501732"/>
                </a:lnTo>
                <a:lnTo>
                  <a:pt x="61264" y="1470335"/>
                </a:lnTo>
                <a:lnTo>
                  <a:pt x="35564" y="1433978"/>
                </a:lnTo>
                <a:lnTo>
                  <a:pt x="16296" y="1393396"/>
                </a:lnTo>
                <a:lnTo>
                  <a:pt x="4196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6" y="213673"/>
                </a:lnTo>
                <a:lnTo>
                  <a:pt x="16296" y="169600"/>
                </a:lnTo>
                <a:lnTo>
                  <a:pt x="35564" y="129018"/>
                </a:lnTo>
                <a:lnTo>
                  <a:pt x="61264" y="92660"/>
                </a:lnTo>
                <a:lnTo>
                  <a:pt x="92660" y="61264"/>
                </a:lnTo>
                <a:lnTo>
                  <a:pt x="129018" y="35564"/>
                </a:lnTo>
                <a:lnTo>
                  <a:pt x="169600" y="16296"/>
                </a:lnTo>
                <a:lnTo>
                  <a:pt x="213673" y="4196"/>
                </a:lnTo>
                <a:lnTo>
                  <a:pt x="260499" y="0"/>
                </a:lnTo>
                <a:lnTo>
                  <a:pt x="1934296" y="0"/>
                </a:lnTo>
                <a:lnTo>
                  <a:pt x="1985348" y="5052"/>
                </a:lnTo>
                <a:lnTo>
                  <a:pt x="2033980" y="19831"/>
                </a:lnTo>
                <a:lnTo>
                  <a:pt x="2078819" y="43769"/>
                </a:lnTo>
                <a:lnTo>
                  <a:pt x="2118495" y="76299"/>
                </a:lnTo>
                <a:lnTo>
                  <a:pt x="2151026" y="115975"/>
                </a:lnTo>
                <a:lnTo>
                  <a:pt x="2174964" y="160815"/>
                </a:lnTo>
                <a:lnTo>
                  <a:pt x="2189743" y="209446"/>
                </a:lnTo>
                <a:lnTo>
                  <a:pt x="2194795" y="260499"/>
                </a:lnTo>
                <a:lnTo>
                  <a:pt x="2194795" y="1302497"/>
                </a:lnTo>
                <a:lnTo>
                  <a:pt x="2190598" y="1349323"/>
                </a:lnTo>
                <a:lnTo>
                  <a:pt x="2178498" y="1393396"/>
                </a:lnTo>
                <a:lnTo>
                  <a:pt x="2159230" y="1433978"/>
                </a:lnTo>
                <a:lnTo>
                  <a:pt x="2133530" y="1470335"/>
                </a:lnTo>
                <a:lnTo>
                  <a:pt x="2102134" y="1501732"/>
                </a:lnTo>
                <a:lnTo>
                  <a:pt x="2065777" y="1527432"/>
                </a:lnTo>
                <a:lnTo>
                  <a:pt x="2025194" y="1546699"/>
                </a:lnTo>
                <a:lnTo>
                  <a:pt x="1981122" y="1558800"/>
                </a:lnTo>
                <a:lnTo>
                  <a:pt x="1934296" y="1562996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2659" y="3401227"/>
            <a:ext cx="1250950" cy="105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[appservers]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192.168.100.1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20" dirty="0">
                <a:solidFill>
                  <a:srgbClr val="FFFFFF"/>
                </a:solidFill>
                <a:latin typeface="Arial Black"/>
                <a:cs typeface="Arial Black"/>
              </a:rPr>
              <a:t>192.168.100.2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325" dirty="0">
                <a:solidFill>
                  <a:srgbClr val="FFFFFF"/>
                </a:solidFill>
                <a:latin typeface="Arial Black"/>
                <a:cs typeface="Arial Black"/>
              </a:rPr>
              <a:t>192.168.100.3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13838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6" y="1562996"/>
                </a:moveTo>
                <a:lnTo>
                  <a:pt x="260499" y="1562996"/>
                </a:lnTo>
                <a:lnTo>
                  <a:pt x="213673" y="1558800"/>
                </a:lnTo>
                <a:lnTo>
                  <a:pt x="169600" y="1546699"/>
                </a:lnTo>
                <a:lnTo>
                  <a:pt x="129018" y="1527432"/>
                </a:lnTo>
                <a:lnTo>
                  <a:pt x="92660" y="1501732"/>
                </a:lnTo>
                <a:lnTo>
                  <a:pt x="61264" y="1470335"/>
                </a:lnTo>
                <a:lnTo>
                  <a:pt x="35564" y="1433978"/>
                </a:lnTo>
                <a:lnTo>
                  <a:pt x="16296" y="1393396"/>
                </a:lnTo>
                <a:lnTo>
                  <a:pt x="4196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6" y="213673"/>
                </a:lnTo>
                <a:lnTo>
                  <a:pt x="16296" y="169600"/>
                </a:lnTo>
                <a:lnTo>
                  <a:pt x="35564" y="129018"/>
                </a:lnTo>
                <a:lnTo>
                  <a:pt x="61264" y="92660"/>
                </a:lnTo>
                <a:lnTo>
                  <a:pt x="92660" y="61264"/>
                </a:lnTo>
                <a:lnTo>
                  <a:pt x="129018" y="35564"/>
                </a:lnTo>
                <a:lnTo>
                  <a:pt x="169600" y="16296"/>
                </a:lnTo>
                <a:lnTo>
                  <a:pt x="213673" y="4196"/>
                </a:lnTo>
                <a:lnTo>
                  <a:pt x="260499" y="0"/>
                </a:lnTo>
                <a:lnTo>
                  <a:pt x="1934296" y="0"/>
                </a:lnTo>
                <a:lnTo>
                  <a:pt x="1985348" y="5052"/>
                </a:lnTo>
                <a:lnTo>
                  <a:pt x="2033980" y="19831"/>
                </a:lnTo>
                <a:lnTo>
                  <a:pt x="2078819" y="43769"/>
                </a:lnTo>
                <a:lnTo>
                  <a:pt x="2118495" y="76299"/>
                </a:lnTo>
                <a:lnTo>
                  <a:pt x="2151026" y="115975"/>
                </a:lnTo>
                <a:lnTo>
                  <a:pt x="2174964" y="160815"/>
                </a:lnTo>
                <a:lnTo>
                  <a:pt x="2189743" y="209446"/>
                </a:lnTo>
                <a:lnTo>
                  <a:pt x="2194795" y="260499"/>
                </a:lnTo>
                <a:lnTo>
                  <a:pt x="2194795" y="1302497"/>
                </a:lnTo>
                <a:lnTo>
                  <a:pt x="2190598" y="1349323"/>
                </a:lnTo>
                <a:lnTo>
                  <a:pt x="2178498" y="1393396"/>
                </a:lnTo>
                <a:lnTo>
                  <a:pt x="2159230" y="1433978"/>
                </a:lnTo>
                <a:lnTo>
                  <a:pt x="2133530" y="1470335"/>
                </a:lnTo>
                <a:lnTo>
                  <a:pt x="2102134" y="1501732"/>
                </a:lnTo>
                <a:lnTo>
                  <a:pt x="2065777" y="1527432"/>
                </a:lnTo>
                <a:lnTo>
                  <a:pt x="2025194" y="1546699"/>
                </a:lnTo>
                <a:lnTo>
                  <a:pt x="1981122" y="1558800"/>
                </a:lnTo>
                <a:lnTo>
                  <a:pt x="1934296" y="1562996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63161" y="3401227"/>
            <a:ext cx="89535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[dbservers]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1800" spc="-340" dirty="0">
                <a:solidFill>
                  <a:srgbClr val="FFFFFF"/>
                </a:solidFill>
                <a:latin typeface="Arial Black"/>
                <a:cs typeface="Arial Black"/>
              </a:rPr>
              <a:t>172.35.0.5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76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Create </a:t>
            </a:r>
            <a:r>
              <a:rPr sz="3600" spc="-720" dirty="0">
                <a:latin typeface="Arial Black"/>
                <a:cs typeface="Arial Black"/>
              </a:rPr>
              <a:t>Elastic </a:t>
            </a:r>
            <a:r>
              <a:rPr sz="3600" spc="-885" dirty="0">
                <a:latin typeface="Arial Black"/>
                <a:cs typeface="Arial Black"/>
              </a:rPr>
              <a:t>Load</a:t>
            </a:r>
            <a:r>
              <a:rPr sz="3600" spc="-610" dirty="0">
                <a:latin typeface="Arial Black"/>
                <a:cs typeface="Arial Black"/>
              </a:rPr>
              <a:t> </a:t>
            </a:r>
            <a:r>
              <a:rPr sz="3600" spc="-765" dirty="0">
                <a:latin typeface="Arial Black"/>
                <a:cs typeface="Arial Black"/>
              </a:rPr>
              <a:t>Balancer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277822"/>
            <a:ext cx="8521065" cy="3710940"/>
          </a:xfrm>
          <a:custGeom>
            <a:avLst/>
            <a:gdLst/>
            <a:ahLst/>
            <a:cxnLst/>
            <a:rect l="l" t="t" r="r" b="b"/>
            <a:pathLst>
              <a:path w="8521065" h="3710940">
                <a:moveTo>
                  <a:pt x="8520582" y="3710392"/>
                </a:moveTo>
                <a:lnTo>
                  <a:pt x="0" y="37103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103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251408"/>
            <a:ext cx="5146040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2291715" indent="-182880">
              <a:lnSpc>
                <a:spcPct val="151000"/>
              </a:lnSpc>
              <a:spcBef>
                <a:spcPts val="100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Configure Load Balancer  ec2_elb_lb:</a:t>
            </a:r>
            <a:endParaRPr sz="1200">
              <a:latin typeface="Courier New"/>
              <a:cs typeface="Courier New"/>
            </a:endParaRPr>
          </a:p>
          <a:p>
            <a:pPr marL="377825" marR="2839085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y-lb-{{suffix}}  state:</a:t>
            </a:r>
            <a:r>
              <a:rPr sz="12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present</a:t>
            </a:r>
            <a:endParaRPr sz="1200">
              <a:latin typeface="Courier New"/>
              <a:cs typeface="Courier New"/>
            </a:endParaRPr>
          </a:p>
          <a:p>
            <a:pPr marL="377825" marR="1925320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region: "{{ec2_region}}"  connection_draining_timeout: 60  cross_az_load_balancing:</a:t>
            </a:r>
            <a:r>
              <a:rPr sz="12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yes</a:t>
            </a:r>
            <a:endParaRPr sz="1200">
              <a:latin typeface="Courier New"/>
              <a:cs typeface="Courier New"/>
            </a:endParaRPr>
          </a:p>
          <a:p>
            <a:pPr marL="377825" marR="5080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security_group_ids: "{{lb_security_group.group_id}}"  subnets: "{{subnet_az_a}},{{subnet_az_b}}"  listeners:</a:t>
            </a:r>
            <a:endParaRPr sz="1200">
              <a:latin typeface="Courier New"/>
              <a:cs typeface="Courier New"/>
            </a:endParaRPr>
          </a:p>
          <a:p>
            <a:pPr marL="743585" marR="2383155" indent="-182880">
              <a:lnSpc>
                <a:spcPct val="151000"/>
              </a:lnSpc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protocol: http  load_balancer_port:</a:t>
            </a:r>
            <a:r>
              <a:rPr sz="1200" spc="-9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instance_port:</a:t>
            </a:r>
            <a:r>
              <a:rPr sz="12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80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75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0" dirty="0">
                <a:latin typeface="Arial Black"/>
                <a:cs typeface="Arial Black"/>
              </a:rPr>
              <a:t>Configure </a:t>
            </a:r>
            <a:r>
              <a:rPr sz="3600" spc="-755" dirty="0">
                <a:latin typeface="Arial Black"/>
                <a:cs typeface="Arial Black"/>
              </a:rPr>
              <a:t>Autoscaling</a:t>
            </a:r>
            <a:r>
              <a:rPr sz="3600" spc="-545" dirty="0">
                <a:latin typeface="Arial Black"/>
                <a:cs typeface="Arial Black"/>
              </a:rPr>
              <a:t> </a:t>
            </a:r>
            <a:r>
              <a:rPr sz="3600" spc="-805" dirty="0">
                <a:latin typeface="Arial Black"/>
                <a:cs typeface="Arial Black"/>
              </a:rPr>
              <a:t>Group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277822"/>
            <a:ext cx="8521065" cy="3710940"/>
          </a:xfrm>
          <a:custGeom>
            <a:avLst/>
            <a:gdLst/>
            <a:ahLst/>
            <a:cxnLst/>
            <a:rect l="l" t="t" r="r" b="b"/>
            <a:pathLst>
              <a:path w="8521065" h="3710940">
                <a:moveTo>
                  <a:pt x="8520582" y="3710392"/>
                </a:moveTo>
                <a:lnTo>
                  <a:pt x="0" y="37103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103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269568"/>
            <a:ext cx="444500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1757680" indent="-152400">
              <a:lnSpc>
                <a:spcPct val="150000"/>
              </a:lnSpc>
              <a:spcBef>
                <a:spcPts val="100"/>
              </a:spcBef>
            </a:pPr>
            <a:r>
              <a:rPr sz="10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name: Configure Autoscaling Group  ec2_asg:</a:t>
            </a:r>
            <a:endParaRPr sz="1000">
              <a:latin typeface="Courier New"/>
              <a:cs typeface="Courier New"/>
            </a:endParaRPr>
          </a:p>
          <a:p>
            <a:pPr marL="316865" marR="2290445">
              <a:lnSpc>
                <a:spcPct val="150000"/>
              </a:lnSpc>
            </a:pP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name: y_asg_{{suffix}}  region:</a:t>
            </a:r>
            <a:r>
              <a:rPr sz="1000" spc="-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"{{ec2_region}}"</a:t>
            </a:r>
            <a:endParaRPr sz="1000">
              <a:latin typeface="Courier New"/>
              <a:cs typeface="Courier New"/>
            </a:endParaRPr>
          </a:p>
          <a:p>
            <a:pPr marL="316865" marR="766445">
              <a:lnSpc>
                <a:spcPct val="150000"/>
              </a:lnSpc>
            </a:pP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launch_config_name: "{{launch_config.name}}"  load_balancers: "y-lb-{{suffix}}"  availability_zones: "{{az_a}},{{az_b}}"  health_check_period:</a:t>
            </a:r>
            <a:r>
              <a:rPr sz="10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60</a:t>
            </a:r>
            <a:endParaRPr sz="1000">
              <a:latin typeface="Courier New"/>
              <a:cs typeface="Courier New"/>
            </a:endParaRPr>
          </a:p>
          <a:p>
            <a:pPr marL="316865" marR="2138680">
              <a:lnSpc>
                <a:spcPct val="150000"/>
              </a:lnSpc>
            </a:pP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health_check_type: ELB  replace_all_instances: yes  min_size:</a:t>
            </a:r>
            <a:r>
              <a:rPr sz="10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"{{min_size}}"</a:t>
            </a:r>
            <a:endParaRPr sz="1000">
              <a:latin typeface="Courier New"/>
              <a:cs typeface="Courier New"/>
            </a:endParaRPr>
          </a:p>
          <a:p>
            <a:pPr marL="316865" marR="1071880">
              <a:lnSpc>
                <a:spcPct val="150000"/>
              </a:lnSpc>
            </a:pP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max_size: "{{max_size}}"  desired_capacity:</a:t>
            </a:r>
            <a:r>
              <a:rPr sz="1000" spc="-8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"{{desired_capacity}}"</a:t>
            </a:r>
            <a:endParaRPr sz="1000">
              <a:latin typeface="Courier New"/>
              <a:cs typeface="Courier New"/>
            </a:endParaRPr>
          </a:p>
          <a:p>
            <a:pPr marL="316865" marR="5080">
              <a:lnSpc>
                <a:spcPct val="150000"/>
              </a:lnSpc>
            </a:pP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vpc_zone_identifier: "{{subnet_az_a}},{{subnet_az_b}}"  wait_timeout:</a:t>
            </a:r>
            <a:r>
              <a:rPr sz="10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F2F2F2"/>
                </a:solidFill>
                <a:latin typeface="Courier New"/>
                <a:cs typeface="Courier New"/>
              </a:rPr>
              <a:t>600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563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5" dirty="0">
                <a:latin typeface="Arial Black"/>
                <a:cs typeface="Arial Black"/>
              </a:rPr>
              <a:t>Say </a:t>
            </a:r>
            <a:r>
              <a:rPr sz="3600" spc="-875" dirty="0">
                <a:latin typeface="Arial Black"/>
                <a:cs typeface="Arial Black"/>
              </a:rPr>
              <a:t>Goodbye </a:t>
            </a:r>
            <a:r>
              <a:rPr sz="3600" spc="-685" dirty="0">
                <a:latin typeface="Arial Black"/>
                <a:cs typeface="Arial Black"/>
              </a:rPr>
              <a:t>to </a:t>
            </a:r>
            <a:r>
              <a:rPr sz="3600" spc="-740" dirty="0">
                <a:latin typeface="Arial Black"/>
                <a:cs typeface="Arial Black"/>
              </a:rPr>
              <a:t>"Works </a:t>
            </a:r>
            <a:r>
              <a:rPr sz="3600" spc="-850" dirty="0">
                <a:latin typeface="Arial Black"/>
                <a:cs typeface="Arial Black"/>
              </a:rPr>
              <a:t>on </a:t>
            </a:r>
            <a:r>
              <a:rPr sz="3600" spc="-969" dirty="0">
                <a:latin typeface="Arial Black"/>
                <a:cs typeface="Arial Black"/>
              </a:rPr>
              <a:t>my </a:t>
            </a:r>
            <a:r>
              <a:rPr sz="3600" spc="-770" dirty="0">
                <a:latin typeface="Arial Black"/>
                <a:cs typeface="Arial Black"/>
              </a:rPr>
              <a:t>Machine"</a:t>
            </a:r>
            <a:r>
              <a:rPr sz="3600" spc="-710" dirty="0">
                <a:latin typeface="Arial Black"/>
                <a:cs typeface="Arial Black"/>
              </a:rPr>
              <a:t> </a:t>
            </a:r>
            <a:r>
              <a:rPr sz="3600" spc="-855" dirty="0">
                <a:latin typeface="Arial Black"/>
                <a:cs typeface="Arial Black"/>
              </a:rPr>
              <a:t>Bugs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0417" y="4114096"/>
            <a:ext cx="2050720" cy="556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9974" y="1346209"/>
            <a:ext cx="5708015" cy="3707129"/>
            <a:chOff x="429974" y="1346209"/>
            <a:chExt cx="5708015" cy="3707129"/>
          </a:xfrm>
        </p:grpSpPr>
        <p:sp>
          <p:nvSpPr>
            <p:cNvPr id="5" name="object 5"/>
            <p:cNvSpPr/>
            <p:nvPr/>
          </p:nvSpPr>
          <p:spPr>
            <a:xfrm>
              <a:off x="429974" y="3731642"/>
              <a:ext cx="1321472" cy="13214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846" y="3731642"/>
              <a:ext cx="1671446" cy="1321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8617" y="135097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1197147" y="2693694"/>
                  </a:move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8617" y="135097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0" y="673423"/>
                  </a:move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69956" y="2491948"/>
            <a:ext cx="79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30" dirty="0">
                <a:latin typeface="Arial Black"/>
                <a:cs typeface="Arial Black"/>
              </a:rPr>
              <a:t>Bakery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45733" y="1346209"/>
            <a:ext cx="2404110" cy="2703830"/>
            <a:chOff x="2145733" y="1346209"/>
            <a:chExt cx="2404110" cy="2703830"/>
          </a:xfrm>
        </p:grpSpPr>
        <p:sp>
          <p:nvSpPr>
            <p:cNvPr id="11" name="object 11"/>
            <p:cNvSpPr/>
            <p:nvPr/>
          </p:nvSpPr>
          <p:spPr>
            <a:xfrm>
              <a:off x="2150495" y="135097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1197147" y="2693694"/>
                  </a:move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0495" y="135097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0" y="673423"/>
                  </a:move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9671" y="2491948"/>
            <a:ext cx="48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65" dirty="0">
                <a:latin typeface="Arial Black"/>
                <a:cs typeface="Arial Black"/>
              </a:rPr>
              <a:t>Test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3986" y="1314359"/>
            <a:ext cx="2404110" cy="2703830"/>
            <a:chOff x="543986" y="1314359"/>
            <a:chExt cx="2404110" cy="2703830"/>
          </a:xfrm>
        </p:grpSpPr>
        <p:sp>
          <p:nvSpPr>
            <p:cNvPr id="15" name="object 15"/>
            <p:cNvSpPr/>
            <p:nvPr/>
          </p:nvSpPr>
          <p:spPr>
            <a:xfrm>
              <a:off x="548748" y="131912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1197147" y="2693694"/>
                  </a:move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8748" y="1319122"/>
              <a:ext cx="2394585" cy="2694305"/>
            </a:xfrm>
            <a:custGeom>
              <a:avLst/>
              <a:gdLst/>
              <a:ahLst/>
              <a:cxnLst/>
              <a:rect l="l" t="t" r="r" b="b"/>
              <a:pathLst>
                <a:path w="2394585" h="2694304">
                  <a:moveTo>
                    <a:pt x="0" y="673423"/>
                  </a:moveTo>
                  <a:lnTo>
                    <a:pt x="1197147" y="673423"/>
                  </a:lnTo>
                  <a:lnTo>
                    <a:pt x="1197147" y="0"/>
                  </a:lnTo>
                  <a:lnTo>
                    <a:pt x="2394295" y="1346847"/>
                  </a:lnTo>
                  <a:lnTo>
                    <a:pt x="1197147" y="2693694"/>
                  </a:lnTo>
                  <a:lnTo>
                    <a:pt x="1197147" y="2020270"/>
                  </a:lnTo>
                  <a:lnTo>
                    <a:pt x="0" y="2020270"/>
                  </a:lnTo>
                  <a:lnTo>
                    <a:pt x="0" y="673423"/>
                  </a:lnTo>
                  <a:close/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96792" y="2460107"/>
            <a:ext cx="57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90" dirty="0">
                <a:latin typeface="Arial Black"/>
                <a:cs typeface="Arial Black"/>
              </a:rPr>
              <a:t>Code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58324" y="1641334"/>
            <a:ext cx="1717039" cy="1861185"/>
            <a:chOff x="6258324" y="1641334"/>
            <a:chExt cx="1717039" cy="1861185"/>
          </a:xfrm>
        </p:grpSpPr>
        <p:sp>
          <p:nvSpPr>
            <p:cNvPr id="19" name="object 19"/>
            <p:cNvSpPr/>
            <p:nvPr/>
          </p:nvSpPr>
          <p:spPr>
            <a:xfrm>
              <a:off x="6263087" y="2072845"/>
              <a:ext cx="1280795" cy="1424940"/>
            </a:xfrm>
            <a:custGeom>
              <a:avLst/>
              <a:gdLst/>
              <a:ahLst/>
              <a:cxnLst/>
              <a:rect l="l" t="t" r="r" b="b"/>
              <a:pathLst>
                <a:path w="1280795" h="1424939">
                  <a:moveTo>
                    <a:pt x="1280247" y="1424547"/>
                  </a:moveTo>
                  <a:lnTo>
                    <a:pt x="0" y="1424547"/>
                  </a:lnTo>
                  <a:lnTo>
                    <a:pt x="0" y="0"/>
                  </a:lnTo>
                  <a:lnTo>
                    <a:pt x="1280247" y="0"/>
                  </a:lnTo>
                  <a:lnTo>
                    <a:pt x="1280247" y="1424547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3334" y="1646096"/>
              <a:ext cx="427355" cy="1851660"/>
            </a:xfrm>
            <a:custGeom>
              <a:avLst/>
              <a:gdLst/>
              <a:ahLst/>
              <a:cxnLst/>
              <a:rect l="l" t="t" r="r" b="b"/>
              <a:pathLst>
                <a:path w="427354" h="1851660">
                  <a:moveTo>
                    <a:pt x="0" y="1851296"/>
                  </a:moveTo>
                  <a:lnTo>
                    <a:pt x="0" y="426749"/>
                  </a:lnTo>
                  <a:lnTo>
                    <a:pt x="426749" y="0"/>
                  </a:lnTo>
                  <a:lnTo>
                    <a:pt x="426749" y="1424547"/>
                  </a:lnTo>
                  <a:lnTo>
                    <a:pt x="0" y="1851296"/>
                  </a:lnTo>
                  <a:close/>
                </a:path>
              </a:pathLst>
            </a:custGeom>
            <a:solidFill>
              <a:srgbClr val="CA7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63087" y="1646096"/>
              <a:ext cx="1707514" cy="427355"/>
            </a:xfrm>
            <a:custGeom>
              <a:avLst/>
              <a:gdLst/>
              <a:ahLst/>
              <a:cxnLst/>
              <a:rect l="l" t="t" r="r" b="b"/>
              <a:pathLst>
                <a:path w="1707515" h="427355">
                  <a:moveTo>
                    <a:pt x="1280247" y="426749"/>
                  </a:moveTo>
                  <a:lnTo>
                    <a:pt x="0" y="426749"/>
                  </a:lnTo>
                  <a:lnTo>
                    <a:pt x="426749" y="0"/>
                  </a:lnTo>
                  <a:lnTo>
                    <a:pt x="1706996" y="0"/>
                  </a:lnTo>
                  <a:lnTo>
                    <a:pt x="1280247" y="426749"/>
                  </a:lnTo>
                  <a:close/>
                </a:path>
              </a:pathLst>
            </a:custGeom>
            <a:solidFill>
              <a:srgbClr val="FFA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3087" y="1646096"/>
              <a:ext cx="1707514" cy="1851660"/>
            </a:xfrm>
            <a:custGeom>
              <a:avLst/>
              <a:gdLst/>
              <a:ahLst/>
              <a:cxnLst/>
              <a:rect l="l" t="t" r="r" b="b"/>
              <a:pathLst>
                <a:path w="1707515" h="1851660">
                  <a:moveTo>
                    <a:pt x="0" y="426749"/>
                  </a:moveTo>
                  <a:lnTo>
                    <a:pt x="426749" y="0"/>
                  </a:lnTo>
                  <a:lnTo>
                    <a:pt x="1706996" y="0"/>
                  </a:lnTo>
                  <a:lnTo>
                    <a:pt x="1706996" y="1424547"/>
                  </a:lnTo>
                  <a:lnTo>
                    <a:pt x="1280247" y="1851296"/>
                  </a:lnTo>
                  <a:lnTo>
                    <a:pt x="0" y="1851296"/>
                  </a:lnTo>
                  <a:lnTo>
                    <a:pt x="0" y="426749"/>
                  </a:lnTo>
                  <a:close/>
                </a:path>
                <a:path w="1707515" h="1851660">
                  <a:moveTo>
                    <a:pt x="0" y="426749"/>
                  </a:moveTo>
                  <a:lnTo>
                    <a:pt x="1280247" y="426749"/>
                  </a:lnTo>
                  <a:lnTo>
                    <a:pt x="1706996" y="0"/>
                  </a:lnTo>
                </a:path>
                <a:path w="1707515" h="1851660">
                  <a:moveTo>
                    <a:pt x="1280247" y="426749"/>
                  </a:moveTo>
                  <a:lnTo>
                    <a:pt x="1280247" y="1851296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63087" y="2579252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2400" spc="-640" dirty="0">
                <a:latin typeface="Arial Black"/>
                <a:cs typeface="Arial Black"/>
              </a:rPr>
              <a:t>IMAGE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1851" y="1677593"/>
            <a:ext cx="1940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370" dirty="0">
                <a:solidFill>
                  <a:srgbClr val="FFFFFF"/>
                </a:solidFill>
                <a:latin typeface="Arial Black"/>
                <a:cs typeface="Arial Black"/>
              </a:rPr>
              <a:t>#7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2747" y="3237223"/>
            <a:ext cx="4438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Deploy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Greeting </a:t>
            </a:r>
            <a:r>
              <a:rPr sz="2100" spc="140" dirty="0">
                <a:solidFill>
                  <a:srgbClr val="FFFFFF"/>
                </a:solidFill>
                <a:latin typeface="Trebuchet MS"/>
                <a:cs typeface="Trebuchet MS"/>
              </a:rPr>
              <a:t>REST</a:t>
            </a:r>
            <a:r>
              <a:rPr sz="2100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65" dirty="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sz="2100" spc="-8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00" spc="200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5" dirty="0">
                <a:latin typeface="Arial Black"/>
                <a:cs typeface="Arial Black"/>
              </a:rPr>
              <a:t>Deploy </a:t>
            </a:r>
            <a:r>
              <a:rPr sz="3600" spc="-730" dirty="0">
                <a:latin typeface="Arial Black"/>
                <a:cs typeface="Arial Black"/>
              </a:rPr>
              <a:t>Greeting </a:t>
            </a:r>
            <a:r>
              <a:rPr sz="3600" spc="-1035" dirty="0">
                <a:latin typeface="Arial Black"/>
                <a:cs typeface="Arial Black"/>
              </a:rPr>
              <a:t>REST </a:t>
            </a:r>
            <a:r>
              <a:rPr sz="3600" spc="-750" dirty="0">
                <a:latin typeface="Arial Black"/>
                <a:cs typeface="Arial Black"/>
              </a:rPr>
              <a:t>Service </a:t>
            </a:r>
            <a:r>
              <a:rPr sz="3600" spc="-685" dirty="0">
                <a:latin typeface="Arial Black"/>
                <a:cs typeface="Arial Black"/>
              </a:rPr>
              <a:t>to</a:t>
            </a:r>
            <a:r>
              <a:rPr sz="3600" spc="-595" dirty="0">
                <a:latin typeface="Arial Black"/>
                <a:cs typeface="Arial Black"/>
              </a:rPr>
              <a:t> </a:t>
            </a:r>
            <a:r>
              <a:rPr sz="3600" spc="-969" dirty="0">
                <a:latin typeface="Arial Black"/>
                <a:cs typeface="Arial Black"/>
              </a:rPr>
              <a:t>AWS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299451"/>
            <a:ext cx="812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instructions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visit </a:t>
            </a:r>
            <a:r>
              <a:rPr sz="1800" u="heavy" spc="-11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3"/>
              </a:rPr>
              <a:t>https://github.com/maaydin/ansible-tutorial/tree/master/lab-07</a:t>
            </a:r>
            <a:r>
              <a:rPr sz="1800" spc="-240" dirty="0">
                <a:solidFill>
                  <a:srgbClr val="FFD866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1800" spc="-365" dirty="0">
                <a:solidFill>
                  <a:srgbClr val="DFDFD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1654471"/>
            <a:ext cx="8521065" cy="3345179"/>
          </a:xfrm>
          <a:custGeom>
            <a:avLst/>
            <a:gdLst/>
            <a:ahLst/>
            <a:cxnLst/>
            <a:rect l="l" t="t" r="r" b="b"/>
            <a:pathLst>
              <a:path w="8521065" h="3345179">
                <a:moveTo>
                  <a:pt x="8520582" y="3344993"/>
                </a:moveTo>
                <a:lnTo>
                  <a:pt x="0" y="33449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3449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24" y="1721399"/>
            <a:ext cx="7340600" cy="324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PLAY [localhost]</a:t>
            </a:r>
            <a:r>
              <a:rPr sz="1200" spc="-7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***************************************************************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 [setup] *******************************************************************  ok:</a:t>
            </a:r>
            <a:r>
              <a:rPr sz="12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[localhost]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 [ec2-auto-scale </a:t>
            </a: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Configure Launch Configuration Security Group] **********  ok:</a:t>
            </a:r>
            <a:r>
              <a:rPr sz="12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[localhost]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5080">
              <a:lnSpc>
                <a:spcPct val="151000"/>
              </a:lnSpc>
              <a:spcBef>
                <a:spcPts val="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 [ec2-auto-scale </a:t>
            </a: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: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debug] **************************************************  ok: [localhost] =&gt;</a:t>
            </a:r>
            <a:r>
              <a:rPr sz="12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"msg": "Launch Configuration Security Group</a:t>
            </a:r>
            <a:r>
              <a:rPr sz="12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id=sg-961ee6f0"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856" y="763193"/>
            <a:ext cx="390994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6000" spc="-1090" dirty="0">
                <a:latin typeface="Arial Black"/>
                <a:cs typeface="Arial Black"/>
              </a:rPr>
              <a:t>Provisioning  </a:t>
            </a:r>
            <a:r>
              <a:rPr sz="6000" spc="-1360" dirty="0">
                <a:latin typeface="Arial Black"/>
                <a:cs typeface="Arial Black"/>
              </a:rPr>
              <a:t>Docker</a:t>
            </a:r>
            <a:r>
              <a:rPr sz="6000" spc="-1340" dirty="0">
                <a:latin typeface="Arial Black"/>
                <a:cs typeface="Arial Black"/>
              </a:rPr>
              <a:t> </a:t>
            </a:r>
            <a:r>
              <a:rPr sz="6000" spc="-1335" dirty="0">
                <a:latin typeface="Arial Black"/>
                <a:cs typeface="Arial Black"/>
              </a:rPr>
              <a:t>Host</a:t>
            </a:r>
            <a:endParaRPr sz="6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59967"/>
            <a:ext cx="780986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920">
              <a:lnSpc>
                <a:spcPct val="114599"/>
              </a:lnSpc>
              <a:spcBef>
                <a:spcPts val="100"/>
              </a:spcBef>
            </a:pPr>
            <a:r>
              <a:rPr sz="2400" spc="6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48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get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latest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version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it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better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(and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easier)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from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script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provided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by</a:t>
            </a:r>
            <a:r>
              <a:rPr sz="2400" spc="-4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docker.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18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u="heavy" spc="-190" dirty="0">
                <a:solidFill>
                  <a:srgbClr val="DFDFDF"/>
                </a:solidFill>
                <a:uFill>
                  <a:solidFill>
                    <a:srgbClr val="DFDFDF"/>
                  </a:solidFill>
                </a:uFill>
                <a:latin typeface="Trebuchet MS"/>
                <a:cs typeface="Trebuchet MS"/>
                <a:hlinkClick r:id="rId2"/>
              </a:rPr>
              <a:t>https://get.docker.com/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13900"/>
              </a:lnSpc>
              <a:spcBef>
                <a:spcPts val="1385"/>
              </a:spcBef>
            </a:pP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It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also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required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install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50" i="1" spc="-85" dirty="0">
                <a:solidFill>
                  <a:srgbClr val="FFFFFF"/>
                </a:solidFill>
                <a:latin typeface="Trebuchet MS"/>
                <a:cs typeface="Trebuchet MS"/>
              </a:rPr>
              <a:t>docker-py</a:t>
            </a:r>
            <a:r>
              <a:rPr sz="2450" i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via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50" i="1" spc="-70" dirty="0">
                <a:solidFill>
                  <a:srgbClr val="FFFFFF"/>
                </a:solidFill>
                <a:latin typeface="Trebuchet MS"/>
                <a:cs typeface="Trebuchet MS"/>
              </a:rPr>
              <a:t>pip</a:t>
            </a:r>
            <a:r>
              <a:rPr sz="245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manage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 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containers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from</a:t>
            </a:r>
            <a:r>
              <a:rPr sz="2400" spc="-1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Ansible.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2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35" dirty="0">
                <a:latin typeface="Arial Black"/>
                <a:cs typeface="Arial Black"/>
              </a:rPr>
              <a:t>Installing</a:t>
            </a:r>
            <a:r>
              <a:rPr sz="3600" spc="-434" dirty="0">
                <a:latin typeface="Arial Black"/>
                <a:cs typeface="Arial Black"/>
              </a:rPr>
              <a:t> </a:t>
            </a:r>
            <a:r>
              <a:rPr sz="3600" spc="-815" dirty="0">
                <a:latin typeface="Arial Black"/>
                <a:cs typeface="Arial Black"/>
              </a:rPr>
              <a:t>Docker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439" y="1677593"/>
            <a:ext cx="4771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60" dirty="0">
                <a:latin typeface="Arial Black"/>
                <a:cs typeface="Arial Black"/>
              </a:rPr>
              <a:t>Docker </a:t>
            </a:r>
            <a:r>
              <a:rPr sz="6000" spc="-1700" dirty="0">
                <a:latin typeface="Arial Black"/>
                <a:cs typeface="Arial Black"/>
              </a:rPr>
              <a:t>&amp;</a:t>
            </a:r>
            <a:r>
              <a:rPr sz="6000" spc="-1495" dirty="0">
                <a:latin typeface="Arial Black"/>
                <a:cs typeface="Arial Black"/>
              </a:rPr>
              <a:t> </a:t>
            </a:r>
            <a:r>
              <a:rPr sz="6000" spc="-1225" dirty="0">
                <a:latin typeface="Arial Black"/>
                <a:cs typeface="Arial Black"/>
              </a:rPr>
              <a:t>Ansible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23" y="1159967"/>
            <a:ext cx="788289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If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know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docker-compose,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know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(almost).</a:t>
            </a:r>
            <a:endParaRPr sz="2400">
              <a:latin typeface="Trebuchet MS"/>
              <a:cs typeface="Trebuchet MS"/>
            </a:endParaRPr>
          </a:p>
          <a:p>
            <a:pPr marL="424815" marR="855344" indent="-412750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Because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need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configure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system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</a:t>
            </a:r>
            <a:r>
              <a:rPr sz="2400" spc="-409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 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containers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running</a:t>
            </a:r>
            <a:r>
              <a:rPr sz="2400" spc="-1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DFDFDF"/>
                </a:solidFill>
                <a:latin typeface="Trebuchet MS"/>
                <a:cs typeface="Trebuchet MS"/>
              </a:rPr>
              <a:t>on.</a:t>
            </a:r>
            <a:endParaRPr sz="2400">
              <a:latin typeface="Trebuchet MS"/>
              <a:cs typeface="Trebuchet MS"/>
            </a:endParaRPr>
          </a:p>
          <a:p>
            <a:pPr marL="424815" marR="5080" indent="-412750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Because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want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call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out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other systems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5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configure 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things.</a:t>
            </a:r>
            <a:endParaRPr sz="2400">
              <a:latin typeface="Trebuchet MS"/>
              <a:cs typeface="Trebuchet MS"/>
            </a:endParaRPr>
          </a:p>
          <a:p>
            <a:pPr marL="424815" marR="845185" indent="-412750">
              <a:lnSpc>
                <a:spcPct val="114599"/>
              </a:lnSpc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Because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want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build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testing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directly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into</a:t>
            </a:r>
            <a:r>
              <a:rPr sz="2400" spc="-4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 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container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deployment</a:t>
            </a:r>
            <a:r>
              <a:rPr sz="2400" spc="-1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81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35" dirty="0">
                <a:latin typeface="Arial Black"/>
                <a:cs typeface="Arial Black"/>
              </a:rPr>
              <a:t>Ansible </a:t>
            </a:r>
            <a:r>
              <a:rPr sz="3600" spc="-900" dirty="0">
                <a:latin typeface="Arial Black"/>
                <a:cs typeface="Arial Black"/>
              </a:rPr>
              <a:t>Makes </a:t>
            </a:r>
            <a:r>
              <a:rPr sz="3600" spc="-815" dirty="0">
                <a:latin typeface="Arial Black"/>
                <a:cs typeface="Arial Black"/>
              </a:rPr>
              <a:t>Docker</a:t>
            </a:r>
            <a:r>
              <a:rPr sz="3600" spc="-630" dirty="0">
                <a:latin typeface="Arial Black"/>
                <a:cs typeface="Arial Black"/>
              </a:rPr>
              <a:t> </a:t>
            </a:r>
            <a:r>
              <a:rPr sz="3600" spc="-685" dirty="0">
                <a:latin typeface="Arial Black"/>
                <a:cs typeface="Arial Black"/>
              </a:rPr>
              <a:t>Better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23" y="1159967"/>
            <a:ext cx="7626984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docker_container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manage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21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containers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docker_image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Manage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2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images.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docker_image_facts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Inspect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20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images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docker_login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40" dirty="0">
                <a:solidFill>
                  <a:srgbClr val="DFDFDF"/>
                </a:solidFill>
                <a:latin typeface="Trebuchet MS"/>
                <a:cs typeface="Trebuchet MS"/>
              </a:rPr>
              <a:t>Log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into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3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registry.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docker_network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Manage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2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networks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docker_service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 </a:t>
            </a: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Manage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services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35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containers.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6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35" dirty="0">
                <a:latin typeface="Arial Black"/>
                <a:cs typeface="Arial Black"/>
              </a:rPr>
              <a:t>Ansible </a:t>
            </a:r>
            <a:r>
              <a:rPr sz="3600" spc="-815" dirty="0">
                <a:latin typeface="Arial Black"/>
                <a:cs typeface="Arial Black"/>
              </a:rPr>
              <a:t>Docker</a:t>
            </a:r>
            <a:r>
              <a:rPr sz="3600" spc="-535" dirty="0">
                <a:latin typeface="Arial Black"/>
                <a:cs typeface="Arial Black"/>
              </a:rPr>
              <a:t> </a:t>
            </a:r>
            <a:r>
              <a:rPr sz="3600" spc="-810" dirty="0">
                <a:latin typeface="Arial Black"/>
                <a:cs typeface="Arial Black"/>
              </a:rPr>
              <a:t>Modules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01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5" dirty="0">
                <a:latin typeface="Arial Black"/>
                <a:cs typeface="Arial Black"/>
              </a:rPr>
              <a:t>Group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250" dirty="0"/>
              <a:t>A </a:t>
            </a:r>
            <a:r>
              <a:rPr spc="-20" dirty="0"/>
              <a:t>group </a:t>
            </a:r>
            <a:r>
              <a:rPr spc="-60" dirty="0"/>
              <a:t>consists </a:t>
            </a:r>
            <a:r>
              <a:rPr spc="-75" dirty="0"/>
              <a:t>of </a:t>
            </a:r>
            <a:r>
              <a:rPr spc="-110" dirty="0"/>
              <a:t>several </a:t>
            </a:r>
            <a:r>
              <a:rPr spc="-55" dirty="0"/>
              <a:t>hosts </a:t>
            </a:r>
            <a:r>
              <a:rPr spc="-70" dirty="0"/>
              <a:t>assigned </a:t>
            </a:r>
            <a:r>
              <a:rPr spc="-95" dirty="0"/>
              <a:t>to </a:t>
            </a:r>
            <a:r>
              <a:rPr spc="-165" dirty="0"/>
              <a:t>a </a:t>
            </a:r>
            <a:r>
              <a:rPr spc="-30" dirty="0"/>
              <a:t>pool </a:t>
            </a:r>
            <a:r>
              <a:rPr spc="-120" dirty="0"/>
              <a:t>that </a:t>
            </a:r>
            <a:r>
              <a:rPr spc="-90" dirty="0"/>
              <a:t>can </a:t>
            </a:r>
            <a:r>
              <a:rPr spc="-130" dirty="0"/>
              <a:t>be  </a:t>
            </a:r>
            <a:r>
              <a:rPr spc="-65" dirty="0"/>
              <a:t>conveniently </a:t>
            </a:r>
            <a:r>
              <a:rPr spc="-130" dirty="0"/>
              <a:t>targeted together, </a:t>
            </a:r>
            <a:r>
              <a:rPr spc="-55" dirty="0"/>
              <a:t>and </a:t>
            </a:r>
            <a:r>
              <a:rPr spc="-75" dirty="0"/>
              <a:t>also </a:t>
            </a:r>
            <a:r>
              <a:rPr spc="-55" dirty="0"/>
              <a:t>given </a:t>
            </a:r>
            <a:r>
              <a:rPr spc="-90" dirty="0"/>
              <a:t>variables </a:t>
            </a:r>
            <a:r>
              <a:rPr spc="-120" dirty="0"/>
              <a:t>that</a:t>
            </a:r>
            <a:r>
              <a:rPr spc="-350" dirty="0"/>
              <a:t> </a:t>
            </a:r>
            <a:r>
              <a:rPr spc="-95" dirty="0"/>
              <a:t>they  </a:t>
            </a:r>
            <a:r>
              <a:rPr spc="-90" dirty="0"/>
              <a:t>share </a:t>
            </a:r>
            <a:r>
              <a:rPr dirty="0"/>
              <a:t>in</a:t>
            </a:r>
            <a:r>
              <a:rPr spc="-165" dirty="0"/>
              <a:t> </a:t>
            </a:r>
            <a:r>
              <a:rPr spc="-85" dirty="0"/>
              <a:t>common.</a:t>
            </a:r>
          </a:p>
        </p:txBody>
      </p:sp>
      <p:sp>
        <p:nvSpPr>
          <p:cNvPr id="4" name="object 4"/>
          <p:cNvSpPr/>
          <p:nvPr/>
        </p:nvSpPr>
        <p:spPr>
          <a:xfrm>
            <a:off x="1152845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8" y="1562996"/>
                </a:moveTo>
                <a:lnTo>
                  <a:pt x="260504" y="1562996"/>
                </a:lnTo>
                <a:lnTo>
                  <a:pt x="213678" y="1558800"/>
                </a:lnTo>
                <a:lnTo>
                  <a:pt x="169606" y="1546699"/>
                </a:lnTo>
                <a:lnTo>
                  <a:pt x="129023" y="1527432"/>
                </a:lnTo>
                <a:lnTo>
                  <a:pt x="92664" y="1501732"/>
                </a:lnTo>
                <a:lnTo>
                  <a:pt x="61267" y="1470335"/>
                </a:lnTo>
                <a:lnTo>
                  <a:pt x="35566" y="1433978"/>
                </a:lnTo>
                <a:lnTo>
                  <a:pt x="16297" y="1393396"/>
                </a:lnTo>
                <a:lnTo>
                  <a:pt x="4197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7" y="213673"/>
                </a:lnTo>
                <a:lnTo>
                  <a:pt x="16297" y="169600"/>
                </a:lnTo>
                <a:lnTo>
                  <a:pt x="35566" y="129018"/>
                </a:lnTo>
                <a:lnTo>
                  <a:pt x="61267" y="92660"/>
                </a:lnTo>
                <a:lnTo>
                  <a:pt x="92664" y="61264"/>
                </a:lnTo>
                <a:lnTo>
                  <a:pt x="129023" y="35564"/>
                </a:lnTo>
                <a:lnTo>
                  <a:pt x="169606" y="16296"/>
                </a:lnTo>
                <a:lnTo>
                  <a:pt x="213678" y="4196"/>
                </a:lnTo>
                <a:lnTo>
                  <a:pt x="260504" y="0"/>
                </a:lnTo>
                <a:lnTo>
                  <a:pt x="1934298" y="0"/>
                </a:lnTo>
                <a:lnTo>
                  <a:pt x="1985351" y="5052"/>
                </a:lnTo>
                <a:lnTo>
                  <a:pt x="2033982" y="19831"/>
                </a:lnTo>
                <a:lnTo>
                  <a:pt x="2078822" y="43769"/>
                </a:lnTo>
                <a:lnTo>
                  <a:pt x="2118498" y="76299"/>
                </a:lnTo>
                <a:lnTo>
                  <a:pt x="2151028" y="115975"/>
                </a:lnTo>
                <a:lnTo>
                  <a:pt x="2174966" y="160815"/>
                </a:lnTo>
                <a:lnTo>
                  <a:pt x="2189745" y="209446"/>
                </a:lnTo>
                <a:lnTo>
                  <a:pt x="2194798" y="260499"/>
                </a:lnTo>
                <a:lnTo>
                  <a:pt x="2194798" y="1302497"/>
                </a:lnTo>
                <a:lnTo>
                  <a:pt x="2190601" y="1349323"/>
                </a:lnTo>
                <a:lnTo>
                  <a:pt x="2178501" y="1393396"/>
                </a:lnTo>
                <a:lnTo>
                  <a:pt x="2159233" y="1433978"/>
                </a:lnTo>
                <a:lnTo>
                  <a:pt x="2133533" y="1470335"/>
                </a:lnTo>
                <a:lnTo>
                  <a:pt x="2102137" y="1501732"/>
                </a:lnTo>
                <a:lnTo>
                  <a:pt x="2065779" y="1527432"/>
                </a:lnTo>
                <a:lnTo>
                  <a:pt x="2025197" y="1546699"/>
                </a:lnTo>
                <a:lnTo>
                  <a:pt x="1981124" y="1558800"/>
                </a:lnTo>
                <a:lnTo>
                  <a:pt x="1934298" y="1562996"/>
                </a:lnTo>
                <a:close/>
              </a:path>
            </a:pathLst>
          </a:custGeom>
          <a:solidFill>
            <a:srgbClr val="B35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3342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6" y="1562996"/>
                </a:moveTo>
                <a:lnTo>
                  <a:pt x="260499" y="1562996"/>
                </a:lnTo>
                <a:lnTo>
                  <a:pt x="213673" y="1558800"/>
                </a:lnTo>
                <a:lnTo>
                  <a:pt x="169600" y="1546699"/>
                </a:lnTo>
                <a:lnTo>
                  <a:pt x="129018" y="1527432"/>
                </a:lnTo>
                <a:lnTo>
                  <a:pt x="92660" y="1501732"/>
                </a:lnTo>
                <a:lnTo>
                  <a:pt x="61264" y="1470335"/>
                </a:lnTo>
                <a:lnTo>
                  <a:pt x="35564" y="1433978"/>
                </a:lnTo>
                <a:lnTo>
                  <a:pt x="16296" y="1393396"/>
                </a:lnTo>
                <a:lnTo>
                  <a:pt x="4196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6" y="213673"/>
                </a:lnTo>
                <a:lnTo>
                  <a:pt x="16296" y="169600"/>
                </a:lnTo>
                <a:lnTo>
                  <a:pt x="35564" y="129018"/>
                </a:lnTo>
                <a:lnTo>
                  <a:pt x="61264" y="92660"/>
                </a:lnTo>
                <a:lnTo>
                  <a:pt x="92660" y="61264"/>
                </a:lnTo>
                <a:lnTo>
                  <a:pt x="129018" y="35564"/>
                </a:lnTo>
                <a:lnTo>
                  <a:pt x="169600" y="16296"/>
                </a:lnTo>
                <a:lnTo>
                  <a:pt x="213673" y="4196"/>
                </a:lnTo>
                <a:lnTo>
                  <a:pt x="260499" y="0"/>
                </a:lnTo>
                <a:lnTo>
                  <a:pt x="1934296" y="0"/>
                </a:lnTo>
                <a:lnTo>
                  <a:pt x="1985348" y="5052"/>
                </a:lnTo>
                <a:lnTo>
                  <a:pt x="2033980" y="19831"/>
                </a:lnTo>
                <a:lnTo>
                  <a:pt x="2078819" y="43769"/>
                </a:lnTo>
                <a:lnTo>
                  <a:pt x="2118495" y="76299"/>
                </a:lnTo>
                <a:lnTo>
                  <a:pt x="2151026" y="115975"/>
                </a:lnTo>
                <a:lnTo>
                  <a:pt x="2174964" y="160815"/>
                </a:lnTo>
                <a:lnTo>
                  <a:pt x="2189743" y="209446"/>
                </a:lnTo>
                <a:lnTo>
                  <a:pt x="2194795" y="260499"/>
                </a:lnTo>
                <a:lnTo>
                  <a:pt x="2194795" y="1302497"/>
                </a:lnTo>
                <a:lnTo>
                  <a:pt x="2190598" y="1349323"/>
                </a:lnTo>
                <a:lnTo>
                  <a:pt x="2178498" y="1393396"/>
                </a:lnTo>
                <a:lnTo>
                  <a:pt x="2159230" y="1433978"/>
                </a:lnTo>
                <a:lnTo>
                  <a:pt x="2133530" y="1470335"/>
                </a:lnTo>
                <a:lnTo>
                  <a:pt x="2102134" y="1501732"/>
                </a:lnTo>
                <a:lnTo>
                  <a:pt x="2065777" y="1527432"/>
                </a:lnTo>
                <a:lnTo>
                  <a:pt x="2025194" y="1546699"/>
                </a:lnTo>
                <a:lnTo>
                  <a:pt x="1981122" y="1558800"/>
                </a:lnTo>
                <a:lnTo>
                  <a:pt x="1934296" y="1562996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3838" y="3259018"/>
            <a:ext cx="2195195" cy="1563370"/>
          </a:xfrm>
          <a:custGeom>
            <a:avLst/>
            <a:gdLst/>
            <a:ahLst/>
            <a:cxnLst/>
            <a:rect l="l" t="t" r="r" b="b"/>
            <a:pathLst>
              <a:path w="2195195" h="1563370">
                <a:moveTo>
                  <a:pt x="1934296" y="1562996"/>
                </a:moveTo>
                <a:lnTo>
                  <a:pt x="260499" y="1562996"/>
                </a:lnTo>
                <a:lnTo>
                  <a:pt x="213673" y="1558800"/>
                </a:lnTo>
                <a:lnTo>
                  <a:pt x="169600" y="1546699"/>
                </a:lnTo>
                <a:lnTo>
                  <a:pt x="129018" y="1527432"/>
                </a:lnTo>
                <a:lnTo>
                  <a:pt x="92660" y="1501732"/>
                </a:lnTo>
                <a:lnTo>
                  <a:pt x="61264" y="1470335"/>
                </a:lnTo>
                <a:lnTo>
                  <a:pt x="35564" y="1433978"/>
                </a:lnTo>
                <a:lnTo>
                  <a:pt x="16296" y="1393396"/>
                </a:lnTo>
                <a:lnTo>
                  <a:pt x="4196" y="1349323"/>
                </a:lnTo>
                <a:lnTo>
                  <a:pt x="0" y="1302497"/>
                </a:lnTo>
                <a:lnTo>
                  <a:pt x="0" y="260499"/>
                </a:lnTo>
                <a:lnTo>
                  <a:pt x="4196" y="213673"/>
                </a:lnTo>
                <a:lnTo>
                  <a:pt x="16296" y="169600"/>
                </a:lnTo>
                <a:lnTo>
                  <a:pt x="35564" y="129018"/>
                </a:lnTo>
                <a:lnTo>
                  <a:pt x="61264" y="92660"/>
                </a:lnTo>
                <a:lnTo>
                  <a:pt x="92660" y="61264"/>
                </a:lnTo>
                <a:lnTo>
                  <a:pt x="129018" y="35564"/>
                </a:lnTo>
                <a:lnTo>
                  <a:pt x="169600" y="16296"/>
                </a:lnTo>
                <a:lnTo>
                  <a:pt x="213673" y="4196"/>
                </a:lnTo>
                <a:lnTo>
                  <a:pt x="260499" y="0"/>
                </a:lnTo>
                <a:lnTo>
                  <a:pt x="1934296" y="0"/>
                </a:lnTo>
                <a:lnTo>
                  <a:pt x="1985348" y="5052"/>
                </a:lnTo>
                <a:lnTo>
                  <a:pt x="2033980" y="19831"/>
                </a:lnTo>
                <a:lnTo>
                  <a:pt x="2078819" y="43769"/>
                </a:lnTo>
                <a:lnTo>
                  <a:pt x="2118495" y="76299"/>
                </a:lnTo>
                <a:lnTo>
                  <a:pt x="2151026" y="115975"/>
                </a:lnTo>
                <a:lnTo>
                  <a:pt x="2174964" y="160815"/>
                </a:lnTo>
                <a:lnTo>
                  <a:pt x="2189743" y="209446"/>
                </a:lnTo>
                <a:lnTo>
                  <a:pt x="2194795" y="260499"/>
                </a:lnTo>
                <a:lnTo>
                  <a:pt x="2194795" y="1302497"/>
                </a:lnTo>
                <a:lnTo>
                  <a:pt x="2190598" y="1349323"/>
                </a:lnTo>
                <a:lnTo>
                  <a:pt x="2178498" y="1393396"/>
                </a:lnTo>
                <a:lnTo>
                  <a:pt x="2159230" y="1433978"/>
                </a:lnTo>
                <a:lnTo>
                  <a:pt x="2133530" y="1470335"/>
                </a:lnTo>
                <a:lnTo>
                  <a:pt x="2102134" y="1501732"/>
                </a:lnTo>
                <a:lnTo>
                  <a:pt x="2065777" y="1527432"/>
                </a:lnTo>
                <a:lnTo>
                  <a:pt x="2025194" y="1546699"/>
                </a:lnTo>
                <a:lnTo>
                  <a:pt x="1981122" y="1558800"/>
                </a:lnTo>
                <a:lnTo>
                  <a:pt x="1934296" y="1562996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3116" y="3367776"/>
          <a:ext cx="5774690" cy="1175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7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[webservers]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[appservers]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3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[dbservers]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51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ts val="1545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545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172.35.0.5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ts val="1550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ts val="1550"/>
                        </a:lnSpc>
                      </a:pPr>
                      <a:r>
                        <a:rPr sz="14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77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4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45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0" dirty="0">
                <a:latin typeface="Arial Black"/>
                <a:cs typeface="Arial Black"/>
              </a:rPr>
              <a:t>Creating </a:t>
            </a:r>
            <a:r>
              <a:rPr sz="3600" spc="-869" dirty="0">
                <a:latin typeface="Arial Black"/>
                <a:cs typeface="Arial Black"/>
              </a:rPr>
              <a:t>a</a:t>
            </a:r>
            <a:r>
              <a:rPr sz="3600" spc="-615" dirty="0">
                <a:latin typeface="Arial Black"/>
                <a:cs typeface="Arial Black"/>
              </a:rPr>
              <a:t> </a:t>
            </a:r>
            <a:r>
              <a:rPr sz="3600" spc="-725" dirty="0">
                <a:latin typeface="Arial Black"/>
                <a:cs typeface="Arial Black"/>
              </a:rPr>
              <a:t>Container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2434545"/>
            <a:ext cx="8521065" cy="1901189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200">
              <a:latin typeface="Courier New"/>
              <a:cs typeface="Courier New"/>
            </a:endParaRPr>
          </a:p>
          <a:p>
            <a:pPr marL="267970" marR="5501005" indent="-182880">
              <a:lnSpc>
                <a:spcPct val="151000"/>
              </a:lnSpc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Create </a:t>
            </a: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a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redis container  docker_container:</a:t>
            </a:r>
            <a:endParaRPr sz="1200">
              <a:latin typeface="Courier New"/>
              <a:cs typeface="Courier New"/>
            </a:endParaRPr>
          </a:p>
          <a:p>
            <a:pPr marL="450850" marR="6781165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myredis  image: redis  state:</a:t>
            </a:r>
            <a:r>
              <a:rPr sz="12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present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159967"/>
            <a:ext cx="7797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40" dirty="0">
                <a:solidFill>
                  <a:srgbClr val="DFDFDF"/>
                </a:solidFill>
                <a:latin typeface="Trebuchet MS"/>
                <a:cs typeface="Trebuchet MS"/>
              </a:rPr>
              <a:t>With</a:t>
            </a:r>
            <a:r>
              <a:rPr sz="2400" spc="-5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docker_container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manage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docker 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containers.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20" dirty="0"/>
              <a:t>LAB</a:t>
            </a:r>
            <a:r>
              <a:rPr spc="-1485" dirty="0"/>
              <a:t> </a:t>
            </a:r>
            <a:r>
              <a:rPr spc="-1090" dirty="0"/>
              <a:t>#8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5702" y="3237223"/>
            <a:ext cx="40728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Docker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100" spc="-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100" spc="-30" dirty="0">
                <a:solidFill>
                  <a:srgbClr val="FFFFFF"/>
                </a:solidFill>
                <a:latin typeface="Trebuchet MS"/>
                <a:cs typeface="Trebuchet MS"/>
              </a:rPr>
              <a:t>Container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89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15" dirty="0">
                <a:latin typeface="Arial Black"/>
                <a:cs typeface="Arial Black"/>
              </a:rPr>
              <a:t>Docker </a:t>
            </a:r>
            <a:r>
              <a:rPr sz="3600" spc="-850" dirty="0">
                <a:latin typeface="Arial Black"/>
                <a:cs typeface="Arial Black"/>
              </a:rPr>
              <a:t>on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595" dirty="0">
                <a:latin typeface="Arial Black"/>
                <a:cs typeface="Arial Black"/>
              </a:rPr>
              <a:t> </a:t>
            </a:r>
            <a:r>
              <a:rPr sz="3600" spc="-655" dirty="0">
                <a:latin typeface="Arial Black"/>
                <a:cs typeface="Arial Black"/>
              </a:rPr>
              <a:t>Controller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25872"/>
            <a:ext cx="8521065" cy="3429635"/>
          </a:xfrm>
          <a:custGeom>
            <a:avLst/>
            <a:gdLst/>
            <a:ahLst/>
            <a:cxnLst/>
            <a:rect l="l" t="t" r="r" b="b"/>
            <a:pathLst>
              <a:path w="8521065" h="3429635">
                <a:moveTo>
                  <a:pt x="8520582" y="3429293"/>
                </a:moveTo>
                <a:lnTo>
                  <a:pt x="0" y="34292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4292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381293"/>
            <a:ext cx="3865879" cy="32639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25425" marR="5080" indent="-213360">
              <a:lnSpc>
                <a:spcPct val="151800"/>
              </a:lnSpc>
              <a:buChar char="-"/>
              <a:tabLst>
                <a:tab pos="226060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Download Installation Script  get_url:</a:t>
            </a:r>
            <a:endParaRPr sz="1400">
              <a:latin typeface="Courier New"/>
              <a:cs typeface="Courier New"/>
            </a:endParaRPr>
          </a:p>
          <a:p>
            <a:pPr marL="438784" marR="431165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url: https://get.docker.com/  dest: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/tmp/docker.sh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225425" marR="1071245" indent="-213360">
              <a:lnSpc>
                <a:spcPct val="151800"/>
              </a:lnSpc>
              <a:buChar char="-"/>
              <a:tabLst>
                <a:tab pos="226060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Install docker  shell: sh /tmp/docker.sh  args: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creates: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/usr/bin/docker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155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Create </a:t>
            </a:r>
            <a:r>
              <a:rPr sz="3600" spc="-869" dirty="0">
                <a:latin typeface="Arial Black"/>
                <a:cs typeface="Arial Black"/>
              </a:rPr>
              <a:t>a </a:t>
            </a:r>
            <a:r>
              <a:rPr sz="3600" spc="-775" dirty="0">
                <a:latin typeface="Arial Black"/>
                <a:cs typeface="Arial Black"/>
              </a:rPr>
              <a:t>Redis</a:t>
            </a:r>
            <a:r>
              <a:rPr sz="3600" spc="-680" dirty="0">
                <a:latin typeface="Arial Black"/>
                <a:cs typeface="Arial Black"/>
              </a:rPr>
              <a:t> </a:t>
            </a:r>
            <a:r>
              <a:rPr sz="3600" spc="-725" dirty="0">
                <a:latin typeface="Arial Black"/>
                <a:cs typeface="Arial Black"/>
              </a:rPr>
              <a:t>Container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425872"/>
            <a:ext cx="8521065" cy="3345179"/>
          </a:xfrm>
          <a:custGeom>
            <a:avLst/>
            <a:gdLst/>
            <a:ahLst/>
            <a:cxnLst/>
            <a:rect l="l" t="t" r="r" b="b"/>
            <a:pathLst>
              <a:path w="8521065" h="3345179">
                <a:moveTo>
                  <a:pt x="8520582" y="3344993"/>
                </a:moveTo>
                <a:lnTo>
                  <a:pt x="0" y="33449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3449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381293"/>
            <a:ext cx="4504055" cy="29400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25425" marR="1069340" indent="-213360">
              <a:lnSpc>
                <a:spcPct val="151800"/>
              </a:lnSpc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Create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a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redis container  docker_container:</a:t>
            </a:r>
            <a:endParaRPr sz="1400">
              <a:latin typeface="Courier New"/>
              <a:cs typeface="Courier New"/>
            </a:endParaRPr>
          </a:p>
          <a:p>
            <a:pPr marL="438784" marR="266954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</a:t>
            </a:r>
            <a:r>
              <a:rPr sz="14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myredis  image:</a:t>
            </a:r>
            <a:r>
              <a:rPr sz="14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redis</a:t>
            </a:r>
            <a:endParaRPr sz="1400">
              <a:latin typeface="Courier New"/>
              <a:cs typeface="Courier New"/>
            </a:endParaRPr>
          </a:p>
          <a:p>
            <a:pPr marL="438784" marR="508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command: redis-server --appendonly yes  state: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present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exposed_ports:</a:t>
            </a:r>
            <a:endParaRPr sz="1400">
              <a:latin typeface="Courier New"/>
              <a:cs typeface="Courier New"/>
            </a:endParaRPr>
          </a:p>
          <a:p>
            <a:pPr marL="652145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-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6379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2668" y="2873294"/>
            <a:ext cx="2678644" cy="211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9635" y="1677593"/>
            <a:ext cx="39052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80" dirty="0">
                <a:latin typeface="Arial Black"/>
                <a:cs typeface="Arial Black"/>
              </a:rPr>
              <a:t>Have </a:t>
            </a:r>
            <a:r>
              <a:rPr sz="6000" spc="-1465" dirty="0">
                <a:latin typeface="Arial Black"/>
                <a:cs typeface="Arial Black"/>
              </a:rPr>
              <a:t>Fun</a:t>
            </a:r>
            <a:r>
              <a:rPr sz="6000" spc="-1425" dirty="0">
                <a:latin typeface="Arial Black"/>
                <a:cs typeface="Arial Black"/>
              </a:rPr>
              <a:t> </a:t>
            </a:r>
            <a:r>
              <a:rPr sz="6000" spc="-1230" dirty="0">
                <a:latin typeface="Arial Black"/>
                <a:cs typeface="Arial Black"/>
              </a:rPr>
              <a:t>with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51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>
                <a:latin typeface="Arial Black"/>
                <a:cs typeface="Arial Black"/>
              </a:rPr>
              <a:t>Playbook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35" dirty="0"/>
              <a:t>Playbooks </a:t>
            </a:r>
            <a:r>
              <a:rPr spc="-135" dirty="0"/>
              <a:t>are </a:t>
            </a:r>
            <a:r>
              <a:rPr spc="-120" dirty="0"/>
              <a:t>the </a:t>
            </a:r>
            <a:r>
              <a:rPr spc="-80" dirty="0"/>
              <a:t>language </a:t>
            </a:r>
            <a:r>
              <a:rPr spc="-40" dirty="0"/>
              <a:t>by </a:t>
            </a:r>
            <a:r>
              <a:rPr spc="-30" dirty="0"/>
              <a:t>which </a:t>
            </a:r>
            <a:r>
              <a:rPr spc="-20" dirty="0"/>
              <a:t>Ansible </a:t>
            </a:r>
            <a:r>
              <a:rPr spc="-125" dirty="0"/>
              <a:t>orchestrates,  </a:t>
            </a:r>
            <a:r>
              <a:rPr spc="-90" dirty="0"/>
              <a:t>configures, administers, </a:t>
            </a:r>
            <a:r>
              <a:rPr spc="-25" dirty="0"/>
              <a:t>or </a:t>
            </a:r>
            <a:r>
              <a:rPr spc="-65" dirty="0"/>
              <a:t>deploys </a:t>
            </a:r>
            <a:r>
              <a:rPr spc="-130" dirty="0"/>
              <a:t>systems. </a:t>
            </a:r>
            <a:r>
              <a:rPr spc="-35" dirty="0"/>
              <a:t>Playbooks</a:t>
            </a:r>
            <a:r>
              <a:rPr spc="-325" dirty="0"/>
              <a:t> </a:t>
            </a:r>
            <a:r>
              <a:rPr spc="-65" dirty="0"/>
              <a:t>contain  </a:t>
            </a:r>
            <a:r>
              <a:rPr spc="-125" dirty="0">
                <a:solidFill>
                  <a:srgbClr val="FFFFFF"/>
                </a:solidFill>
              </a:rPr>
              <a:t>Plays</a:t>
            </a:r>
            <a:r>
              <a:rPr spc="-125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7299" y="2617819"/>
            <a:ext cx="8329930" cy="2388235"/>
            <a:chOff x="467299" y="2617819"/>
            <a:chExt cx="8329930" cy="2388235"/>
          </a:xfrm>
        </p:grpSpPr>
        <p:sp>
          <p:nvSpPr>
            <p:cNvPr id="5" name="object 5"/>
            <p:cNvSpPr/>
            <p:nvPr/>
          </p:nvSpPr>
          <p:spPr>
            <a:xfrm>
              <a:off x="486349" y="2636869"/>
              <a:ext cx="8291830" cy="2350135"/>
            </a:xfrm>
            <a:custGeom>
              <a:avLst/>
              <a:gdLst/>
              <a:ahLst/>
              <a:cxnLst/>
              <a:rect l="l" t="t" r="r" b="b"/>
              <a:pathLst>
                <a:path w="8291830" h="2350135">
                  <a:moveTo>
                    <a:pt x="7900034" y="2349895"/>
                  </a:moveTo>
                  <a:lnTo>
                    <a:pt x="391656" y="2349895"/>
                  </a:lnTo>
                  <a:lnTo>
                    <a:pt x="342527" y="2346843"/>
                  </a:lnTo>
                  <a:lnTo>
                    <a:pt x="295220" y="2337933"/>
                  </a:lnTo>
                  <a:lnTo>
                    <a:pt x="250100" y="2323532"/>
                  </a:lnTo>
                  <a:lnTo>
                    <a:pt x="207536" y="2304006"/>
                  </a:lnTo>
                  <a:lnTo>
                    <a:pt x="167894" y="2279724"/>
                  </a:lnTo>
                  <a:lnTo>
                    <a:pt x="131541" y="2251051"/>
                  </a:lnTo>
                  <a:lnTo>
                    <a:pt x="98844" y="2218354"/>
                  </a:lnTo>
                  <a:lnTo>
                    <a:pt x="70171" y="2182002"/>
                  </a:lnTo>
                  <a:lnTo>
                    <a:pt x="45888" y="2142361"/>
                  </a:lnTo>
                  <a:lnTo>
                    <a:pt x="26362" y="2099797"/>
                  </a:lnTo>
                  <a:lnTo>
                    <a:pt x="11961" y="2054679"/>
                  </a:lnTo>
                  <a:lnTo>
                    <a:pt x="3051" y="2007373"/>
                  </a:lnTo>
                  <a:lnTo>
                    <a:pt x="0" y="1958246"/>
                  </a:lnTo>
                  <a:lnTo>
                    <a:pt x="0" y="391649"/>
                  </a:lnTo>
                  <a:lnTo>
                    <a:pt x="3051" y="342522"/>
                  </a:lnTo>
                  <a:lnTo>
                    <a:pt x="11961" y="295215"/>
                  </a:lnTo>
                  <a:lnTo>
                    <a:pt x="26362" y="250097"/>
                  </a:lnTo>
                  <a:lnTo>
                    <a:pt x="45888" y="207533"/>
                  </a:lnTo>
                  <a:lnTo>
                    <a:pt x="70171" y="167892"/>
                  </a:lnTo>
                  <a:lnTo>
                    <a:pt x="98844" y="131540"/>
                  </a:lnTo>
                  <a:lnTo>
                    <a:pt x="131541" y="98844"/>
                  </a:lnTo>
                  <a:lnTo>
                    <a:pt x="167894" y="70171"/>
                  </a:lnTo>
                  <a:lnTo>
                    <a:pt x="207536" y="45888"/>
                  </a:lnTo>
                  <a:lnTo>
                    <a:pt x="250100" y="26362"/>
                  </a:lnTo>
                  <a:lnTo>
                    <a:pt x="295220" y="11961"/>
                  </a:lnTo>
                  <a:lnTo>
                    <a:pt x="342527" y="3051"/>
                  </a:lnTo>
                  <a:lnTo>
                    <a:pt x="391656" y="0"/>
                  </a:lnTo>
                  <a:lnTo>
                    <a:pt x="7900034" y="0"/>
                  </a:lnTo>
                  <a:lnTo>
                    <a:pt x="7951513" y="3397"/>
                  </a:lnTo>
                  <a:lnTo>
                    <a:pt x="8001673" y="13421"/>
                  </a:lnTo>
                  <a:lnTo>
                    <a:pt x="8049905" y="29818"/>
                  </a:lnTo>
                  <a:lnTo>
                    <a:pt x="8095602" y="52336"/>
                  </a:lnTo>
                  <a:lnTo>
                    <a:pt x="8138155" y="80723"/>
                  </a:lnTo>
                  <a:lnTo>
                    <a:pt x="8176958" y="114724"/>
                  </a:lnTo>
                  <a:lnTo>
                    <a:pt x="8210960" y="153527"/>
                  </a:lnTo>
                  <a:lnTo>
                    <a:pt x="8239346" y="196081"/>
                  </a:lnTo>
                  <a:lnTo>
                    <a:pt x="8261864" y="241777"/>
                  </a:lnTo>
                  <a:lnTo>
                    <a:pt x="8278262" y="290009"/>
                  </a:lnTo>
                  <a:lnTo>
                    <a:pt x="8288285" y="340169"/>
                  </a:lnTo>
                  <a:lnTo>
                    <a:pt x="8291683" y="391649"/>
                  </a:lnTo>
                  <a:lnTo>
                    <a:pt x="8291683" y="1958246"/>
                  </a:lnTo>
                  <a:lnTo>
                    <a:pt x="8288631" y="2007373"/>
                  </a:lnTo>
                  <a:lnTo>
                    <a:pt x="8279721" y="2054679"/>
                  </a:lnTo>
                  <a:lnTo>
                    <a:pt x="8265320" y="2099797"/>
                  </a:lnTo>
                  <a:lnTo>
                    <a:pt x="8245794" y="2142361"/>
                  </a:lnTo>
                  <a:lnTo>
                    <a:pt x="8221512" y="2182002"/>
                  </a:lnTo>
                  <a:lnTo>
                    <a:pt x="8192839" y="2218354"/>
                  </a:lnTo>
                  <a:lnTo>
                    <a:pt x="8160142" y="2251051"/>
                  </a:lnTo>
                  <a:lnTo>
                    <a:pt x="8123790" y="2279724"/>
                  </a:lnTo>
                  <a:lnTo>
                    <a:pt x="8084149" y="2304006"/>
                  </a:lnTo>
                  <a:lnTo>
                    <a:pt x="8041585" y="2323532"/>
                  </a:lnTo>
                  <a:lnTo>
                    <a:pt x="7996467" y="2337933"/>
                  </a:lnTo>
                  <a:lnTo>
                    <a:pt x="7949161" y="2346843"/>
                  </a:lnTo>
                  <a:lnTo>
                    <a:pt x="7900034" y="2349895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349" y="2636869"/>
              <a:ext cx="8291830" cy="2350135"/>
            </a:xfrm>
            <a:custGeom>
              <a:avLst/>
              <a:gdLst/>
              <a:ahLst/>
              <a:cxnLst/>
              <a:rect l="l" t="t" r="r" b="b"/>
              <a:pathLst>
                <a:path w="8291830" h="2350135">
                  <a:moveTo>
                    <a:pt x="0" y="391649"/>
                  </a:moveTo>
                  <a:lnTo>
                    <a:pt x="3051" y="342522"/>
                  </a:lnTo>
                  <a:lnTo>
                    <a:pt x="11961" y="295215"/>
                  </a:lnTo>
                  <a:lnTo>
                    <a:pt x="26362" y="250097"/>
                  </a:lnTo>
                  <a:lnTo>
                    <a:pt x="45888" y="207533"/>
                  </a:lnTo>
                  <a:lnTo>
                    <a:pt x="70171" y="167892"/>
                  </a:lnTo>
                  <a:lnTo>
                    <a:pt x="98844" y="131540"/>
                  </a:lnTo>
                  <a:lnTo>
                    <a:pt x="131541" y="98844"/>
                  </a:lnTo>
                  <a:lnTo>
                    <a:pt x="167894" y="70171"/>
                  </a:lnTo>
                  <a:lnTo>
                    <a:pt x="207536" y="45888"/>
                  </a:lnTo>
                  <a:lnTo>
                    <a:pt x="250100" y="26362"/>
                  </a:lnTo>
                  <a:lnTo>
                    <a:pt x="295220" y="11961"/>
                  </a:lnTo>
                  <a:lnTo>
                    <a:pt x="342527" y="3051"/>
                  </a:lnTo>
                  <a:lnTo>
                    <a:pt x="391656" y="0"/>
                  </a:lnTo>
                  <a:lnTo>
                    <a:pt x="7900034" y="0"/>
                  </a:lnTo>
                  <a:lnTo>
                    <a:pt x="7951513" y="3397"/>
                  </a:lnTo>
                  <a:lnTo>
                    <a:pt x="8001673" y="13421"/>
                  </a:lnTo>
                  <a:lnTo>
                    <a:pt x="8049905" y="29818"/>
                  </a:lnTo>
                  <a:lnTo>
                    <a:pt x="8095602" y="52336"/>
                  </a:lnTo>
                  <a:lnTo>
                    <a:pt x="8138155" y="80723"/>
                  </a:lnTo>
                  <a:lnTo>
                    <a:pt x="8176958" y="114724"/>
                  </a:lnTo>
                  <a:lnTo>
                    <a:pt x="8210960" y="153527"/>
                  </a:lnTo>
                  <a:lnTo>
                    <a:pt x="8239346" y="196081"/>
                  </a:lnTo>
                  <a:lnTo>
                    <a:pt x="8261864" y="241777"/>
                  </a:lnTo>
                  <a:lnTo>
                    <a:pt x="8278262" y="290009"/>
                  </a:lnTo>
                  <a:lnTo>
                    <a:pt x="8288285" y="340169"/>
                  </a:lnTo>
                  <a:lnTo>
                    <a:pt x="8291683" y="391649"/>
                  </a:lnTo>
                  <a:lnTo>
                    <a:pt x="8291683" y="1958246"/>
                  </a:lnTo>
                  <a:lnTo>
                    <a:pt x="8288631" y="2007373"/>
                  </a:lnTo>
                  <a:lnTo>
                    <a:pt x="8279721" y="2054679"/>
                  </a:lnTo>
                  <a:lnTo>
                    <a:pt x="8265320" y="2099797"/>
                  </a:lnTo>
                  <a:lnTo>
                    <a:pt x="8245794" y="2142361"/>
                  </a:lnTo>
                  <a:lnTo>
                    <a:pt x="8221512" y="2182002"/>
                  </a:lnTo>
                  <a:lnTo>
                    <a:pt x="8192839" y="2218354"/>
                  </a:lnTo>
                  <a:lnTo>
                    <a:pt x="8160142" y="2251051"/>
                  </a:lnTo>
                  <a:lnTo>
                    <a:pt x="8123790" y="2279724"/>
                  </a:lnTo>
                  <a:lnTo>
                    <a:pt x="8084149" y="2304006"/>
                  </a:lnTo>
                  <a:lnTo>
                    <a:pt x="8041585" y="2323532"/>
                  </a:lnTo>
                  <a:lnTo>
                    <a:pt x="7996467" y="2337933"/>
                  </a:lnTo>
                  <a:lnTo>
                    <a:pt x="7949161" y="2346843"/>
                  </a:lnTo>
                  <a:lnTo>
                    <a:pt x="7900034" y="2349895"/>
                  </a:lnTo>
                  <a:lnTo>
                    <a:pt x="391656" y="2349895"/>
                  </a:lnTo>
                  <a:lnTo>
                    <a:pt x="342527" y="2346843"/>
                  </a:lnTo>
                  <a:lnTo>
                    <a:pt x="295220" y="2337933"/>
                  </a:lnTo>
                  <a:lnTo>
                    <a:pt x="250100" y="2323532"/>
                  </a:lnTo>
                  <a:lnTo>
                    <a:pt x="207536" y="2304006"/>
                  </a:lnTo>
                  <a:lnTo>
                    <a:pt x="167894" y="2279724"/>
                  </a:lnTo>
                  <a:lnTo>
                    <a:pt x="131541" y="2251051"/>
                  </a:lnTo>
                  <a:lnTo>
                    <a:pt x="98844" y="2218354"/>
                  </a:lnTo>
                  <a:lnTo>
                    <a:pt x="70171" y="2182002"/>
                  </a:lnTo>
                  <a:lnTo>
                    <a:pt x="45888" y="2142361"/>
                  </a:lnTo>
                  <a:lnTo>
                    <a:pt x="26362" y="2099797"/>
                  </a:lnTo>
                  <a:lnTo>
                    <a:pt x="11961" y="2054679"/>
                  </a:lnTo>
                  <a:lnTo>
                    <a:pt x="3051" y="2007373"/>
                  </a:lnTo>
                  <a:lnTo>
                    <a:pt x="0" y="1958246"/>
                  </a:lnTo>
                  <a:lnTo>
                    <a:pt x="0" y="39164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137" y="3213303"/>
              <a:ext cx="7858125" cy="1596390"/>
            </a:xfrm>
            <a:custGeom>
              <a:avLst/>
              <a:gdLst/>
              <a:ahLst/>
              <a:cxnLst/>
              <a:rect l="l" t="t" r="r" b="b"/>
              <a:pathLst>
                <a:path w="7858125" h="1596389">
                  <a:moveTo>
                    <a:pt x="3799802" y="266052"/>
                  </a:moveTo>
                  <a:lnTo>
                    <a:pt x="3794633" y="213906"/>
                  </a:lnTo>
                  <a:lnTo>
                    <a:pt x="3779545" y="164236"/>
                  </a:lnTo>
                  <a:lnTo>
                    <a:pt x="3755098" y="118440"/>
                  </a:lnTo>
                  <a:lnTo>
                    <a:pt x="3721874" y="77927"/>
                  </a:lnTo>
                  <a:lnTo>
                    <a:pt x="3681349" y="44691"/>
                  </a:lnTo>
                  <a:lnTo>
                    <a:pt x="3635552" y="20243"/>
                  </a:lnTo>
                  <a:lnTo>
                    <a:pt x="3585883" y="5156"/>
                  </a:lnTo>
                  <a:lnTo>
                    <a:pt x="3533749" y="0"/>
                  </a:lnTo>
                  <a:lnTo>
                    <a:pt x="266065" y="0"/>
                  </a:lnTo>
                  <a:lnTo>
                    <a:pt x="218236" y="4279"/>
                  </a:lnTo>
                  <a:lnTo>
                    <a:pt x="173228" y="16637"/>
                  </a:lnTo>
                  <a:lnTo>
                    <a:pt x="131775" y="36322"/>
                  </a:lnTo>
                  <a:lnTo>
                    <a:pt x="94640" y="62572"/>
                  </a:lnTo>
                  <a:lnTo>
                    <a:pt x="62572" y="94640"/>
                  </a:lnTo>
                  <a:lnTo>
                    <a:pt x="36334" y="131775"/>
                  </a:lnTo>
                  <a:lnTo>
                    <a:pt x="16649" y="173215"/>
                  </a:lnTo>
                  <a:lnTo>
                    <a:pt x="4292" y="218224"/>
                  </a:lnTo>
                  <a:lnTo>
                    <a:pt x="0" y="266052"/>
                  </a:lnTo>
                  <a:lnTo>
                    <a:pt x="0" y="1330248"/>
                  </a:lnTo>
                  <a:lnTo>
                    <a:pt x="4292" y="1378064"/>
                  </a:lnTo>
                  <a:lnTo>
                    <a:pt x="16649" y="1423073"/>
                  </a:lnTo>
                  <a:lnTo>
                    <a:pt x="36334" y="1464525"/>
                  </a:lnTo>
                  <a:lnTo>
                    <a:pt x="62572" y="1501648"/>
                  </a:lnTo>
                  <a:lnTo>
                    <a:pt x="94640" y="1533715"/>
                  </a:lnTo>
                  <a:lnTo>
                    <a:pt x="131775" y="1559966"/>
                  </a:lnTo>
                  <a:lnTo>
                    <a:pt x="173228" y="1579651"/>
                  </a:lnTo>
                  <a:lnTo>
                    <a:pt x="218236" y="1592008"/>
                  </a:lnTo>
                  <a:lnTo>
                    <a:pt x="266065" y="1596288"/>
                  </a:lnTo>
                  <a:lnTo>
                    <a:pt x="3533749" y="1596288"/>
                  </a:lnTo>
                  <a:lnTo>
                    <a:pt x="3581565" y="1592008"/>
                  </a:lnTo>
                  <a:lnTo>
                    <a:pt x="3626574" y="1579651"/>
                  </a:lnTo>
                  <a:lnTo>
                    <a:pt x="3668026" y="1559966"/>
                  </a:lnTo>
                  <a:lnTo>
                    <a:pt x="3705161" y="1533715"/>
                  </a:lnTo>
                  <a:lnTo>
                    <a:pt x="3737216" y="1501648"/>
                  </a:lnTo>
                  <a:lnTo>
                    <a:pt x="3763467" y="1464525"/>
                  </a:lnTo>
                  <a:lnTo>
                    <a:pt x="3783152" y="1423073"/>
                  </a:lnTo>
                  <a:lnTo>
                    <a:pt x="3795509" y="1378064"/>
                  </a:lnTo>
                  <a:lnTo>
                    <a:pt x="3799802" y="1330248"/>
                  </a:lnTo>
                  <a:lnTo>
                    <a:pt x="3799802" y="266052"/>
                  </a:lnTo>
                  <a:close/>
                </a:path>
                <a:path w="7858125" h="1596389">
                  <a:moveTo>
                    <a:pt x="7857960" y="266052"/>
                  </a:moveTo>
                  <a:lnTo>
                    <a:pt x="7852804" y="213906"/>
                  </a:lnTo>
                  <a:lnTo>
                    <a:pt x="7837716" y="164236"/>
                  </a:lnTo>
                  <a:lnTo>
                    <a:pt x="7813268" y="118440"/>
                  </a:lnTo>
                  <a:lnTo>
                    <a:pt x="7780045" y="77927"/>
                  </a:lnTo>
                  <a:lnTo>
                    <a:pt x="7739520" y="44691"/>
                  </a:lnTo>
                  <a:lnTo>
                    <a:pt x="7693723" y="20243"/>
                  </a:lnTo>
                  <a:lnTo>
                    <a:pt x="7644054" y="5156"/>
                  </a:lnTo>
                  <a:lnTo>
                    <a:pt x="7591920" y="0"/>
                  </a:lnTo>
                  <a:lnTo>
                    <a:pt x="4324223" y="0"/>
                  </a:lnTo>
                  <a:lnTo>
                    <a:pt x="4276395" y="4279"/>
                  </a:lnTo>
                  <a:lnTo>
                    <a:pt x="4231386" y="16637"/>
                  </a:lnTo>
                  <a:lnTo>
                    <a:pt x="4189946" y="36322"/>
                  </a:lnTo>
                  <a:lnTo>
                    <a:pt x="4152811" y="62572"/>
                  </a:lnTo>
                  <a:lnTo>
                    <a:pt x="4120743" y="94640"/>
                  </a:lnTo>
                  <a:lnTo>
                    <a:pt x="4094492" y="131775"/>
                  </a:lnTo>
                  <a:lnTo>
                    <a:pt x="4074820" y="173215"/>
                  </a:lnTo>
                  <a:lnTo>
                    <a:pt x="4062463" y="218224"/>
                  </a:lnTo>
                  <a:lnTo>
                    <a:pt x="4058170" y="266052"/>
                  </a:lnTo>
                  <a:lnTo>
                    <a:pt x="4058170" y="1330248"/>
                  </a:lnTo>
                  <a:lnTo>
                    <a:pt x="4062463" y="1378064"/>
                  </a:lnTo>
                  <a:lnTo>
                    <a:pt x="4074820" y="1423073"/>
                  </a:lnTo>
                  <a:lnTo>
                    <a:pt x="4094492" y="1464525"/>
                  </a:lnTo>
                  <a:lnTo>
                    <a:pt x="4120743" y="1501648"/>
                  </a:lnTo>
                  <a:lnTo>
                    <a:pt x="4152811" y="1533715"/>
                  </a:lnTo>
                  <a:lnTo>
                    <a:pt x="4189946" y="1559966"/>
                  </a:lnTo>
                  <a:lnTo>
                    <a:pt x="4231386" y="1579651"/>
                  </a:lnTo>
                  <a:lnTo>
                    <a:pt x="4276395" y="1592008"/>
                  </a:lnTo>
                  <a:lnTo>
                    <a:pt x="4324223" y="1596288"/>
                  </a:lnTo>
                  <a:lnTo>
                    <a:pt x="7591920" y="1596288"/>
                  </a:lnTo>
                  <a:lnTo>
                    <a:pt x="7639736" y="1592008"/>
                  </a:lnTo>
                  <a:lnTo>
                    <a:pt x="7684757" y="1579651"/>
                  </a:lnTo>
                  <a:lnTo>
                    <a:pt x="7726197" y="1559966"/>
                  </a:lnTo>
                  <a:lnTo>
                    <a:pt x="7763332" y="1533715"/>
                  </a:lnTo>
                  <a:lnTo>
                    <a:pt x="7795400" y="1501648"/>
                  </a:lnTo>
                  <a:lnTo>
                    <a:pt x="7821638" y="1464525"/>
                  </a:lnTo>
                  <a:lnTo>
                    <a:pt x="7841323" y="1423073"/>
                  </a:lnTo>
                  <a:lnTo>
                    <a:pt x="7853680" y="1378064"/>
                  </a:lnTo>
                  <a:lnTo>
                    <a:pt x="7857960" y="1330248"/>
                  </a:lnTo>
                  <a:lnTo>
                    <a:pt x="7857960" y="266052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715" y="3691343"/>
              <a:ext cx="3477895" cy="1009015"/>
            </a:xfrm>
            <a:custGeom>
              <a:avLst/>
              <a:gdLst/>
              <a:ahLst/>
              <a:cxnLst/>
              <a:rect l="l" t="t" r="r" b="b"/>
              <a:pathLst>
                <a:path w="3477895" h="1009014">
                  <a:moveTo>
                    <a:pt x="1695894" y="168109"/>
                  </a:moveTo>
                  <a:lnTo>
                    <a:pt x="1683105" y="103771"/>
                  </a:lnTo>
                  <a:lnTo>
                    <a:pt x="1646669" y="49225"/>
                  </a:lnTo>
                  <a:lnTo>
                    <a:pt x="1592122" y="12801"/>
                  </a:lnTo>
                  <a:lnTo>
                    <a:pt x="1527797" y="0"/>
                  </a:lnTo>
                  <a:lnTo>
                    <a:pt x="168097" y="0"/>
                  </a:lnTo>
                  <a:lnTo>
                    <a:pt x="123418" y="6007"/>
                  </a:lnTo>
                  <a:lnTo>
                    <a:pt x="83261" y="22961"/>
                  </a:lnTo>
                  <a:lnTo>
                    <a:pt x="49237" y="49250"/>
                  </a:lnTo>
                  <a:lnTo>
                    <a:pt x="22948" y="83273"/>
                  </a:lnTo>
                  <a:lnTo>
                    <a:pt x="6007" y="123418"/>
                  </a:lnTo>
                  <a:lnTo>
                    <a:pt x="0" y="168109"/>
                  </a:lnTo>
                  <a:lnTo>
                    <a:pt x="0" y="840498"/>
                  </a:lnTo>
                  <a:lnTo>
                    <a:pt x="6007" y="885190"/>
                  </a:lnTo>
                  <a:lnTo>
                    <a:pt x="22948" y="925334"/>
                  </a:lnTo>
                  <a:lnTo>
                    <a:pt x="49237" y="959358"/>
                  </a:lnTo>
                  <a:lnTo>
                    <a:pt x="83261" y="985647"/>
                  </a:lnTo>
                  <a:lnTo>
                    <a:pt x="123418" y="1002601"/>
                  </a:lnTo>
                  <a:lnTo>
                    <a:pt x="168097" y="1008608"/>
                  </a:lnTo>
                  <a:lnTo>
                    <a:pt x="1527797" y="1008608"/>
                  </a:lnTo>
                  <a:lnTo>
                    <a:pt x="1572488" y="1002601"/>
                  </a:lnTo>
                  <a:lnTo>
                    <a:pt x="1612646" y="985647"/>
                  </a:lnTo>
                  <a:lnTo>
                    <a:pt x="1646656" y="959358"/>
                  </a:lnTo>
                  <a:lnTo>
                    <a:pt x="1672945" y="925334"/>
                  </a:lnTo>
                  <a:lnTo>
                    <a:pt x="1689887" y="885190"/>
                  </a:lnTo>
                  <a:lnTo>
                    <a:pt x="1695894" y="840498"/>
                  </a:lnTo>
                  <a:lnTo>
                    <a:pt x="1695894" y="168109"/>
                  </a:lnTo>
                  <a:close/>
                </a:path>
                <a:path w="3477895" h="1009014">
                  <a:moveTo>
                    <a:pt x="3477793" y="168109"/>
                  </a:moveTo>
                  <a:lnTo>
                    <a:pt x="3465004" y="103771"/>
                  </a:lnTo>
                  <a:lnTo>
                    <a:pt x="3428568" y="49225"/>
                  </a:lnTo>
                  <a:lnTo>
                    <a:pt x="3374021" y="12801"/>
                  </a:lnTo>
                  <a:lnTo>
                    <a:pt x="3309696" y="0"/>
                  </a:lnTo>
                  <a:lnTo>
                    <a:pt x="1949996" y="0"/>
                  </a:lnTo>
                  <a:lnTo>
                    <a:pt x="1905317" y="6007"/>
                  </a:lnTo>
                  <a:lnTo>
                    <a:pt x="1865160" y="22961"/>
                  </a:lnTo>
                  <a:lnTo>
                    <a:pt x="1831136" y="49250"/>
                  </a:lnTo>
                  <a:lnTo>
                    <a:pt x="1804847" y="83273"/>
                  </a:lnTo>
                  <a:lnTo>
                    <a:pt x="1787906" y="123418"/>
                  </a:lnTo>
                  <a:lnTo>
                    <a:pt x="1781898" y="168109"/>
                  </a:lnTo>
                  <a:lnTo>
                    <a:pt x="1781898" y="840498"/>
                  </a:lnTo>
                  <a:lnTo>
                    <a:pt x="1787906" y="885190"/>
                  </a:lnTo>
                  <a:lnTo>
                    <a:pt x="1804847" y="925334"/>
                  </a:lnTo>
                  <a:lnTo>
                    <a:pt x="1831136" y="959358"/>
                  </a:lnTo>
                  <a:lnTo>
                    <a:pt x="1865160" y="985647"/>
                  </a:lnTo>
                  <a:lnTo>
                    <a:pt x="1905317" y="1002601"/>
                  </a:lnTo>
                  <a:lnTo>
                    <a:pt x="1949996" y="1008608"/>
                  </a:lnTo>
                  <a:lnTo>
                    <a:pt x="3309696" y="1008608"/>
                  </a:lnTo>
                  <a:lnTo>
                    <a:pt x="3354387" y="1002601"/>
                  </a:lnTo>
                  <a:lnTo>
                    <a:pt x="3394545" y="985647"/>
                  </a:lnTo>
                  <a:lnTo>
                    <a:pt x="3428568" y="959358"/>
                  </a:lnTo>
                  <a:lnTo>
                    <a:pt x="3454844" y="925334"/>
                  </a:lnTo>
                  <a:lnTo>
                    <a:pt x="3471786" y="885190"/>
                  </a:lnTo>
                  <a:lnTo>
                    <a:pt x="3477793" y="840498"/>
                  </a:lnTo>
                  <a:lnTo>
                    <a:pt x="3477793" y="16810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4086" y="2815466"/>
            <a:ext cx="379158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345" dirty="0">
                <a:solidFill>
                  <a:srgbClr val="FFFFFF"/>
                </a:solidFill>
                <a:latin typeface="Arial Black"/>
                <a:cs typeface="Arial Black"/>
              </a:rPr>
              <a:t>application </a:t>
            </a:r>
            <a:r>
              <a:rPr sz="1800" spc="-365" dirty="0">
                <a:solidFill>
                  <a:srgbClr val="FFFFFF"/>
                </a:solidFill>
                <a:latin typeface="Arial Black"/>
                <a:cs typeface="Arial Black"/>
              </a:rPr>
              <a:t>server </a:t>
            </a:r>
            <a:r>
              <a:rPr sz="1800" spc="-420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1800" spc="-405" dirty="0">
                <a:solidFill>
                  <a:srgbClr val="FFFFFF"/>
                </a:solidFill>
                <a:latin typeface="Arial Black"/>
                <a:cs typeface="Arial Black"/>
              </a:rPr>
              <a:t>database</a:t>
            </a:r>
            <a:r>
              <a:rPr sz="1800" spc="-4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65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endParaRPr sz="18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210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sz="14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tabLst>
                <a:tab pos="2118360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Java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2261" y="3691343"/>
            <a:ext cx="3477895" cy="1009015"/>
          </a:xfrm>
          <a:custGeom>
            <a:avLst/>
            <a:gdLst/>
            <a:ahLst/>
            <a:cxnLst/>
            <a:rect l="l" t="t" r="r" b="b"/>
            <a:pathLst>
              <a:path w="3477895" h="1009014">
                <a:moveTo>
                  <a:pt x="1695894" y="168109"/>
                </a:moveTo>
                <a:lnTo>
                  <a:pt x="1683105" y="103771"/>
                </a:lnTo>
                <a:lnTo>
                  <a:pt x="1646669" y="49225"/>
                </a:lnTo>
                <a:lnTo>
                  <a:pt x="1592122" y="12801"/>
                </a:lnTo>
                <a:lnTo>
                  <a:pt x="1527797" y="0"/>
                </a:lnTo>
                <a:lnTo>
                  <a:pt x="168097" y="0"/>
                </a:lnTo>
                <a:lnTo>
                  <a:pt x="123405" y="6007"/>
                </a:lnTo>
                <a:lnTo>
                  <a:pt x="83248" y="22961"/>
                </a:lnTo>
                <a:lnTo>
                  <a:pt x="49225" y="49250"/>
                </a:lnTo>
                <a:lnTo>
                  <a:pt x="22948" y="83273"/>
                </a:lnTo>
                <a:lnTo>
                  <a:pt x="6007" y="123418"/>
                </a:lnTo>
                <a:lnTo>
                  <a:pt x="0" y="168109"/>
                </a:lnTo>
                <a:lnTo>
                  <a:pt x="0" y="840498"/>
                </a:lnTo>
                <a:lnTo>
                  <a:pt x="6007" y="885190"/>
                </a:lnTo>
                <a:lnTo>
                  <a:pt x="22948" y="925334"/>
                </a:lnTo>
                <a:lnTo>
                  <a:pt x="49225" y="959358"/>
                </a:lnTo>
                <a:lnTo>
                  <a:pt x="83248" y="985647"/>
                </a:lnTo>
                <a:lnTo>
                  <a:pt x="123405" y="1002601"/>
                </a:lnTo>
                <a:lnTo>
                  <a:pt x="168097" y="1008608"/>
                </a:lnTo>
                <a:lnTo>
                  <a:pt x="1527797" y="1008608"/>
                </a:lnTo>
                <a:lnTo>
                  <a:pt x="1572475" y="1002601"/>
                </a:lnTo>
                <a:lnTo>
                  <a:pt x="1612633" y="985647"/>
                </a:lnTo>
                <a:lnTo>
                  <a:pt x="1646656" y="959358"/>
                </a:lnTo>
                <a:lnTo>
                  <a:pt x="1672945" y="925334"/>
                </a:lnTo>
                <a:lnTo>
                  <a:pt x="1689887" y="885190"/>
                </a:lnTo>
                <a:lnTo>
                  <a:pt x="1695894" y="840498"/>
                </a:lnTo>
                <a:lnTo>
                  <a:pt x="1695894" y="168109"/>
                </a:lnTo>
                <a:close/>
              </a:path>
              <a:path w="3477895" h="1009014">
                <a:moveTo>
                  <a:pt x="3477793" y="168109"/>
                </a:moveTo>
                <a:lnTo>
                  <a:pt x="3465004" y="103771"/>
                </a:lnTo>
                <a:lnTo>
                  <a:pt x="3428568" y="49225"/>
                </a:lnTo>
                <a:lnTo>
                  <a:pt x="3374021" y="12801"/>
                </a:lnTo>
                <a:lnTo>
                  <a:pt x="3309696" y="0"/>
                </a:lnTo>
                <a:lnTo>
                  <a:pt x="1949996" y="0"/>
                </a:lnTo>
                <a:lnTo>
                  <a:pt x="1905304" y="6007"/>
                </a:lnTo>
                <a:lnTo>
                  <a:pt x="1865147" y="22961"/>
                </a:lnTo>
                <a:lnTo>
                  <a:pt x="1831124" y="49250"/>
                </a:lnTo>
                <a:lnTo>
                  <a:pt x="1804847" y="83273"/>
                </a:lnTo>
                <a:lnTo>
                  <a:pt x="1787893" y="123418"/>
                </a:lnTo>
                <a:lnTo>
                  <a:pt x="1781898" y="168109"/>
                </a:lnTo>
                <a:lnTo>
                  <a:pt x="1781898" y="840498"/>
                </a:lnTo>
                <a:lnTo>
                  <a:pt x="1787893" y="885190"/>
                </a:lnTo>
                <a:lnTo>
                  <a:pt x="1804847" y="925334"/>
                </a:lnTo>
                <a:lnTo>
                  <a:pt x="1831124" y="959358"/>
                </a:lnTo>
                <a:lnTo>
                  <a:pt x="1865147" y="985647"/>
                </a:lnTo>
                <a:lnTo>
                  <a:pt x="1905304" y="1002601"/>
                </a:lnTo>
                <a:lnTo>
                  <a:pt x="1949996" y="1008608"/>
                </a:lnTo>
                <a:lnTo>
                  <a:pt x="3309696" y="1008608"/>
                </a:lnTo>
                <a:lnTo>
                  <a:pt x="3354374" y="1002601"/>
                </a:lnTo>
                <a:lnTo>
                  <a:pt x="3394532" y="985647"/>
                </a:lnTo>
                <a:lnTo>
                  <a:pt x="3428555" y="959358"/>
                </a:lnTo>
                <a:lnTo>
                  <a:pt x="3454831" y="925334"/>
                </a:lnTo>
                <a:lnTo>
                  <a:pt x="3471786" y="885190"/>
                </a:lnTo>
                <a:lnTo>
                  <a:pt x="3477793" y="840498"/>
                </a:lnTo>
                <a:lnTo>
                  <a:pt x="3477793" y="168109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8269" y="3357126"/>
            <a:ext cx="291211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88595">
              <a:lnSpc>
                <a:spcPct val="100000"/>
              </a:lnSpc>
              <a:tabLst>
                <a:tab pos="197040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MySQL	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2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30" dirty="0">
                <a:latin typeface="Arial Black"/>
                <a:cs typeface="Arial Black"/>
              </a:rPr>
              <a:t>Play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783844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250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play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mapping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between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145" dirty="0">
                <a:solidFill>
                  <a:srgbClr val="DFDFDF"/>
                </a:solidFill>
                <a:latin typeface="Trebuchet MS"/>
                <a:cs typeface="Trebuchet MS"/>
              </a:rPr>
              <a:t>set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selected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 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specifier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which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run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those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define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role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those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systems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will</a:t>
            </a:r>
            <a:r>
              <a:rPr sz="2400" spc="-2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perform.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349" y="2636869"/>
            <a:ext cx="8291830" cy="2350135"/>
          </a:xfrm>
          <a:custGeom>
            <a:avLst/>
            <a:gdLst/>
            <a:ahLst/>
            <a:cxnLst/>
            <a:rect l="l" t="t" r="r" b="b"/>
            <a:pathLst>
              <a:path w="8291830" h="2350135">
                <a:moveTo>
                  <a:pt x="7900034" y="2349895"/>
                </a:moveTo>
                <a:lnTo>
                  <a:pt x="391656" y="2349895"/>
                </a:lnTo>
                <a:lnTo>
                  <a:pt x="342527" y="2346843"/>
                </a:lnTo>
                <a:lnTo>
                  <a:pt x="295220" y="2337933"/>
                </a:lnTo>
                <a:lnTo>
                  <a:pt x="250100" y="2323532"/>
                </a:lnTo>
                <a:lnTo>
                  <a:pt x="207536" y="2304006"/>
                </a:lnTo>
                <a:lnTo>
                  <a:pt x="167894" y="2279724"/>
                </a:lnTo>
                <a:lnTo>
                  <a:pt x="131541" y="2251051"/>
                </a:lnTo>
                <a:lnTo>
                  <a:pt x="98844" y="2218354"/>
                </a:lnTo>
                <a:lnTo>
                  <a:pt x="70171" y="2182002"/>
                </a:lnTo>
                <a:lnTo>
                  <a:pt x="45888" y="2142361"/>
                </a:lnTo>
                <a:lnTo>
                  <a:pt x="26362" y="2099797"/>
                </a:lnTo>
                <a:lnTo>
                  <a:pt x="11961" y="2054679"/>
                </a:lnTo>
                <a:lnTo>
                  <a:pt x="3051" y="2007373"/>
                </a:lnTo>
                <a:lnTo>
                  <a:pt x="0" y="1958246"/>
                </a:lnTo>
                <a:lnTo>
                  <a:pt x="0" y="391649"/>
                </a:lnTo>
                <a:lnTo>
                  <a:pt x="3051" y="342522"/>
                </a:lnTo>
                <a:lnTo>
                  <a:pt x="11961" y="295215"/>
                </a:lnTo>
                <a:lnTo>
                  <a:pt x="26362" y="250097"/>
                </a:lnTo>
                <a:lnTo>
                  <a:pt x="45888" y="207533"/>
                </a:lnTo>
                <a:lnTo>
                  <a:pt x="70171" y="167892"/>
                </a:lnTo>
                <a:lnTo>
                  <a:pt x="98844" y="131540"/>
                </a:lnTo>
                <a:lnTo>
                  <a:pt x="131541" y="98844"/>
                </a:lnTo>
                <a:lnTo>
                  <a:pt x="167894" y="70171"/>
                </a:lnTo>
                <a:lnTo>
                  <a:pt x="207536" y="45888"/>
                </a:lnTo>
                <a:lnTo>
                  <a:pt x="250100" y="26362"/>
                </a:lnTo>
                <a:lnTo>
                  <a:pt x="295220" y="11961"/>
                </a:lnTo>
                <a:lnTo>
                  <a:pt x="342527" y="3051"/>
                </a:lnTo>
                <a:lnTo>
                  <a:pt x="391656" y="0"/>
                </a:lnTo>
                <a:lnTo>
                  <a:pt x="7900034" y="0"/>
                </a:lnTo>
                <a:lnTo>
                  <a:pt x="7951513" y="3397"/>
                </a:lnTo>
                <a:lnTo>
                  <a:pt x="8001673" y="13421"/>
                </a:lnTo>
                <a:lnTo>
                  <a:pt x="8049905" y="29818"/>
                </a:lnTo>
                <a:lnTo>
                  <a:pt x="8095602" y="52336"/>
                </a:lnTo>
                <a:lnTo>
                  <a:pt x="8138155" y="80723"/>
                </a:lnTo>
                <a:lnTo>
                  <a:pt x="8176958" y="114724"/>
                </a:lnTo>
                <a:lnTo>
                  <a:pt x="8210960" y="153527"/>
                </a:lnTo>
                <a:lnTo>
                  <a:pt x="8239346" y="196081"/>
                </a:lnTo>
                <a:lnTo>
                  <a:pt x="8261864" y="241777"/>
                </a:lnTo>
                <a:lnTo>
                  <a:pt x="8278262" y="290009"/>
                </a:lnTo>
                <a:lnTo>
                  <a:pt x="8288285" y="340169"/>
                </a:lnTo>
                <a:lnTo>
                  <a:pt x="8291683" y="391649"/>
                </a:lnTo>
                <a:lnTo>
                  <a:pt x="8291683" y="1958246"/>
                </a:lnTo>
                <a:lnTo>
                  <a:pt x="8288631" y="2007373"/>
                </a:lnTo>
                <a:lnTo>
                  <a:pt x="8279721" y="2054679"/>
                </a:lnTo>
                <a:lnTo>
                  <a:pt x="8265320" y="2099797"/>
                </a:lnTo>
                <a:lnTo>
                  <a:pt x="8245794" y="2142361"/>
                </a:lnTo>
                <a:lnTo>
                  <a:pt x="8221512" y="2182002"/>
                </a:lnTo>
                <a:lnTo>
                  <a:pt x="8192839" y="2218354"/>
                </a:lnTo>
                <a:lnTo>
                  <a:pt x="8160142" y="2251051"/>
                </a:lnTo>
                <a:lnTo>
                  <a:pt x="8123790" y="2279724"/>
                </a:lnTo>
                <a:lnTo>
                  <a:pt x="8084149" y="2304006"/>
                </a:lnTo>
                <a:lnTo>
                  <a:pt x="8041585" y="2323532"/>
                </a:lnTo>
                <a:lnTo>
                  <a:pt x="7996467" y="2337933"/>
                </a:lnTo>
                <a:lnTo>
                  <a:pt x="7949161" y="2346843"/>
                </a:lnTo>
                <a:lnTo>
                  <a:pt x="7900034" y="234989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086" y="2817498"/>
            <a:ext cx="33674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861" y="3199006"/>
            <a:ext cx="7886700" cy="1624965"/>
            <a:chOff x="704861" y="3199006"/>
            <a:chExt cx="7886700" cy="1624965"/>
          </a:xfrm>
        </p:grpSpPr>
        <p:sp>
          <p:nvSpPr>
            <p:cNvPr id="7" name="object 7"/>
            <p:cNvSpPr/>
            <p:nvPr/>
          </p:nvSpPr>
          <p:spPr>
            <a:xfrm>
              <a:off x="719148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3533742" y="1596296"/>
                  </a:moveTo>
                  <a:lnTo>
                    <a:pt x="266054" y="1596296"/>
                  </a:lnTo>
                  <a:lnTo>
                    <a:pt x="218231" y="1592010"/>
                  </a:lnTo>
                  <a:lnTo>
                    <a:pt x="173219" y="1579650"/>
                  </a:lnTo>
                  <a:lnTo>
                    <a:pt x="131771" y="1559970"/>
                  </a:lnTo>
                  <a:lnTo>
                    <a:pt x="94639" y="1533721"/>
                  </a:lnTo>
                  <a:lnTo>
                    <a:pt x="62572" y="1501655"/>
                  </a:lnTo>
                  <a:lnTo>
                    <a:pt x="36324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lnTo>
                    <a:pt x="4286" y="218229"/>
                  </a:lnTo>
                  <a:lnTo>
                    <a:pt x="16645" y="173220"/>
                  </a:lnTo>
                  <a:lnTo>
                    <a:pt x="36324" y="131773"/>
                  </a:lnTo>
                  <a:lnTo>
                    <a:pt x="62572" y="94641"/>
                  </a:lnTo>
                  <a:lnTo>
                    <a:pt x="94639" y="62574"/>
                  </a:lnTo>
                  <a:lnTo>
                    <a:pt x="131771" y="36325"/>
                  </a:lnTo>
                  <a:lnTo>
                    <a:pt x="173219" y="16645"/>
                  </a:lnTo>
                  <a:lnTo>
                    <a:pt x="218231" y="4286"/>
                  </a:lnTo>
                  <a:lnTo>
                    <a:pt x="266054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5" y="1378067"/>
                  </a:lnTo>
                  <a:lnTo>
                    <a:pt x="3783146" y="1423076"/>
                  </a:lnTo>
                  <a:lnTo>
                    <a:pt x="3763466" y="1464522"/>
                  </a:lnTo>
                  <a:lnTo>
                    <a:pt x="3737217" y="1501655"/>
                  </a:lnTo>
                  <a:lnTo>
                    <a:pt x="3705150" y="1533721"/>
                  </a:lnTo>
                  <a:lnTo>
                    <a:pt x="3668018" y="1559970"/>
                  </a:lnTo>
                  <a:lnTo>
                    <a:pt x="3626571" y="1579650"/>
                  </a:lnTo>
                  <a:lnTo>
                    <a:pt x="3581562" y="1592010"/>
                  </a:lnTo>
                  <a:lnTo>
                    <a:pt x="3533742" y="1596296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148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0" y="266049"/>
                  </a:moveTo>
                  <a:lnTo>
                    <a:pt x="4286" y="218229"/>
                  </a:lnTo>
                  <a:lnTo>
                    <a:pt x="16645" y="173220"/>
                  </a:lnTo>
                  <a:lnTo>
                    <a:pt x="36324" y="131773"/>
                  </a:lnTo>
                  <a:lnTo>
                    <a:pt x="62572" y="94641"/>
                  </a:lnTo>
                  <a:lnTo>
                    <a:pt x="94639" y="62574"/>
                  </a:lnTo>
                  <a:lnTo>
                    <a:pt x="131771" y="36325"/>
                  </a:lnTo>
                  <a:lnTo>
                    <a:pt x="173219" y="16645"/>
                  </a:lnTo>
                  <a:lnTo>
                    <a:pt x="218231" y="4286"/>
                  </a:lnTo>
                  <a:lnTo>
                    <a:pt x="266054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5" y="1378067"/>
                  </a:lnTo>
                  <a:lnTo>
                    <a:pt x="3783146" y="1423076"/>
                  </a:lnTo>
                  <a:lnTo>
                    <a:pt x="3763466" y="1464522"/>
                  </a:lnTo>
                  <a:lnTo>
                    <a:pt x="3737217" y="1501655"/>
                  </a:lnTo>
                  <a:lnTo>
                    <a:pt x="3705150" y="1533721"/>
                  </a:lnTo>
                  <a:lnTo>
                    <a:pt x="3668018" y="1559970"/>
                  </a:lnTo>
                  <a:lnTo>
                    <a:pt x="3626571" y="1579650"/>
                  </a:lnTo>
                  <a:lnTo>
                    <a:pt x="3581562" y="1592010"/>
                  </a:lnTo>
                  <a:lnTo>
                    <a:pt x="3533742" y="1596296"/>
                  </a:lnTo>
                  <a:lnTo>
                    <a:pt x="266054" y="1596296"/>
                  </a:lnTo>
                  <a:lnTo>
                    <a:pt x="218231" y="1592010"/>
                  </a:lnTo>
                  <a:lnTo>
                    <a:pt x="173219" y="1579650"/>
                  </a:lnTo>
                  <a:lnTo>
                    <a:pt x="131771" y="1559970"/>
                  </a:lnTo>
                  <a:lnTo>
                    <a:pt x="94639" y="1533721"/>
                  </a:lnTo>
                  <a:lnTo>
                    <a:pt x="62572" y="1501655"/>
                  </a:lnTo>
                  <a:lnTo>
                    <a:pt x="36324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7315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3533742" y="1596296"/>
                  </a:moveTo>
                  <a:lnTo>
                    <a:pt x="266049" y="1596296"/>
                  </a:lnTo>
                  <a:lnTo>
                    <a:pt x="218229" y="1592010"/>
                  </a:lnTo>
                  <a:lnTo>
                    <a:pt x="173220" y="1579650"/>
                  </a:lnTo>
                  <a:lnTo>
                    <a:pt x="131773" y="1559970"/>
                  </a:lnTo>
                  <a:lnTo>
                    <a:pt x="94641" y="1533721"/>
                  </a:lnTo>
                  <a:lnTo>
                    <a:pt x="62574" y="1501655"/>
                  </a:lnTo>
                  <a:lnTo>
                    <a:pt x="36325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lnTo>
                    <a:pt x="4286" y="218229"/>
                  </a:lnTo>
                  <a:lnTo>
                    <a:pt x="16645" y="173220"/>
                  </a:lnTo>
                  <a:lnTo>
                    <a:pt x="36325" y="131773"/>
                  </a:lnTo>
                  <a:lnTo>
                    <a:pt x="62574" y="94641"/>
                  </a:lnTo>
                  <a:lnTo>
                    <a:pt x="94641" y="62574"/>
                  </a:lnTo>
                  <a:lnTo>
                    <a:pt x="131773" y="36325"/>
                  </a:lnTo>
                  <a:lnTo>
                    <a:pt x="173220" y="16645"/>
                  </a:lnTo>
                  <a:lnTo>
                    <a:pt x="218229" y="4286"/>
                  </a:lnTo>
                  <a:lnTo>
                    <a:pt x="266049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6" y="1378067"/>
                  </a:lnTo>
                  <a:lnTo>
                    <a:pt x="3783149" y="1423076"/>
                  </a:lnTo>
                  <a:lnTo>
                    <a:pt x="3763472" y="1464522"/>
                  </a:lnTo>
                  <a:lnTo>
                    <a:pt x="3737225" y="1501655"/>
                  </a:lnTo>
                  <a:lnTo>
                    <a:pt x="3705161" y="1533721"/>
                  </a:lnTo>
                  <a:lnTo>
                    <a:pt x="3668029" y="1559970"/>
                  </a:lnTo>
                  <a:lnTo>
                    <a:pt x="3626582" y="1579650"/>
                  </a:lnTo>
                  <a:lnTo>
                    <a:pt x="3581569" y="1592010"/>
                  </a:lnTo>
                  <a:lnTo>
                    <a:pt x="3533742" y="1596296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7315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0" y="266049"/>
                  </a:moveTo>
                  <a:lnTo>
                    <a:pt x="4286" y="218229"/>
                  </a:lnTo>
                  <a:lnTo>
                    <a:pt x="16645" y="173220"/>
                  </a:lnTo>
                  <a:lnTo>
                    <a:pt x="36325" y="131773"/>
                  </a:lnTo>
                  <a:lnTo>
                    <a:pt x="62574" y="94641"/>
                  </a:lnTo>
                  <a:lnTo>
                    <a:pt x="94641" y="62574"/>
                  </a:lnTo>
                  <a:lnTo>
                    <a:pt x="131773" y="36325"/>
                  </a:lnTo>
                  <a:lnTo>
                    <a:pt x="173220" y="16645"/>
                  </a:lnTo>
                  <a:lnTo>
                    <a:pt x="218229" y="4286"/>
                  </a:lnTo>
                  <a:lnTo>
                    <a:pt x="266049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6" y="1378067"/>
                  </a:lnTo>
                  <a:lnTo>
                    <a:pt x="3783149" y="1423076"/>
                  </a:lnTo>
                  <a:lnTo>
                    <a:pt x="3763472" y="1464522"/>
                  </a:lnTo>
                  <a:lnTo>
                    <a:pt x="3737225" y="1501655"/>
                  </a:lnTo>
                  <a:lnTo>
                    <a:pt x="3705161" y="1533721"/>
                  </a:lnTo>
                  <a:lnTo>
                    <a:pt x="3668029" y="1559970"/>
                  </a:lnTo>
                  <a:lnTo>
                    <a:pt x="3626582" y="1579650"/>
                  </a:lnTo>
                  <a:lnTo>
                    <a:pt x="3581569" y="1592010"/>
                  </a:lnTo>
                  <a:lnTo>
                    <a:pt x="3533742" y="1596296"/>
                  </a:lnTo>
                  <a:lnTo>
                    <a:pt x="266049" y="1596296"/>
                  </a:lnTo>
                  <a:lnTo>
                    <a:pt x="218229" y="1592010"/>
                  </a:lnTo>
                  <a:lnTo>
                    <a:pt x="173220" y="1579650"/>
                  </a:lnTo>
                  <a:lnTo>
                    <a:pt x="131773" y="1559970"/>
                  </a:lnTo>
                  <a:lnTo>
                    <a:pt x="94641" y="1533721"/>
                  </a:lnTo>
                  <a:lnTo>
                    <a:pt x="62574" y="1501655"/>
                  </a:lnTo>
                  <a:lnTo>
                    <a:pt x="36325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5715" y="3691343"/>
              <a:ext cx="3477895" cy="1009015"/>
            </a:xfrm>
            <a:custGeom>
              <a:avLst/>
              <a:gdLst/>
              <a:ahLst/>
              <a:cxnLst/>
              <a:rect l="l" t="t" r="r" b="b"/>
              <a:pathLst>
                <a:path w="3477895" h="1009014">
                  <a:moveTo>
                    <a:pt x="1695894" y="168109"/>
                  </a:moveTo>
                  <a:lnTo>
                    <a:pt x="1683105" y="103771"/>
                  </a:lnTo>
                  <a:lnTo>
                    <a:pt x="1646669" y="49225"/>
                  </a:lnTo>
                  <a:lnTo>
                    <a:pt x="1592122" y="12801"/>
                  </a:lnTo>
                  <a:lnTo>
                    <a:pt x="1527797" y="0"/>
                  </a:lnTo>
                  <a:lnTo>
                    <a:pt x="168097" y="0"/>
                  </a:lnTo>
                  <a:lnTo>
                    <a:pt x="123418" y="6007"/>
                  </a:lnTo>
                  <a:lnTo>
                    <a:pt x="83261" y="22961"/>
                  </a:lnTo>
                  <a:lnTo>
                    <a:pt x="49237" y="49250"/>
                  </a:lnTo>
                  <a:lnTo>
                    <a:pt x="22948" y="83273"/>
                  </a:lnTo>
                  <a:lnTo>
                    <a:pt x="6007" y="123418"/>
                  </a:lnTo>
                  <a:lnTo>
                    <a:pt x="0" y="168109"/>
                  </a:lnTo>
                  <a:lnTo>
                    <a:pt x="0" y="840498"/>
                  </a:lnTo>
                  <a:lnTo>
                    <a:pt x="6007" y="885190"/>
                  </a:lnTo>
                  <a:lnTo>
                    <a:pt x="22948" y="925334"/>
                  </a:lnTo>
                  <a:lnTo>
                    <a:pt x="49237" y="959358"/>
                  </a:lnTo>
                  <a:lnTo>
                    <a:pt x="83261" y="985647"/>
                  </a:lnTo>
                  <a:lnTo>
                    <a:pt x="123418" y="1002601"/>
                  </a:lnTo>
                  <a:lnTo>
                    <a:pt x="168097" y="1008608"/>
                  </a:lnTo>
                  <a:lnTo>
                    <a:pt x="1527797" y="1008608"/>
                  </a:lnTo>
                  <a:lnTo>
                    <a:pt x="1572488" y="1002601"/>
                  </a:lnTo>
                  <a:lnTo>
                    <a:pt x="1612646" y="985647"/>
                  </a:lnTo>
                  <a:lnTo>
                    <a:pt x="1646656" y="959358"/>
                  </a:lnTo>
                  <a:lnTo>
                    <a:pt x="1672945" y="925334"/>
                  </a:lnTo>
                  <a:lnTo>
                    <a:pt x="1689887" y="885190"/>
                  </a:lnTo>
                  <a:lnTo>
                    <a:pt x="1695894" y="840498"/>
                  </a:lnTo>
                  <a:lnTo>
                    <a:pt x="1695894" y="168109"/>
                  </a:lnTo>
                  <a:close/>
                </a:path>
                <a:path w="3477895" h="1009014">
                  <a:moveTo>
                    <a:pt x="3477793" y="168109"/>
                  </a:moveTo>
                  <a:lnTo>
                    <a:pt x="3465004" y="103771"/>
                  </a:lnTo>
                  <a:lnTo>
                    <a:pt x="3428568" y="49225"/>
                  </a:lnTo>
                  <a:lnTo>
                    <a:pt x="3374021" y="12801"/>
                  </a:lnTo>
                  <a:lnTo>
                    <a:pt x="3309696" y="0"/>
                  </a:lnTo>
                  <a:lnTo>
                    <a:pt x="1949996" y="0"/>
                  </a:lnTo>
                  <a:lnTo>
                    <a:pt x="1905317" y="6007"/>
                  </a:lnTo>
                  <a:lnTo>
                    <a:pt x="1865160" y="22961"/>
                  </a:lnTo>
                  <a:lnTo>
                    <a:pt x="1831136" y="49250"/>
                  </a:lnTo>
                  <a:lnTo>
                    <a:pt x="1804847" y="83273"/>
                  </a:lnTo>
                  <a:lnTo>
                    <a:pt x="1787906" y="123418"/>
                  </a:lnTo>
                  <a:lnTo>
                    <a:pt x="1781898" y="168109"/>
                  </a:lnTo>
                  <a:lnTo>
                    <a:pt x="1781898" y="840498"/>
                  </a:lnTo>
                  <a:lnTo>
                    <a:pt x="1787906" y="885190"/>
                  </a:lnTo>
                  <a:lnTo>
                    <a:pt x="1804847" y="925334"/>
                  </a:lnTo>
                  <a:lnTo>
                    <a:pt x="1831136" y="959358"/>
                  </a:lnTo>
                  <a:lnTo>
                    <a:pt x="1865160" y="985647"/>
                  </a:lnTo>
                  <a:lnTo>
                    <a:pt x="1905317" y="1002601"/>
                  </a:lnTo>
                  <a:lnTo>
                    <a:pt x="1949996" y="1008608"/>
                  </a:lnTo>
                  <a:lnTo>
                    <a:pt x="3309696" y="1008608"/>
                  </a:lnTo>
                  <a:lnTo>
                    <a:pt x="3354387" y="1002601"/>
                  </a:lnTo>
                  <a:lnTo>
                    <a:pt x="3394545" y="985647"/>
                  </a:lnTo>
                  <a:lnTo>
                    <a:pt x="3428568" y="959358"/>
                  </a:lnTo>
                  <a:lnTo>
                    <a:pt x="3454844" y="925334"/>
                  </a:lnTo>
                  <a:lnTo>
                    <a:pt x="3471786" y="885190"/>
                  </a:lnTo>
                  <a:lnTo>
                    <a:pt x="3477793" y="840498"/>
                  </a:lnTo>
                  <a:lnTo>
                    <a:pt x="3477793" y="16810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0098" y="3355095"/>
            <a:ext cx="301942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20" dirty="0">
                <a:solidFill>
                  <a:srgbClr val="FFFFFF"/>
                </a:solidFill>
                <a:latin typeface="Arial Black"/>
                <a:cs typeface="Arial Black"/>
              </a:rPr>
              <a:t>Start </a:t>
            </a:r>
            <a:r>
              <a:rPr sz="1800" spc="-445" dirty="0">
                <a:solidFill>
                  <a:srgbClr val="FFFFFF"/>
                </a:solidFill>
                <a:latin typeface="Arial Black"/>
                <a:cs typeface="Arial Black"/>
              </a:rPr>
              <a:t>Apache</a:t>
            </a:r>
            <a:r>
              <a:rPr sz="18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59" dirty="0">
                <a:solidFill>
                  <a:srgbClr val="FFFFFF"/>
                </a:solidFill>
                <a:latin typeface="Arial Black"/>
                <a:cs typeface="Arial Black"/>
              </a:rPr>
              <a:t>Tomcat</a:t>
            </a:r>
            <a:endParaRPr sz="1800">
              <a:latin typeface="Arial Black"/>
              <a:cs typeface="Arial Black"/>
            </a:endParaRPr>
          </a:p>
          <a:p>
            <a:pPr marL="140335">
              <a:lnSpc>
                <a:spcPct val="100000"/>
              </a:lnSpc>
              <a:spcBef>
                <a:spcPts val="1395"/>
              </a:spcBef>
              <a:tabLst>
                <a:tab pos="192214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Java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2261" y="3691343"/>
            <a:ext cx="3477895" cy="1009015"/>
          </a:xfrm>
          <a:custGeom>
            <a:avLst/>
            <a:gdLst/>
            <a:ahLst/>
            <a:cxnLst/>
            <a:rect l="l" t="t" r="r" b="b"/>
            <a:pathLst>
              <a:path w="3477895" h="1009014">
                <a:moveTo>
                  <a:pt x="1695894" y="168109"/>
                </a:moveTo>
                <a:lnTo>
                  <a:pt x="1683105" y="103771"/>
                </a:lnTo>
                <a:lnTo>
                  <a:pt x="1646669" y="49225"/>
                </a:lnTo>
                <a:lnTo>
                  <a:pt x="1592122" y="12801"/>
                </a:lnTo>
                <a:lnTo>
                  <a:pt x="1527797" y="0"/>
                </a:lnTo>
                <a:lnTo>
                  <a:pt x="168097" y="0"/>
                </a:lnTo>
                <a:lnTo>
                  <a:pt x="123405" y="6007"/>
                </a:lnTo>
                <a:lnTo>
                  <a:pt x="83248" y="22961"/>
                </a:lnTo>
                <a:lnTo>
                  <a:pt x="49225" y="49250"/>
                </a:lnTo>
                <a:lnTo>
                  <a:pt x="22948" y="83273"/>
                </a:lnTo>
                <a:lnTo>
                  <a:pt x="6007" y="123418"/>
                </a:lnTo>
                <a:lnTo>
                  <a:pt x="0" y="168109"/>
                </a:lnTo>
                <a:lnTo>
                  <a:pt x="0" y="840498"/>
                </a:lnTo>
                <a:lnTo>
                  <a:pt x="6007" y="885190"/>
                </a:lnTo>
                <a:lnTo>
                  <a:pt x="22948" y="925334"/>
                </a:lnTo>
                <a:lnTo>
                  <a:pt x="49225" y="959358"/>
                </a:lnTo>
                <a:lnTo>
                  <a:pt x="83248" y="985647"/>
                </a:lnTo>
                <a:lnTo>
                  <a:pt x="123405" y="1002601"/>
                </a:lnTo>
                <a:lnTo>
                  <a:pt x="168097" y="1008608"/>
                </a:lnTo>
                <a:lnTo>
                  <a:pt x="1527797" y="1008608"/>
                </a:lnTo>
                <a:lnTo>
                  <a:pt x="1572475" y="1002601"/>
                </a:lnTo>
                <a:lnTo>
                  <a:pt x="1612633" y="985647"/>
                </a:lnTo>
                <a:lnTo>
                  <a:pt x="1646656" y="959358"/>
                </a:lnTo>
                <a:lnTo>
                  <a:pt x="1672945" y="925334"/>
                </a:lnTo>
                <a:lnTo>
                  <a:pt x="1689887" y="885190"/>
                </a:lnTo>
                <a:lnTo>
                  <a:pt x="1695894" y="840498"/>
                </a:lnTo>
                <a:lnTo>
                  <a:pt x="1695894" y="168109"/>
                </a:lnTo>
                <a:close/>
              </a:path>
              <a:path w="3477895" h="1009014">
                <a:moveTo>
                  <a:pt x="3477793" y="168109"/>
                </a:moveTo>
                <a:lnTo>
                  <a:pt x="3465004" y="103771"/>
                </a:lnTo>
                <a:lnTo>
                  <a:pt x="3428568" y="49225"/>
                </a:lnTo>
                <a:lnTo>
                  <a:pt x="3374021" y="12801"/>
                </a:lnTo>
                <a:lnTo>
                  <a:pt x="3309696" y="0"/>
                </a:lnTo>
                <a:lnTo>
                  <a:pt x="1949996" y="0"/>
                </a:lnTo>
                <a:lnTo>
                  <a:pt x="1905304" y="6007"/>
                </a:lnTo>
                <a:lnTo>
                  <a:pt x="1865147" y="22961"/>
                </a:lnTo>
                <a:lnTo>
                  <a:pt x="1831124" y="49250"/>
                </a:lnTo>
                <a:lnTo>
                  <a:pt x="1804847" y="83273"/>
                </a:lnTo>
                <a:lnTo>
                  <a:pt x="1787893" y="123418"/>
                </a:lnTo>
                <a:lnTo>
                  <a:pt x="1781898" y="168109"/>
                </a:lnTo>
                <a:lnTo>
                  <a:pt x="1781898" y="840498"/>
                </a:lnTo>
                <a:lnTo>
                  <a:pt x="1787893" y="885190"/>
                </a:lnTo>
                <a:lnTo>
                  <a:pt x="1804847" y="925334"/>
                </a:lnTo>
                <a:lnTo>
                  <a:pt x="1831124" y="959358"/>
                </a:lnTo>
                <a:lnTo>
                  <a:pt x="1865147" y="985647"/>
                </a:lnTo>
                <a:lnTo>
                  <a:pt x="1905304" y="1002601"/>
                </a:lnTo>
                <a:lnTo>
                  <a:pt x="1949996" y="1008608"/>
                </a:lnTo>
                <a:lnTo>
                  <a:pt x="3309696" y="1008608"/>
                </a:lnTo>
                <a:lnTo>
                  <a:pt x="3354374" y="1002601"/>
                </a:lnTo>
                <a:lnTo>
                  <a:pt x="3394532" y="985647"/>
                </a:lnTo>
                <a:lnTo>
                  <a:pt x="3428555" y="959358"/>
                </a:lnTo>
                <a:lnTo>
                  <a:pt x="3454831" y="925334"/>
                </a:lnTo>
                <a:lnTo>
                  <a:pt x="3471786" y="885190"/>
                </a:lnTo>
                <a:lnTo>
                  <a:pt x="3477793" y="840498"/>
                </a:lnTo>
                <a:lnTo>
                  <a:pt x="3477793" y="168109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28269" y="3355095"/>
            <a:ext cx="305498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20" dirty="0">
                <a:solidFill>
                  <a:srgbClr val="FFFFFF"/>
                </a:solidFill>
                <a:latin typeface="Arial Black"/>
                <a:cs typeface="Arial Black"/>
              </a:rPr>
              <a:t>Start </a:t>
            </a:r>
            <a:r>
              <a:rPr sz="1800" spc="-475" dirty="0">
                <a:solidFill>
                  <a:srgbClr val="FFFFFF"/>
                </a:solidFill>
                <a:latin typeface="Arial Black"/>
                <a:cs typeface="Arial Black"/>
              </a:rPr>
              <a:t>MySQL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60" dirty="0">
                <a:solidFill>
                  <a:srgbClr val="FFFFFF"/>
                </a:solidFill>
                <a:latin typeface="Arial Black"/>
                <a:cs typeface="Arial Black"/>
              </a:rPr>
              <a:t>Import</a:t>
            </a:r>
            <a:r>
              <a:rPr sz="18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9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32384" algn="ctr">
              <a:lnSpc>
                <a:spcPct val="100000"/>
              </a:lnSpc>
              <a:spcBef>
                <a:spcPts val="1395"/>
              </a:spcBef>
              <a:tabLst>
                <a:tab pos="181419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MySQL	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5" dirty="0">
                <a:latin typeface="Arial Black"/>
                <a:cs typeface="Arial Black"/>
              </a:rPr>
              <a:t>Task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2708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Tasks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combine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action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with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name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optionally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some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other 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keywords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(like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looping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directives).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Tasks</a:t>
            </a:r>
            <a:r>
              <a:rPr sz="2400" spc="-5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call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modules </a:t>
            </a:r>
            <a:r>
              <a:rPr sz="2400" spc="-490" dirty="0">
                <a:solidFill>
                  <a:srgbClr val="DFDFD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349" y="2636869"/>
            <a:ext cx="8291830" cy="2350135"/>
          </a:xfrm>
          <a:custGeom>
            <a:avLst/>
            <a:gdLst/>
            <a:ahLst/>
            <a:cxnLst/>
            <a:rect l="l" t="t" r="r" b="b"/>
            <a:pathLst>
              <a:path w="8291830" h="2350135">
                <a:moveTo>
                  <a:pt x="7900034" y="2349895"/>
                </a:moveTo>
                <a:lnTo>
                  <a:pt x="391656" y="2349895"/>
                </a:lnTo>
                <a:lnTo>
                  <a:pt x="342527" y="2346843"/>
                </a:lnTo>
                <a:lnTo>
                  <a:pt x="295220" y="2337933"/>
                </a:lnTo>
                <a:lnTo>
                  <a:pt x="250100" y="2323532"/>
                </a:lnTo>
                <a:lnTo>
                  <a:pt x="207536" y="2304006"/>
                </a:lnTo>
                <a:lnTo>
                  <a:pt x="167894" y="2279724"/>
                </a:lnTo>
                <a:lnTo>
                  <a:pt x="131541" y="2251051"/>
                </a:lnTo>
                <a:lnTo>
                  <a:pt x="98844" y="2218354"/>
                </a:lnTo>
                <a:lnTo>
                  <a:pt x="70171" y="2182002"/>
                </a:lnTo>
                <a:lnTo>
                  <a:pt x="45888" y="2142361"/>
                </a:lnTo>
                <a:lnTo>
                  <a:pt x="26362" y="2099797"/>
                </a:lnTo>
                <a:lnTo>
                  <a:pt x="11961" y="2054679"/>
                </a:lnTo>
                <a:lnTo>
                  <a:pt x="3051" y="2007373"/>
                </a:lnTo>
                <a:lnTo>
                  <a:pt x="0" y="1958246"/>
                </a:lnTo>
                <a:lnTo>
                  <a:pt x="0" y="391649"/>
                </a:lnTo>
                <a:lnTo>
                  <a:pt x="3051" y="342522"/>
                </a:lnTo>
                <a:lnTo>
                  <a:pt x="11961" y="295215"/>
                </a:lnTo>
                <a:lnTo>
                  <a:pt x="26362" y="250097"/>
                </a:lnTo>
                <a:lnTo>
                  <a:pt x="45888" y="207533"/>
                </a:lnTo>
                <a:lnTo>
                  <a:pt x="70171" y="167892"/>
                </a:lnTo>
                <a:lnTo>
                  <a:pt x="98844" y="131540"/>
                </a:lnTo>
                <a:lnTo>
                  <a:pt x="131541" y="98844"/>
                </a:lnTo>
                <a:lnTo>
                  <a:pt x="167894" y="70171"/>
                </a:lnTo>
                <a:lnTo>
                  <a:pt x="207536" y="45888"/>
                </a:lnTo>
                <a:lnTo>
                  <a:pt x="250100" y="26362"/>
                </a:lnTo>
                <a:lnTo>
                  <a:pt x="295220" y="11961"/>
                </a:lnTo>
                <a:lnTo>
                  <a:pt x="342527" y="3051"/>
                </a:lnTo>
                <a:lnTo>
                  <a:pt x="391656" y="0"/>
                </a:lnTo>
                <a:lnTo>
                  <a:pt x="7900034" y="0"/>
                </a:lnTo>
                <a:lnTo>
                  <a:pt x="7951513" y="3397"/>
                </a:lnTo>
                <a:lnTo>
                  <a:pt x="8001673" y="13421"/>
                </a:lnTo>
                <a:lnTo>
                  <a:pt x="8049905" y="29818"/>
                </a:lnTo>
                <a:lnTo>
                  <a:pt x="8095602" y="52336"/>
                </a:lnTo>
                <a:lnTo>
                  <a:pt x="8138155" y="80723"/>
                </a:lnTo>
                <a:lnTo>
                  <a:pt x="8176958" y="114724"/>
                </a:lnTo>
                <a:lnTo>
                  <a:pt x="8210960" y="153527"/>
                </a:lnTo>
                <a:lnTo>
                  <a:pt x="8239346" y="196081"/>
                </a:lnTo>
                <a:lnTo>
                  <a:pt x="8261864" y="241777"/>
                </a:lnTo>
                <a:lnTo>
                  <a:pt x="8278262" y="290009"/>
                </a:lnTo>
                <a:lnTo>
                  <a:pt x="8288285" y="340169"/>
                </a:lnTo>
                <a:lnTo>
                  <a:pt x="8291683" y="391649"/>
                </a:lnTo>
                <a:lnTo>
                  <a:pt x="8291683" y="1958246"/>
                </a:lnTo>
                <a:lnTo>
                  <a:pt x="8288631" y="2007373"/>
                </a:lnTo>
                <a:lnTo>
                  <a:pt x="8279721" y="2054679"/>
                </a:lnTo>
                <a:lnTo>
                  <a:pt x="8265320" y="2099797"/>
                </a:lnTo>
                <a:lnTo>
                  <a:pt x="8245794" y="2142361"/>
                </a:lnTo>
                <a:lnTo>
                  <a:pt x="8221512" y="2182002"/>
                </a:lnTo>
                <a:lnTo>
                  <a:pt x="8192839" y="2218354"/>
                </a:lnTo>
                <a:lnTo>
                  <a:pt x="8160142" y="2251051"/>
                </a:lnTo>
                <a:lnTo>
                  <a:pt x="8123790" y="2279724"/>
                </a:lnTo>
                <a:lnTo>
                  <a:pt x="8084149" y="2304006"/>
                </a:lnTo>
                <a:lnTo>
                  <a:pt x="8041585" y="2323532"/>
                </a:lnTo>
                <a:lnTo>
                  <a:pt x="7996467" y="2337933"/>
                </a:lnTo>
                <a:lnTo>
                  <a:pt x="7949161" y="2346843"/>
                </a:lnTo>
                <a:lnTo>
                  <a:pt x="7900034" y="234989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086" y="2817498"/>
            <a:ext cx="33674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9148" y="3213293"/>
            <a:ext cx="7858125" cy="1596390"/>
            <a:chOff x="719148" y="3213293"/>
            <a:chExt cx="7858125" cy="1596390"/>
          </a:xfrm>
        </p:grpSpPr>
        <p:sp>
          <p:nvSpPr>
            <p:cNvPr id="7" name="object 7"/>
            <p:cNvSpPr/>
            <p:nvPr/>
          </p:nvSpPr>
          <p:spPr>
            <a:xfrm>
              <a:off x="719137" y="3213303"/>
              <a:ext cx="7858125" cy="1596390"/>
            </a:xfrm>
            <a:custGeom>
              <a:avLst/>
              <a:gdLst/>
              <a:ahLst/>
              <a:cxnLst/>
              <a:rect l="l" t="t" r="r" b="b"/>
              <a:pathLst>
                <a:path w="7858125" h="1596389">
                  <a:moveTo>
                    <a:pt x="3799802" y="266052"/>
                  </a:moveTo>
                  <a:lnTo>
                    <a:pt x="3794633" y="213906"/>
                  </a:lnTo>
                  <a:lnTo>
                    <a:pt x="3779545" y="164236"/>
                  </a:lnTo>
                  <a:lnTo>
                    <a:pt x="3755098" y="118440"/>
                  </a:lnTo>
                  <a:lnTo>
                    <a:pt x="3721874" y="77927"/>
                  </a:lnTo>
                  <a:lnTo>
                    <a:pt x="3681349" y="44691"/>
                  </a:lnTo>
                  <a:lnTo>
                    <a:pt x="3635552" y="20243"/>
                  </a:lnTo>
                  <a:lnTo>
                    <a:pt x="3585883" y="5156"/>
                  </a:lnTo>
                  <a:lnTo>
                    <a:pt x="3533749" y="0"/>
                  </a:lnTo>
                  <a:lnTo>
                    <a:pt x="266065" y="0"/>
                  </a:lnTo>
                  <a:lnTo>
                    <a:pt x="218236" y="4279"/>
                  </a:lnTo>
                  <a:lnTo>
                    <a:pt x="173228" y="16637"/>
                  </a:lnTo>
                  <a:lnTo>
                    <a:pt x="131775" y="36322"/>
                  </a:lnTo>
                  <a:lnTo>
                    <a:pt x="94640" y="62572"/>
                  </a:lnTo>
                  <a:lnTo>
                    <a:pt x="62572" y="94640"/>
                  </a:lnTo>
                  <a:lnTo>
                    <a:pt x="36334" y="131775"/>
                  </a:lnTo>
                  <a:lnTo>
                    <a:pt x="16649" y="173215"/>
                  </a:lnTo>
                  <a:lnTo>
                    <a:pt x="4292" y="218224"/>
                  </a:lnTo>
                  <a:lnTo>
                    <a:pt x="0" y="266052"/>
                  </a:lnTo>
                  <a:lnTo>
                    <a:pt x="0" y="1330248"/>
                  </a:lnTo>
                  <a:lnTo>
                    <a:pt x="4292" y="1378064"/>
                  </a:lnTo>
                  <a:lnTo>
                    <a:pt x="16649" y="1423073"/>
                  </a:lnTo>
                  <a:lnTo>
                    <a:pt x="36334" y="1464525"/>
                  </a:lnTo>
                  <a:lnTo>
                    <a:pt x="62572" y="1501648"/>
                  </a:lnTo>
                  <a:lnTo>
                    <a:pt x="94640" y="1533715"/>
                  </a:lnTo>
                  <a:lnTo>
                    <a:pt x="131775" y="1559966"/>
                  </a:lnTo>
                  <a:lnTo>
                    <a:pt x="173228" y="1579651"/>
                  </a:lnTo>
                  <a:lnTo>
                    <a:pt x="218236" y="1592008"/>
                  </a:lnTo>
                  <a:lnTo>
                    <a:pt x="266065" y="1596288"/>
                  </a:lnTo>
                  <a:lnTo>
                    <a:pt x="3533749" y="1596288"/>
                  </a:lnTo>
                  <a:lnTo>
                    <a:pt x="3581565" y="1592008"/>
                  </a:lnTo>
                  <a:lnTo>
                    <a:pt x="3626574" y="1579651"/>
                  </a:lnTo>
                  <a:lnTo>
                    <a:pt x="3668026" y="1559966"/>
                  </a:lnTo>
                  <a:lnTo>
                    <a:pt x="3705161" y="1533715"/>
                  </a:lnTo>
                  <a:lnTo>
                    <a:pt x="3737216" y="1501648"/>
                  </a:lnTo>
                  <a:lnTo>
                    <a:pt x="3763467" y="1464525"/>
                  </a:lnTo>
                  <a:lnTo>
                    <a:pt x="3783152" y="1423073"/>
                  </a:lnTo>
                  <a:lnTo>
                    <a:pt x="3795509" y="1378064"/>
                  </a:lnTo>
                  <a:lnTo>
                    <a:pt x="3799802" y="1330248"/>
                  </a:lnTo>
                  <a:lnTo>
                    <a:pt x="3799802" y="266052"/>
                  </a:lnTo>
                  <a:close/>
                </a:path>
                <a:path w="7858125" h="1596389">
                  <a:moveTo>
                    <a:pt x="7857960" y="266052"/>
                  </a:moveTo>
                  <a:lnTo>
                    <a:pt x="7852804" y="213906"/>
                  </a:lnTo>
                  <a:lnTo>
                    <a:pt x="7837716" y="164236"/>
                  </a:lnTo>
                  <a:lnTo>
                    <a:pt x="7813268" y="118440"/>
                  </a:lnTo>
                  <a:lnTo>
                    <a:pt x="7780045" y="77927"/>
                  </a:lnTo>
                  <a:lnTo>
                    <a:pt x="7739520" y="44691"/>
                  </a:lnTo>
                  <a:lnTo>
                    <a:pt x="7693723" y="20243"/>
                  </a:lnTo>
                  <a:lnTo>
                    <a:pt x="7644054" y="5156"/>
                  </a:lnTo>
                  <a:lnTo>
                    <a:pt x="7591920" y="0"/>
                  </a:lnTo>
                  <a:lnTo>
                    <a:pt x="4324223" y="0"/>
                  </a:lnTo>
                  <a:lnTo>
                    <a:pt x="4276395" y="4279"/>
                  </a:lnTo>
                  <a:lnTo>
                    <a:pt x="4231386" y="16637"/>
                  </a:lnTo>
                  <a:lnTo>
                    <a:pt x="4189946" y="36322"/>
                  </a:lnTo>
                  <a:lnTo>
                    <a:pt x="4152811" y="62572"/>
                  </a:lnTo>
                  <a:lnTo>
                    <a:pt x="4120743" y="94640"/>
                  </a:lnTo>
                  <a:lnTo>
                    <a:pt x="4094492" y="131775"/>
                  </a:lnTo>
                  <a:lnTo>
                    <a:pt x="4074820" y="173215"/>
                  </a:lnTo>
                  <a:lnTo>
                    <a:pt x="4062463" y="218224"/>
                  </a:lnTo>
                  <a:lnTo>
                    <a:pt x="4058170" y="266052"/>
                  </a:lnTo>
                  <a:lnTo>
                    <a:pt x="4058170" y="1330248"/>
                  </a:lnTo>
                  <a:lnTo>
                    <a:pt x="4062463" y="1378064"/>
                  </a:lnTo>
                  <a:lnTo>
                    <a:pt x="4074820" y="1423073"/>
                  </a:lnTo>
                  <a:lnTo>
                    <a:pt x="4094492" y="1464525"/>
                  </a:lnTo>
                  <a:lnTo>
                    <a:pt x="4120743" y="1501648"/>
                  </a:lnTo>
                  <a:lnTo>
                    <a:pt x="4152811" y="1533715"/>
                  </a:lnTo>
                  <a:lnTo>
                    <a:pt x="4189946" y="1559966"/>
                  </a:lnTo>
                  <a:lnTo>
                    <a:pt x="4231386" y="1579651"/>
                  </a:lnTo>
                  <a:lnTo>
                    <a:pt x="4276395" y="1592008"/>
                  </a:lnTo>
                  <a:lnTo>
                    <a:pt x="4324223" y="1596288"/>
                  </a:lnTo>
                  <a:lnTo>
                    <a:pt x="7591920" y="1596288"/>
                  </a:lnTo>
                  <a:lnTo>
                    <a:pt x="7639736" y="1592008"/>
                  </a:lnTo>
                  <a:lnTo>
                    <a:pt x="7684757" y="1579651"/>
                  </a:lnTo>
                  <a:lnTo>
                    <a:pt x="7726197" y="1559966"/>
                  </a:lnTo>
                  <a:lnTo>
                    <a:pt x="7763332" y="1533715"/>
                  </a:lnTo>
                  <a:lnTo>
                    <a:pt x="7795400" y="1501648"/>
                  </a:lnTo>
                  <a:lnTo>
                    <a:pt x="7821638" y="1464525"/>
                  </a:lnTo>
                  <a:lnTo>
                    <a:pt x="7841323" y="1423073"/>
                  </a:lnTo>
                  <a:lnTo>
                    <a:pt x="7853680" y="1378064"/>
                  </a:lnTo>
                  <a:lnTo>
                    <a:pt x="7857960" y="1330248"/>
                  </a:lnTo>
                  <a:lnTo>
                    <a:pt x="7857960" y="266052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723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5" h="1009014">
                  <a:moveTo>
                    <a:pt x="1527794" y="1008597"/>
                  </a:moveTo>
                  <a:lnTo>
                    <a:pt x="168102" y="1008597"/>
                  </a:lnTo>
                  <a:lnTo>
                    <a:pt x="123414" y="1002592"/>
                  </a:lnTo>
                  <a:lnTo>
                    <a:pt x="83257" y="985644"/>
                  </a:lnTo>
                  <a:lnTo>
                    <a:pt x="49236" y="959357"/>
                  </a:lnTo>
                  <a:lnTo>
                    <a:pt x="22950" y="925335"/>
                  </a:lnTo>
                  <a:lnTo>
                    <a:pt x="6004" y="885180"/>
                  </a:lnTo>
                  <a:lnTo>
                    <a:pt x="0" y="840498"/>
                  </a:lnTo>
                  <a:lnTo>
                    <a:pt x="0" y="168099"/>
                  </a:lnTo>
                  <a:lnTo>
                    <a:pt x="6004" y="123416"/>
                  </a:lnTo>
                  <a:lnTo>
                    <a:pt x="22950" y="83262"/>
                  </a:lnTo>
                  <a:lnTo>
                    <a:pt x="49236" y="49240"/>
                  </a:lnTo>
                  <a:lnTo>
                    <a:pt x="83257" y="22953"/>
                  </a:lnTo>
                  <a:lnTo>
                    <a:pt x="123414" y="6005"/>
                  </a:lnTo>
                  <a:lnTo>
                    <a:pt x="168102" y="0"/>
                  </a:lnTo>
                  <a:lnTo>
                    <a:pt x="1527794" y="0"/>
                  </a:lnTo>
                  <a:lnTo>
                    <a:pt x="1592124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1" y="885180"/>
                  </a:lnTo>
                  <a:lnTo>
                    <a:pt x="1672945" y="925335"/>
                  </a:lnTo>
                  <a:lnTo>
                    <a:pt x="1646660" y="959357"/>
                  </a:lnTo>
                  <a:lnTo>
                    <a:pt x="1612638" y="985644"/>
                  </a:lnTo>
                  <a:lnTo>
                    <a:pt x="1572482" y="1002592"/>
                  </a:lnTo>
                  <a:lnTo>
                    <a:pt x="1527794" y="10085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723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5" h="1009014">
                  <a:moveTo>
                    <a:pt x="0" y="168099"/>
                  </a:moveTo>
                  <a:lnTo>
                    <a:pt x="6004" y="123416"/>
                  </a:lnTo>
                  <a:lnTo>
                    <a:pt x="22950" y="83262"/>
                  </a:lnTo>
                  <a:lnTo>
                    <a:pt x="49236" y="49240"/>
                  </a:lnTo>
                  <a:lnTo>
                    <a:pt x="83257" y="22953"/>
                  </a:lnTo>
                  <a:lnTo>
                    <a:pt x="123414" y="6005"/>
                  </a:lnTo>
                  <a:lnTo>
                    <a:pt x="168102" y="0"/>
                  </a:lnTo>
                  <a:lnTo>
                    <a:pt x="1527794" y="0"/>
                  </a:lnTo>
                  <a:lnTo>
                    <a:pt x="1592124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1" y="885180"/>
                  </a:lnTo>
                  <a:lnTo>
                    <a:pt x="1672945" y="925335"/>
                  </a:lnTo>
                  <a:lnTo>
                    <a:pt x="1646660" y="959357"/>
                  </a:lnTo>
                  <a:lnTo>
                    <a:pt x="1612638" y="985644"/>
                  </a:lnTo>
                  <a:lnTo>
                    <a:pt x="1572482" y="1002592"/>
                  </a:lnTo>
                  <a:lnTo>
                    <a:pt x="1527794" y="1008597"/>
                  </a:lnTo>
                  <a:lnTo>
                    <a:pt x="168102" y="1008597"/>
                  </a:lnTo>
                  <a:lnTo>
                    <a:pt x="123414" y="1002592"/>
                  </a:lnTo>
                  <a:lnTo>
                    <a:pt x="83257" y="985644"/>
                  </a:lnTo>
                  <a:lnTo>
                    <a:pt x="49236" y="959357"/>
                  </a:lnTo>
                  <a:lnTo>
                    <a:pt x="22950" y="925335"/>
                  </a:lnTo>
                  <a:lnTo>
                    <a:pt x="6004" y="885180"/>
                  </a:lnTo>
                  <a:lnTo>
                    <a:pt x="0" y="840498"/>
                  </a:lnTo>
                  <a:lnTo>
                    <a:pt x="0" y="1680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7619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5" h="1009014">
                  <a:moveTo>
                    <a:pt x="1527796" y="1008597"/>
                  </a:moveTo>
                  <a:lnTo>
                    <a:pt x="168099" y="1008597"/>
                  </a:lnTo>
                  <a:lnTo>
                    <a:pt x="123416" y="1002592"/>
                  </a:lnTo>
                  <a:lnTo>
                    <a:pt x="83262" y="985644"/>
                  </a:lnTo>
                  <a:lnTo>
                    <a:pt x="49240" y="959357"/>
                  </a:lnTo>
                  <a:lnTo>
                    <a:pt x="22953" y="925335"/>
                  </a:lnTo>
                  <a:lnTo>
                    <a:pt x="6005" y="885180"/>
                  </a:lnTo>
                  <a:lnTo>
                    <a:pt x="0" y="840498"/>
                  </a:lnTo>
                  <a:lnTo>
                    <a:pt x="0" y="168099"/>
                  </a:lnTo>
                  <a:lnTo>
                    <a:pt x="6005" y="123416"/>
                  </a:lnTo>
                  <a:lnTo>
                    <a:pt x="22953" y="83262"/>
                  </a:lnTo>
                  <a:lnTo>
                    <a:pt x="49240" y="49240"/>
                  </a:lnTo>
                  <a:lnTo>
                    <a:pt x="83262" y="22953"/>
                  </a:lnTo>
                  <a:lnTo>
                    <a:pt x="123416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2" y="885180"/>
                  </a:lnTo>
                  <a:lnTo>
                    <a:pt x="1672948" y="925335"/>
                  </a:lnTo>
                  <a:lnTo>
                    <a:pt x="1646665" y="959357"/>
                  </a:lnTo>
                  <a:lnTo>
                    <a:pt x="1612644" y="985644"/>
                  </a:lnTo>
                  <a:lnTo>
                    <a:pt x="1572488" y="1002592"/>
                  </a:lnTo>
                  <a:lnTo>
                    <a:pt x="1527796" y="10085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7619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5" h="1009014">
                  <a:moveTo>
                    <a:pt x="0" y="168099"/>
                  </a:moveTo>
                  <a:lnTo>
                    <a:pt x="6005" y="123416"/>
                  </a:lnTo>
                  <a:lnTo>
                    <a:pt x="22953" y="83262"/>
                  </a:lnTo>
                  <a:lnTo>
                    <a:pt x="49240" y="49240"/>
                  </a:lnTo>
                  <a:lnTo>
                    <a:pt x="83262" y="22953"/>
                  </a:lnTo>
                  <a:lnTo>
                    <a:pt x="123416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2" y="885180"/>
                  </a:lnTo>
                  <a:lnTo>
                    <a:pt x="1672948" y="925335"/>
                  </a:lnTo>
                  <a:lnTo>
                    <a:pt x="1646665" y="959357"/>
                  </a:lnTo>
                  <a:lnTo>
                    <a:pt x="1612644" y="985644"/>
                  </a:lnTo>
                  <a:lnTo>
                    <a:pt x="1572488" y="1002592"/>
                  </a:lnTo>
                  <a:lnTo>
                    <a:pt x="1527796" y="1008597"/>
                  </a:lnTo>
                  <a:lnTo>
                    <a:pt x="168099" y="1008597"/>
                  </a:lnTo>
                  <a:lnTo>
                    <a:pt x="123416" y="1002592"/>
                  </a:lnTo>
                  <a:lnTo>
                    <a:pt x="83262" y="985644"/>
                  </a:lnTo>
                  <a:lnTo>
                    <a:pt x="49240" y="959357"/>
                  </a:lnTo>
                  <a:lnTo>
                    <a:pt x="22953" y="925335"/>
                  </a:lnTo>
                  <a:lnTo>
                    <a:pt x="6005" y="885180"/>
                  </a:lnTo>
                  <a:lnTo>
                    <a:pt x="0" y="840498"/>
                  </a:lnTo>
                  <a:lnTo>
                    <a:pt x="0" y="1680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0098" y="3357126"/>
            <a:ext cx="310832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sz="14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tabLst>
                <a:tab pos="1922145" algn="l"/>
              </a:tabLst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84" dirty="0">
                <a:solidFill>
                  <a:srgbClr val="FFFFFF"/>
                </a:solidFill>
                <a:latin typeface="Arial Black"/>
                <a:cs typeface="Arial Black"/>
              </a:rPr>
              <a:t>Java	</a:t>
            </a: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</a:t>
            </a:r>
            <a:r>
              <a:rPr sz="18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59" dirty="0">
                <a:solidFill>
                  <a:srgbClr val="FFFFFF"/>
                </a:solidFill>
                <a:latin typeface="Arial Black"/>
                <a:cs typeface="Arial Black"/>
              </a:rPr>
              <a:t>Tomcat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67977" y="3677055"/>
            <a:ext cx="3506470" cy="1037590"/>
            <a:chOff x="4967977" y="3677055"/>
            <a:chExt cx="3506470" cy="1037590"/>
          </a:xfrm>
        </p:grpSpPr>
        <p:sp>
          <p:nvSpPr>
            <p:cNvPr id="14" name="object 14"/>
            <p:cNvSpPr/>
            <p:nvPr/>
          </p:nvSpPr>
          <p:spPr>
            <a:xfrm>
              <a:off x="4982264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4" h="1009014">
                  <a:moveTo>
                    <a:pt x="1527796" y="1008597"/>
                  </a:moveTo>
                  <a:lnTo>
                    <a:pt x="168099" y="1008597"/>
                  </a:lnTo>
                  <a:lnTo>
                    <a:pt x="123408" y="1002592"/>
                  </a:lnTo>
                  <a:lnTo>
                    <a:pt x="83251" y="985644"/>
                  </a:lnTo>
                  <a:lnTo>
                    <a:pt x="49231" y="959357"/>
                  </a:lnTo>
                  <a:lnTo>
                    <a:pt x="22948" y="925335"/>
                  </a:lnTo>
                  <a:lnTo>
                    <a:pt x="6003" y="885180"/>
                  </a:lnTo>
                  <a:lnTo>
                    <a:pt x="0" y="840498"/>
                  </a:lnTo>
                  <a:lnTo>
                    <a:pt x="0" y="168099"/>
                  </a:lnTo>
                  <a:lnTo>
                    <a:pt x="6003" y="123416"/>
                  </a:lnTo>
                  <a:lnTo>
                    <a:pt x="22948" y="83262"/>
                  </a:lnTo>
                  <a:lnTo>
                    <a:pt x="49231" y="49240"/>
                  </a:lnTo>
                  <a:lnTo>
                    <a:pt x="83251" y="22953"/>
                  </a:lnTo>
                  <a:lnTo>
                    <a:pt x="123408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0" y="885180"/>
                  </a:lnTo>
                  <a:lnTo>
                    <a:pt x="1672942" y="925335"/>
                  </a:lnTo>
                  <a:lnTo>
                    <a:pt x="1646656" y="959357"/>
                  </a:lnTo>
                  <a:lnTo>
                    <a:pt x="1612633" y="985644"/>
                  </a:lnTo>
                  <a:lnTo>
                    <a:pt x="1572479" y="1002592"/>
                  </a:lnTo>
                  <a:lnTo>
                    <a:pt x="1527796" y="10085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2264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4" h="1009014">
                  <a:moveTo>
                    <a:pt x="0" y="168099"/>
                  </a:moveTo>
                  <a:lnTo>
                    <a:pt x="6003" y="123416"/>
                  </a:lnTo>
                  <a:lnTo>
                    <a:pt x="22948" y="83262"/>
                  </a:lnTo>
                  <a:lnTo>
                    <a:pt x="49231" y="49240"/>
                  </a:lnTo>
                  <a:lnTo>
                    <a:pt x="83251" y="22953"/>
                  </a:lnTo>
                  <a:lnTo>
                    <a:pt x="123408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0" y="885180"/>
                  </a:lnTo>
                  <a:lnTo>
                    <a:pt x="1672942" y="925335"/>
                  </a:lnTo>
                  <a:lnTo>
                    <a:pt x="1646656" y="959357"/>
                  </a:lnTo>
                  <a:lnTo>
                    <a:pt x="1612633" y="985644"/>
                  </a:lnTo>
                  <a:lnTo>
                    <a:pt x="1572479" y="1002592"/>
                  </a:lnTo>
                  <a:lnTo>
                    <a:pt x="1527796" y="1008597"/>
                  </a:lnTo>
                  <a:lnTo>
                    <a:pt x="168099" y="1008597"/>
                  </a:lnTo>
                  <a:lnTo>
                    <a:pt x="123408" y="1002592"/>
                  </a:lnTo>
                  <a:lnTo>
                    <a:pt x="83251" y="985644"/>
                  </a:lnTo>
                  <a:lnTo>
                    <a:pt x="49231" y="959357"/>
                  </a:lnTo>
                  <a:lnTo>
                    <a:pt x="22948" y="925335"/>
                  </a:lnTo>
                  <a:lnTo>
                    <a:pt x="6003" y="885180"/>
                  </a:lnTo>
                  <a:lnTo>
                    <a:pt x="0" y="840498"/>
                  </a:lnTo>
                  <a:lnTo>
                    <a:pt x="0" y="1680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4161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4" h="1009014">
                  <a:moveTo>
                    <a:pt x="1527796" y="1008597"/>
                  </a:moveTo>
                  <a:lnTo>
                    <a:pt x="168099" y="1008597"/>
                  </a:lnTo>
                  <a:lnTo>
                    <a:pt x="123408" y="1002592"/>
                  </a:lnTo>
                  <a:lnTo>
                    <a:pt x="83251" y="985644"/>
                  </a:lnTo>
                  <a:lnTo>
                    <a:pt x="49231" y="959357"/>
                  </a:lnTo>
                  <a:lnTo>
                    <a:pt x="22948" y="925335"/>
                  </a:lnTo>
                  <a:lnTo>
                    <a:pt x="6003" y="885180"/>
                  </a:lnTo>
                  <a:lnTo>
                    <a:pt x="0" y="840498"/>
                  </a:lnTo>
                  <a:lnTo>
                    <a:pt x="0" y="168099"/>
                  </a:lnTo>
                  <a:lnTo>
                    <a:pt x="6003" y="123416"/>
                  </a:lnTo>
                  <a:lnTo>
                    <a:pt x="22948" y="83262"/>
                  </a:lnTo>
                  <a:lnTo>
                    <a:pt x="49231" y="49240"/>
                  </a:lnTo>
                  <a:lnTo>
                    <a:pt x="83251" y="22953"/>
                  </a:lnTo>
                  <a:lnTo>
                    <a:pt x="123408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0" y="885180"/>
                  </a:lnTo>
                  <a:lnTo>
                    <a:pt x="1672942" y="925335"/>
                  </a:lnTo>
                  <a:lnTo>
                    <a:pt x="1646656" y="959357"/>
                  </a:lnTo>
                  <a:lnTo>
                    <a:pt x="1612633" y="985644"/>
                  </a:lnTo>
                  <a:lnTo>
                    <a:pt x="1572479" y="1002592"/>
                  </a:lnTo>
                  <a:lnTo>
                    <a:pt x="1527796" y="10085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4161" y="3691342"/>
              <a:ext cx="1696085" cy="1009015"/>
            </a:xfrm>
            <a:custGeom>
              <a:avLst/>
              <a:gdLst/>
              <a:ahLst/>
              <a:cxnLst/>
              <a:rect l="l" t="t" r="r" b="b"/>
              <a:pathLst>
                <a:path w="1696084" h="1009014">
                  <a:moveTo>
                    <a:pt x="0" y="168099"/>
                  </a:moveTo>
                  <a:lnTo>
                    <a:pt x="6003" y="123416"/>
                  </a:lnTo>
                  <a:lnTo>
                    <a:pt x="22948" y="83262"/>
                  </a:lnTo>
                  <a:lnTo>
                    <a:pt x="49231" y="49240"/>
                  </a:lnTo>
                  <a:lnTo>
                    <a:pt x="83251" y="22953"/>
                  </a:lnTo>
                  <a:lnTo>
                    <a:pt x="123408" y="6005"/>
                  </a:lnTo>
                  <a:lnTo>
                    <a:pt x="168099" y="0"/>
                  </a:lnTo>
                  <a:lnTo>
                    <a:pt x="1527796" y="0"/>
                  </a:lnTo>
                  <a:lnTo>
                    <a:pt x="1592128" y="12790"/>
                  </a:lnTo>
                  <a:lnTo>
                    <a:pt x="1646671" y="49224"/>
                  </a:lnTo>
                  <a:lnTo>
                    <a:pt x="1683105" y="103768"/>
                  </a:lnTo>
                  <a:lnTo>
                    <a:pt x="1695896" y="168099"/>
                  </a:lnTo>
                  <a:lnTo>
                    <a:pt x="1695896" y="840498"/>
                  </a:lnTo>
                  <a:lnTo>
                    <a:pt x="1689890" y="885180"/>
                  </a:lnTo>
                  <a:lnTo>
                    <a:pt x="1672942" y="925335"/>
                  </a:lnTo>
                  <a:lnTo>
                    <a:pt x="1646656" y="959357"/>
                  </a:lnTo>
                  <a:lnTo>
                    <a:pt x="1612633" y="985644"/>
                  </a:lnTo>
                  <a:lnTo>
                    <a:pt x="1572479" y="1002592"/>
                  </a:lnTo>
                  <a:lnTo>
                    <a:pt x="1527796" y="1008597"/>
                  </a:lnTo>
                  <a:lnTo>
                    <a:pt x="168099" y="1008597"/>
                  </a:lnTo>
                  <a:lnTo>
                    <a:pt x="123408" y="1002592"/>
                  </a:lnTo>
                  <a:lnTo>
                    <a:pt x="83251" y="985644"/>
                  </a:lnTo>
                  <a:lnTo>
                    <a:pt x="49231" y="959357"/>
                  </a:lnTo>
                  <a:lnTo>
                    <a:pt x="22948" y="925335"/>
                  </a:lnTo>
                  <a:lnTo>
                    <a:pt x="6003" y="885180"/>
                  </a:lnTo>
                  <a:lnTo>
                    <a:pt x="0" y="840498"/>
                  </a:lnTo>
                  <a:lnTo>
                    <a:pt x="0" y="1680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28269" y="3357126"/>
            <a:ext cx="2976880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rebuchet MS"/>
              <a:cs typeface="Trebuchet MS"/>
            </a:endParaRPr>
          </a:p>
          <a:p>
            <a:pPr marL="188595">
              <a:lnSpc>
                <a:spcPct val="100000"/>
              </a:lnSpc>
              <a:tabLst>
                <a:tab pos="1970405" algn="l"/>
              </a:tabLst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</a:t>
            </a:r>
            <a:r>
              <a:rPr sz="18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75" dirty="0">
                <a:solidFill>
                  <a:srgbClr val="FFFFFF"/>
                </a:solidFill>
                <a:latin typeface="Arial Black"/>
                <a:cs typeface="Arial Black"/>
              </a:rPr>
              <a:t>MySQL	</a:t>
            </a:r>
            <a:r>
              <a:rPr sz="1800" spc="-360" dirty="0">
                <a:solidFill>
                  <a:srgbClr val="FFFFFF"/>
                </a:solidFill>
                <a:latin typeface="Arial Black"/>
                <a:cs typeface="Arial Black"/>
              </a:rPr>
              <a:t>Import</a:t>
            </a: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9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22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0" dirty="0">
                <a:latin typeface="Arial Black"/>
                <a:cs typeface="Arial Black"/>
              </a:rPr>
              <a:t>Module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20" dirty="0"/>
              <a:t>Modules </a:t>
            </a:r>
            <a:r>
              <a:rPr spc="-135" dirty="0"/>
              <a:t>are </a:t>
            </a:r>
            <a:r>
              <a:rPr spc="-120" dirty="0"/>
              <a:t>the </a:t>
            </a:r>
            <a:r>
              <a:rPr spc="-45" dirty="0"/>
              <a:t>units </a:t>
            </a:r>
            <a:r>
              <a:rPr spc="-75" dirty="0"/>
              <a:t>of </a:t>
            </a:r>
            <a:r>
              <a:rPr spc="-20" dirty="0"/>
              <a:t>work </a:t>
            </a:r>
            <a:r>
              <a:rPr spc="-120" dirty="0"/>
              <a:t>that </a:t>
            </a:r>
            <a:r>
              <a:rPr spc="-20" dirty="0"/>
              <a:t>Ansible </a:t>
            </a:r>
            <a:r>
              <a:rPr spc="-30" dirty="0"/>
              <a:t>ships </a:t>
            </a:r>
            <a:r>
              <a:rPr spc="-60" dirty="0"/>
              <a:t>out </a:t>
            </a:r>
            <a:r>
              <a:rPr spc="-95" dirty="0"/>
              <a:t>to </a:t>
            </a:r>
            <a:r>
              <a:rPr spc="-105" dirty="0"/>
              <a:t>remote  </a:t>
            </a:r>
            <a:r>
              <a:rPr spc="-110" dirty="0"/>
              <a:t>machines. </a:t>
            </a:r>
            <a:r>
              <a:rPr spc="-20" dirty="0"/>
              <a:t>Ansible </a:t>
            </a:r>
            <a:r>
              <a:rPr spc="-110" dirty="0"/>
              <a:t>refers </a:t>
            </a:r>
            <a:r>
              <a:rPr spc="-95" dirty="0"/>
              <a:t>to </a:t>
            </a:r>
            <a:r>
              <a:rPr spc="-120" dirty="0"/>
              <a:t>the </a:t>
            </a:r>
            <a:r>
              <a:rPr spc="-80" dirty="0"/>
              <a:t>collection </a:t>
            </a:r>
            <a:r>
              <a:rPr spc="-75" dirty="0"/>
              <a:t>of </a:t>
            </a:r>
            <a:r>
              <a:rPr spc="-105" dirty="0"/>
              <a:t>available </a:t>
            </a:r>
            <a:r>
              <a:rPr spc="-50" dirty="0"/>
              <a:t>modules</a:t>
            </a:r>
            <a:r>
              <a:rPr spc="-360" dirty="0"/>
              <a:t> </a:t>
            </a:r>
            <a:r>
              <a:rPr spc="-110" dirty="0"/>
              <a:t>as  </a:t>
            </a:r>
            <a:r>
              <a:rPr spc="-165" dirty="0"/>
              <a:t>a</a:t>
            </a:r>
            <a:r>
              <a:rPr spc="-130" dirty="0"/>
              <a:t> </a:t>
            </a:r>
            <a:r>
              <a:rPr spc="-110" dirty="0">
                <a:solidFill>
                  <a:srgbClr val="FFFFFF"/>
                </a:solidFill>
              </a:rPr>
              <a:t>library</a:t>
            </a:r>
            <a:r>
              <a:rPr spc="-110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17746" y="2720094"/>
            <a:ext cx="5908675" cy="2062480"/>
            <a:chOff x="1617746" y="2720094"/>
            <a:chExt cx="5908675" cy="2062480"/>
          </a:xfrm>
        </p:grpSpPr>
        <p:sp>
          <p:nvSpPr>
            <p:cNvPr id="5" name="object 5"/>
            <p:cNvSpPr/>
            <p:nvPr/>
          </p:nvSpPr>
          <p:spPr>
            <a:xfrm>
              <a:off x="1617746" y="2720094"/>
              <a:ext cx="5908675" cy="2062480"/>
            </a:xfrm>
            <a:custGeom>
              <a:avLst/>
              <a:gdLst/>
              <a:ahLst/>
              <a:cxnLst/>
              <a:rect l="l" t="t" r="r" b="b"/>
              <a:pathLst>
                <a:path w="5908675" h="2062479">
                  <a:moveTo>
                    <a:pt x="5564838" y="2061895"/>
                  </a:moveTo>
                  <a:lnTo>
                    <a:pt x="343656" y="2061895"/>
                  </a:lnTo>
                  <a:lnTo>
                    <a:pt x="297024" y="2058758"/>
                  </a:lnTo>
                  <a:lnTo>
                    <a:pt x="252298" y="2049620"/>
                  </a:lnTo>
                  <a:lnTo>
                    <a:pt x="209889" y="2034891"/>
                  </a:lnTo>
                  <a:lnTo>
                    <a:pt x="170206" y="2014979"/>
                  </a:lnTo>
                  <a:lnTo>
                    <a:pt x="133658" y="1990294"/>
                  </a:lnTo>
                  <a:lnTo>
                    <a:pt x="100654" y="1961246"/>
                  </a:lnTo>
                  <a:lnTo>
                    <a:pt x="71604" y="1928243"/>
                  </a:lnTo>
                  <a:lnTo>
                    <a:pt x="46919" y="1891696"/>
                  </a:lnTo>
                  <a:lnTo>
                    <a:pt x="27006" y="1852013"/>
                  </a:lnTo>
                  <a:lnTo>
                    <a:pt x="12275" y="1809604"/>
                  </a:lnTo>
                  <a:lnTo>
                    <a:pt x="3137" y="1764879"/>
                  </a:lnTo>
                  <a:lnTo>
                    <a:pt x="0" y="1718246"/>
                  </a:lnTo>
                  <a:lnTo>
                    <a:pt x="0" y="343649"/>
                  </a:lnTo>
                  <a:lnTo>
                    <a:pt x="3137" y="297016"/>
                  </a:lnTo>
                  <a:lnTo>
                    <a:pt x="12275" y="252291"/>
                  </a:lnTo>
                  <a:lnTo>
                    <a:pt x="27006" y="209882"/>
                  </a:lnTo>
                  <a:lnTo>
                    <a:pt x="46919" y="170199"/>
                  </a:lnTo>
                  <a:lnTo>
                    <a:pt x="71604" y="133652"/>
                  </a:lnTo>
                  <a:lnTo>
                    <a:pt x="100654" y="100649"/>
                  </a:lnTo>
                  <a:lnTo>
                    <a:pt x="133658" y="71601"/>
                  </a:lnTo>
                  <a:lnTo>
                    <a:pt x="170206" y="46916"/>
                  </a:lnTo>
                  <a:lnTo>
                    <a:pt x="209889" y="27004"/>
                  </a:lnTo>
                  <a:lnTo>
                    <a:pt x="252298" y="12274"/>
                  </a:lnTo>
                  <a:lnTo>
                    <a:pt x="297024" y="3136"/>
                  </a:lnTo>
                  <a:lnTo>
                    <a:pt x="343656" y="0"/>
                  </a:lnTo>
                  <a:lnTo>
                    <a:pt x="5564838" y="0"/>
                  </a:lnTo>
                  <a:lnTo>
                    <a:pt x="5618915" y="4280"/>
                  </a:lnTo>
                  <a:lnTo>
                    <a:pt x="5671178" y="16867"/>
                  </a:lnTo>
                  <a:lnTo>
                    <a:pt x="5720704" y="37378"/>
                  </a:lnTo>
                  <a:lnTo>
                    <a:pt x="5766565" y="65433"/>
                  </a:lnTo>
                  <a:lnTo>
                    <a:pt x="5807838" y="100649"/>
                  </a:lnTo>
                  <a:lnTo>
                    <a:pt x="5843054" y="141922"/>
                  </a:lnTo>
                  <a:lnTo>
                    <a:pt x="5871109" y="187784"/>
                  </a:lnTo>
                  <a:lnTo>
                    <a:pt x="5891620" y="237309"/>
                  </a:lnTo>
                  <a:lnTo>
                    <a:pt x="5904207" y="289572"/>
                  </a:lnTo>
                  <a:lnTo>
                    <a:pt x="5908488" y="343649"/>
                  </a:lnTo>
                  <a:lnTo>
                    <a:pt x="5908488" y="1718246"/>
                  </a:lnTo>
                  <a:lnTo>
                    <a:pt x="5905351" y="1764879"/>
                  </a:lnTo>
                  <a:lnTo>
                    <a:pt x="5896213" y="1809604"/>
                  </a:lnTo>
                  <a:lnTo>
                    <a:pt x="5881483" y="1852013"/>
                  </a:lnTo>
                  <a:lnTo>
                    <a:pt x="5861571" y="1891696"/>
                  </a:lnTo>
                  <a:lnTo>
                    <a:pt x="5836886" y="1928243"/>
                  </a:lnTo>
                  <a:lnTo>
                    <a:pt x="5807838" y="1961246"/>
                  </a:lnTo>
                  <a:lnTo>
                    <a:pt x="5774835" y="1990294"/>
                  </a:lnTo>
                  <a:lnTo>
                    <a:pt x="5738288" y="2014979"/>
                  </a:lnTo>
                  <a:lnTo>
                    <a:pt x="5698605" y="2034891"/>
                  </a:lnTo>
                  <a:lnTo>
                    <a:pt x="5656196" y="2049620"/>
                  </a:lnTo>
                  <a:lnTo>
                    <a:pt x="5611471" y="2058758"/>
                  </a:lnTo>
                  <a:lnTo>
                    <a:pt x="5564838" y="2061895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6521" y="3215068"/>
              <a:ext cx="2582545" cy="1311910"/>
            </a:xfrm>
            <a:custGeom>
              <a:avLst/>
              <a:gdLst/>
              <a:ahLst/>
              <a:cxnLst/>
              <a:rect l="l" t="t" r="r" b="b"/>
              <a:pathLst>
                <a:path w="2582545" h="1311910">
                  <a:moveTo>
                    <a:pt x="2363445" y="1311897"/>
                  </a:moveTo>
                  <a:lnTo>
                    <a:pt x="218654" y="1311897"/>
                  </a:lnTo>
                  <a:lnTo>
                    <a:pt x="168519" y="1306122"/>
                  </a:lnTo>
                  <a:lnTo>
                    <a:pt x="122495" y="1289672"/>
                  </a:lnTo>
                  <a:lnTo>
                    <a:pt x="81897" y="1263860"/>
                  </a:lnTo>
                  <a:lnTo>
                    <a:pt x="48035" y="1229998"/>
                  </a:lnTo>
                  <a:lnTo>
                    <a:pt x="22224" y="1189401"/>
                  </a:lnTo>
                  <a:lnTo>
                    <a:pt x="5774" y="1143379"/>
                  </a:lnTo>
                  <a:lnTo>
                    <a:pt x="0" y="1093247"/>
                  </a:lnTo>
                  <a:lnTo>
                    <a:pt x="0" y="218649"/>
                  </a:lnTo>
                  <a:lnTo>
                    <a:pt x="5774" y="168517"/>
                  </a:lnTo>
                  <a:lnTo>
                    <a:pt x="22224" y="122496"/>
                  </a:lnTo>
                  <a:lnTo>
                    <a:pt x="48035" y="81898"/>
                  </a:lnTo>
                  <a:lnTo>
                    <a:pt x="81897" y="48037"/>
                  </a:lnTo>
                  <a:lnTo>
                    <a:pt x="122495" y="22225"/>
                  </a:lnTo>
                  <a:lnTo>
                    <a:pt x="168519" y="5775"/>
                  </a:lnTo>
                  <a:lnTo>
                    <a:pt x="218654" y="0"/>
                  </a:lnTo>
                  <a:lnTo>
                    <a:pt x="2363445" y="0"/>
                  </a:lnTo>
                  <a:lnTo>
                    <a:pt x="2406293" y="4238"/>
                  </a:lnTo>
                  <a:lnTo>
                    <a:pt x="2447110" y="16640"/>
                  </a:lnTo>
                  <a:lnTo>
                    <a:pt x="2484744" y="36734"/>
                  </a:lnTo>
                  <a:lnTo>
                    <a:pt x="2518044" y="64049"/>
                  </a:lnTo>
                  <a:lnTo>
                    <a:pt x="2545360" y="97346"/>
                  </a:lnTo>
                  <a:lnTo>
                    <a:pt x="2565454" y="134974"/>
                  </a:lnTo>
                  <a:lnTo>
                    <a:pt x="2577856" y="175790"/>
                  </a:lnTo>
                  <a:lnTo>
                    <a:pt x="2582094" y="218649"/>
                  </a:lnTo>
                  <a:lnTo>
                    <a:pt x="2582094" y="1093247"/>
                  </a:lnTo>
                  <a:lnTo>
                    <a:pt x="2576319" y="1143379"/>
                  </a:lnTo>
                  <a:lnTo>
                    <a:pt x="2559869" y="1189401"/>
                  </a:lnTo>
                  <a:lnTo>
                    <a:pt x="2534057" y="1229998"/>
                  </a:lnTo>
                  <a:lnTo>
                    <a:pt x="2500196" y="1263860"/>
                  </a:lnTo>
                  <a:lnTo>
                    <a:pt x="2459598" y="1289672"/>
                  </a:lnTo>
                  <a:lnTo>
                    <a:pt x="2413577" y="1306122"/>
                  </a:lnTo>
                  <a:lnTo>
                    <a:pt x="2363445" y="13118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6521" y="3215068"/>
              <a:ext cx="2582545" cy="1311910"/>
            </a:xfrm>
            <a:custGeom>
              <a:avLst/>
              <a:gdLst/>
              <a:ahLst/>
              <a:cxnLst/>
              <a:rect l="l" t="t" r="r" b="b"/>
              <a:pathLst>
                <a:path w="2582545" h="1311910">
                  <a:moveTo>
                    <a:pt x="0" y="218649"/>
                  </a:moveTo>
                  <a:lnTo>
                    <a:pt x="5774" y="168517"/>
                  </a:lnTo>
                  <a:lnTo>
                    <a:pt x="22224" y="122496"/>
                  </a:lnTo>
                  <a:lnTo>
                    <a:pt x="48035" y="81898"/>
                  </a:lnTo>
                  <a:lnTo>
                    <a:pt x="81897" y="48037"/>
                  </a:lnTo>
                  <a:lnTo>
                    <a:pt x="122495" y="22225"/>
                  </a:lnTo>
                  <a:lnTo>
                    <a:pt x="168519" y="5775"/>
                  </a:lnTo>
                  <a:lnTo>
                    <a:pt x="218654" y="0"/>
                  </a:lnTo>
                  <a:lnTo>
                    <a:pt x="2363445" y="0"/>
                  </a:lnTo>
                  <a:lnTo>
                    <a:pt x="2406293" y="4238"/>
                  </a:lnTo>
                  <a:lnTo>
                    <a:pt x="2447110" y="16640"/>
                  </a:lnTo>
                  <a:lnTo>
                    <a:pt x="2484744" y="36734"/>
                  </a:lnTo>
                  <a:lnTo>
                    <a:pt x="2518044" y="64049"/>
                  </a:lnTo>
                  <a:lnTo>
                    <a:pt x="2545360" y="97346"/>
                  </a:lnTo>
                  <a:lnTo>
                    <a:pt x="2565454" y="134974"/>
                  </a:lnTo>
                  <a:lnTo>
                    <a:pt x="2577856" y="175790"/>
                  </a:lnTo>
                  <a:lnTo>
                    <a:pt x="2582094" y="218649"/>
                  </a:lnTo>
                  <a:lnTo>
                    <a:pt x="2582094" y="1093247"/>
                  </a:lnTo>
                  <a:lnTo>
                    <a:pt x="2576319" y="1143379"/>
                  </a:lnTo>
                  <a:lnTo>
                    <a:pt x="2559869" y="1189401"/>
                  </a:lnTo>
                  <a:lnTo>
                    <a:pt x="2534057" y="1229998"/>
                  </a:lnTo>
                  <a:lnTo>
                    <a:pt x="2500196" y="1263860"/>
                  </a:lnTo>
                  <a:lnTo>
                    <a:pt x="2459598" y="1289672"/>
                  </a:lnTo>
                  <a:lnTo>
                    <a:pt x="2413577" y="1306122"/>
                  </a:lnTo>
                  <a:lnTo>
                    <a:pt x="2363445" y="1311897"/>
                  </a:lnTo>
                  <a:lnTo>
                    <a:pt x="218654" y="1311897"/>
                  </a:lnTo>
                  <a:lnTo>
                    <a:pt x="168519" y="1306122"/>
                  </a:lnTo>
                  <a:lnTo>
                    <a:pt x="122495" y="1289672"/>
                  </a:lnTo>
                  <a:lnTo>
                    <a:pt x="81897" y="1263860"/>
                  </a:lnTo>
                  <a:lnTo>
                    <a:pt x="48035" y="1229998"/>
                  </a:lnTo>
                  <a:lnTo>
                    <a:pt x="22224" y="1189401"/>
                  </a:lnTo>
                  <a:lnTo>
                    <a:pt x="5774" y="1143379"/>
                  </a:lnTo>
                  <a:lnTo>
                    <a:pt x="0" y="1093247"/>
                  </a:lnTo>
                  <a:lnTo>
                    <a:pt x="0" y="21864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1426" y="2886659"/>
            <a:ext cx="2001520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1415" algn="r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400">
              <a:latin typeface="Trebuchet MS"/>
              <a:cs typeface="Trebuchet MS"/>
            </a:endParaRPr>
          </a:p>
          <a:p>
            <a:pPr marL="244475">
              <a:lnSpc>
                <a:spcPct val="100000"/>
              </a:lnSpc>
              <a:spcBef>
                <a:spcPts val="1510"/>
              </a:spcBef>
            </a:pPr>
            <a:r>
              <a:rPr sz="1800" spc="-430" dirty="0">
                <a:solidFill>
                  <a:srgbClr val="FFFFFF"/>
                </a:solidFill>
                <a:latin typeface="Arial Black"/>
                <a:cs typeface="Arial Black"/>
              </a:rPr>
              <a:t>Download </a:t>
            </a:r>
            <a:r>
              <a:rPr sz="1800" spc="-380" dirty="0">
                <a:solidFill>
                  <a:srgbClr val="FFFFFF"/>
                </a:solidFill>
                <a:latin typeface="Arial Black"/>
                <a:cs typeface="Arial Black"/>
              </a:rPr>
              <a:t>Oracle</a:t>
            </a:r>
            <a:r>
              <a:rPr sz="18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75" dirty="0">
                <a:solidFill>
                  <a:srgbClr val="FFFFFF"/>
                </a:solidFill>
                <a:latin typeface="Arial Black"/>
                <a:cs typeface="Arial Black"/>
              </a:rPr>
              <a:t>JDK</a:t>
            </a:r>
            <a:endParaRPr sz="1800">
              <a:latin typeface="Arial Black"/>
              <a:cs typeface="Arial Black"/>
            </a:endParaRPr>
          </a:p>
          <a:p>
            <a:pPr marR="1191260" algn="r">
              <a:lnSpc>
                <a:spcPct val="100000"/>
              </a:lnSpc>
              <a:spcBef>
                <a:spcPts val="30"/>
              </a:spcBef>
            </a:pP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get_url: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3588" y="3989315"/>
            <a:ext cx="229552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9865" marR="5080" indent="-177800">
              <a:lnSpc>
                <a:spcPts val="1650"/>
              </a:lnSpc>
              <a:spcBef>
                <a:spcPts val="180"/>
              </a:spcBef>
            </a:pP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url:http://download.oracle.com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dest:jdk-1.8.0-linux-x64.rpm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55878" y="3200780"/>
            <a:ext cx="2611120" cy="1340485"/>
            <a:chOff x="4655878" y="3200780"/>
            <a:chExt cx="2611120" cy="1340485"/>
          </a:xfrm>
        </p:grpSpPr>
        <p:sp>
          <p:nvSpPr>
            <p:cNvPr id="11" name="object 11"/>
            <p:cNvSpPr/>
            <p:nvPr/>
          </p:nvSpPr>
          <p:spPr>
            <a:xfrm>
              <a:off x="4670165" y="3215068"/>
              <a:ext cx="2582545" cy="1311910"/>
            </a:xfrm>
            <a:custGeom>
              <a:avLst/>
              <a:gdLst/>
              <a:ahLst/>
              <a:cxnLst/>
              <a:rect l="l" t="t" r="r" b="b"/>
              <a:pathLst>
                <a:path w="2582545" h="1311910">
                  <a:moveTo>
                    <a:pt x="2363445" y="1311897"/>
                  </a:moveTo>
                  <a:lnTo>
                    <a:pt x="218649" y="1311897"/>
                  </a:lnTo>
                  <a:lnTo>
                    <a:pt x="168517" y="1306122"/>
                  </a:lnTo>
                  <a:lnTo>
                    <a:pt x="122496" y="1289672"/>
                  </a:lnTo>
                  <a:lnTo>
                    <a:pt x="81898" y="1263860"/>
                  </a:lnTo>
                  <a:lnTo>
                    <a:pt x="48037" y="1229998"/>
                  </a:lnTo>
                  <a:lnTo>
                    <a:pt x="22225" y="1189401"/>
                  </a:lnTo>
                  <a:lnTo>
                    <a:pt x="5775" y="1143379"/>
                  </a:lnTo>
                  <a:lnTo>
                    <a:pt x="0" y="1093247"/>
                  </a:lnTo>
                  <a:lnTo>
                    <a:pt x="0" y="218649"/>
                  </a:lnTo>
                  <a:lnTo>
                    <a:pt x="5775" y="168517"/>
                  </a:lnTo>
                  <a:lnTo>
                    <a:pt x="22225" y="122496"/>
                  </a:lnTo>
                  <a:lnTo>
                    <a:pt x="48037" y="81898"/>
                  </a:lnTo>
                  <a:lnTo>
                    <a:pt x="81898" y="48037"/>
                  </a:lnTo>
                  <a:lnTo>
                    <a:pt x="122496" y="22225"/>
                  </a:lnTo>
                  <a:lnTo>
                    <a:pt x="168517" y="5775"/>
                  </a:lnTo>
                  <a:lnTo>
                    <a:pt x="218649" y="0"/>
                  </a:lnTo>
                  <a:lnTo>
                    <a:pt x="2363445" y="0"/>
                  </a:lnTo>
                  <a:lnTo>
                    <a:pt x="2406293" y="4238"/>
                  </a:lnTo>
                  <a:lnTo>
                    <a:pt x="2447110" y="16640"/>
                  </a:lnTo>
                  <a:lnTo>
                    <a:pt x="2484744" y="36734"/>
                  </a:lnTo>
                  <a:lnTo>
                    <a:pt x="2518044" y="64049"/>
                  </a:lnTo>
                  <a:lnTo>
                    <a:pt x="2545360" y="97346"/>
                  </a:lnTo>
                  <a:lnTo>
                    <a:pt x="2565454" y="134974"/>
                  </a:lnTo>
                  <a:lnTo>
                    <a:pt x="2577856" y="175790"/>
                  </a:lnTo>
                  <a:lnTo>
                    <a:pt x="2582094" y="218649"/>
                  </a:lnTo>
                  <a:lnTo>
                    <a:pt x="2582094" y="1093247"/>
                  </a:lnTo>
                  <a:lnTo>
                    <a:pt x="2576319" y="1143379"/>
                  </a:lnTo>
                  <a:lnTo>
                    <a:pt x="2559869" y="1189401"/>
                  </a:lnTo>
                  <a:lnTo>
                    <a:pt x="2534057" y="1229998"/>
                  </a:lnTo>
                  <a:lnTo>
                    <a:pt x="2500196" y="1263860"/>
                  </a:lnTo>
                  <a:lnTo>
                    <a:pt x="2459598" y="1289672"/>
                  </a:lnTo>
                  <a:lnTo>
                    <a:pt x="2413577" y="1306122"/>
                  </a:lnTo>
                  <a:lnTo>
                    <a:pt x="2363445" y="1311897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165" y="3215068"/>
              <a:ext cx="2582545" cy="1311910"/>
            </a:xfrm>
            <a:custGeom>
              <a:avLst/>
              <a:gdLst/>
              <a:ahLst/>
              <a:cxnLst/>
              <a:rect l="l" t="t" r="r" b="b"/>
              <a:pathLst>
                <a:path w="2582545" h="1311910">
                  <a:moveTo>
                    <a:pt x="0" y="218649"/>
                  </a:moveTo>
                  <a:lnTo>
                    <a:pt x="5775" y="168517"/>
                  </a:lnTo>
                  <a:lnTo>
                    <a:pt x="22225" y="122496"/>
                  </a:lnTo>
                  <a:lnTo>
                    <a:pt x="48037" y="81898"/>
                  </a:lnTo>
                  <a:lnTo>
                    <a:pt x="81898" y="48037"/>
                  </a:lnTo>
                  <a:lnTo>
                    <a:pt x="122496" y="22225"/>
                  </a:lnTo>
                  <a:lnTo>
                    <a:pt x="168517" y="5775"/>
                  </a:lnTo>
                  <a:lnTo>
                    <a:pt x="218649" y="0"/>
                  </a:lnTo>
                  <a:lnTo>
                    <a:pt x="2363445" y="0"/>
                  </a:lnTo>
                  <a:lnTo>
                    <a:pt x="2406293" y="4238"/>
                  </a:lnTo>
                  <a:lnTo>
                    <a:pt x="2447110" y="16640"/>
                  </a:lnTo>
                  <a:lnTo>
                    <a:pt x="2484744" y="36734"/>
                  </a:lnTo>
                  <a:lnTo>
                    <a:pt x="2518044" y="64049"/>
                  </a:lnTo>
                  <a:lnTo>
                    <a:pt x="2545360" y="97346"/>
                  </a:lnTo>
                  <a:lnTo>
                    <a:pt x="2565454" y="134974"/>
                  </a:lnTo>
                  <a:lnTo>
                    <a:pt x="2577856" y="175790"/>
                  </a:lnTo>
                  <a:lnTo>
                    <a:pt x="2582094" y="218649"/>
                  </a:lnTo>
                  <a:lnTo>
                    <a:pt x="2582094" y="1093247"/>
                  </a:lnTo>
                  <a:lnTo>
                    <a:pt x="2576319" y="1143379"/>
                  </a:lnTo>
                  <a:lnTo>
                    <a:pt x="2559869" y="1189401"/>
                  </a:lnTo>
                  <a:lnTo>
                    <a:pt x="2534057" y="1229998"/>
                  </a:lnTo>
                  <a:lnTo>
                    <a:pt x="2500196" y="1263860"/>
                  </a:lnTo>
                  <a:lnTo>
                    <a:pt x="2459598" y="1289672"/>
                  </a:lnTo>
                  <a:lnTo>
                    <a:pt x="2413577" y="1306122"/>
                  </a:lnTo>
                  <a:lnTo>
                    <a:pt x="2363445" y="1311897"/>
                  </a:lnTo>
                  <a:lnTo>
                    <a:pt x="218649" y="1311897"/>
                  </a:lnTo>
                  <a:lnTo>
                    <a:pt x="168517" y="1306122"/>
                  </a:lnTo>
                  <a:lnTo>
                    <a:pt x="122496" y="1289672"/>
                  </a:lnTo>
                  <a:lnTo>
                    <a:pt x="81898" y="1263860"/>
                  </a:lnTo>
                  <a:lnTo>
                    <a:pt x="48037" y="1229998"/>
                  </a:lnTo>
                  <a:lnTo>
                    <a:pt x="22225" y="1189401"/>
                  </a:lnTo>
                  <a:lnTo>
                    <a:pt x="5775" y="1143379"/>
                  </a:lnTo>
                  <a:lnTo>
                    <a:pt x="0" y="1093247"/>
                  </a:lnTo>
                  <a:lnTo>
                    <a:pt x="0" y="21864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07235" y="3291959"/>
            <a:ext cx="173545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380" dirty="0">
                <a:solidFill>
                  <a:srgbClr val="FFFFFF"/>
                </a:solidFill>
                <a:latin typeface="Arial Black"/>
                <a:cs typeface="Arial Black"/>
              </a:rPr>
              <a:t>Oracle </a:t>
            </a:r>
            <a:r>
              <a:rPr sz="1800" spc="-575" dirty="0">
                <a:solidFill>
                  <a:srgbClr val="FFFFFF"/>
                </a:solidFill>
                <a:latin typeface="Arial Black"/>
                <a:cs typeface="Arial Black"/>
              </a:rPr>
              <a:t>JDK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ts val="1664"/>
              </a:lnSpc>
              <a:spcBef>
                <a:spcPts val="30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yum:</a:t>
            </a:r>
            <a:endParaRPr sz="1400">
              <a:latin typeface="Trebuchet MS"/>
              <a:cs typeface="Trebuchet MS"/>
            </a:endParaRPr>
          </a:p>
          <a:p>
            <a:pPr marL="189865">
              <a:lnSpc>
                <a:spcPts val="1650"/>
              </a:lnSpc>
            </a:pP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endParaRPr sz="1400">
              <a:latin typeface="Trebuchet MS"/>
              <a:cs typeface="Trebuchet MS"/>
            </a:endParaRPr>
          </a:p>
          <a:p>
            <a:pPr marL="189865" marR="5080" indent="-177800">
              <a:lnSpc>
                <a:spcPts val="1650"/>
              </a:lnSpc>
              <a:spcBef>
                <a:spcPts val="65"/>
              </a:spcBef>
            </a:pP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jdk-1.8.0-linux-x64.rpm  </a:t>
            </a:r>
            <a:r>
              <a:rPr sz="1400" spc="-114" dirty="0">
                <a:solidFill>
                  <a:srgbClr val="FFFFFF"/>
                </a:solidFill>
                <a:latin typeface="Trebuchet MS"/>
                <a:cs typeface="Trebuchet MS"/>
              </a:rPr>
              <a:t>state: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4" y="499761"/>
            <a:ext cx="152027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70" dirty="0">
                <a:solidFill>
                  <a:srgbClr val="FFFFFF"/>
                </a:solidFill>
                <a:latin typeface="Arial Black"/>
                <a:cs typeface="Arial Black"/>
              </a:rPr>
              <a:t>Library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159967"/>
            <a:ext cx="81648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250" dirty="0">
                <a:solidFill>
                  <a:srgbClr val="DFDFDF"/>
                </a:solidFill>
                <a:latin typeface="Trebuchet MS"/>
                <a:cs typeface="Trebuchet MS"/>
              </a:rPr>
              <a:t>A</a:t>
            </a:r>
            <a:r>
              <a:rPr sz="2400" spc="-35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collection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modules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made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available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50" dirty="0">
                <a:solidFill>
                  <a:srgbClr val="DFDFDF"/>
                </a:solidFill>
                <a:latin typeface="Trebuchet MS"/>
                <a:cs typeface="Trebuchet MS"/>
              </a:rPr>
              <a:t>/usr/bin/ansible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an 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playbook.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9" y="1640216"/>
            <a:ext cx="8521065" cy="625812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i="1" spc="40" dirty="0">
                <a:solidFill>
                  <a:srgbClr val="B6B6B6"/>
                </a:solidFill>
                <a:latin typeface="Arial"/>
                <a:cs typeface="Arial"/>
              </a:rPr>
              <a:t># </a:t>
            </a:r>
            <a:r>
              <a:rPr sz="1400" spc="305" dirty="0">
                <a:solidFill>
                  <a:srgbClr val="B6B6B6"/>
                </a:solidFill>
                <a:cs typeface="Arial"/>
              </a:rPr>
              <a:t>install </a:t>
            </a:r>
            <a:r>
              <a:rPr sz="1400" spc="165" dirty="0">
                <a:solidFill>
                  <a:srgbClr val="B6B6B6"/>
                </a:solidFill>
                <a:cs typeface="Arial"/>
              </a:rPr>
              <a:t>the </a:t>
            </a:r>
            <a:r>
              <a:rPr sz="1400" spc="175" dirty="0" err="1">
                <a:solidFill>
                  <a:srgbClr val="B6B6B6"/>
                </a:solidFill>
                <a:cs typeface="Arial"/>
              </a:rPr>
              <a:t>epel</a:t>
            </a:r>
            <a:r>
              <a:rPr sz="1400" spc="175" dirty="0">
                <a:solidFill>
                  <a:srgbClr val="B6B6B6"/>
                </a:solidFill>
                <a:cs typeface="Arial"/>
              </a:rPr>
              <a:t>-release </a:t>
            </a:r>
            <a:r>
              <a:rPr sz="1400" spc="-220" dirty="0">
                <a:solidFill>
                  <a:srgbClr val="B6B6B6"/>
                </a:solidFill>
                <a:cs typeface="Arial"/>
              </a:rPr>
              <a:t>RPM</a:t>
            </a:r>
            <a:r>
              <a:rPr lang="en-US" sz="1400" spc="-220" dirty="0">
                <a:solidFill>
                  <a:srgbClr val="B6B6B6"/>
                </a:solidFill>
                <a:cs typeface="Arial"/>
              </a:rPr>
              <a:t>    if    </a:t>
            </a:r>
            <a:r>
              <a:rPr sz="1400" spc="35" dirty="0">
                <a:solidFill>
                  <a:srgbClr val="B6B6B6"/>
                </a:solidFill>
                <a:cs typeface="Arial"/>
              </a:rPr>
              <a:t>needed </a:t>
            </a:r>
            <a:r>
              <a:rPr sz="1400" spc="40" dirty="0">
                <a:solidFill>
                  <a:srgbClr val="B6B6B6"/>
                </a:solidFill>
                <a:cs typeface="Arial"/>
              </a:rPr>
              <a:t>on </a:t>
            </a:r>
            <a:r>
              <a:rPr sz="1400" spc="50" dirty="0">
                <a:solidFill>
                  <a:srgbClr val="B6B6B6"/>
                </a:solidFill>
                <a:cs typeface="Arial"/>
              </a:rPr>
              <a:t>CentOS, </a:t>
            </a:r>
            <a:r>
              <a:rPr sz="1400" spc="-10" dirty="0">
                <a:solidFill>
                  <a:srgbClr val="B6B6B6"/>
                </a:solidFill>
                <a:cs typeface="Arial"/>
              </a:rPr>
              <a:t>RHEL, </a:t>
            </a:r>
            <a:r>
              <a:rPr sz="1400" spc="195" dirty="0">
                <a:solidFill>
                  <a:srgbClr val="B6B6B6"/>
                </a:solidFill>
                <a:cs typeface="Arial"/>
              </a:rPr>
              <a:t>or </a:t>
            </a:r>
            <a:r>
              <a:rPr sz="1400" spc="254" dirty="0">
                <a:solidFill>
                  <a:srgbClr val="B6B6B6"/>
                </a:solidFill>
                <a:cs typeface="Arial"/>
              </a:rPr>
              <a:t>Scientific</a:t>
            </a:r>
            <a:r>
              <a:rPr sz="1400" spc="-35" dirty="0">
                <a:solidFill>
                  <a:srgbClr val="B6B6B6"/>
                </a:solidFill>
                <a:cs typeface="Arial"/>
              </a:rPr>
              <a:t> </a:t>
            </a:r>
            <a:r>
              <a:rPr sz="1400" spc="145" dirty="0">
                <a:solidFill>
                  <a:srgbClr val="B6B6B6"/>
                </a:solidFill>
                <a:cs typeface="Arial"/>
              </a:rPr>
              <a:t>Linux</a:t>
            </a:r>
            <a:endParaRPr sz="1400" dirty="0"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yum install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23" y="302456"/>
            <a:ext cx="2366010" cy="11449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650"/>
              </a:spcBef>
            </a:pPr>
            <a:r>
              <a:rPr sz="3600" spc="-615" dirty="0">
                <a:latin typeface="Arial Black"/>
                <a:cs typeface="Arial Black"/>
              </a:rPr>
              <a:t>Install</a:t>
            </a:r>
            <a:r>
              <a:rPr sz="3600" spc="-440" dirty="0">
                <a:latin typeface="Arial Black"/>
                <a:cs typeface="Arial Black"/>
              </a:rPr>
              <a:t>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75" dirty="0">
                <a:solidFill>
                  <a:srgbClr val="DFDFDF"/>
                </a:solidFill>
              </a:rPr>
              <a:t>Latest Release </a:t>
            </a:r>
            <a:r>
              <a:rPr sz="1800" spc="-55" dirty="0">
                <a:solidFill>
                  <a:srgbClr val="DFDFDF"/>
                </a:solidFill>
              </a:rPr>
              <a:t>via</a:t>
            </a:r>
            <a:r>
              <a:rPr sz="1800" spc="-170" dirty="0">
                <a:solidFill>
                  <a:srgbClr val="DFDFDF"/>
                </a:solidFill>
              </a:rPr>
              <a:t> </a:t>
            </a:r>
            <a:r>
              <a:rPr sz="1800" spc="45" dirty="0">
                <a:solidFill>
                  <a:srgbClr val="DFDFDF"/>
                </a:solidFill>
              </a:rPr>
              <a:t>Yum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311699" y="3164218"/>
            <a:ext cx="8521065" cy="1425575"/>
          </a:xfrm>
          <a:custGeom>
            <a:avLst/>
            <a:gdLst/>
            <a:ahLst/>
            <a:cxnLst/>
            <a:rect l="l" t="t" r="r" b="b"/>
            <a:pathLst>
              <a:path w="8521065" h="1425575">
                <a:moveTo>
                  <a:pt x="8520582" y="1424997"/>
                </a:moveTo>
                <a:lnTo>
                  <a:pt x="0" y="1424997"/>
                </a:lnTo>
                <a:lnTo>
                  <a:pt x="0" y="0"/>
                </a:lnTo>
                <a:lnTo>
                  <a:pt x="8520582" y="0"/>
                </a:lnTo>
                <a:lnTo>
                  <a:pt x="8520582" y="142499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2811" y="3164218"/>
          <a:ext cx="5332095" cy="1276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83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740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740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apt-get install</a:t>
                      </a:r>
                      <a:r>
                        <a:rPr sz="1400" spc="-8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software-properties-common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740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apt-add-repository</a:t>
                      </a:r>
                      <a:r>
                        <a:rPr sz="1400" spc="-2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ppa:ansible/ansible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apt-get</a:t>
                      </a:r>
                      <a:r>
                        <a:rPr sz="1400" spc="-1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apt-get install</a:t>
                      </a:r>
                      <a:r>
                        <a:rPr sz="1400" spc="-1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1923" y="2671048"/>
            <a:ext cx="213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Latest Release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via</a:t>
            </a:r>
            <a:r>
              <a:rPr sz="1800" spc="-1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DFDFDF"/>
                </a:solidFill>
                <a:latin typeface="Trebuchet MS"/>
                <a:cs typeface="Trebuchet MS"/>
              </a:rPr>
              <a:t>Apt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699" y="1640216"/>
            <a:ext cx="8521065" cy="70993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easy_install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pip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pip install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23" y="302456"/>
            <a:ext cx="2366010" cy="11449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650"/>
              </a:spcBef>
            </a:pPr>
            <a:r>
              <a:rPr sz="3600" spc="-615" dirty="0">
                <a:latin typeface="Arial Black"/>
                <a:cs typeface="Arial Black"/>
              </a:rPr>
              <a:t>Install</a:t>
            </a:r>
            <a:r>
              <a:rPr sz="3600" spc="-440" dirty="0">
                <a:latin typeface="Arial Black"/>
                <a:cs typeface="Arial Black"/>
              </a:rPr>
              <a:t>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75" dirty="0">
                <a:solidFill>
                  <a:srgbClr val="DFDFDF"/>
                </a:solidFill>
              </a:rPr>
              <a:t>Latest Release </a:t>
            </a:r>
            <a:r>
              <a:rPr sz="1800" spc="-55" dirty="0">
                <a:solidFill>
                  <a:srgbClr val="DFDFDF"/>
                </a:solidFill>
              </a:rPr>
              <a:t>via</a:t>
            </a:r>
            <a:r>
              <a:rPr sz="1800" spc="-160" dirty="0">
                <a:solidFill>
                  <a:srgbClr val="DFDFDF"/>
                </a:solidFill>
              </a:rPr>
              <a:t> </a:t>
            </a:r>
            <a:r>
              <a:rPr sz="1800" spc="-5" dirty="0">
                <a:solidFill>
                  <a:srgbClr val="DFDFDF"/>
                </a:solidFill>
              </a:rPr>
              <a:t>Pip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266081"/>
            <a:ext cx="8242300" cy="217678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3600" spc="-690" dirty="0">
                <a:latin typeface="Arial Black"/>
                <a:cs typeface="Arial Black"/>
              </a:rPr>
              <a:t>Control </a:t>
            </a:r>
            <a:r>
              <a:rPr sz="3600" spc="-815" dirty="0">
                <a:latin typeface="Arial Black"/>
                <a:cs typeface="Arial Black"/>
              </a:rPr>
              <a:t>Machine </a:t>
            </a:r>
            <a:r>
              <a:rPr sz="3600" spc="-844" dirty="0">
                <a:latin typeface="Arial Black"/>
                <a:cs typeface="Arial Black"/>
              </a:rPr>
              <a:t>System</a:t>
            </a:r>
            <a:r>
              <a:rPr sz="3600" spc="-540" dirty="0">
                <a:latin typeface="Arial Black"/>
                <a:cs typeface="Arial Black"/>
              </a:rPr>
              <a:t> </a:t>
            </a:r>
            <a:r>
              <a:rPr sz="3600" spc="-780" dirty="0">
                <a:latin typeface="Arial Black"/>
                <a:cs typeface="Arial Black"/>
              </a:rPr>
              <a:t>Requirements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3100"/>
              </a:lnSpc>
              <a:spcBef>
                <a:spcPts val="860"/>
              </a:spcBef>
            </a:pPr>
            <a:r>
              <a:rPr sz="2400" spc="-30" dirty="0">
                <a:solidFill>
                  <a:srgbClr val="DFDFDF"/>
                </a:solidFill>
              </a:rPr>
              <a:t>Currently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spc="-20" dirty="0">
                <a:solidFill>
                  <a:srgbClr val="DFDFDF"/>
                </a:solidFill>
              </a:rPr>
              <a:t>Ansible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spc="-90" dirty="0">
                <a:solidFill>
                  <a:srgbClr val="DFDFDF"/>
                </a:solidFill>
              </a:rPr>
              <a:t>can</a:t>
            </a:r>
            <a:r>
              <a:rPr sz="2400" spc="-114" dirty="0">
                <a:solidFill>
                  <a:srgbClr val="DFDFDF"/>
                </a:solidFill>
              </a:rPr>
              <a:t> </a:t>
            </a:r>
            <a:r>
              <a:rPr sz="2400" spc="-130" dirty="0">
                <a:solidFill>
                  <a:srgbClr val="DFDFDF"/>
                </a:solidFill>
              </a:rPr>
              <a:t>be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dirty="0">
                <a:solidFill>
                  <a:srgbClr val="DFDFDF"/>
                </a:solidFill>
              </a:rPr>
              <a:t>run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spc="-40" dirty="0">
                <a:solidFill>
                  <a:srgbClr val="DFDFDF"/>
                </a:solidFill>
              </a:rPr>
              <a:t>from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spc="-55" dirty="0">
                <a:solidFill>
                  <a:srgbClr val="DFDFDF"/>
                </a:solidFill>
              </a:rPr>
              <a:t>any</a:t>
            </a:r>
            <a:r>
              <a:rPr sz="2400" spc="-114" dirty="0">
                <a:solidFill>
                  <a:srgbClr val="DFDFDF"/>
                </a:solidFill>
              </a:rPr>
              <a:t> </a:t>
            </a:r>
            <a:r>
              <a:rPr sz="2400" spc="-65" dirty="0">
                <a:solidFill>
                  <a:srgbClr val="DFDFDF"/>
                </a:solidFill>
              </a:rPr>
              <a:t>machine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00" spc="-55" dirty="0">
                <a:solidFill>
                  <a:srgbClr val="DFDFDF"/>
                </a:solidFill>
              </a:rPr>
              <a:t>with</a:t>
            </a:r>
            <a:r>
              <a:rPr sz="2400" spc="-120" dirty="0">
                <a:solidFill>
                  <a:srgbClr val="DFDFDF"/>
                </a:solidFill>
              </a:rPr>
              <a:t> </a:t>
            </a:r>
            <a:r>
              <a:rPr sz="2450" i="1" spc="-55" dirty="0">
                <a:latin typeface="Trebuchet MS"/>
                <a:cs typeface="Trebuchet MS"/>
              </a:rPr>
              <a:t>Python</a:t>
            </a:r>
            <a:r>
              <a:rPr sz="2450" i="1" spc="-130" dirty="0">
                <a:latin typeface="Trebuchet MS"/>
                <a:cs typeface="Trebuchet MS"/>
              </a:rPr>
              <a:t> </a:t>
            </a:r>
            <a:r>
              <a:rPr sz="2450" i="1" spc="-225" dirty="0">
                <a:latin typeface="Trebuchet MS"/>
                <a:cs typeface="Trebuchet MS"/>
              </a:rPr>
              <a:t>2.6  </a:t>
            </a:r>
            <a:r>
              <a:rPr sz="2450" i="1" spc="-85" dirty="0">
                <a:latin typeface="Trebuchet MS"/>
                <a:cs typeface="Trebuchet MS"/>
              </a:rPr>
              <a:t>or </a:t>
            </a:r>
            <a:r>
              <a:rPr sz="2450" i="1" spc="-229" dirty="0">
                <a:latin typeface="Trebuchet MS"/>
                <a:cs typeface="Trebuchet MS"/>
              </a:rPr>
              <a:t>2.7 </a:t>
            </a:r>
            <a:r>
              <a:rPr sz="2400" spc="-85" dirty="0">
                <a:solidFill>
                  <a:srgbClr val="DFDFDF"/>
                </a:solidFill>
              </a:rPr>
              <a:t>installed </a:t>
            </a:r>
            <a:r>
              <a:rPr sz="2400" spc="30" dirty="0">
                <a:solidFill>
                  <a:srgbClr val="DFDFDF"/>
                </a:solidFill>
              </a:rPr>
              <a:t>(Windows </a:t>
            </a:r>
            <a:r>
              <a:rPr sz="2400" spc="-120" dirty="0">
                <a:solidFill>
                  <a:srgbClr val="DFDFDF"/>
                </a:solidFill>
              </a:rPr>
              <a:t>isn’t </a:t>
            </a:r>
            <a:r>
              <a:rPr sz="2400" spc="-65" dirty="0">
                <a:solidFill>
                  <a:srgbClr val="DFDFDF"/>
                </a:solidFill>
              </a:rPr>
              <a:t>supported </a:t>
            </a:r>
            <a:r>
              <a:rPr sz="2400" spc="-60" dirty="0">
                <a:solidFill>
                  <a:srgbClr val="DFDFDF"/>
                </a:solidFill>
              </a:rPr>
              <a:t>for </a:t>
            </a:r>
            <a:r>
              <a:rPr sz="2400" spc="-120" dirty="0">
                <a:solidFill>
                  <a:srgbClr val="DFDFDF"/>
                </a:solidFill>
              </a:rPr>
              <a:t>the </a:t>
            </a:r>
            <a:r>
              <a:rPr sz="2400" spc="-55" dirty="0">
                <a:solidFill>
                  <a:srgbClr val="DFDFDF"/>
                </a:solidFill>
              </a:rPr>
              <a:t>control  </a:t>
            </a:r>
            <a:r>
              <a:rPr sz="2400" spc="-95" dirty="0">
                <a:solidFill>
                  <a:srgbClr val="DFDFDF"/>
                </a:solidFill>
              </a:rPr>
              <a:t>machine).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75" dirty="0">
                <a:latin typeface="Arial Black"/>
                <a:cs typeface="Arial Black"/>
              </a:rPr>
              <a:t>Agenda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5036820" cy="33782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Fundamentals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5" dirty="0">
                <a:solidFill>
                  <a:srgbClr val="DFDFDF"/>
                </a:solidFill>
                <a:latin typeface="Trebuchet MS"/>
                <a:cs typeface="Trebuchet MS"/>
              </a:rPr>
              <a:t>Key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Components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Best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practices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Spring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Boot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DFDFDF"/>
                </a:solidFill>
                <a:latin typeface="Trebuchet MS"/>
                <a:cs typeface="Trebuchet MS"/>
              </a:rPr>
              <a:t>REST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DFDFDF"/>
                </a:solidFill>
                <a:latin typeface="Trebuchet MS"/>
                <a:cs typeface="Trebuchet MS"/>
              </a:rPr>
              <a:t>API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Deployment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95" dirty="0">
                <a:solidFill>
                  <a:srgbClr val="DFDFDF"/>
                </a:solidFill>
                <a:latin typeface="Trebuchet MS"/>
                <a:cs typeface="Trebuchet MS"/>
              </a:rPr>
              <a:t>CI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with</a:t>
            </a:r>
            <a:r>
              <a:rPr sz="2400" spc="-4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</a:t>
            </a:r>
            <a:r>
              <a:rPr sz="2400" spc="-2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229" dirty="0">
                <a:solidFill>
                  <a:srgbClr val="DFDFDF"/>
                </a:solidFill>
                <a:latin typeface="Trebuchet MS"/>
                <a:cs typeface="Trebuchet MS"/>
              </a:rPr>
              <a:t>AWS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Provisioning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Docker</a:t>
            </a:r>
            <a:r>
              <a:rPr sz="2400" spc="-2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Host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Docker&amp;Ansible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059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Node </a:t>
            </a:r>
            <a:r>
              <a:rPr sz="3600" spc="-815" dirty="0">
                <a:latin typeface="Arial Black"/>
                <a:cs typeface="Arial Black"/>
              </a:rPr>
              <a:t>Machine </a:t>
            </a:r>
            <a:r>
              <a:rPr sz="3600" spc="-844" dirty="0">
                <a:latin typeface="Arial Black"/>
                <a:cs typeface="Arial Black"/>
              </a:rPr>
              <a:t>System</a:t>
            </a:r>
            <a:r>
              <a:rPr sz="3600" spc="-760" dirty="0">
                <a:latin typeface="Arial Black"/>
                <a:cs typeface="Arial Black"/>
              </a:rPr>
              <a:t> </a:t>
            </a:r>
            <a:r>
              <a:rPr sz="3600" spc="-780" dirty="0">
                <a:latin typeface="Arial Black"/>
                <a:cs typeface="Arial Black"/>
              </a:rPr>
              <a:t>Requirements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66922"/>
            <a:ext cx="8174355" cy="29337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80"/>
              </a:spcBef>
            </a:pPr>
            <a:r>
              <a:rPr sz="2400" spc="150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2400" spc="-3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managed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nodes,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need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way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communicate,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which 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normally </a:t>
            </a:r>
            <a:r>
              <a:rPr sz="2450" i="1" spc="-170" dirty="0">
                <a:solidFill>
                  <a:srgbClr val="FFFFFF"/>
                </a:solidFill>
                <a:latin typeface="Trebuchet MS"/>
                <a:cs typeface="Trebuchet MS"/>
              </a:rPr>
              <a:t>ssh</a:t>
            </a:r>
            <a:r>
              <a:rPr sz="2400" spc="-170" dirty="0">
                <a:solidFill>
                  <a:srgbClr val="DFDFDF"/>
                </a:solidFill>
                <a:latin typeface="Trebuchet MS"/>
                <a:cs typeface="Trebuchet MS"/>
              </a:rPr>
              <a:t>. </a:t>
            </a:r>
            <a:r>
              <a:rPr sz="2400" spc="55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default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this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uses </a:t>
            </a:r>
            <a:r>
              <a:rPr sz="2400" spc="-175" dirty="0">
                <a:solidFill>
                  <a:srgbClr val="DFDFDF"/>
                </a:solidFill>
                <a:latin typeface="Trebuchet MS"/>
                <a:cs typeface="Trebuchet MS"/>
              </a:rPr>
              <a:t>sftp. </a:t>
            </a: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If </a:t>
            </a:r>
            <a:r>
              <a:rPr sz="2400" spc="-150" dirty="0">
                <a:solidFill>
                  <a:srgbClr val="DFDFDF"/>
                </a:solidFill>
                <a:latin typeface="Trebuchet MS"/>
                <a:cs typeface="Trebuchet MS"/>
              </a:rPr>
              <a:t>that’s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not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available, 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switch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scp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</a:t>
            </a:r>
            <a:r>
              <a:rPr sz="2400" spc="-4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DFDFDF"/>
                </a:solidFill>
                <a:latin typeface="Trebuchet MS"/>
                <a:cs typeface="Trebuchet MS"/>
              </a:rPr>
              <a:t>ansible.cfg.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5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also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need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Python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DFDFDF"/>
                </a:solidFill>
                <a:latin typeface="Trebuchet MS"/>
                <a:cs typeface="Trebuchet MS"/>
              </a:rPr>
              <a:t>2.4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or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DFDFDF"/>
                </a:solidFill>
                <a:latin typeface="Trebuchet MS"/>
                <a:cs typeface="Trebuchet MS"/>
              </a:rPr>
              <a:t>later.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If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running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less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than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50" i="1" spc="-55" dirty="0">
                <a:solidFill>
                  <a:srgbClr val="FFFFFF"/>
                </a:solidFill>
                <a:latin typeface="Trebuchet MS"/>
                <a:cs typeface="Trebuchet MS"/>
              </a:rPr>
              <a:t>Python </a:t>
            </a:r>
            <a:r>
              <a:rPr sz="2450" i="1" spc="-220" dirty="0">
                <a:solidFill>
                  <a:srgbClr val="FFFFFF"/>
                </a:solidFill>
                <a:latin typeface="Trebuchet MS"/>
                <a:cs typeface="Trebuchet MS"/>
              </a:rPr>
              <a:t>2.5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on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remotes,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will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also</a:t>
            </a:r>
            <a:r>
              <a:rPr sz="2400" spc="-4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need: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198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python-simplejson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0609" y="1677593"/>
            <a:ext cx="20027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125" dirty="0">
                <a:solidFill>
                  <a:srgbClr val="FFFFFF"/>
                </a:solidFill>
                <a:latin typeface="Arial Black"/>
                <a:cs typeface="Arial Black"/>
              </a:rPr>
              <a:t>#1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3852" y="3237223"/>
            <a:ext cx="1636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21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Ansible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699" y="1640221"/>
            <a:ext cx="8521065" cy="72136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git clone</a:t>
            </a:r>
            <a:r>
              <a:rPr sz="14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Courier New"/>
                <a:cs typeface="Courier New"/>
                <a:hlinkClick r:id="rId3"/>
              </a:rPr>
              <a:t>https://github.com/maaydin/ansible-tutorial.git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cd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ansible-tutorial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923" y="302456"/>
            <a:ext cx="6614795" cy="114490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650"/>
              </a:spcBef>
            </a:pPr>
            <a:r>
              <a:rPr sz="3600" spc="-615" dirty="0">
                <a:latin typeface="Arial Black"/>
                <a:cs typeface="Arial Black"/>
              </a:rPr>
              <a:t>Install</a:t>
            </a:r>
            <a:r>
              <a:rPr sz="3600" spc="-385" dirty="0">
                <a:latin typeface="Arial Black"/>
                <a:cs typeface="Arial Black"/>
              </a:rPr>
              <a:t>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95" dirty="0">
                <a:solidFill>
                  <a:srgbClr val="DFDFDF"/>
                </a:solidFill>
              </a:rPr>
              <a:t>Let’s</a:t>
            </a:r>
            <a:r>
              <a:rPr sz="1800" spc="-100" dirty="0">
                <a:solidFill>
                  <a:srgbClr val="DFDFDF"/>
                </a:solidFill>
              </a:rPr>
              <a:t> </a:t>
            </a:r>
            <a:r>
              <a:rPr sz="1800" spc="-90" dirty="0">
                <a:solidFill>
                  <a:srgbClr val="DFDFDF"/>
                </a:solidFill>
              </a:rPr>
              <a:t>start</a:t>
            </a:r>
            <a:r>
              <a:rPr sz="1800" spc="-95" dirty="0">
                <a:solidFill>
                  <a:srgbClr val="DFDFDF"/>
                </a:solidFill>
              </a:rPr>
              <a:t> </a:t>
            </a:r>
            <a:r>
              <a:rPr sz="1800" spc="-40" dirty="0">
                <a:solidFill>
                  <a:srgbClr val="DFDFDF"/>
                </a:solidFill>
              </a:rPr>
              <a:t>with</a:t>
            </a:r>
            <a:r>
              <a:rPr sz="1800" spc="-100" dirty="0">
                <a:solidFill>
                  <a:srgbClr val="DFDFDF"/>
                </a:solidFill>
              </a:rPr>
              <a:t> </a:t>
            </a:r>
            <a:r>
              <a:rPr sz="1800" spc="-20" dirty="0">
                <a:solidFill>
                  <a:srgbClr val="DFDFDF"/>
                </a:solidFill>
              </a:rPr>
              <a:t>cloning</a:t>
            </a:r>
            <a:r>
              <a:rPr sz="1800" spc="-95" dirty="0">
                <a:solidFill>
                  <a:srgbClr val="DFDFDF"/>
                </a:solidFill>
              </a:rPr>
              <a:t> </a:t>
            </a:r>
            <a:r>
              <a:rPr sz="1800" spc="-90" dirty="0">
                <a:solidFill>
                  <a:srgbClr val="DFDFDF"/>
                </a:solidFill>
              </a:rPr>
              <a:t>the</a:t>
            </a:r>
            <a:r>
              <a:rPr sz="1800" spc="-95" dirty="0">
                <a:solidFill>
                  <a:srgbClr val="DFDFDF"/>
                </a:solidFill>
              </a:rPr>
              <a:t> </a:t>
            </a:r>
            <a:r>
              <a:rPr sz="1800" spc="-45" dirty="0">
                <a:solidFill>
                  <a:srgbClr val="DFDFDF"/>
                </a:solidFill>
              </a:rPr>
              <a:t>repository</a:t>
            </a:r>
            <a:r>
              <a:rPr sz="1800" spc="-100" dirty="0">
                <a:solidFill>
                  <a:srgbClr val="DFDFDF"/>
                </a:solidFill>
              </a:rPr>
              <a:t> </a:t>
            </a:r>
            <a:r>
              <a:rPr sz="1800" spc="-95" dirty="0">
                <a:solidFill>
                  <a:srgbClr val="DFDFDF"/>
                </a:solidFill>
              </a:rPr>
              <a:t>we </a:t>
            </a:r>
            <a:r>
              <a:rPr sz="1800" spc="-35" dirty="0">
                <a:solidFill>
                  <a:srgbClr val="DFDFDF"/>
                </a:solidFill>
              </a:rPr>
              <a:t>will</a:t>
            </a:r>
            <a:r>
              <a:rPr sz="1800" spc="-95" dirty="0">
                <a:solidFill>
                  <a:srgbClr val="DFDFDF"/>
                </a:solidFill>
              </a:rPr>
              <a:t> </a:t>
            </a:r>
            <a:r>
              <a:rPr sz="1800" spc="-45" dirty="0">
                <a:solidFill>
                  <a:srgbClr val="DFDFDF"/>
                </a:solidFill>
              </a:rPr>
              <a:t>walk</a:t>
            </a:r>
            <a:r>
              <a:rPr sz="1800" spc="-100" dirty="0">
                <a:solidFill>
                  <a:srgbClr val="DFDFDF"/>
                </a:solidFill>
              </a:rPr>
              <a:t> </a:t>
            </a:r>
            <a:r>
              <a:rPr sz="1800" spc="-10" dirty="0">
                <a:solidFill>
                  <a:srgbClr val="DFDFDF"/>
                </a:solidFill>
              </a:rPr>
              <a:t>during</a:t>
            </a:r>
            <a:r>
              <a:rPr sz="1800" spc="-95" dirty="0">
                <a:solidFill>
                  <a:srgbClr val="DFDFDF"/>
                </a:solidFill>
              </a:rPr>
              <a:t> </a:t>
            </a:r>
            <a:r>
              <a:rPr sz="1800" spc="-90" dirty="0">
                <a:solidFill>
                  <a:srgbClr val="DFDFDF"/>
                </a:solidFill>
              </a:rPr>
              <a:t>the</a:t>
            </a:r>
            <a:r>
              <a:rPr sz="1800" spc="-100" dirty="0">
                <a:solidFill>
                  <a:srgbClr val="DFDFDF"/>
                </a:solidFill>
              </a:rPr>
              <a:t> </a:t>
            </a:r>
            <a:r>
              <a:rPr sz="1800" spc="-45" dirty="0">
                <a:solidFill>
                  <a:srgbClr val="DFDFDF"/>
                </a:solidFill>
              </a:rPr>
              <a:t>trainig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11699" y="3011818"/>
            <a:ext cx="8521065" cy="193548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vagrant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up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vagrant ssh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control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apt-get install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software-properties-common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apt-add-repository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ppa:ansible/ansible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apt-get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update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sudo apt-get install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923" y="2518649"/>
            <a:ext cx="478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Provision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DFDFDF"/>
                </a:solidFill>
                <a:latin typeface="Trebuchet MS"/>
                <a:cs typeface="Trebuchet MS"/>
              </a:rPr>
              <a:t>Control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Machine</a:t>
            </a:r>
            <a:r>
              <a:rPr sz="1800" spc="-3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667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0" dirty="0">
                <a:latin typeface="Arial Black"/>
                <a:cs typeface="Arial Black"/>
              </a:rPr>
              <a:t>Validate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570" dirty="0">
                <a:latin typeface="Arial Black"/>
                <a:cs typeface="Arial Black"/>
              </a:rPr>
              <a:t> </a:t>
            </a:r>
            <a:r>
              <a:rPr sz="3600" spc="-645" dirty="0">
                <a:latin typeface="Arial Black"/>
                <a:cs typeface="Arial Black"/>
              </a:rPr>
              <a:t>Installation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16421"/>
            <a:ext cx="8521065" cy="146685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--version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2.2.0.0</a:t>
            </a:r>
            <a:endParaRPr sz="1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config file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/etc/ansible/ansible.cfg</a:t>
            </a:r>
            <a:endParaRPr sz="1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configured module search path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=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Default w/o</a:t>
            </a:r>
            <a:r>
              <a:rPr sz="14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overrides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23252"/>
            <a:ext cx="248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DFDFDF"/>
                </a:solidFill>
                <a:latin typeface="Trebuchet MS"/>
                <a:cs typeface="Trebuchet MS"/>
              </a:rPr>
              <a:t>Check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1800" spc="-2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version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11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Ad-Hoc </a:t>
            </a:r>
            <a:r>
              <a:rPr sz="3600" spc="-935" dirty="0">
                <a:latin typeface="Arial Black"/>
                <a:cs typeface="Arial Black"/>
              </a:rPr>
              <a:t>Commands </a:t>
            </a:r>
            <a:r>
              <a:rPr sz="3600" spc="-850" dirty="0">
                <a:latin typeface="Arial Black"/>
                <a:cs typeface="Arial Black"/>
              </a:rPr>
              <a:t>on </a:t>
            </a:r>
            <a:r>
              <a:rPr sz="3600" spc="-805" dirty="0">
                <a:latin typeface="Arial Black"/>
                <a:cs typeface="Arial Black"/>
              </a:rPr>
              <a:t>Local</a:t>
            </a:r>
            <a:r>
              <a:rPr sz="3600" spc="-695" dirty="0">
                <a:latin typeface="Arial Black"/>
                <a:cs typeface="Arial Black"/>
              </a:rPr>
              <a:t> </a:t>
            </a:r>
            <a:r>
              <a:rPr sz="3600" spc="-815" dirty="0">
                <a:latin typeface="Arial Black"/>
                <a:cs typeface="Arial Black"/>
              </a:rPr>
              <a:t>Machine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16421"/>
            <a:ext cx="8521065" cy="24187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ping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localhost</a:t>
            </a:r>
            <a:endParaRPr sz="1400">
              <a:latin typeface="Courier New"/>
              <a:cs typeface="Courier New"/>
            </a:endParaRPr>
          </a:p>
          <a:p>
            <a:pPr marL="19177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F00FF"/>
                </a:solidFill>
                <a:latin typeface="Courier New"/>
                <a:cs typeface="Courier New"/>
              </a:rPr>
              <a:t>[WARNING]: provided hosts list is empty, only localhost is</a:t>
            </a:r>
            <a:r>
              <a:rPr sz="1400" spc="-3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F00FF"/>
                </a:solidFill>
                <a:latin typeface="Courier New"/>
                <a:cs typeface="Courier New"/>
              </a:rPr>
              <a:t>available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511809" marR="5866765" indent="-426720">
              <a:lnSpc>
                <a:spcPct val="151800"/>
              </a:lnSpc>
              <a:spcBef>
                <a:spcPts val="5"/>
              </a:spcBef>
            </a:pPr>
            <a:r>
              <a:rPr sz="1400" spc="-5" dirty="0">
                <a:solidFill>
                  <a:srgbClr val="00FF00"/>
                </a:solidFill>
                <a:latin typeface="Courier New"/>
                <a:cs typeface="Courier New"/>
              </a:rPr>
              <a:t>localhost </a:t>
            </a:r>
            <a:r>
              <a:rPr sz="1400" dirty="0">
                <a:solidFill>
                  <a:srgbClr val="00FF00"/>
                </a:solidFill>
                <a:latin typeface="Courier New"/>
                <a:cs typeface="Courier New"/>
              </a:rPr>
              <a:t>| </a:t>
            </a:r>
            <a:r>
              <a:rPr sz="1400" spc="-5" dirty="0">
                <a:solidFill>
                  <a:srgbClr val="00FF00"/>
                </a:solidFill>
                <a:latin typeface="Courier New"/>
                <a:cs typeface="Courier New"/>
              </a:rPr>
              <a:t>SUCCESS =&gt; </a:t>
            </a:r>
            <a:r>
              <a:rPr sz="1400" dirty="0">
                <a:solidFill>
                  <a:srgbClr val="00FF00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00FF00"/>
                </a:solidFill>
                <a:latin typeface="Courier New"/>
                <a:cs typeface="Courier New"/>
              </a:rPr>
              <a:t>"changed": false,  "ping":</a:t>
            </a:r>
            <a:r>
              <a:rPr sz="14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0FF00"/>
                </a:solidFill>
                <a:latin typeface="Courier New"/>
                <a:cs typeface="Courier New"/>
              </a:rPr>
              <a:t>"pong"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00FF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23252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Ping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</a:t>
            </a:r>
            <a:r>
              <a:rPr sz="1800" spc="-2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localhost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639" y="1677593"/>
            <a:ext cx="4603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10" dirty="0">
                <a:latin typeface="Arial Black"/>
                <a:cs typeface="Arial Black"/>
              </a:rPr>
              <a:t>Key</a:t>
            </a:r>
            <a:r>
              <a:rPr sz="6000" spc="-1485" dirty="0">
                <a:latin typeface="Arial Black"/>
                <a:cs typeface="Arial Black"/>
              </a:rPr>
              <a:t> </a:t>
            </a:r>
            <a:r>
              <a:rPr sz="6000" spc="-1420" dirty="0">
                <a:latin typeface="Arial Black"/>
                <a:cs typeface="Arial Black"/>
              </a:rPr>
              <a:t>Components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667" y="1677593"/>
            <a:ext cx="25990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95" dirty="0">
                <a:latin typeface="Arial Black"/>
                <a:cs typeface="Arial Black"/>
              </a:rPr>
              <a:t>Inventory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0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Inventory</a:t>
            </a:r>
            <a:r>
              <a:rPr sz="3600" spc="-425" dirty="0">
                <a:latin typeface="Arial Black"/>
                <a:cs typeface="Arial Black"/>
              </a:rPr>
              <a:t> </a:t>
            </a:r>
            <a:r>
              <a:rPr sz="3600" spc="-825" dirty="0">
                <a:latin typeface="Arial Black"/>
                <a:cs typeface="Arial Black"/>
              </a:rPr>
              <a:t>Concepts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354584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75" dirty="0">
                <a:solidFill>
                  <a:srgbClr val="DFDFDF"/>
                </a:solidFill>
                <a:latin typeface="Trebuchet MS"/>
                <a:cs typeface="Trebuchet MS"/>
              </a:rPr>
              <a:t>&amp;</a:t>
            </a:r>
            <a:r>
              <a:rPr sz="2400" spc="-2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Groups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Host </a:t>
            </a:r>
            <a:r>
              <a:rPr sz="2400" spc="75" dirty="0">
                <a:solidFill>
                  <a:srgbClr val="DFDFDF"/>
                </a:solidFill>
                <a:latin typeface="Trebuchet MS"/>
                <a:cs typeface="Trebuchet MS"/>
              </a:rPr>
              <a:t>&amp; </a:t>
            </a: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Group</a:t>
            </a:r>
            <a:r>
              <a:rPr sz="2400" spc="-509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Groups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</a:t>
            </a:r>
            <a:r>
              <a:rPr sz="2400" spc="-2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Groups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Inventory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Dynamic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Inventory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Hosts </a:t>
            </a:r>
            <a:r>
              <a:rPr sz="3600" spc="-1019" dirty="0">
                <a:latin typeface="Arial Black"/>
                <a:cs typeface="Arial Black"/>
              </a:rPr>
              <a:t>&amp;</a:t>
            </a:r>
            <a:r>
              <a:rPr sz="3600" spc="-969" dirty="0">
                <a:latin typeface="Arial Black"/>
                <a:cs typeface="Arial Black"/>
              </a:rPr>
              <a:t> </a:t>
            </a:r>
            <a:r>
              <a:rPr sz="3600" spc="-810" dirty="0">
                <a:latin typeface="Arial Black"/>
                <a:cs typeface="Arial Black"/>
              </a:rPr>
              <a:t>Groups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7271"/>
            <a:ext cx="81965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format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2450" i="1" spc="-200" dirty="0">
                <a:solidFill>
                  <a:srgbClr val="FFFFFF"/>
                </a:solidFill>
                <a:latin typeface="Trebuchet MS"/>
                <a:cs typeface="Trebuchet MS"/>
              </a:rPr>
              <a:t>/etc/ansible/hosts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an </a:t>
            </a:r>
            <a:r>
              <a:rPr sz="2400" spc="30" dirty="0">
                <a:solidFill>
                  <a:srgbClr val="DFDFDF"/>
                </a:solidFill>
                <a:latin typeface="Trebuchet MS"/>
                <a:cs typeface="Trebuchet MS"/>
              </a:rPr>
              <a:t>INI-like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format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5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looks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4" y="1659432"/>
            <a:ext cx="107061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5"/>
              </a:lnSpc>
            </a:pP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like</a:t>
            </a:r>
            <a:r>
              <a:rPr sz="2400" spc="-2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this: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699" y="1716421"/>
            <a:ext cx="8521065" cy="3294379"/>
          </a:xfrm>
          <a:custGeom>
            <a:avLst/>
            <a:gdLst/>
            <a:ahLst/>
            <a:cxnLst/>
            <a:rect l="l" t="t" r="r" b="b"/>
            <a:pathLst>
              <a:path w="8521065" h="3294379">
                <a:moveTo>
                  <a:pt x="8520582" y="3293993"/>
                </a:moveTo>
                <a:lnTo>
                  <a:pt x="0" y="32939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2939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724" y="1782333"/>
            <a:ext cx="183896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mail.example.com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12700" marR="219075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[webservers]  foo.example.com  bar.example.com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12700" marR="508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[dbservers]  one.example.com  two.example.com  three.example.com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Hosts </a:t>
            </a:r>
            <a:r>
              <a:rPr sz="3600" spc="-1019" dirty="0">
                <a:latin typeface="Arial Black"/>
                <a:cs typeface="Arial Black"/>
              </a:rPr>
              <a:t>&amp;</a:t>
            </a:r>
            <a:r>
              <a:rPr sz="3600" spc="-969" dirty="0">
                <a:latin typeface="Arial Black"/>
                <a:cs typeface="Arial Black"/>
              </a:rPr>
              <a:t> </a:t>
            </a:r>
            <a:r>
              <a:rPr sz="3600" spc="-810" dirty="0">
                <a:latin typeface="Arial Black"/>
                <a:cs typeface="Arial Black"/>
              </a:rPr>
              <a:t>Groups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3307"/>
            <a:ext cx="2522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Different </a:t>
            </a:r>
            <a:r>
              <a:rPr sz="2400" spc="190" dirty="0">
                <a:solidFill>
                  <a:srgbClr val="DFDFDF"/>
                </a:solidFill>
                <a:latin typeface="Trebuchet MS"/>
                <a:cs typeface="Trebuchet MS"/>
              </a:rPr>
              <a:t>SSH</a:t>
            </a:r>
            <a:r>
              <a:rPr sz="2400" spc="-2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port: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16421"/>
            <a:ext cx="8521065" cy="49022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web1:2222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356305"/>
            <a:ext cx="1731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DFDFDF"/>
                </a:solidFill>
                <a:latin typeface="Trebuchet MS"/>
                <a:cs typeface="Trebuchet MS"/>
              </a:rPr>
              <a:t>Using</a:t>
            </a:r>
            <a:r>
              <a:rPr sz="2400" spc="-1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DFDFDF"/>
                </a:solidFill>
                <a:latin typeface="Trebuchet MS"/>
                <a:cs typeface="Trebuchet MS"/>
              </a:rPr>
              <a:t>aliases: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9" y="2859419"/>
            <a:ext cx="8521065" cy="43434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web2 ansible_port=22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ansible_host=192.168.35.102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575503"/>
            <a:ext cx="10045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Ranges: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99" y="4078616"/>
            <a:ext cx="8521065" cy="80010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[webservers]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www[01:50].example.com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5098" y="2611919"/>
            <a:ext cx="4794885" cy="807720"/>
            <a:chOff x="655098" y="2611919"/>
            <a:chExt cx="4794885" cy="807720"/>
          </a:xfrm>
        </p:grpSpPr>
        <p:sp>
          <p:nvSpPr>
            <p:cNvPr id="4" name="object 4"/>
            <p:cNvSpPr/>
            <p:nvPr/>
          </p:nvSpPr>
          <p:spPr>
            <a:xfrm>
              <a:off x="655098" y="2611919"/>
              <a:ext cx="4794885" cy="807720"/>
            </a:xfrm>
            <a:custGeom>
              <a:avLst/>
              <a:gdLst/>
              <a:ahLst/>
              <a:cxnLst/>
              <a:rect l="l" t="t" r="r" b="b"/>
              <a:pathLst>
                <a:path w="4794885" h="807720">
                  <a:moveTo>
                    <a:pt x="4659740" y="807298"/>
                  </a:moveTo>
                  <a:lnTo>
                    <a:pt x="134552" y="807298"/>
                  </a:lnTo>
                  <a:lnTo>
                    <a:pt x="92023" y="800437"/>
                  </a:lnTo>
                  <a:lnTo>
                    <a:pt x="55087" y="781335"/>
                  </a:lnTo>
                  <a:lnTo>
                    <a:pt x="25961" y="752207"/>
                  </a:lnTo>
                  <a:lnTo>
                    <a:pt x="6859" y="715272"/>
                  </a:lnTo>
                  <a:lnTo>
                    <a:pt x="0" y="672748"/>
                  </a:lnTo>
                  <a:lnTo>
                    <a:pt x="0" y="134549"/>
                  </a:lnTo>
                  <a:lnTo>
                    <a:pt x="6859" y="92025"/>
                  </a:lnTo>
                  <a:lnTo>
                    <a:pt x="25961" y="55090"/>
                  </a:lnTo>
                  <a:lnTo>
                    <a:pt x="55087" y="25963"/>
                  </a:lnTo>
                  <a:lnTo>
                    <a:pt x="92023" y="6860"/>
                  </a:lnTo>
                  <a:lnTo>
                    <a:pt x="134552" y="0"/>
                  </a:lnTo>
                  <a:lnTo>
                    <a:pt x="4659740" y="0"/>
                  </a:lnTo>
                  <a:lnTo>
                    <a:pt x="4711224" y="10240"/>
                  </a:lnTo>
                  <a:lnTo>
                    <a:pt x="4754890" y="39399"/>
                  </a:lnTo>
                  <a:lnTo>
                    <a:pt x="4784049" y="83065"/>
                  </a:lnTo>
                  <a:lnTo>
                    <a:pt x="4794290" y="134549"/>
                  </a:lnTo>
                  <a:lnTo>
                    <a:pt x="4794290" y="672748"/>
                  </a:lnTo>
                  <a:lnTo>
                    <a:pt x="4787429" y="715272"/>
                  </a:lnTo>
                  <a:lnTo>
                    <a:pt x="4768327" y="752207"/>
                  </a:lnTo>
                  <a:lnTo>
                    <a:pt x="4739199" y="781335"/>
                  </a:lnTo>
                  <a:lnTo>
                    <a:pt x="4702264" y="800437"/>
                  </a:lnTo>
                  <a:lnTo>
                    <a:pt x="4659740" y="807298"/>
                  </a:lnTo>
                  <a:close/>
                </a:path>
              </a:pathLst>
            </a:custGeom>
            <a:solidFill>
              <a:srgbClr val="FFFFFF">
                <a:alpha val="58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7595" y="2709329"/>
              <a:ext cx="757098" cy="612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9592" y="2939669"/>
              <a:ext cx="838198" cy="1517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6110" y="2881969"/>
              <a:ext cx="425271" cy="267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6744" y="2902744"/>
              <a:ext cx="757123" cy="225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3890" y="2770019"/>
              <a:ext cx="627223" cy="4910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7334" y="2881969"/>
              <a:ext cx="627221" cy="2671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56240" y="429009"/>
            <a:ext cx="3392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885" marR="5080" indent="-845819">
              <a:lnSpc>
                <a:spcPct val="100000"/>
              </a:lnSpc>
              <a:spcBef>
                <a:spcPts val="100"/>
              </a:spcBef>
            </a:pPr>
            <a:r>
              <a:rPr sz="3000" spc="-740" dirty="0">
                <a:latin typeface="Arial Black"/>
                <a:cs typeface="Arial Black"/>
              </a:rPr>
              <a:t>DevOps </a:t>
            </a:r>
            <a:r>
              <a:rPr sz="3000" spc="-850" dirty="0">
                <a:latin typeface="Arial Black"/>
                <a:cs typeface="Arial Black"/>
              </a:rPr>
              <a:t>&amp; </a:t>
            </a:r>
            <a:r>
              <a:rPr sz="3000" spc="-625" dirty="0">
                <a:latin typeface="Arial Black"/>
                <a:cs typeface="Arial Black"/>
              </a:rPr>
              <a:t>MicroServices  </a:t>
            </a:r>
            <a:r>
              <a:rPr sz="3000" spc="-650" dirty="0">
                <a:latin typeface="Arial Black"/>
                <a:cs typeface="Arial Black"/>
              </a:rPr>
              <a:t>Consultancy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4387" y="1510424"/>
            <a:ext cx="451866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35" dirty="0">
                <a:solidFill>
                  <a:srgbClr val="EFE2FF"/>
                </a:solidFill>
                <a:latin typeface="Trebuchet MS"/>
                <a:cs typeface="Trebuchet MS"/>
              </a:rPr>
              <a:t>We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consult </a:t>
            </a:r>
            <a:r>
              <a:rPr sz="1400" spc="-10" dirty="0">
                <a:solidFill>
                  <a:srgbClr val="EFE2FF"/>
                </a:solidFill>
                <a:latin typeface="Trebuchet MS"/>
                <a:cs typeface="Trebuchet MS"/>
              </a:rPr>
              <a:t>you</a:t>
            </a:r>
            <a:r>
              <a:rPr sz="1400" spc="-305" dirty="0">
                <a:solidFill>
                  <a:srgbClr val="EFE2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move </a:t>
            </a:r>
            <a:r>
              <a:rPr sz="1400" spc="-45" dirty="0">
                <a:solidFill>
                  <a:srgbClr val="EFE2FF"/>
                </a:solidFill>
                <a:latin typeface="Trebuchet MS"/>
                <a:cs typeface="Trebuchet MS"/>
              </a:rPr>
              <a:t>towards </a:t>
            </a:r>
            <a:r>
              <a:rPr sz="1400" spc="-40" dirty="0">
                <a:solidFill>
                  <a:srgbClr val="EFE2FF"/>
                </a:solidFill>
                <a:latin typeface="Trebuchet MS"/>
                <a:cs typeface="Trebuchet MS"/>
              </a:rPr>
              <a:t>Containerization,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Automated  </a:t>
            </a:r>
            <a:r>
              <a:rPr sz="1400" spc="-25" dirty="0">
                <a:solidFill>
                  <a:srgbClr val="EFE2FF"/>
                </a:solidFill>
                <a:latin typeface="Trebuchet MS"/>
                <a:cs typeface="Trebuchet MS"/>
              </a:rPr>
              <a:t>Provisioning, </a:t>
            </a:r>
            <a:r>
              <a:rPr sz="1400" spc="-50" dirty="0">
                <a:solidFill>
                  <a:srgbClr val="EFE2FF"/>
                </a:solidFill>
                <a:latin typeface="Trebuchet MS"/>
                <a:cs typeface="Trebuchet MS"/>
              </a:rPr>
              <a:t>Deployment/Release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Automation, </a:t>
            </a:r>
            <a:r>
              <a:rPr sz="1400" spc="-45" dirty="0">
                <a:solidFill>
                  <a:srgbClr val="EFE2FF"/>
                </a:solidFill>
                <a:latin typeface="Trebuchet MS"/>
                <a:cs typeface="Trebuchet MS"/>
              </a:rPr>
              <a:t>Test 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Automation, </a:t>
            </a:r>
            <a:r>
              <a:rPr sz="1400" spc="-45" dirty="0">
                <a:solidFill>
                  <a:srgbClr val="EFE2FF"/>
                </a:solidFill>
                <a:latin typeface="Trebuchet MS"/>
                <a:cs typeface="Trebuchet MS"/>
              </a:rPr>
              <a:t>Performance </a:t>
            </a:r>
            <a:r>
              <a:rPr sz="1400" spc="15" dirty="0">
                <a:solidFill>
                  <a:srgbClr val="EFE2FF"/>
                </a:solidFill>
                <a:latin typeface="Trebuchet MS"/>
                <a:cs typeface="Trebuchet MS"/>
              </a:rPr>
              <a:t>Tuning </a:t>
            </a:r>
            <a:r>
              <a:rPr sz="1400" spc="-35" dirty="0">
                <a:solidFill>
                  <a:srgbClr val="EFE2FF"/>
                </a:solidFill>
                <a:latin typeface="Trebuchet MS"/>
                <a:cs typeface="Trebuchet MS"/>
              </a:rPr>
              <a:t>and </a:t>
            </a:r>
            <a:r>
              <a:rPr sz="1400" spc="-5" dirty="0">
                <a:solidFill>
                  <a:srgbClr val="EFE2FF"/>
                </a:solidFill>
                <a:latin typeface="Trebuchet MS"/>
                <a:cs typeface="Trebuchet MS"/>
              </a:rPr>
              <a:t>moving</a:t>
            </a:r>
            <a:r>
              <a:rPr sz="1400" spc="-300" dirty="0">
                <a:solidFill>
                  <a:srgbClr val="EFE2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EFE2FF"/>
                </a:solidFill>
                <a:latin typeface="Trebuchet MS"/>
                <a:cs typeface="Trebuchet MS"/>
              </a:rPr>
              <a:t>to </a:t>
            </a:r>
            <a:r>
              <a:rPr sz="1400" spc="-25" dirty="0">
                <a:solidFill>
                  <a:srgbClr val="EFE2FF"/>
                </a:solidFill>
                <a:latin typeface="Trebuchet MS"/>
                <a:cs typeface="Trebuchet MS"/>
              </a:rPr>
              <a:t>Cloud…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5469" y="3680367"/>
            <a:ext cx="229649" cy="526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5967" y="3680372"/>
            <a:ext cx="229649" cy="5121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60044" y="4226628"/>
            <a:ext cx="811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1"/>
              </a:rPr>
              <a:t>blog.kloia.com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0044" y="3735625"/>
            <a:ext cx="721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2"/>
              </a:rPr>
              <a:t>@kloia_com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6392" y="3684917"/>
            <a:ext cx="350621" cy="350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6417" y="4175916"/>
            <a:ext cx="350599" cy="3505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410254" y="4260575"/>
            <a:ext cx="6007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kloia.co.uk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8646" y="4260575"/>
            <a:ext cx="544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15"/>
              </a:rPr>
              <a:t>kloia.com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17838" y="561798"/>
            <a:ext cx="3105043" cy="41814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13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0" dirty="0">
                <a:latin typeface="Arial Black"/>
                <a:cs typeface="Arial Black"/>
              </a:rPr>
              <a:t>Host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805" dirty="0">
                <a:latin typeface="Arial Black"/>
                <a:cs typeface="Arial Black"/>
              </a:rPr>
              <a:t>Group</a:t>
            </a:r>
            <a:r>
              <a:rPr sz="3600" spc="-475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Variables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3307"/>
            <a:ext cx="768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DFDFDF"/>
                </a:solidFill>
                <a:latin typeface="Trebuchet MS"/>
                <a:cs typeface="Trebuchet MS"/>
              </a:rPr>
              <a:t>Assign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variables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will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used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later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</a:t>
            </a:r>
            <a:r>
              <a:rPr sz="2400" spc="-5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playbooks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16421"/>
            <a:ext cx="8521065" cy="10890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[webservers]</a:t>
            </a:r>
            <a:endParaRPr sz="1400">
              <a:latin typeface="Courier New"/>
              <a:cs typeface="Courier New"/>
            </a:endParaRPr>
          </a:p>
          <a:p>
            <a:pPr marL="85090" marR="4693285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web1 http_port=80 https_port=443  web2 http_port=8080</a:t>
            </a:r>
            <a:r>
              <a:rPr sz="1400" spc="-9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https_port=8443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965904"/>
            <a:ext cx="709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Variables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also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applied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an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entire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group </a:t>
            </a:r>
            <a:r>
              <a:rPr sz="2400" spc="-170" dirty="0">
                <a:solidFill>
                  <a:srgbClr val="DFDFDF"/>
                </a:solidFill>
                <a:latin typeface="Trebuchet MS"/>
                <a:cs typeface="Trebuchet MS"/>
              </a:rPr>
              <a:t>at</a:t>
            </a:r>
            <a:r>
              <a:rPr sz="2400" spc="-48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once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9" y="3469018"/>
            <a:ext cx="8521065" cy="114300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[webservers:vars]</a:t>
            </a:r>
            <a:endParaRPr sz="1400">
              <a:latin typeface="Courier New"/>
              <a:cs typeface="Courier New"/>
            </a:endParaRPr>
          </a:p>
          <a:p>
            <a:pPr marL="85090" marR="5653405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ntp_server=tr.pool.ntp.org  proxy=proxy.example.com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Groups </a:t>
            </a:r>
            <a:r>
              <a:rPr sz="3600" spc="-625" dirty="0">
                <a:latin typeface="Arial Black"/>
                <a:cs typeface="Arial Black"/>
              </a:rPr>
              <a:t>of</a:t>
            </a:r>
            <a:r>
              <a:rPr sz="3600" spc="-420" dirty="0">
                <a:latin typeface="Arial Black"/>
                <a:cs typeface="Arial Black"/>
              </a:rPr>
              <a:t> </a:t>
            </a:r>
            <a:r>
              <a:rPr sz="3600" spc="-810" dirty="0">
                <a:latin typeface="Arial Black"/>
                <a:cs typeface="Arial Black"/>
              </a:rPr>
              <a:t>Groups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7271"/>
            <a:ext cx="641223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6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4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make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groups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groups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use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50" i="1" spc="-130" dirty="0">
                <a:solidFill>
                  <a:srgbClr val="FFFFFF"/>
                </a:solidFill>
                <a:latin typeface="Trebuchet MS"/>
                <a:cs typeface="Trebuchet MS"/>
              </a:rPr>
              <a:t>:children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suffix.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801371"/>
            <a:ext cx="8521065" cy="3063875"/>
          </a:xfrm>
          <a:custGeom>
            <a:avLst/>
            <a:gdLst/>
            <a:ahLst/>
            <a:cxnLst/>
            <a:rect l="l" t="t" r="r" b="b"/>
            <a:pathLst>
              <a:path w="8521065" h="3063875">
                <a:moveTo>
                  <a:pt x="8520582" y="3063593"/>
                </a:moveTo>
                <a:lnTo>
                  <a:pt x="0" y="30635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0635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756797"/>
            <a:ext cx="1412240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115">
              <a:lnSpc>
                <a:spcPct val="1518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[euwest]  host1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12700" marR="219075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[eucentral]  host2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50">
              <a:latin typeface="Courier New"/>
              <a:cs typeface="Courier New"/>
            </a:endParaRPr>
          </a:p>
          <a:p>
            <a:pPr marL="12700" marR="508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[eu:children]  euwest  eucentral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584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Inventory</a:t>
            </a:r>
            <a:r>
              <a:rPr sz="3600" spc="-400" dirty="0">
                <a:latin typeface="Arial Black"/>
                <a:cs typeface="Arial Black"/>
              </a:rPr>
              <a:t> </a:t>
            </a:r>
            <a:r>
              <a:rPr sz="3600" spc="-780" dirty="0">
                <a:latin typeface="Arial Black"/>
                <a:cs typeface="Arial Black"/>
              </a:rPr>
              <a:t>Parameters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197850" cy="34258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ansible_user</a:t>
            </a:r>
            <a:endParaRPr sz="18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default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ssh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user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name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1800" spc="-3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DFDFDF"/>
                </a:solidFill>
                <a:latin typeface="Trebuchet MS"/>
                <a:cs typeface="Trebuchet MS"/>
              </a:rPr>
              <a:t>use.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ansible_ssh_private_key_file</a:t>
            </a:r>
            <a:endParaRPr sz="1800">
              <a:latin typeface="Trebuchet MS"/>
              <a:cs typeface="Trebuchet MS"/>
            </a:endParaRPr>
          </a:p>
          <a:p>
            <a:pPr marL="240665" marR="5080">
              <a:lnSpc>
                <a:spcPct val="114599"/>
              </a:lnSpc>
            </a:pP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Private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key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file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used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by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DFDFDF"/>
                </a:solidFill>
                <a:latin typeface="Trebuchet MS"/>
                <a:cs typeface="Trebuchet MS"/>
              </a:rPr>
              <a:t>ssh.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Useful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if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using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multiple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keys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DFDFDF"/>
                </a:solidFill>
                <a:latin typeface="Trebuchet MS"/>
                <a:cs typeface="Trebuchet MS"/>
              </a:rPr>
              <a:t>don’t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want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use  </a:t>
            </a:r>
            <a:r>
              <a:rPr sz="1800" spc="145" dirty="0">
                <a:solidFill>
                  <a:srgbClr val="DFDFDF"/>
                </a:solidFill>
                <a:latin typeface="Trebuchet MS"/>
                <a:cs typeface="Trebuchet MS"/>
              </a:rPr>
              <a:t>SSH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DFDFDF"/>
                </a:solidFill>
                <a:latin typeface="Trebuchet MS"/>
                <a:cs typeface="Trebuchet MS"/>
              </a:rPr>
              <a:t>agent.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ansible_become</a:t>
            </a:r>
            <a:endParaRPr sz="1800">
              <a:latin typeface="Trebuchet MS"/>
              <a:cs typeface="Trebuchet MS"/>
            </a:endParaRPr>
          </a:p>
          <a:p>
            <a:pPr marL="240665">
              <a:lnSpc>
                <a:spcPct val="100000"/>
              </a:lnSpc>
              <a:spcBef>
                <a:spcPts val="1215"/>
              </a:spcBef>
            </a:pP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Equivalent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ansible_sudo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ansible_su,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allows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force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privilege</a:t>
            </a:r>
            <a:r>
              <a:rPr sz="1800" spc="-3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escalation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093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35" dirty="0">
                <a:latin typeface="Arial Black"/>
                <a:cs typeface="Arial Black"/>
              </a:rPr>
              <a:t>Dynamic</a:t>
            </a:r>
            <a:r>
              <a:rPr sz="3600" spc="-785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882890" cy="239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Inventory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also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gathered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4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demand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from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other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sources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dynamically.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Those 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sources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Cobbler </a:t>
            </a:r>
            <a:r>
              <a:rPr sz="1800" spc="50" dirty="0">
                <a:solidFill>
                  <a:srgbClr val="DFDFDF"/>
                </a:solidFill>
                <a:latin typeface="Trebuchet MS"/>
                <a:cs typeface="Trebuchet MS"/>
              </a:rPr>
              <a:t>(</a:t>
            </a:r>
            <a:r>
              <a:rPr sz="1800" spc="50" dirty="0">
                <a:solidFill>
                  <a:srgbClr val="FFD866"/>
                </a:solidFill>
                <a:latin typeface="Trebuchet MS"/>
                <a:cs typeface="Trebuchet MS"/>
              </a:rPr>
              <a:t> </a:t>
            </a:r>
            <a:r>
              <a:rPr sz="1800" u="heavy" spc="-13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2"/>
              </a:rPr>
              <a:t>http://cobbler.github.io/</a:t>
            </a:r>
            <a:r>
              <a:rPr sz="1800" spc="-315" dirty="0">
                <a:solidFill>
                  <a:srgbClr val="FFD866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800" spc="50" dirty="0">
                <a:solidFill>
                  <a:srgbClr val="DFDFDF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DFDFDF"/>
                </a:solidFill>
                <a:latin typeface="Trebuchet MS"/>
                <a:cs typeface="Trebuchet MS"/>
              </a:rPr>
              <a:t>Cloud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DFDFDF"/>
                </a:solidFill>
                <a:latin typeface="Trebuchet MS"/>
                <a:cs typeface="Trebuchet MS"/>
              </a:rPr>
              <a:t>APIs</a:t>
            </a:r>
            <a:endParaRPr sz="1800">
              <a:latin typeface="Trebuchet MS"/>
              <a:cs typeface="Trebuchet MS"/>
            </a:endParaRPr>
          </a:p>
          <a:p>
            <a:pPr marL="927100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45" dirty="0">
                <a:solidFill>
                  <a:srgbClr val="DFDFDF"/>
                </a:solidFill>
                <a:latin typeface="Trebuchet MS"/>
                <a:cs typeface="Trebuchet MS"/>
              </a:rPr>
              <a:t>Rackspace</a:t>
            </a:r>
            <a:endParaRPr sz="1400">
              <a:latin typeface="Trebuchet MS"/>
              <a:cs typeface="Trebuchet MS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solidFill>
                  <a:srgbClr val="DFDFD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10" dirty="0">
                <a:solidFill>
                  <a:srgbClr val="DFDFDF"/>
                </a:solidFill>
                <a:latin typeface="Trebuchet MS"/>
                <a:cs typeface="Trebuchet MS"/>
              </a:rPr>
              <a:t>Digital</a:t>
            </a:r>
            <a:r>
              <a:rPr sz="1400" spc="-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DFDFDF"/>
                </a:solidFill>
                <a:latin typeface="Trebuchet MS"/>
                <a:cs typeface="Trebuchet MS"/>
              </a:rPr>
              <a:t>Ocean</a:t>
            </a:r>
            <a:endParaRPr sz="1400">
              <a:latin typeface="Trebuchet MS"/>
              <a:cs typeface="Trebuchet MS"/>
            </a:endParaRPr>
          </a:p>
          <a:p>
            <a:pPr marL="927100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20" dirty="0">
                <a:solidFill>
                  <a:srgbClr val="DFDFDF"/>
                </a:solidFill>
                <a:latin typeface="Trebuchet MS"/>
                <a:cs typeface="Trebuchet MS"/>
              </a:rPr>
              <a:t>OpenStack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20" dirty="0"/>
              <a:t>LAB</a:t>
            </a:r>
            <a:r>
              <a:rPr spc="-1485" dirty="0"/>
              <a:t> </a:t>
            </a:r>
            <a:r>
              <a:rPr spc="-1090"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4075" y="3237223"/>
            <a:ext cx="23558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0" dirty="0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sz="2100" spc="-10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Inventory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507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Create </a:t>
            </a:r>
            <a:r>
              <a:rPr sz="3600" spc="-725" dirty="0">
                <a:latin typeface="Arial Black"/>
                <a:cs typeface="Arial Black"/>
              </a:rPr>
              <a:t>the </a:t>
            </a:r>
            <a:r>
              <a:rPr sz="3600" spc="-810" dirty="0">
                <a:latin typeface="Arial Black"/>
                <a:cs typeface="Arial Black"/>
              </a:rPr>
              <a:t>Hosts </a:t>
            </a:r>
            <a:r>
              <a:rPr sz="3600" spc="-600" dirty="0">
                <a:latin typeface="Arial Black"/>
                <a:cs typeface="Arial Black"/>
              </a:rPr>
              <a:t>in </a:t>
            </a:r>
            <a:r>
              <a:rPr sz="3600" spc="-725" dirty="0">
                <a:latin typeface="Arial Black"/>
                <a:cs typeface="Arial Black"/>
              </a:rPr>
              <a:t>the</a:t>
            </a:r>
            <a:r>
              <a:rPr sz="3600" spc="-365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92621"/>
            <a:ext cx="8521065" cy="137922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web1</a:t>
            </a:r>
            <a:r>
              <a:rPr sz="1400" spc="-10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192.168.35.101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web2</a:t>
            </a:r>
            <a:r>
              <a:rPr sz="1400" spc="-10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192.168.35.102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app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192.168.35.103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db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192.168.35.104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431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Create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15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Inventory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given</a:t>
            </a:r>
            <a:r>
              <a:rPr sz="1800" spc="-3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DFDFDF"/>
                </a:solidFill>
                <a:latin typeface="Trebuchet MS"/>
                <a:cs typeface="Trebuchet MS"/>
              </a:rPr>
              <a:t>hosts: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Create </a:t>
            </a:r>
            <a:r>
              <a:rPr sz="3600" spc="-725" dirty="0">
                <a:latin typeface="Arial Black"/>
                <a:cs typeface="Arial Black"/>
              </a:rPr>
              <a:t>the </a:t>
            </a:r>
            <a:r>
              <a:rPr sz="3600" spc="-810" dirty="0">
                <a:latin typeface="Arial Black"/>
                <a:cs typeface="Arial Black"/>
              </a:rPr>
              <a:t>Groups </a:t>
            </a:r>
            <a:r>
              <a:rPr sz="3600" spc="-600" dirty="0">
                <a:latin typeface="Arial Black"/>
                <a:cs typeface="Arial Black"/>
              </a:rPr>
              <a:t>in </a:t>
            </a:r>
            <a:r>
              <a:rPr sz="3600" spc="-725" dirty="0">
                <a:latin typeface="Arial Black"/>
                <a:cs typeface="Arial Black"/>
              </a:rPr>
              <a:t>the</a:t>
            </a:r>
            <a:r>
              <a:rPr sz="3600" spc="-360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92621"/>
            <a:ext cx="8521065" cy="137922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webservers: web1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&amp;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web2</a:t>
            </a:r>
            <a:endParaRPr sz="1400">
              <a:latin typeface="Courier New"/>
              <a:cs typeface="Courier New"/>
            </a:endParaRPr>
          </a:p>
          <a:p>
            <a:pPr marL="85090" marR="6826884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appservers:</a:t>
            </a:r>
            <a:r>
              <a:rPr sz="14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app  dbservers:</a:t>
            </a:r>
            <a:r>
              <a:rPr sz="14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db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dc: webservers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&amp;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appservers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&amp;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dbservers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6915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Create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Inventory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for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given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groups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consist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of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below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servers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DFDFDF"/>
                </a:solidFill>
                <a:latin typeface="Trebuchet MS"/>
                <a:cs typeface="Trebuchet MS"/>
              </a:rPr>
              <a:t>&amp;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groups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56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183022"/>
            <a:ext cx="8521065" cy="3672840"/>
          </a:xfrm>
          <a:custGeom>
            <a:avLst/>
            <a:gdLst/>
            <a:ahLst/>
            <a:cxnLst/>
            <a:rect l="l" t="t" r="r" b="b"/>
            <a:pathLst>
              <a:path w="8521065" h="3672840">
                <a:moveTo>
                  <a:pt x="8520582" y="3672292"/>
                </a:moveTo>
                <a:lnTo>
                  <a:pt x="0" y="36722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6722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192927"/>
            <a:ext cx="1976120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web1 ansible_host=192.168.35.101  web2 ansible_host=192.168.35.102  app ansible_host=192.168.35.103  db</a:t>
            </a:r>
            <a:r>
              <a:rPr sz="8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ansible_host=192.168.35.104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223645">
              <a:lnSpc>
                <a:spcPct val="148400"/>
              </a:lnSpc>
              <a:spcBef>
                <a:spcPts val="5"/>
              </a:spcBef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[webservers]  web1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web2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223645">
              <a:lnSpc>
                <a:spcPct val="148400"/>
              </a:lnSpc>
              <a:spcBef>
                <a:spcPts val="5"/>
              </a:spcBef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[appservers]  app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284605">
              <a:lnSpc>
                <a:spcPct val="148400"/>
              </a:lnSpc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[dbservers]  db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162685">
              <a:lnSpc>
                <a:spcPct val="148400"/>
              </a:lnSpc>
            </a:pPr>
            <a:r>
              <a:rPr sz="800" spc="-5" dirty="0">
                <a:solidFill>
                  <a:srgbClr val="F2F2F2"/>
                </a:solidFill>
                <a:latin typeface="Courier New"/>
                <a:cs typeface="Courier New"/>
              </a:rPr>
              <a:t>[dc:children]  webservers  appservers  dbservers</a:t>
            </a:r>
            <a:endParaRPr sz="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0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Ad-Hoc </a:t>
            </a:r>
            <a:r>
              <a:rPr sz="3600" spc="-935" dirty="0">
                <a:latin typeface="Arial Black"/>
                <a:cs typeface="Arial Black"/>
              </a:rPr>
              <a:t>Commands </a:t>
            </a:r>
            <a:r>
              <a:rPr sz="3600" spc="-850" dirty="0">
                <a:latin typeface="Arial Black"/>
                <a:cs typeface="Arial Black"/>
              </a:rPr>
              <a:t>on</a:t>
            </a:r>
            <a:r>
              <a:rPr sz="3600" spc="-760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792621"/>
            <a:ext cx="8521065" cy="1489075"/>
          </a:xfrm>
          <a:custGeom>
            <a:avLst/>
            <a:gdLst/>
            <a:ahLst/>
            <a:cxnLst/>
            <a:rect l="l" t="t" r="r" b="b"/>
            <a:pathLst>
              <a:path w="8521065" h="1489075">
                <a:moveTo>
                  <a:pt x="8520582" y="1488597"/>
                </a:moveTo>
                <a:lnTo>
                  <a:pt x="0" y="1488597"/>
                </a:lnTo>
                <a:lnTo>
                  <a:pt x="0" y="0"/>
                </a:lnTo>
                <a:lnTo>
                  <a:pt x="8520582" y="0"/>
                </a:lnTo>
                <a:lnTo>
                  <a:pt x="8520582" y="148859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2811" y="1792621"/>
          <a:ext cx="3090543" cy="1276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73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web1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webservers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dc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1923" y="1299451"/>
            <a:ext cx="3700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Ping</a:t>
            </a:r>
            <a:r>
              <a:rPr sz="1800" spc="-4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groups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defined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4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Tip </a:t>
            </a:r>
            <a:r>
              <a:rPr sz="3600" spc="-615" dirty="0">
                <a:latin typeface="Arial Black"/>
                <a:cs typeface="Arial Black"/>
              </a:rPr>
              <a:t>#1: </a:t>
            </a:r>
            <a:r>
              <a:rPr sz="3600" spc="-925" dirty="0">
                <a:latin typeface="Arial Black"/>
                <a:cs typeface="Arial Black"/>
              </a:rPr>
              <a:t>SSH</a:t>
            </a:r>
            <a:r>
              <a:rPr sz="3600" spc="-815" dirty="0">
                <a:latin typeface="Arial Black"/>
                <a:cs typeface="Arial Black"/>
              </a:rPr>
              <a:t> </a:t>
            </a:r>
            <a:r>
              <a:rPr sz="3600" spc="-940" dirty="0">
                <a:latin typeface="Arial Black"/>
                <a:cs typeface="Arial Black"/>
              </a:rPr>
              <a:t>Keys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92621"/>
            <a:ext cx="8521065" cy="1123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vagrant ssh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control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ssh-agent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bash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ssh-add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/vagrant/keys/key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747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DFDFDF"/>
                </a:solidFill>
                <a:latin typeface="Trebuchet MS"/>
                <a:cs typeface="Trebuchet MS"/>
              </a:rPr>
              <a:t>set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up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DFDFDF"/>
                </a:solidFill>
                <a:latin typeface="Trebuchet MS"/>
                <a:cs typeface="Trebuchet MS"/>
              </a:rPr>
              <a:t>SSH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DFDFDF"/>
                </a:solidFill>
                <a:latin typeface="Trebuchet MS"/>
                <a:cs typeface="Trebuchet MS"/>
              </a:rPr>
              <a:t>agent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avoid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retyping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passwords,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can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add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private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key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099" y="3834817"/>
            <a:ext cx="8521065" cy="474980"/>
          </a:xfrm>
          <a:prstGeom prst="rect">
            <a:avLst/>
          </a:prstGeom>
          <a:solidFill>
            <a:srgbClr val="999999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ssh-keygen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323" y="3341646"/>
            <a:ext cx="288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Creating </a:t>
            </a:r>
            <a:r>
              <a:rPr sz="1800" spc="-12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rgbClr val="DFDFDF"/>
                </a:solidFill>
                <a:latin typeface="Trebuchet MS"/>
                <a:cs typeface="Trebuchet MS"/>
              </a:rPr>
              <a:t>New </a:t>
            </a:r>
            <a:r>
              <a:rPr sz="1800" spc="145" dirty="0">
                <a:solidFill>
                  <a:srgbClr val="DFDFDF"/>
                </a:solidFill>
                <a:latin typeface="Trebuchet MS"/>
                <a:cs typeface="Trebuchet MS"/>
              </a:rPr>
              <a:t>SSH</a:t>
            </a:r>
            <a:r>
              <a:rPr sz="1800" spc="-3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DFDFDF"/>
                </a:solidFill>
                <a:latin typeface="Trebuchet MS"/>
                <a:cs typeface="Trebuchet MS"/>
              </a:rPr>
              <a:t>Key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Pair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1" y="1677593"/>
            <a:ext cx="38468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5" dirty="0">
                <a:latin typeface="Arial Black"/>
                <a:cs typeface="Arial Black"/>
              </a:rPr>
              <a:t>Fundamentals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34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Tip </a:t>
            </a:r>
            <a:r>
              <a:rPr sz="3600" spc="-600" dirty="0">
                <a:latin typeface="Arial Black"/>
                <a:cs typeface="Arial Black"/>
              </a:rPr>
              <a:t>#2: </a:t>
            </a:r>
            <a:r>
              <a:rPr sz="3600" spc="-800" dirty="0">
                <a:latin typeface="Arial Black"/>
                <a:cs typeface="Arial Black"/>
              </a:rPr>
              <a:t>Host </a:t>
            </a:r>
            <a:r>
              <a:rPr sz="3600" spc="-965" dirty="0">
                <a:latin typeface="Arial Black"/>
                <a:cs typeface="Arial Black"/>
              </a:rPr>
              <a:t>Key</a:t>
            </a:r>
            <a:r>
              <a:rPr sz="3600" spc="-944" dirty="0">
                <a:latin typeface="Arial Black"/>
                <a:cs typeface="Arial Black"/>
              </a:rPr>
              <a:t> </a:t>
            </a:r>
            <a:r>
              <a:rPr sz="3600" spc="-805" dirty="0">
                <a:latin typeface="Arial Black"/>
                <a:cs typeface="Arial Black"/>
              </a:rPr>
              <a:t>Checking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2173620"/>
            <a:ext cx="8521065" cy="80835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[defaults]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host_key_checking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171262"/>
            <a:ext cx="6279515" cy="83883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If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wish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disable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host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key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checking,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can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do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so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by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editing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/etc/ansible/ansible.cfg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Trebuchet MS"/>
                <a:cs typeface="Trebuchet MS"/>
              </a:rPr>
              <a:t>~/.ansible.cfg</a:t>
            </a:r>
            <a:r>
              <a:rPr sz="1800" spc="-145" dirty="0">
                <a:solidFill>
                  <a:srgbClr val="DFDFD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9" y="3697617"/>
            <a:ext cx="8521065" cy="39306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export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ANSIBLE_HOST_KEY_CHECKING=False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23" y="3204448"/>
            <a:ext cx="541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Alternatively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this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1800" spc="-110" dirty="0">
                <a:solidFill>
                  <a:srgbClr val="DFDFDF"/>
                </a:solidFill>
                <a:latin typeface="Trebuchet MS"/>
                <a:cs typeface="Trebuchet MS"/>
              </a:rPr>
              <a:t>set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an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environment</a:t>
            </a:r>
            <a:r>
              <a:rPr sz="1800" spc="-3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variable: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0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Ad-Hoc </a:t>
            </a:r>
            <a:r>
              <a:rPr sz="3600" spc="-935" dirty="0">
                <a:latin typeface="Arial Black"/>
                <a:cs typeface="Arial Black"/>
              </a:rPr>
              <a:t>Commands </a:t>
            </a:r>
            <a:r>
              <a:rPr sz="3600" spc="-850" dirty="0">
                <a:latin typeface="Arial Black"/>
                <a:cs typeface="Arial Black"/>
              </a:rPr>
              <a:t>on</a:t>
            </a:r>
            <a:r>
              <a:rPr sz="3600" spc="-760" dirty="0">
                <a:latin typeface="Arial Black"/>
                <a:cs typeface="Arial Black"/>
              </a:rPr>
              <a:t>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792621"/>
            <a:ext cx="8521065" cy="1489075"/>
          </a:xfrm>
          <a:custGeom>
            <a:avLst/>
            <a:gdLst/>
            <a:ahLst/>
            <a:cxnLst/>
            <a:rect l="l" t="t" r="r" b="b"/>
            <a:pathLst>
              <a:path w="8521065" h="1489075">
                <a:moveTo>
                  <a:pt x="8520582" y="1488597"/>
                </a:moveTo>
                <a:lnTo>
                  <a:pt x="0" y="1488597"/>
                </a:lnTo>
                <a:lnTo>
                  <a:pt x="0" y="0"/>
                </a:lnTo>
                <a:lnTo>
                  <a:pt x="8520582" y="0"/>
                </a:lnTo>
                <a:lnTo>
                  <a:pt x="8520582" y="1488597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2811" y="1792621"/>
          <a:ext cx="4690108" cy="12761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4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273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shell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'ls -al'</a:t>
                      </a:r>
                      <a:r>
                        <a:rPr sz="1400" spc="-2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web1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shell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'whoami'</a:t>
                      </a:r>
                      <a:r>
                        <a:rPr sz="1400" spc="-1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app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shell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'ifconfig'</a:t>
                      </a:r>
                      <a:r>
                        <a:rPr sz="1400" spc="-7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webservers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shell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'hostname'</a:t>
                      </a:r>
                      <a:r>
                        <a:rPr sz="1400" spc="-2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dc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1923" y="1299451"/>
            <a:ext cx="614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DFDFDF"/>
                </a:solidFill>
                <a:latin typeface="Trebuchet MS"/>
                <a:cs typeface="Trebuchet MS"/>
              </a:rPr>
              <a:t>Run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some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shell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commands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hosts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groups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defined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65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Tip </a:t>
            </a:r>
            <a:r>
              <a:rPr sz="3600" spc="-615" dirty="0">
                <a:latin typeface="Arial Black"/>
                <a:cs typeface="Arial Black"/>
              </a:rPr>
              <a:t>#3:</a:t>
            </a:r>
            <a:r>
              <a:rPr sz="3600" spc="-480" dirty="0">
                <a:latin typeface="Arial Black"/>
                <a:cs typeface="Arial Black"/>
              </a:rPr>
              <a:t> </a:t>
            </a:r>
            <a:r>
              <a:rPr sz="3600" spc="-715" dirty="0">
                <a:latin typeface="Arial Black"/>
                <a:cs typeface="Arial Black"/>
              </a:rPr>
              <a:t>Patterns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868821"/>
            <a:ext cx="8521065" cy="2105660"/>
          </a:xfrm>
          <a:custGeom>
            <a:avLst/>
            <a:gdLst/>
            <a:ahLst/>
            <a:cxnLst/>
            <a:rect l="l" t="t" r="r" b="b"/>
            <a:pathLst>
              <a:path w="8521065" h="2105660">
                <a:moveTo>
                  <a:pt x="8520582" y="2105095"/>
                </a:moveTo>
                <a:lnTo>
                  <a:pt x="0" y="2105095"/>
                </a:lnTo>
                <a:lnTo>
                  <a:pt x="0" y="0"/>
                </a:lnTo>
                <a:lnTo>
                  <a:pt x="8520582" y="0"/>
                </a:lnTo>
                <a:lnTo>
                  <a:pt x="8520582" y="2105095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2811" y="1868821"/>
          <a:ext cx="4370703" cy="1599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273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web*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'appservers:dbservers'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49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'dc:!webservers'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ansible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-m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ping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2F2F2"/>
                          </a:solidFill>
                          <a:latin typeface="Courier New"/>
                          <a:cs typeface="Courier New"/>
                        </a:rPr>
                        <a:t>'dc:&amp;webservers'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1923" y="1299451"/>
            <a:ext cx="636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5" dirty="0">
                <a:solidFill>
                  <a:srgbClr val="DFDFDF"/>
                </a:solidFill>
                <a:latin typeface="Trebuchet MS"/>
                <a:cs typeface="Trebuchet MS"/>
              </a:rPr>
              <a:t>A</a:t>
            </a:r>
            <a:r>
              <a:rPr sz="1800" spc="-3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pattern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usually </a:t>
            </a:r>
            <a:r>
              <a:rPr sz="1800" spc="-85" dirty="0">
                <a:solidFill>
                  <a:srgbClr val="DFDFDF"/>
                </a:solidFill>
                <a:latin typeface="Trebuchet MS"/>
                <a:cs typeface="Trebuchet MS"/>
              </a:rPr>
              <a:t>refers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12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1800" spc="-110" dirty="0">
                <a:solidFill>
                  <a:srgbClr val="DFDFDF"/>
                </a:solidFill>
                <a:latin typeface="Trebuchet MS"/>
                <a:cs typeface="Trebuchet MS"/>
              </a:rPr>
              <a:t>set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groups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(which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sets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hosts)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6160" y="1677593"/>
            <a:ext cx="1551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30" dirty="0">
                <a:latin typeface="Arial Black"/>
                <a:cs typeface="Arial Black"/>
              </a:rPr>
              <a:t>Tasks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41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Tasks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02818"/>
            <a:ext cx="8355330" cy="340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400" spc="250" dirty="0">
                <a:solidFill>
                  <a:srgbClr val="DFDFDF"/>
                </a:solidFill>
                <a:latin typeface="Trebuchet MS"/>
                <a:cs typeface="Trebuchet MS"/>
              </a:rPr>
              <a:t>A</a:t>
            </a:r>
            <a:r>
              <a:rPr sz="2400" spc="-3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task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discrete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action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declaration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about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155" dirty="0">
                <a:solidFill>
                  <a:srgbClr val="DFDFDF"/>
                </a:solidFill>
                <a:latin typeface="Trebuchet MS"/>
                <a:cs typeface="Trebuchet MS"/>
              </a:rPr>
              <a:t>state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system.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169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Example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Tasks: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Directory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should</a:t>
            </a:r>
            <a:r>
              <a:rPr sz="2400" spc="-2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exist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Package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should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</a:t>
            </a:r>
            <a:r>
              <a:rPr sz="2400" spc="-2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installed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869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Service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should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</a:t>
            </a:r>
            <a:r>
              <a:rPr sz="2400" spc="-2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running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Cloud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Instance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should</a:t>
            </a:r>
            <a:r>
              <a:rPr sz="2400" spc="-3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exist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653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Tasks </a:t>
            </a:r>
            <a:r>
              <a:rPr sz="3600" spc="-865" dirty="0">
                <a:latin typeface="Arial Black"/>
                <a:cs typeface="Arial Black"/>
              </a:rPr>
              <a:t>as </a:t>
            </a:r>
            <a:r>
              <a:rPr sz="3600" spc="-780" dirty="0">
                <a:latin typeface="Arial Black"/>
                <a:cs typeface="Arial Black"/>
              </a:rPr>
              <a:t>Ad-Hoc</a:t>
            </a:r>
            <a:r>
              <a:rPr sz="3600" spc="-640" dirty="0">
                <a:latin typeface="Arial Black"/>
                <a:cs typeface="Arial Black"/>
              </a:rPr>
              <a:t> </a:t>
            </a:r>
            <a:r>
              <a:rPr sz="3600" spc="-935" dirty="0">
                <a:latin typeface="Arial Black"/>
                <a:cs typeface="Arial Black"/>
              </a:rPr>
              <a:t>Commands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02818"/>
            <a:ext cx="779145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execute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single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tasks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2400" spc="-5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sets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full-fill an 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ad-hoc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declarations.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2326020"/>
            <a:ext cx="8521065" cy="123253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webservers -m file -a "path=/var/www/html/assets</a:t>
            </a:r>
            <a:r>
              <a:rPr sz="14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state=directory"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webservers -m apt -a "name=nginx</a:t>
            </a:r>
            <a:r>
              <a:rPr sz="14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state=present"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webservers -m service -a "name=nginx enabled=yes</a:t>
            </a:r>
            <a:r>
              <a:rPr sz="14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state=started"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0114" y="1677593"/>
            <a:ext cx="2303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45" dirty="0">
                <a:latin typeface="Arial Black"/>
                <a:cs typeface="Arial Black"/>
              </a:rPr>
              <a:t>Modules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392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Modules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067040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420">
              <a:lnSpc>
                <a:spcPct val="114599"/>
              </a:lnSpc>
              <a:spcBef>
                <a:spcPts val="100"/>
              </a:spcBef>
            </a:pPr>
            <a:r>
              <a:rPr sz="2400" spc="20" dirty="0">
                <a:solidFill>
                  <a:srgbClr val="DFDFDF"/>
                </a:solidFill>
                <a:latin typeface="Trebuchet MS"/>
                <a:cs typeface="Trebuchet MS"/>
              </a:rPr>
              <a:t>Modules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bits of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code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copied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target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system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4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executed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satisfy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task</a:t>
            </a:r>
            <a:r>
              <a:rPr sz="2400" spc="-21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declaration.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18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Code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need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not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exist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remote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--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copies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it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over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85" dirty="0">
                <a:solidFill>
                  <a:srgbClr val="DFDFDF"/>
                </a:solidFill>
                <a:latin typeface="Trebuchet MS"/>
                <a:cs typeface="Trebuchet MS"/>
              </a:rPr>
              <a:t>Many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modules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come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with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2400" spc="-4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--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"batteries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included"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Custom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modules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developed</a:t>
            </a:r>
            <a:r>
              <a:rPr sz="2400" spc="-3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easily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Command/shell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modules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exists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 simple</a:t>
            </a:r>
            <a:r>
              <a:rPr sz="2400" spc="-35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commands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Script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exists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using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existing</a:t>
            </a:r>
            <a:r>
              <a:rPr sz="2400" spc="-4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DFDFDF"/>
                </a:solidFill>
                <a:latin typeface="Trebuchet MS"/>
                <a:cs typeface="Trebuchet MS"/>
              </a:rPr>
              <a:t>Raw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module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exists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executing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raw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commands</a:t>
            </a:r>
            <a:r>
              <a:rPr sz="2400" spc="-5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over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ssh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001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Modules</a:t>
            </a:r>
            <a:r>
              <a:rPr sz="3600" spc="-790" dirty="0">
                <a:latin typeface="Arial Black"/>
                <a:cs typeface="Arial Black"/>
              </a:rPr>
              <a:t> </a:t>
            </a:r>
            <a:r>
              <a:rPr sz="3600" spc="-795" dirty="0">
                <a:latin typeface="Arial Black"/>
                <a:cs typeface="Arial Black"/>
              </a:rPr>
              <a:t>Documentation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13307"/>
            <a:ext cx="685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30" dirty="0">
                <a:solidFill>
                  <a:srgbClr val="DFDFDF"/>
                </a:solidFill>
                <a:latin typeface="Trebuchet MS"/>
                <a:cs typeface="Trebuchet MS"/>
              </a:rPr>
              <a:t>Module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listing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documentation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via</a:t>
            </a:r>
            <a:r>
              <a:rPr sz="2400" spc="-4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ansible-doc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868821"/>
            <a:ext cx="8521065" cy="814069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ansible-doc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-l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ansible-doc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3042104"/>
            <a:ext cx="742442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index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u="heavy" spc="-135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2"/>
              </a:rPr>
              <a:t>http://docs.ansible.com/ansible/modules_by_category.html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0609" y="1677593"/>
            <a:ext cx="20027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125" dirty="0">
                <a:solidFill>
                  <a:srgbClr val="FFFFFF"/>
                </a:solidFill>
                <a:latin typeface="Arial Black"/>
                <a:cs typeface="Arial Black"/>
              </a:rPr>
              <a:t>#3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3244" y="3237223"/>
            <a:ext cx="28575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100" spc="4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21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Modules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31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5" dirty="0">
                <a:latin typeface="Arial Black"/>
                <a:cs typeface="Arial Black"/>
              </a:rPr>
              <a:t>Fundamentals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5" dirty="0"/>
              <a:t>What </a:t>
            </a:r>
            <a:r>
              <a:rPr spc="-40" dirty="0"/>
              <a:t>is</a:t>
            </a:r>
            <a:r>
              <a:rPr spc="-315" dirty="0"/>
              <a:t> </a:t>
            </a:r>
            <a:r>
              <a:rPr spc="-25" dirty="0"/>
              <a:t>Ansible?</a:t>
            </a: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110" dirty="0"/>
              <a:t>Why</a:t>
            </a:r>
            <a:r>
              <a:rPr spc="-195" dirty="0"/>
              <a:t> </a:t>
            </a:r>
            <a:r>
              <a:rPr spc="-25" dirty="0"/>
              <a:t>Ansible?</a:t>
            </a: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pc="-25" dirty="0"/>
              <a:t>Terms</a:t>
            </a: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Inventory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Host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Group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Playbook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Play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0526" y="2357486"/>
            <a:ext cx="155321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Task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spc="20" dirty="0">
                <a:solidFill>
                  <a:srgbClr val="DFDFDF"/>
                </a:solidFill>
                <a:latin typeface="Trebuchet MS"/>
                <a:cs typeface="Trebuchet MS"/>
              </a:rPr>
              <a:t>Modules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Library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14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780" dirty="0">
                <a:latin typeface="Arial Black"/>
                <a:cs typeface="Arial Black"/>
              </a:rPr>
              <a:t>Ad-Hoc</a:t>
            </a:r>
            <a:r>
              <a:rPr sz="3600" spc="-770" dirty="0">
                <a:latin typeface="Arial Black"/>
                <a:cs typeface="Arial Black"/>
              </a:rPr>
              <a:t> </a:t>
            </a:r>
            <a:r>
              <a:rPr sz="3600" spc="-935" dirty="0">
                <a:latin typeface="Arial Black"/>
                <a:cs typeface="Arial Black"/>
              </a:rPr>
              <a:t>Commands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89913"/>
            <a:ext cx="8521065" cy="47498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apt -a "name=nginx state=present update_cache=yes"</a:t>
            </a:r>
            <a:r>
              <a:rPr sz="14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528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with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apt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16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Tip </a:t>
            </a:r>
            <a:r>
              <a:rPr sz="3600" spc="-585" dirty="0">
                <a:latin typeface="Arial Black"/>
                <a:cs typeface="Arial Black"/>
              </a:rPr>
              <a:t>#4: </a:t>
            </a:r>
            <a:r>
              <a:rPr sz="3600" spc="-940" dirty="0">
                <a:latin typeface="Arial Black"/>
                <a:cs typeface="Arial Black"/>
              </a:rPr>
              <a:t>Become </a:t>
            </a:r>
            <a:r>
              <a:rPr sz="3600" spc="-620" dirty="0">
                <a:latin typeface="Arial Black"/>
                <a:cs typeface="Arial Black"/>
              </a:rPr>
              <a:t>(Privilege</a:t>
            </a:r>
            <a:r>
              <a:rPr sz="3600" spc="-180" dirty="0">
                <a:latin typeface="Arial Black"/>
                <a:cs typeface="Arial Black"/>
              </a:rPr>
              <a:t> </a:t>
            </a:r>
            <a:r>
              <a:rPr sz="3600" spc="-735" dirty="0">
                <a:latin typeface="Arial Black"/>
                <a:cs typeface="Arial Black"/>
              </a:rPr>
              <a:t>Escalation)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164196"/>
            <a:ext cx="834263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65">
              <a:lnSpc>
                <a:spcPct val="149300"/>
              </a:lnSpc>
              <a:spcBef>
                <a:spcPts val="100"/>
              </a:spcBef>
            </a:pPr>
            <a:r>
              <a:rPr sz="1800" spc="-15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can use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existing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privilege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escalation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systems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allow </a:t>
            </a:r>
            <a:r>
              <a:rPr sz="1800" spc="-12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user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execute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tasks</a:t>
            </a:r>
            <a:r>
              <a:rPr sz="1800" spc="-3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DFDFDF"/>
                </a:solidFill>
                <a:latin typeface="Trebuchet MS"/>
                <a:cs typeface="Trebuchet MS"/>
              </a:rPr>
              <a:t>as  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another.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rebuchet MS"/>
              <a:cs typeface="Trebuchet MS"/>
            </a:endParaRPr>
          </a:p>
          <a:p>
            <a:pPr marL="12700" marR="5080">
              <a:lnSpc>
                <a:spcPct val="149300"/>
              </a:lnSpc>
            </a:pPr>
            <a:r>
              <a:rPr sz="1800" spc="-15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allows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1800" spc="-125" dirty="0">
                <a:solidFill>
                  <a:srgbClr val="DFDFDF"/>
                </a:solidFill>
                <a:latin typeface="Trebuchet MS"/>
                <a:cs typeface="Trebuchet MS"/>
              </a:rPr>
              <a:t>‘become’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another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user,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different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from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user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logged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into 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machine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(remote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user). </a:t>
            </a:r>
            <a:r>
              <a:rPr sz="1800" spc="15" dirty="0">
                <a:solidFill>
                  <a:srgbClr val="DFDFDF"/>
                </a:solidFill>
                <a:latin typeface="Trebuchet MS"/>
                <a:cs typeface="Trebuchet MS"/>
              </a:rPr>
              <a:t>This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done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using</a:t>
            </a:r>
            <a:r>
              <a:rPr sz="1800" spc="-38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existing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privilege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escalation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tools,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which  </a:t>
            </a: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probably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already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use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have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configured,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like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sudo, </a:t>
            </a:r>
            <a:r>
              <a:rPr sz="1800" spc="-105" dirty="0">
                <a:solidFill>
                  <a:srgbClr val="DFDFDF"/>
                </a:solidFill>
                <a:latin typeface="Trebuchet MS"/>
                <a:cs typeface="Trebuchet MS"/>
              </a:rPr>
              <a:t>su, </a:t>
            </a:r>
            <a:r>
              <a:rPr sz="1800" spc="-120" dirty="0">
                <a:solidFill>
                  <a:srgbClr val="DFDFDF"/>
                </a:solidFill>
                <a:latin typeface="Trebuchet MS"/>
                <a:cs typeface="Trebuchet MS"/>
              </a:rPr>
              <a:t>pfexec,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doas,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pbrun,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dzdo,  </a:t>
            </a:r>
            <a:r>
              <a:rPr sz="1800" spc="-5" dirty="0">
                <a:solidFill>
                  <a:srgbClr val="DFDFDF"/>
                </a:solidFill>
                <a:latin typeface="Trebuchet MS"/>
                <a:cs typeface="Trebuchet MS"/>
              </a:rPr>
              <a:t>ksu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1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4371091"/>
            <a:ext cx="8521065" cy="47498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shell -a "whoami" web1</a:t>
            </a:r>
            <a:r>
              <a:rPr sz="14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--become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14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780" dirty="0">
                <a:latin typeface="Arial Black"/>
                <a:cs typeface="Arial Black"/>
              </a:rPr>
              <a:t>Ad-Hoc</a:t>
            </a:r>
            <a:r>
              <a:rPr sz="3600" spc="-770" dirty="0">
                <a:latin typeface="Arial Black"/>
                <a:cs typeface="Arial Black"/>
              </a:rPr>
              <a:t> </a:t>
            </a:r>
            <a:r>
              <a:rPr sz="3600" spc="-935" dirty="0">
                <a:latin typeface="Arial Black"/>
                <a:cs typeface="Arial Black"/>
              </a:rPr>
              <a:t>Commands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89913"/>
            <a:ext cx="8521065" cy="47498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apt -a "name=nginx state=present update_cache=yes" web1</a:t>
            </a:r>
            <a:r>
              <a:rPr sz="14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--become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528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with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apt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9" y="3009118"/>
            <a:ext cx="8521065" cy="81026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service -a "name=nginx state=started enabled=yes"</a:t>
            </a:r>
            <a:r>
              <a:rPr sz="14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--become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23" y="2518649"/>
            <a:ext cx="675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service enabled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started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with</a:t>
            </a:r>
            <a:r>
              <a:rPr sz="1800" spc="-3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service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14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780" dirty="0">
                <a:latin typeface="Arial Black"/>
                <a:cs typeface="Arial Black"/>
              </a:rPr>
              <a:t>Ad-Hoc</a:t>
            </a:r>
            <a:r>
              <a:rPr sz="3600" spc="-770" dirty="0">
                <a:latin typeface="Arial Black"/>
                <a:cs typeface="Arial Black"/>
              </a:rPr>
              <a:t> </a:t>
            </a:r>
            <a:r>
              <a:rPr sz="3600" spc="-935" dirty="0">
                <a:latin typeface="Arial Black"/>
                <a:cs typeface="Arial Black"/>
              </a:rPr>
              <a:t>Commands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1789921"/>
            <a:ext cx="8521065" cy="81026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file -a "path=/usr/share/nginx/html state=directory"</a:t>
            </a:r>
            <a:r>
              <a:rPr sz="1400" spc="-6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--become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23" y="1299451"/>
            <a:ext cx="740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spc="-105" dirty="0">
                <a:solidFill>
                  <a:srgbClr val="DFDFDF"/>
                </a:solidFill>
                <a:latin typeface="Trebuchet MS"/>
                <a:cs typeface="Trebuchet MS"/>
              </a:rPr>
              <a:t>/usr/share/nginx/html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directory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exists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with</a:t>
            </a:r>
            <a:r>
              <a:rPr sz="1800" spc="-4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file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699" y="3466317"/>
            <a:ext cx="8521065" cy="81026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copy -a "src=index.html</a:t>
            </a:r>
            <a:r>
              <a:rPr sz="14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dest=/usr/share/nginx/html/index.html"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--become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923" y="2975848"/>
            <a:ext cx="7386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Update </a:t>
            </a:r>
            <a:r>
              <a:rPr sz="1800" spc="-105" dirty="0">
                <a:solidFill>
                  <a:srgbClr val="DFDFDF"/>
                </a:solidFill>
                <a:latin typeface="Trebuchet MS"/>
                <a:cs typeface="Trebuchet MS"/>
              </a:rPr>
              <a:t>/usr/share/nginx/html/index.html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file </a:t>
            </a:r>
            <a:r>
              <a:rPr sz="1800" spc="-12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custom </a:t>
            </a:r>
            <a:r>
              <a:rPr sz="1800" spc="-80" dirty="0">
                <a:solidFill>
                  <a:srgbClr val="DFDFDF"/>
                </a:solidFill>
                <a:latin typeface="Trebuchet MS"/>
                <a:cs typeface="Trebuchet MS"/>
              </a:rPr>
              <a:t>file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with copy</a:t>
            </a:r>
            <a:r>
              <a:rPr sz="1800" spc="-1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DFDFDF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02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0" dirty="0">
                <a:latin typeface="Arial Black"/>
                <a:cs typeface="Arial Black"/>
              </a:rPr>
              <a:t>Modules</a:t>
            </a:r>
            <a:r>
              <a:rPr sz="3600" spc="-805" dirty="0">
                <a:latin typeface="Arial Black"/>
                <a:cs typeface="Arial Black"/>
              </a:rPr>
              <a:t> </a:t>
            </a:r>
            <a:r>
              <a:rPr sz="3600" spc="-819" dirty="0">
                <a:latin typeface="Arial Black"/>
                <a:cs typeface="Arial Black"/>
              </a:rPr>
              <a:t>Exercises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8" y="1165102"/>
            <a:ext cx="8103870" cy="166370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5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i="1" spc="-90" dirty="0">
                <a:solidFill>
                  <a:srgbClr val="FFFFFF"/>
                </a:solidFill>
                <a:latin typeface="Trebuchet MS"/>
                <a:cs typeface="Trebuchet MS"/>
              </a:rPr>
              <a:t>default-jdk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package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installed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2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appservers.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greeting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user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created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2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appservers.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i="1" spc="-130" dirty="0">
                <a:solidFill>
                  <a:srgbClr val="FFFFFF"/>
                </a:solidFill>
                <a:latin typeface="Trebuchet MS"/>
                <a:cs typeface="Trebuchet MS"/>
              </a:rPr>
              <a:t>/var/log/greeting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directory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owned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1800" i="1" spc="-75" dirty="0">
                <a:solidFill>
                  <a:srgbClr val="FFFFFF"/>
                </a:solidFill>
                <a:latin typeface="Trebuchet MS"/>
                <a:cs typeface="Trebuchet MS"/>
              </a:rPr>
              <a:t>greeting </a:t>
            </a:r>
            <a:r>
              <a:rPr sz="1800" spc="-55" dirty="0">
                <a:solidFill>
                  <a:srgbClr val="DFDFDF"/>
                </a:solidFill>
                <a:latin typeface="Trebuchet MS"/>
                <a:cs typeface="Trebuchet MS"/>
              </a:rPr>
              <a:t>user </a:t>
            </a:r>
            <a:r>
              <a:rPr sz="1800" spc="-100" dirty="0">
                <a:solidFill>
                  <a:srgbClr val="DFDFDF"/>
                </a:solidFill>
                <a:latin typeface="Trebuchet MS"/>
                <a:cs typeface="Trebuchet MS"/>
              </a:rPr>
              <a:t>created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8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appservers.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DFDFDF"/>
                </a:solidFill>
                <a:latin typeface="Trebuchet MS"/>
                <a:cs typeface="Trebuchet MS"/>
              </a:rPr>
              <a:t>Ensure </a:t>
            </a:r>
            <a:r>
              <a:rPr sz="1800" i="1" spc="-50" dirty="0">
                <a:solidFill>
                  <a:srgbClr val="FFFFFF"/>
                </a:solidFill>
                <a:latin typeface="Trebuchet MS"/>
                <a:cs typeface="Trebuchet MS"/>
              </a:rPr>
              <a:t>mongodb-server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package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installed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2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dbservers.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022" y="1677593"/>
            <a:ext cx="1474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55" dirty="0">
                <a:latin typeface="Arial Black"/>
                <a:cs typeface="Arial Black"/>
              </a:rPr>
              <a:t>Plays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894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Plays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1311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Plays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ordered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sets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tasks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execute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against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host</a:t>
            </a:r>
            <a:r>
              <a:rPr sz="2400" spc="-3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selections 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from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</a:t>
            </a:r>
            <a:r>
              <a:rPr sz="2400" spc="-21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inventory.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349" y="2636869"/>
            <a:ext cx="8291830" cy="2350135"/>
          </a:xfrm>
          <a:custGeom>
            <a:avLst/>
            <a:gdLst/>
            <a:ahLst/>
            <a:cxnLst/>
            <a:rect l="l" t="t" r="r" b="b"/>
            <a:pathLst>
              <a:path w="8291830" h="2350135">
                <a:moveTo>
                  <a:pt x="7900034" y="2349895"/>
                </a:moveTo>
                <a:lnTo>
                  <a:pt x="391656" y="2349895"/>
                </a:lnTo>
                <a:lnTo>
                  <a:pt x="342527" y="2346843"/>
                </a:lnTo>
                <a:lnTo>
                  <a:pt x="295220" y="2337933"/>
                </a:lnTo>
                <a:lnTo>
                  <a:pt x="250100" y="2323532"/>
                </a:lnTo>
                <a:lnTo>
                  <a:pt x="207536" y="2304006"/>
                </a:lnTo>
                <a:lnTo>
                  <a:pt x="167894" y="2279724"/>
                </a:lnTo>
                <a:lnTo>
                  <a:pt x="131541" y="2251051"/>
                </a:lnTo>
                <a:lnTo>
                  <a:pt x="98844" y="2218354"/>
                </a:lnTo>
                <a:lnTo>
                  <a:pt x="70171" y="2182002"/>
                </a:lnTo>
                <a:lnTo>
                  <a:pt x="45888" y="2142361"/>
                </a:lnTo>
                <a:lnTo>
                  <a:pt x="26362" y="2099797"/>
                </a:lnTo>
                <a:lnTo>
                  <a:pt x="11961" y="2054679"/>
                </a:lnTo>
                <a:lnTo>
                  <a:pt x="3051" y="2007373"/>
                </a:lnTo>
                <a:lnTo>
                  <a:pt x="0" y="1958246"/>
                </a:lnTo>
                <a:lnTo>
                  <a:pt x="0" y="391649"/>
                </a:lnTo>
                <a:lnTo>
                  <a:pt x="3051" y="342522"/>
                </a:lnTo>
                <a:lnTo>
                  <a:pt x="11961" y="295215"/>
                </a:lnTo>
                <a:lnTo>
                  <a:pt x="26362" y="250097"/>
                </a:lnTo>
                <a:lnTo>
                  <a:pt x="45888" y="207533"/>
                </a:lnTo>
                <a:lnTo>
                  <a:pt x="70171" y="167892"/>
                </a:lnTo>
                <a:lnTo>
                  <a:pt x="98844" y="131540"/>
                </a:lnTo>
                <a:lnTo>
                  <a:pt x="131541" y="98844"/>
                </a:lnTo>
                <a:lnTo>
                  <a:pt x="167894" y="70171"/>
                </a:lnTo>
                <a:lnTo>
                  <a:pt x="207536" y="45888"/>
                </a:lnTo>
                <a:lnTo>
                  <a:pt x="250100" y="26362"/>
                </a:lnTo>
                <a:lnTo>
                  <a:pt x="295220" y="11961"/>
                </a:lnTo>
                <a:lnTo>
                  <a:pt x="342527" y="3051"/>
                </a:lnTo>
                <a:lnTo>
                  <a:pt x="391656" y="0"/>
                </a:lnTo>
                <a:lnTo>
                  <a:pt x="7900034" y="0"/>
                </a:lnTo>
                <a:lnTo>
                  <a:pt x="7951513" y="3397"/>
                </a:lnTo>
                <a:lnTo>
                  <a:pt x="8001673" y="13421"/>
                </a:lnTo>
                <a:lnTo>
                  <a:pt x="8049905" y="29818"/>
                </a:lnTo>
                <a:lnTo>
                  <a:pt x="8095602" y="52336"/>
                </a:lnTo>
                <a:lnTo>
                  <a:pt x="8138155" y="80723"/>
                </a:lnTo>
                <a:lnTo>
                  <a:pt x="8176958" y="114724"/>
                </a:lnTo>
                <a:lnTo>
                  <a:pt x="8210960" y="153527"/>
                </a:lnTo>
                <a:lnTo>
                  <a:pt x="8239346" y="196081"/>
                </a:lnTo>
                <a:lnTo>
                  <a:pt x="8261864" y="241777"/>
                </a:lnTo>
                <a:lnTo>
                  <a:pt x="8278262" y="290009"/>
                </a:lnTo>
                <a:lnTo>
                  <a:pt x="8288285" y="340169"/>
                </a:lnTo>
                <a:lnTo>
                  <a:pt x="8291683" y="391649"/>
                </a:lnTo>
                <a:lnTo>
                  <a:pt x="8291683" y="1958246"/>
                </a:lnTo>
                <a:lnTo>
                  <a:pt x="8288631" y="2007373"/>
                </a:lnTo>
                <a:lnTo>
                  <a:pt x="8279721" y="2054679"/>
                </a:lnTo>
                <a:lnTo>
                  <a:pt x="8265320" y="2099797"/>
                </a:lnTo>
                <a:lnTo>
                  <a:pt x="8245794" y="2142361"/>
                </a:lnTo>
                <a:lnTo>
                  <a:pt x="8221512" y="2182002"/>
                </a:lnTo>
                <a:lnTo>
                  <a:pt x="8192839" y="2218354"/>
                </a:lnTo>
                <a:lnTo>
                  <a:pt x="8160142" y="2251051"/>
                </a:lnTo>
                <a:lnTo>
                  <a:pt x="8123790" y="2279724"/>
                </a:lnTo>
                <a:lnTo>
                  <a:pt x="8084149" y="2304006"/>
                </a:lnTo>
                <a:lnTo>
                  <a:pt x="8041585" y="2323532"/>
                </a:lnTo>
                <a:lnTo>
                  <a:pt x="7996467" y="2337933"/>
                </a:lnTo>
                <a:lnTo>
                  <a:pt x="7949161" y="2346843"/>
                </a:lnTo>
                <a:lnTo>
                  <a:pt x="7900034" y="234989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4086" y="2817498"/>
            <a:ext cx="33674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4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861" y="3199006"/>
            <a:ext cx="7872730" cy="1624965"/>
            <a:chOff x="704861" y="3199006"/>
            <a:chExt cx="7872730" cy="1624965"/>
          </a:xfrm>
        </p:grpSpPr>
        <p:sp>
          <p:nvSpPr>
            <p:cNvPr id="7" name="object 7"/>
            <p:cNvSpPr/>
            <p:nvPr/>
          </p:nvSpPr>
          <p:spPr>
            <a:xfrm>
              <a:off x="719148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3533742" y="1596296"/>
                  </a:moveTo>
                  <a:lnTo>
                    <a:pt x="266054" y="1596296"/>
                  </a:lnTo>
                  <a:lnTo>
                    <a:pt x="218231" y="1592010"/>
                  </a:lnTo>
                  <a:lnTo>
                    <a:pt x="173219" y="1579650"/>
                  </a:lnTo>
                  <a:lnTo>
                    <a:pt x="131771" y="1559970"/>
                  </a:lnTo>
                  <a:lnTo>
                    <a:pt x="94639" y="1533721"/>
                  </a:lnTo>
                  <a:lnTo>
                    <a:pt x="62572" y="1501655"/>
                  </a:lnTo>
                  <a:lnTo>
                    <a:pt x="36324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lnTo>
                    <a:pt x="4286" y="218229"/>
                  </a:lnTo>
                  <a:lnTo>
                    <a:pt x="16645" y="173220"/>
                  </a:lnTo>
                  <a:lnTo>
                    <a:pt x="36324" y="131773"/>
                  </a:lnTo>
                  <a:lnTo>
                    <a:pt x="62572" y="94641"/>
                  </a:lnTo>
                  <a:lnTo>
                    <a:pt x="94639" y="62574"/>
                  </a:lnTo>
                  <a:lnTo>
                    <a:pt x="131771" y="36325"/>
                  </a:lnTo>
                  <a:lnTo>
                    <a:pt x="173219" y="16645"/>
                  </a:lnTo>
                  <a:lnTo>
                    <a:pt x="218231" y="4286"/>
                  </a:lnTo>
                  <a:lnTo>
                    <a:pt x="266054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5" y="1378067"/>
                  </a:lnTo>
                  <a:lnTo>
                    <a:pt x="3783146" y="1423076"/>
                  </a:lnTo>
                  <a:lnTo>
                    <a:pt x="3763466" y="1464522"/>
                  </a:lnTo>
                  <a:lnTo>
                    <a:pt x="3737217" y="1501655"/>
                  </a:lnTo>
                  <a:lnTo>
                    <a:pt x="3705150" y="1533721"/>
                  </a:lnTo>
                  <a:lnTo>
                    <a:pt x="3668018" y="1559970"/>
                  </a:lnTo>
                  <a:lnTo>
                    <a:pt x="3626571" y="1579650"/>
                  </a:lnTo>
                  <a:lnTo>
                    <a:pt x="3581562" y="1592010"/>
                  </a:lnTo>
                  <a:lnTo>
                    <a:pt x="3533742" y="1596296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148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0" y="266049"/>
                  </a:moveTo>
                  <a:lnTo>
                    <a:pt x="4286" y="218229"/>
                  </a:lnTo>
                  <a:lnTo>
                    <a:pt x="16645" y="173220"/>
                  </a:lnTo>
                  <a:lnTo>
                    <a:pt x="36324" y="131773"/>
                  </a:lnTo>
                  <a:lnTo>
                    <a:pt x="62572" y="94641"/>
                  </a:lnTo>
                  <a:lnTo>
                    <a:pt x="94639" y="62574"/>
                  </a:lnTo>
                  <a:lnTo>
                    <a:pt x="131771" y="36325"/>
                  </a:lnTo>
                  <a:lnTo>
                    <a:pt x="173219" y="16645"/>
                  </a:lnTo>
                  <a:lnTo>
                    <a:pt x="218231" y="4286"/>
                  </a:lnTo>
                  <a:lnTo>
                    <a:pt x="266054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5" y="1378067"/>
                  </a:lnTo>
                  <a:lnTo>
                    <a:pt x="3783146" y="1423076"/>
                  </a:lnTo>
                  <a:lnTo>
                    <a:pt x="3763466" y="1464522"/>
                  </a:lnTo>
                  <a:lnTo>
                    <a:pt x="3737217" y="1501655"/>
                  </a:lnTo>
                  <a:lnTo>
                    <a:pt x="3705150" y="1533721"/>
                  </a:lnTo>
                  <a:lnTo>
                    <a:pt x="3668018" y="1559970"/>
                  </a:lnTo>
                  <a:lnTo>
                    <a:pt x="3626571" y="1579650"/>
                  </a:lnTo>
                  <a:lnTo>
                    <a:pt x="3581562" y="1592010"/>
                  </a:lnTo>
                  <a:lnTo>
                    <a:pt x="3533742" y="1596296"/>
                  </a:lnTo>
                  <a:lnTo>
                    <a:pt x="266054" y="1596296"/>
                  </a:lnTo>
                  <a:lnTo>
                    <a:pt x="218231" y="1592010"/>
                  </a:lnTo>
                  <a:lnTo>
                    <a:pt x="173219" y="1579650"/>
                  </a:lnTo>
                  <a:lnTo>
                    <a:pt x="131771" y="1559970"/>
                  </a:lnTo>
                  <a:lnTo>
                    <a:pt x="94639" y="1533721"/>
                  </a:lnTo>
                  <a:lnTo>
                    <a:pt x="62572" y="1501655"/>
                  </a:lnTo>
                  <a:lnTo>
                    <a:pt x="36324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7315" y="3213293"/>
              <a:ext cx="3799840" cy="1596390"/>
            </a:xfrm>
            <a:custGeom>
              <a:avLst/>
              <a:gdLst/>
              <a:ahLst/>
              <a:cxnLst/>
              <a:rect l="l" t="t" r="r" b="b"/>
              <a:pathLst>
                <a:path w="3799840" h="1596389">
                  <a:moveTo>
                    <a:pt x="3533742" y="1596296"/>
                  </a:moveTo>
                  <a:lnTo>
                    <a:pt x="266049" y="1596296"/>
                  </a:lnTo>
                  <a:lnTo>
                    <a:pt x="218229" y="1592010"/>
                  </a:lnTo>
                  <a:lnTo>
                    <a:pt x="173220" y="1579650"/>
                  </a:lnTo>
                  <a:lnTo>
                    <a:pt x="131773" y="1559970"/>
                  </a:lnTo>
                  <a:lnTo>
                    <a:pt x="94641" y="1533721"/>
                  </a:lnTo>
                  <a:lnTo>
                    <a:pt x="62574" y="1501655"/>
                  </a:lnTo>
                  <a:lnTo>
                    <a:pt x="36325" y="1464522"/>
                  </a:lnTo>
                  <a:lnTo>
                    <a:pt x="16645" y="1423076"/>
                  </a:lnTo>
                  <a:lnTo>
                    <a:pt x="4286" y="1378067"/>
                  </a:lnTo>
                  <a:lnTo>
                    <a:pt x="0" y="1330247"/>
                  </a:lnTo>
                  <a:lnTo>
                    <a:pt x="0" y="266049"/>
                  </a:lnTo>
                  <a:lnTo>
                    <a:pt x="4286" y="218229"/>
                  </a:lnTo>
                  <a:lnTo>
                    <a:pt x="16645" y="173220"/>
                  </a:lnTo>
                  <a:lnTo>
                    <a:pt x="36325" y="131773"/>
                  </a:lnTo>
                  <a:lnTo>
                    <a:pt x="62574" y="94641"/>
                  </a:lnTo>
                  <a:lnTo>
                    <a:pt x="94641" y="62574"/>
                  </a:lnTo>
                  <a:lnTo>
                    <a:pt x="131773" y="36325"/>
                  </a:lnTo>
                  <a:lnTo>
                    <a:pt x="173220" y="16645"/>
                  </a:lnTo>
                  <a:lnTo>
                    <a:pt x="218229" y="4286"/>
                  </a:lnTo>
                  <a:lnTo>
                    <a:pt x="266049" y="0"/>
                  </a:lnTo>
                  <a:lnTo>
                    <a:pt x="3533742" y="0"/>
                  </a:lnTo>
                  <a:lnTo>
                    <a:pt x="3585883" y="5158"/>
                  </a:lnTo>
                  <a:lnTo>
                    <a:pt x="3635548" y="20249"/>
                  </a:lnTo>
                  <a:lnTo>
                    <a:pt x="3681342" y="44697"/>
                  </a:lnTo>
                  <a:lnTo>
                    <a:pt x="3721867" y="77924"/>
                  </a:lnTo>
                  <a:lnTo>
                    <a:pt x="3755094" y="118449"/>
                  </a:lnTo>
                  <a:lnTo>
                    <a:pt x="3779542" y="164243"/>
                  </a:lnTo>
                  <a:lnTo>
                    <a:pt x="3794633" y="213908"/>
                  </a:lnTo>
                  <a:lnTo>
                    <a:pt x="3799792" y="266049"/>
                  </a:lnTo>
                  <a:lnTo>
                    <a:pt x="3799792" y="1330247"/>
                  </a:lnTo>
                  <a:lnTo>
                    <a:pt x="3795506" y="1378067"/>
                  </a:lnTo>
                  <a:lnTo>
                    <a:pt x="3783149" y="1423076"/>
                  </a:lnTo>
                  <a:lnTo>
                    <a:pt x="3763472" y="1464522"/>
                  </a:lnTo>
                  <a:lnTo>
                    <a:pt x="3737225" y="1501655"/>
                  </a:lnTo>
                  <a:lnTo>
                    <a:pt x="3705161" y="1533721"/>
                  </a:lnTo>
                  <a:lnTo>
                    <a:pt x="3668029" y="1559970"/>
                  </a:lnTo>
                  <a:lnTo>
                    <a:pt x="3626582" y="1579650"/>
                  </a:lnTo>
                  <a:lnTo>
                    <a:pt x="3581569" y="1592010"/>
                  </a:lnTo>
                  <a:lnTo>
                    <a:pt x="3533742" y="159629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715" y="3691343"/>
              <a:ext cx="3477895" cy="1009015"/>
            </a:xfrm>
            <a:custGeom>
              <a:avLst/>
              <a:gdLst/>
              <a:ahLst/>
              <a:cxnLst/>
              <a:rect l="l" t="t" r="r" b="b"/>
              <a:pathLst>
                <a:path w="3477895" h="1009014">
                  <a:moveTo>
                    <a:pt x="1695894" y="168109"/>
                  </a:moveTo>
                  <a:lnTo>
                    <a:pt x="1683105" y="103771"/>
                  </a:lnTo>
                  <a:lnTo>
                    <a:pt x="1646669" y="49225"/>
                  </a:lnTo>
                  <a:lnTo>
                    <a:pt x="1592122" y="12801"/>
                  </a:lnTo>
                  <a:lnTo>
                    <a:pt x="1527797" y="0"/>
                  </a:lnTo>
                  <a:lnTo>
                    <a:pt x="168097" y="0"/>
                  </a:lnTo>
                  <a:lnTo>
                    <a:pt x="123418" y="6007"/>
                  </a:lnTo>
                  <a:lnTo>
                    <a:pt x="83261" y="22961"/>
                  </a:lnTo>
                  <a:lnTo>
                    <a:pt x="49237" y="49250"/>
                  </a:lnTo>
                  <a:lnTo>
                    <a:pt x="22948" y="83273"/>
                  </a:lnTo>
                  <a:lnTo>
                    <a:pt x="6007" y="123418"/>
                  </a:lnTo>
                  <a:lnTo>
                    <a:pt x="0" y="168109"/>
                  </a:lnTo>
                  <a:lnTo>
                    <a:pt x="0" y="840498"/>
                  </a:lnTo>
                  <a:lnTo>
                    <a:pt x="6007" y="885190"/>
                  </a:lnTo>
                  <a:lnTo>
                    <a:pt x="22948" y="925334"/>
                  </a:lnTo>
                  <a:lnTo>
                    <a:pt x="49237" y="959358"/>
                  </a:lnTo>
                  <a:lnTo>
                    <a:pt x="83261" y="985647"/>
                  </a:lnTo>
                  <a:lnTo>
                    <a:pt x="123418" y="1002601"/>
                  </a:lnTo>
                  <a:lnTo>
                    <a:pt x="168097" y="1008608"/>
                  </a:lnTo>
                  <a:lnTo>
                    <a:pt x="1527797" y="1008608"/>
                  </a:lnTo>
                  <a:lnTo>
                    <a:pt x="1572488" y="1002601"/>
                  </a:lnTo>
                  <a:lnTo>
                    <a:pt x="1612646" y="985647"/>
                  </a:lnTo>
                  <a:lnTo>
                    <a:pt x="1646656" y="959358"/>
                  </a:lnTo>
                  <a:lnTo>
                    <a:pt x="1672945" y="925334"/>
                  </a:lnTo>
                  <a:lnTo>
                    <a:pt x="1689887" y="885190"/>
                  </a:lnTo>
                  <a:lnTo>
                    <a:pt x="1695894" y="840498"/>
                  </a:lnTo>
                  <a:lnTo>
                    <a:pt x="1695894" y="168109"/>
                  </a:lnTo>
                  <a:close/>
                </a:path>
                <a:path w="3477895" h="1009014">
                  <a:moveTo>
                    <a:pt x="3477793" y="168109"/>
                  </a:moveTo>
                  <a:lnTo>
                    <a:pt x="3465004" y="103771"/>
                  </a:lnTo>
                  <a:lnTo>
                    <a:pt x="3428568" y="49225"/>
                  </a:lnTo>
                  <a:lnTo>
                    <a:pt x="3374021" y="12801"/>
                  </a:lnTo>
                  <a:lnTo>
                    <a:pt x="3309696" y="0"/>
                  </a:lnTo>
                  <a:lnTo>
                    <a:pt x="1949996" y="0"/>
                  </a:lnTo>
                  <a:lnTo>
                    <a:pt x="1905317" y="6007"/>
                  </a:lnTo>
                  <a:lnTo>
                    <a:pt x="1865160" y="22961"/>
                  </a:lnTo>
                  <a:lnTo>
                    <a:pt x="1831136" y="49250"/>
                  </a:lnTo>
                  <a:lnTo>
                    <a:pt x="1804847" y="83273"/>
                  </a:lnTo>
                  <a:lnTo>
                    <a:pt x="1787906" y="123418"/>
                  </a:lnTo>
                  <a:lnTo>
                    <a:pt x="1781898" y="168109"/>
                  </a:lnTo>
                  <a:lnTo>
                    <a:pt x="1781898" y="840498"/>
                  </a:lnTo>
                  <a:lnTo>
                    <a:pt x="1787906" y="885190"/>
                  </a:lnTo>
                  <a:lnTo>
                    <a:pt x="1804847" y="925334"/>
                  </a:lnTo>
                  <a:lnTo>
                    <a:pt x="1831136" y="959358"/>
                  </a:lnTo>
                  <a:lnTo>
                    <a:pt x="1865160" y="985647"/>
                  </a:lnTo>
                  <a:lnTo>
                    <a:pt x="1905317" y="1002601"/>
                  </a:lnTo>
                  <a:lnTo>
                    <a:pt x="1949996" y="1008608"/>
                  </a:lnTo>
                  <a:lnTo>
                    <a:pt x="3309696" y="1008608"/>
                  </a:lnTo>
                  <a:lnTo>
                    <a:pt x="3354387" y="1002601"/>
                  </a:lnTo>
                  <a:lnTo>
                    <a:pt x="3394545" y="985647"/>
                  </a:lnTo>
                  <a:lnTo>
                    <a:pt x="3428568" y="959358"/>
                  </a:lnTo>
                  <a:lnTo>
                    <a:pt x="3454844" y="925334"/>
                  </a:lnTo>
                  <a:lnTo>
                    <a:pt x="3471786" y="885190"/>
                  </a:lnTo>
                  <a:lnTo>
                    <a:pt x="3477793" y="840498"/>
                  </a:lnTo>
                  <a:lnTo>
                    <a:pt x="3477793" y="16810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0098" y="3355095"/>
            <a:ext cx="301942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20" dirty="0">
                <a:solidFill>
                  <a:srgbClr val="FFFFFF"/>
                </a:solidFill>
                <a:latin typeface="Arial Black"/>
                <a:cs typeface="Arial Black"/>
              </a:rPr>
              <a:t>Start </a:t>
            </a:r>
            <a:r>
              <a:rPr sz="1800" spc="-445" dirty="0">
                <a:solidFill>
                  <a:srgbClr val="FFFFFF"/>
                </a:solidFill>
                <a:latin typeface="Arial Black"/>
                <a:cs typeface="Arial Black"/>
              </a:rPr>
              <a:t>Apache</a:t>
            </a:r>
            <a:r>
              <a:rPr sz="1800" spc="-4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459" dirty="0">
                <a:solidFill>
                  <a:srgbClr val="FFFFFF"/>
                </a:solidFill>
                <a:latin typeface="Arial Black"/>
                <a:cs typeface="Arial Black"/>
              </a:rPr>
              <a:t>Tomcat</a:t>
            </a:r>
            <a:endParaRPr sz="1800">
              <a:latin typeface="Arial Black"/>
              <a:cs typeface="Arial Black"/>
            </a:endParaRPr>
          </a:p>
          <a:p>
            <a:pPr marL="140335">
              <a:lnSpc>
                <a:spcPct val="100000"/>
              </a:lnSpc>
              <a:spcBef>
                <a:spcPts val="1395"/>
              </a:spcBef>
              <a:tabLst>
                <a:tab pos="192214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Java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2261" y="3691343"/>
            <a:ext cx="3477895" cy="1009015"/>
          </a:xfrm>
          <a:custGeom>
            <a:avLst/>
            <a:gdLst/>
            <a:ahLst/>
            <a:cxnLst/>
            <a:rect l="l" t="t" r="r" b="b"/>
            <a:pathLst>
              <a:path w="3477895" h="1009014">
                <a:moveTo>
                  <a:pt x="1695894" y="168109"/>
                </a:moveTo>
                <a:lnTo>
                  <a:pt x="1683105" y="103771"/>
                </a:lnTo>
                <a:lnTo>
                  <a:pt x="1646669" y="49225"/>
                </a:lnTo>
                <a:lnTo>
                  <a:pt x="1592122" y="12801"/>
                </a:lnTo>
                <a:lnTo>
                  <a:pt x="1527797" y="0"/>
                </a:lnTo>
                <a:lnTo>
                  <a:pt x="168097" y="0"/>
                </a:lnTo>
                <a:lnTo>
                  <a:pt x="123405" y="6007"/>
                </a:lnTo>
                <a:lnTo>
                  <a:pt x="83248" y="22961"/>
                </a:lnTo>
                <a:lnTo>
                  <a:pt x="49225" y="49250"/>
                </a:lnTo>
                <a:lnTo>
                  <a:pt x="22948" y="83273"/>
                </a:lnTo>
                <a:lnTo>
                  <a:pt x="6007" y="123418"/>
                </a:lnTo>
                <a:lnTo>
                  <a:pt x="0" y="168109"/>
                </a:lnTo>
                <a:lnTo>
                  <a:pt x="0" y="840498"/>
                </a:lnTo>
                <a:lnTo>
                  <a:pt x="6007" y="885190"/>
                </a:lnTo>
                <a:lnTo>
                  <a:pt x="22948" y="925334"/>
                </a:lnTo>
                <a:lnTo>
                  <a:pt x="49225" y="959358"/>
                </a:lnTo>
                <a:lnTo>
                  <a:pt x="83248" y="985647"/>
                </a:lnTo>
                <a:lnTo>
                  <a:pt x="123405" y="1002601"/>
                </a:lnTo>
                <a:lnTo>
                  <a:pt x="168097" y="1008608"/>
                </a:lnTo>
                <a:lnTo>
                  <a:pt x="1527797" y="1008608"/>
                </a:lnTo>
                <a:lnTo>
                  <a:pt x="1572475" y="1002601"/>
                </a:lnTo>
                <a:lnTo>
                  <a:pt x="1612633" y="985647"/>
                </a:lnTo>
                <a:lnTo>
                  <a:pt x="1646656" y="959358"/>
                </a:lnTo>
                <a:lnTo>
                  <a:pt x="1672945" y="925334"/>
                </a:lnTo>
                <a:lnTo>
                  <a:pt x="1689887" y="885190"/>
                </a:lnTo>
                <a:lnTo>
                  <a:pt x="1695894" y="840498"/>
                </a:lnTo>
                <a:lnTo>
                  <a:pt x="1695894" y="168109"/>
                </a:lnTo>
                <a:close/>
              </a:path>
              <a:path w="3477895" h="1009014">
                <a:moveTo>
                  <a:pt x="3477793" y="168109"/>
                </a:moveTo>
                <a:lnTo>
                  <a:pt x="3465004" y="103771"/>
                </a:lnTo>
                <a:lnTo>
                  <a:pt x="3428568" y="49225"/>
                </a:lnTo>
                <a:lnTo>
                  <a:pt x="3374021" y="12801"/>
                </a:lnTo>
                <a:lnTo>
                  <a:pt x="3309696" y="0"/>
                </a:lnTo>
                <a:lnTo>
                  <a:pt x="1949996" y="0"/>
                </a:lnTo>
                <a:lnTo>
                  <a:pt x="1905304" y="6007"/>
                </a:lnTo>
                <a:lnTo>
                  <a:pt x="1865147" y="22961"/>
                </a:lnTo>
                <a:lnTo>
                  <a:pt x="1831124" y="49250"/>
                </a:lnTo>
                <a:lnTo>
                  <a:pt x="1804847" y="83273"/>
                </a:lnTo>
                <a:lnTo>
                  <a:pt x="1787893" y="123418"/>
                </a:lnTo>
                <a:lnTo>
                  <a:pt x="1781898" y="168109"/>
                </a:lnTo>
                <a:lnTo>
                  <a:pt x="1781898" y="840498"/>
                </a:lnTo>
                <a:lnTo>
                  <a:pt x="1787893" y="885190"/>
                </a:lnTo>
                <a:lnTo>
                  <a:pt x="1804847" y="925334"/>
                </a:lnTo>
                <a:lnTo>
                  <a:pt x="1831124" y="959358"/>
                </a:lnTo>
                <a:lnTo>
                  <a:pt x="1865147" y="985647"/>
                </a:lnTo>
                <a:lnTo>
                  <a:pt x="1905304" y="1002601"/>
                </a:lnTo>
                <a:lnTo>
                  <a:pt x="1949996" y="1008608"/>
                </a:lnTo>
                <a:lnTo>
                  <a:pt x="3309696" y="1008608"/>
                </a:lnTo>
                <a:lnTo>
                  <a:pt x="3354374" y="1002601"/>
                </a:lnTo>
                <a:lnTo>
                  <a:pt x="3394532" y="985647"/>
                </a:lnTo>
                <a:lnTo>
                  <a:pt x="3428555" y="959358"/>
                </a:lnTo>
                <a:lnTo>
                  <a:pt x="3454831" y="925334"/>
                </a:lnTo>
                <a:lnTo>
                  <a:pt x="3471786" y="885190"/>
                </a:lnTo>
                <a:lnTo>
                  <a:pt x="3477793" y="840498"/>
                </a:lnTo>
                <a:lnTo>
                  <a:pt x="3477793" y="168109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28269" y="3355095"/>
            <a:ext cx="305498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20" dirty="0">
                <a:solidFill>
                  <a:srgbClr val="FFFFFF"/>
                </a:solidFill>
                <a:latin typeface="Arial Black"/>
                <a:cs typeface="Arial Black"/>
              </a:rPr>
              <a:t>Start </a:t>
            </a:r>
            <a:r>
              <a:rPr sz="1800" spc="-475" dirty="0">
                <a:solidFill>
                  <a:srgbClr val="FFFFFF"/>
                </a:solidFill>
                <a:latin typeface="Arial Black"/>
                <a:cs typeface="Arial Black"/>
              </a:rPr>
              <a:t>MySQL </a:t>
            </a:r>
            <a:r>
              <a:rPr sz="1800" spc="-509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800" spc="-360" dirty="0">
                <a:solidFill>
                  <a:srgbClr val="FFFFFF"/>
                </a:solidFill>
                <a:latin typeface="Arial Black"/>
                <a:cs typeface="Arial Black"/>
              </a:rPr>
              <a:t>Import</a:t>
            </a:r>
            <a:r>
              <a:rPr sz="18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9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32384" algn="ctr">
              <a:lnSpc>
                <a:spcPct val="100000"/>
              </a:lnSpc>
              <a:spcBef>
                <a:spcPts val="1395"/>
              </a:spcBef>
              <a:tabLst>
                <a:tab pos="181419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Install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MySQL	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894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Plays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4070" y="1224597"/>
            <a:ext cx="5605780" cy="3675379"/>
          </a:xfrm>
          <a:custGeom>
            <a:avLst/>
            <a:gdLst/>
            <a:ahLst/>
            <a:cxnLst/>
            <a:rect l="l" t="t" r="r" b="b"/>
            <a:pathLst>
              <a:path w="5605780" h="3675379">
                <a:moveTo>
                  <a:pt x="5605188" y="3674992"/>
                </a:moveTo>
                <a:lnTo>
                  <a:pt x="0" y="3674992"/>
                </a:lnTo>
                <a:lnTo>
                  <a:pt x="0" y="0"/>
                </a:lnTo>
                <a:lnTo>
                  <a:pt x="5605188" y="0"/>
                </a:lnTo>
                <a:lnTo>
                  <a:pt x="5605188" y="36749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7092" y="1180021"/>
            <a:ext cx="1945639" cy="67310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Nginx</a:t>
            </a:r>
            <a:r>
              <a:rPr sz="14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0452" y="1938209"/>
            <a:ext cx="1838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hosts:</a:t>
            </a:r>
            <a:r>
              <a:rPr sz="1400" spc="-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0452" y="2262058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vars: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0452" y="2475418"/>
            <a:ext cx="36525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3360">
              <a:lnSpc>
                <a:spcPct val="1518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assets_dir: /var/www/html/static  become: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0452" y="3233606"/>
            <a:ext cx="66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tasks: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0452" y="3446966"/>
            <a:ext cx="482536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marR="1283970" indent="-213360">
              <a:lnSpc>
                <a:spcPct val="151800"/>
              </a:lnSpc>
              <a:spcBef>
                <a:spcPts val="100"/>
              </a:spcBef>
              <a:buChar char="-"/>
              <a:tabLst>
                <a:tab pos="226060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ensure nginx is installed  apt: name=nginx</a:t>
            </a:r>
            <a:r>
              <a:rPr sz="14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spcBef>
                <a:spcPts val="870"/>
              </a:spcBef>
              <a:buChar char="-"/>
              <a:tabLst>
                <a:tab pos="226060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ensure directory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exists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87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file: path={{ assets_dir }}</a:t>
            </a:r>
            <a:r>
              <a:rPr sz="1400" spc="-8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state=directory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15339" y="1616059"/>
            <a:ext cx="5908675" cy="1953895"/>
            <a:chOff x="1715339" y="1616059"/>
            <a:chExt cx="5908675" cy="1953895"/>
          </a:xfrm>
        </p:grpSpPr>
        <p:sp>
          <p:nvSpPr>
            <p:cNvPr id="11" name="object 11"/>
            <p:cNvSpPr/>
            <p:nvPr/>
          </p:nvSpPr>
          <p:spPr>
            <a:xfrm>
              <a:off x="4751315" y="1762531"/>
              <a:ext cx="2488565" cy="17780"/>
            </a:xfrm>
            <a:custGeom>
              <a:avLst/>
              <a:gdLst/>
              <a:ahLst/>
              <a:cxnLst/>
              <a:rect l="l" t="t" r="r" b="b"/>
              <a:pathLst>
                <a:path w="2488565" h="17780">
                  <a:moveTo>
                    <a:pt x="0" y="0"/>
                  </a:moveTo>
                  <a:lnTo>
                    <a:pt x="2488494" y="17487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38935" y="1654159"/>
              <a:ext cx="346710" cy="252095"/>
            </a:xfrm>
            <a:custGeom>
              <a:avLst/>
              <a:gdLst/>
              <a:ahLst/>
              <a:cxnLst/>
              <a:rect l="l" t="t" r="r" b="b"/>
              <a:pathLst>
                <a:path w="346709" h="252094">
                  <a:moveTo>
                    <a:pt x="0" y="251716"/>
                  </a:moveTo>
                  <a:lnTo>
                    <a:pt x="1774" y="0"/>
                  </a:lnTo>
                  <a:lnTo>
                    <a:pt x="346674" y="128289"/>
                  </a:lnTo>
                  <a:lnTo>
                    <a:pt x="0" y="25171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8935" y="1654159"/>
              <a:ext cx="346710" cy="252095"/>
            </a:xfrm>
            <a:custGeom>
              <a:avLst/>
              <a:gdLst/>
              <a:ahLst/>
              <a:cxnLst/>
              <a:rect l="l" t="t" r="r" b="b"/>
              <a:pathLst>
                <a:path w="346709" h="252094">
                  <a:moveTo>
                    <a:pt x="0" y="251716"/>
                  </a:moveTo>
                  <a:lnTo>
                    <a:pt x="346674" y="128289"/>
                  </a:lnTo>
                  <a:lnTo>
                    <a:pt x="1774" y="0"/>
                  </a:lnTo>
                  <a:lnTo>
                    <a:pt x="0" y="251716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5217" y="2416555"/>
              <a:ext cx="3674745" cy="28575"/>
            </a:xfrm>
            <a:custGeom>
              <a:avLst/>
              <a:gdLst/>
              <a:ahLst/>
              <a:cxnLst/>
              <a:rect l="l" t="t" r="r" b="b"/>
              <a:pathLst>
                <a:path w="3674745" h="28575">
                  <a:moveTo>
                    <a:pt x="0" y="0"/>
                  </a:moveTo>
                  <a:lnTo>
                    <a:pt x="3674417" y="28282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8660" y="2318977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5" h="252094">
                  <a:moveTo>
                    <a:pt x="0" y="251716"/>
                  </a:moveTo>
                  <a:lnTo>
                    <a:pt x="1924" y="0"/>
                  </a:lnTo>
                  <a:lnTo>
                    <a:pt x="346749" y="128519"/>
                  </a:lnTo>
                  <a:lnTo>
                    <a:pt x="0" y="25171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38660" y="2318977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5" h="252094">
                  <a:moveTo>
                    <a:pt x="0" y="251716"/>
                  </a:moveTo>
                  <a:lnTo>
                    <a:pt x="346749" y="128519"/>
                  </a:lnTo>
                  <a:lnTo>
                    <a:pt x="1924" y="0"/>
                  </a:lnTo>
                  <a:lnTo>
                    <a:pt x="0" y="251716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9233" y="2089525"/>
              <a:ext cx="303530" cy="2540"/>
            </a:xfrm>
            <a:custGeom>
              <a:avLst/>
              <a:gdLst/>
              <a:ahLst/>
              <a:cxnLst/>
              <a:rect l="l" t="t" r="r" b="b"/>
              <a:pathLst>
                <a:path w="303530" h="2539">
                  <a:moveTo>
                    <a:pt x="-38099" y="1136"/>
                  </a:moveTo>
                  <a:lnTo>
                    <a:pt x="341411" y="1136"/>
                  </a:lnTo>
                </a:path>
              </a:pathLst>
            </a:custGeom>
            <a:ln w="7847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3439" y="1965940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4" h="252094">
                  <a:moveTo>
                    <a:pt x="346736" y="251716"/>
                  </a:moveTo>
                  <a:lnTo>
                    <a:pt x="0" y="128449"/>
                  </a:lnTo>
                  <a:lnTo>
                    <a:pt x="344849" y="0"/>
                  </a:lnTo>
                  <a:lnTo>
                    <a:pt x="346736" y="25171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3439" y="1965940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4" h="252094">
                  <a:moveTo>
                    <a:pt x="344849" y="0"/>
                  </a:moveTo>
                  <a:lnTo>
                    <a:pt x="0" y="128449"/>
                  </a:lnTo>
                  <a:lnTo>
                    <a:pt x="346736" y="251716"/>
                  </a:lnTo>
                  <a:lnTo>
                    <a:pt x="344849" y="0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9233" y="3046868"/>
              <a:ext cx="303530" cy="2540"/>
            </a:xfrm>
            <a:custGeom>
              <a:avLst/>
              <a:gdLst/>
              <a:ahLst/>
              <a:cxnLst/>
              <a:rect l="l" t="t" r="r" b="b"/>
              <a:pathLst>
                <a:path w="303530" h="2539">
                  <a:moveTo>
                    <a:pt x="-38099" y="1137"/>
                  </a:moveTo>
                  <a:lnTo>
                    <a:pt x="341411" y="1137"/>
                  </a:lnTo>
                </a:path>
              </a:pathLst>
            </a:custGeom>
            <a:ln w="784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3439" y="2923294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4" h="252094">
                  <a:moveTo>
                    <a:pt x="346736" y="251699"/>
                  </a:moveTo>
                  <a:lnTo>
                    <a:pt x="0" y="128449"/>
                  </a:lnTo>
                  <a:lnTo>
                    <a:pt x="344849" y="0"/>
                  </a:lnTo>
                  <a:lnTo>
                    <a:pt x="346736" y="2516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53439" y="2923294"/>
              <a:ext cx="347345" cy="252095"/>
            </a:xfrm>
            <a:custGeom>
              <a:avLst/>
              <a:gdLst/>
              <a:ahLst/>
              <a:cxnLst/>
              <a:rect l="l" t="t" r="r" b="b"/>
              <a:pathLst>
                <a:path w="347344" h="252094">
                  <a:moveTo>
                    <a:pt x="344849" y="0"/>
                  </a:moveTo>
                  <a:lnTo>
                    <a:pt x="0" y="128449"/>
                  </a:lnTo>
                  <a:lnTo>
                    <a:pt x="346736" y="251699"/>
                  </a:lnTo>
                  <a:lnTo>
                    <a:pt x="344849" y="0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42567" y="3380968"/>
              <a:ext cx="3497579" cy="24765"/>
            </a:xfrm>
            <a:custGeom>
              <a:avLst/>
              <a:gdLst/>
              <a:ahLst/>
              <a:cxnLst/>
              <a:rect l="l" t="t" r="r" b="b"/>
              <a:pathLst>
                <a:path w="3497579" h="24764">
                  <a:moveTo>
                    <a:pt x="0" y="0"/>
                  </a:moveTo>
                  <a:lnTo>
                    <a:pt x="3497392" y="24399"/>
                  </a:lnTo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085" y="3279518"/>
              <a:ext cx="346710" cy="252095"/>
            </a:xfrm>
            <a:custGeom>
              <a:avLst/>
              <a:gdLst/>
              <a:ahLst/>
              <a:cxnLst/>
              <a:rect l="l" t="t" r="r" b="b"/>
              <a:pathLst>
                <a:path w="346709" h="252095">
                  <a:moveTo>
                    <a:pt x="0" y="251724"/>
                  </a:moveTo>
                  <a:lnTo>
                    <a:pt x="1774" y="0"/>
                  </a:lnTo>
                  <a:lnTo>
                    <a:pt x="346674" y="128274"/>
                  </a:lnTo>
                  <a:lnTo>
                    <a:pt x="0" y="2517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39085" y="3279518"/>
              <a:ext cx="346710" cy="252095"/>
            </a:xfrm>
            <a:custGeom>
              <a:avLst/>
              <a:gdLst/>
              <a:ahLst/>
              <a:cxnLst/>
              <a:rect l="l" t="t" r="r" b="b"/>
              <a:pathLst>
                <a:path w="346709" h="252095">
                  <a:moveTo>
                    <a:pt x="0" y="251724"/>
                  </a:moveTo>
                  <a:lnTo>
                    <a:pt x="346674" y="128274"/>
                  </a:lnTo>
                  <a:lnTo>
                    <a:pt x="1774" y="0"/>
                  </a:lnTo>
                  <a:lnTo>
                    <a:pt x="0" y="251724"/>
                  </a:lnTo>
                  <a:close/>
                </a:path>
              </a:pathLst>
            </a:custGeom>
            <a:ln w="761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3383" y="1665391"/>
            <a:ext cx="133921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551815" algn="r">
              <a:lnSpc>
                <a:spcPct val="114599"/>
              </a:lnSpc>
              <a:spcBef>
                <a:spcPts val="100"/>
              </a:spcBef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Host 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Selection</a:t>
            </a:r>
            <a:endParaRPr sz="2400">
              <a:latin typeface="Trebuchet MS"/>
              <a:cs typeface="Trebuchet MS"/>
            </a:endParaRPr>
          </a:p>
          <a:p>
            <a:pPr marL="12700" marR="5080" indent="197485" algn="r">
              <a:lnSpc>
                <a:spcPct val="114599"/>
              </a:lnSpc>
              <a:spcBef>
                <a:spcPts val="600"/>
              </a:spcBef>
            </a:pP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Privilege  Escalation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2305" y="1566332"/>
            <a:ext cx="121539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DFDFDF"/>
                </a:solidFill>
                <a:latin typeface="Trebuchet MS"/>
                <a:cs typeface="Trebuchet MS"/>
              </a:rPr>
              <a:t>Naming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2305" y="3198390"/>
            <a:ext cx="75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Tasks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7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0" dirty="0">
                <a:latin typeface="Arial Black"/>
                <a:cs typeface="Arial Black"/>
              </a:rPr>
              <a:t>Conditionals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180322"/>
            <a:ext cx="8521065" cy="3775075"/>
          </a:xfrm>
          <a:custGeom>
            <a:avLst/>
            <a:gdLst/>
            <a:ahLst/>
            <a:cxnLst/>
            <a:rect l="l" t="t" r="r" b="b"/>
            <a:pathLst>
              <a:path w="8521065" h="3775075">
                <a:moveTo>
                  <a:pt x="8520582" y="3774592"/>
                </a:moveTo>
                <a:lnTo>
                  <a:pt x="0" y="37745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745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153909"/>
            <a:ext cx="3500120" cy="36163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tasks:</a:t>
            </a:r>
            <a:endParaRPr sz="1200">
              <a:latin typeface="Courier New"/>
              <a:cs typeface="Courier New"/>
            </a:endParaRPr>
          </a:p>
          <a:p>
            <a:pPr marL="377825" marR="137604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/bin/false  register: result  ignore_errors:</a:t>
            </a:r>
            <a:r>
              <a:rPr sz="1200" spc="-9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101155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/bin/something  when:</a:t>
            </a:r>
            <a:r>
              <a:rPr sz="12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result|failed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55435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/bin/something_else  when:</a:t>
            </a:r>
            <a:r>
              <a:rPr sz="12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result|succeeded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5080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/bin/still/something_else  when: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result|skipped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696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75" dirty="0">
                <a:latin typeface="Arial Black"/>
                <a:cs typeface="Arial Black"/>
              </a:rPr>
              <a:t>Loops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180322"/>
            <a:ext cx="8521065" cy="3775075"/>
          </a:xfrm>
          <a:custGeom>
            <a:avLst/>
            <a:gdLst/>
            <a:ahLst/>
            <a:cxnLst/>
            <a:rect l="l" t="t" r="r" b="b"/>
            <a:pathLst>
              <a:path w="8521065" h="3775075">
                <a:moveTo>
                  <a:pt x="8520582" y="3774592"/>
                </a:moveTo>
                <a:lnTo>
                  <a:pt x="0" y="37745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745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153909"/>
            <a:ext cx="3500120" cy="36163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tasks:</a:t>
            </a:r>
            <a:endParaRPr sz="1200">
              <a:latin typeface="Courier New"/>
              <a:cs typeface="Courier New"/>
            </a:endParaRPr>
          </a:p>
          <a:p>
            <a:pPr marL="377825" marR="137604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/bin/false  register: result  ignore_errors:</a:t>
            </a:r>
            <a:r>
              <a:rPr sz="1200" spc="-9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True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101155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/bin/something  when:</a:t>
            </a:r>
            <a:r>
              <a:rPr sz="12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result|failed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554355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/bin/something_else  when:</a:t>
            </a:r>
            <a:r>
              <a:rPr sz="12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result|succeeded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5080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command: /bin/still/something_else  when: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result|skipped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0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5" dirty="0">
                <a:latin typeface="Arial Black"/>
                <a:cs typeface="Arial Black"/>
              </a:rPr>
              <a:t>What </a:t>
            </a:r>
            <a:r>
              <a:rPr sz="3600" spc="-615" dirty="0">
                <a:latin typeface="Arial Black"/>
                <a:cs typeface="Arial Black"/>
              </a:rPr>
              <a:t>is</a:t>
            </a:r>
            <a:r>
              <a:rPr sz="3600" spc="-450" dirty="0">
                <a:latin typeface="Arial Black"/>
                <a:cs typeface="Arial Black"/>
              </a:rPr>
              <a:t> </a:t>
            </a:r>
            <a:r>
              <a:rPr sz="3600" spc="-700" dirty="0">
                <a:latin typeface="Arial Black"/>
                <a:cs typeface="Arial Black"/>
              </a:rPr>
              <a:t>Ansible?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7379334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Radically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simple </a:t>
            </a:r>
            <a:r>
              <a:rPr sz="2400" spc="150" dirty="0">
                <a:solidFill>
                  <a:srgbClr val="DFDFDF"/>
                </a:solidFill>
                <a:latin typeface="Trebuchet MS"/>
                <a:cs typeface="Trebuchet MS"/>
              </a:rPr>
              <a:t>IT</a:t>
            </a:r>
            <a:r>
              <a:rPr sz="2400" spc="-3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automation engine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automates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25" dirty="0">
                <a:solidFill>
                  <a:srgbClr val="DFDFDF"/>
                </a:solidFill>
                <a:latin typeface="Trebuchet MS"/>
                <a:cs typeface="Trebuchet MS"/>
              </a:rPr>
              <a:t>Cloud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provisioning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Configuration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management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Application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deployment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Intra-service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orchestration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49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Handlers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180322"/>
            <a:ext cx="8521065" cy="3775075"/>
          </a:xfrm>
          <a:custGeom>
            <a:avLst/>
            <a:gdLst/>
            <a:ahLst/>
            <a:cxnLst/>
            <a:rect l="l" t="t" r="r" b="b"/>
            <a:pathLst>
              <a:path w="8521065" h="3775075">
                <a:moveTo>
                  <a:pt x="8520582" y="3774592"/>
                </a:moveTo>
                <a:lnTo>
                  <a:pt x="0" y="37745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745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153909"/>
            <a:ext cx="5877560" cy="36163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tasks:</a:t>
            </a:r>
            <a:endParaRPr sz="1200">
              <a:latin typeface="Courier New"/>
              <a:cs typeface="Courier New"/>
            </a:endParaRPr>
          </a:p>
          <a:p>
            <a:pPr marL="377825" indent="-183515">
              <a:lnSpc>
                <a:spcPct val="100000"/>
              </a:lnSpc>
              <a:spcBef>
                <a:spcPts val="735"/>
              </a:spcBef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Update nginx default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config</a:t>
            </a:r>
            <a:endParaRPr sz="1200">
              <a:latin typeface="Courier New"/>
              <a:cs typeface="Courier New"/>
            </a:endParaRPr>
          </a:p>
          <a:p>
            <a:pPr marL="377825" marR="5080">
              <a:lnSpc>
                <a:spcPct val="151000"/>
              </a:lnSpc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copy: src=default.conf dest=/etc/nginx/sites-enabled/default  notify:</a:t>
            </a:r>
            <a:endParaRPr sz="1200">
              <a:latin typeface="Courier New"/>
              <a:cs typeface="Courier New"/>
            </a:endParaRPr>
          </a:p>
          <a:p>
            <a:pPr marL="743585" lvl="1" indent="-183515">
              <a:lnSpc>
                <a:spcPct val="100000"/>
              </a:lnSpc>
              <a:spcBef>
                <a:spcPts val="735"/>
              </a:spcBef>
              <a:buChar char="-"/>
              <a:tabLst>
                <a:tab pos="74422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Test nginx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configuration</a:t>
            </a:r>
            <a:endParaRPr sz="1200">
              <a:latin typeface="Courier New"/>
              <a:cs typeface="Courier New"/>
            </a:endParaRPr>
          </a:p>
          <a:p>
            <a:pPr marL="743585" lvl="1" indent="-183515">
              <a:lnSpc>
                <a:spcPct val="100000"/>
              </a:lnSpc>
              <a:spcBef>
                <a:spcPts val="735"/>
              </a:spcBef>
              <a:buChar char="-"/>
              <a:tabLst>
                <a:tab pos="74422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Reload nginx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configuration</a:t>
            </a:r>
            <a:endParaRPr sz="12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F2F2F2"/>
              </a:buClr>
              <a:buFont typeface="Courier New"/>
              <a:buChar char="-"/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handlers:</a:t>
            </a:r>
            <a:endParaRPr sz="1200">
              <a:latin typeface="Courier New"/>
              <a:cs typeface="Courier New"/>
            </a:endParaRPr>
          </a:p>
          <a:p>
            <a:pPr marL="377825" marR="2748280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Test nginx configuration  command: nginx</a:t>
            </a:r>
            <a:r>
              <a:rPr sz="12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-t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2F2F2"/>
              </a:buClr>
              <a:buFont typeface="Courier New"/>
              <a:buChar char="-"/>
            </a:pPr>
            <a:endParaRPr sz="1900">
              <a:latin typeface="Courier New"/>
              <a:cs typeface="Courier New"/>
            </a:endParaRPr>
          </a:p>
          <a:p>
            <a:pPr marL="377825" marR="2565400" indent="-182880">
              <a:lnSpc>
                <a:spcPct val="151000"/>
              </a:lnSpc>
              <a:buChar char="-"/>
              <a:tabLst>
                <a:tab pos="378460" algn="l"/>
              </a:tabLst>
            </a:pP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name: Reload nginx configuration  command: nginx -s</a:t>
            </a:r>
            <a:r>
              <a:rPr sz="12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reload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180" y="1677593"/>
            <a:ext cx="2787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25" dirty="0">
                <a:latin typeface="Arial Black"/>
                <a:cs typeface="Arial Black"/>
              </a:rPr>
              <a:t>Playbooks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68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>
                <a:latin typeface="Arial Black"/>
                <a:cs typeface="Arial Black"/>
              </a:rPr>
              <a:t>Playbooks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1610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Playbooks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ordered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sets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plays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execute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against</a:t>
            </a:r>
            <a:r>
              <a:rPr sz="2400" spc="-3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inventory  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selections.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299" y="2617819"/>
            <a:ext cx="8329930" cy="2388235"/>
            <a:chOff x="467299" y="2617819"/>
            <a:chExt cx="8329930" cy="2388235"/>
          </a:xfrm>
        </p:grpSpPr>
        <p:sp>
          <p:nvSpPr>
            <p:cNvPr id="5" name="object 5"/>
            <p:cNvSpPr/>
            <p:nvPr/>
          </p:nvSpPr>
          <p:spPr>
            <a:xfrm>
              <a:off x="486349" y="2636869"/>
              <a:ext cx="8291830" cy="2350135"/>
            </a:xfrm>
            <a:custGeom>
              <a:avLst/>
              <a:gdLst/>
              <a:ahLst/>
              <a:cxnLst/>
              <a:rect l="l" t="t" r="r" b="b"/>
              <a:pathLst>
                <a:path w="8291830" h="2350135">
                  <a:moveTo>
                    <a:pt x="7900034" y="2349895"/>
                  </a:moveTo>
                  <a:lnTo>
                    <a:pt x="391656" y="2349895"/>
                  </a:lnTo>
                  <a:lnTo>
                    <a:pt x="342527" y="2346843"/>
                  </a:lnTo>
                  <a:lnTo>
                    <a:pt x="295220" y="2337933"/>
                  </a:lnTo>
                  <a:lnTo>
                    <a:pt x="250100" y="2323532"/>
                  </a:lnTo>
                  <a:lnTo>
                    <a:pt x="207536" y="2304006"/>
                  </a:lnTo>
                  <a:lnTo>
                    <a:pt x="167894" y="2279724"/>
                  </a:lnTo>
                  <a:lnTo>
                    <a:pt x="131541" y="2251051"/>
                  </a:lnTo>
                  <a:lnTo>
                    <a:pt x="98844" y="2218354"/>
                  </a:lnTo>
                  <a:lnTo>
                    <a:pt x="70171" y="2182002"/>
                  </a:lnTo>
                  <a:lnTo>
                    <a:pt x="45888" y="2142361"/>
                  </a:lnTo>
                  <a:lnTo>
                    <a:pt x="26362" y="2099797"/>
                  </a:lnTo>
                  <a:lnTo>
                    <a:pt x="11961" y="2054679"/>
                  </a:lnTo>
                  <a:lnTo>
                    <a:pt x="3051" y="2007373"/>
                  </a:lnTo>
                  <a:lnTo>
                    <a:pt x="0" y="1958246"/>
                  </a:lnTo>
                  <a:lnTo>
                    <a:pt x="0" y="391649"/>
                  </a:lnTo>
                  <a:lnTo>
                    <a:pt x="3051" y="342522"/>
                  </a:lnTo>
                  <a:lnTo>
                    <a:pt x="11961" y="295215"/>
                  </a:lnTo>
                  <a:lnTo>
                    <a:pt x="26362" y="250097"/>
                  </a:lnTo>
                  <a:lnTo>
                    <a:pt x="45888" y="207533"/>
                  </a:lnTo>
                  <a:lnTo>
                    <a:pt x="70171" y="167892"/>
                  </a:lnTo>
                  <a:lnTo>
                    <a:pt x="98844" y="131540"/>
                  </a:lnTo>
                  <a:lnTo>
                    <a:pt x="131541" y="98844"/>
                  </a:lnTo>
                  <a:lnTo>
                    <a:pt x="167894" y="70171"/>
                  </a:lnTo>
                  <a:lnTo>
                    <a:pt x="207536" y="45888"/>
                  </a:lnTo>
                  <a:lnTo>
                    <a:pt x="250100" y="26362"/>
                  </a:lnTo>
                  <a:lnTo>
                    <a:pt x="295220" y="11961"/>
                  </a:lnTo>
                  <a:lnTo>
                    <a:pt x="342527" y="3051"/>
                  </a:lnTo>
                  <a:lnTo>
                    <a:pt x="391656" y="0"/>
                  </a:lnTo>
                  <a:lnTo>
                    <a:pt x="7900034" y="0"/>
                  </a:lnTo>
                  <a:lnTo>
                    <a:pt x="7951513" y="3397"/>
                  </a:lnTo>
                  <a:lnTo>
                    <a:pt x="8001673" y="13421"/>
                  </a:lnTo>
                  <a:lnTo>
                    <a:pt x="8049905" y="29818"/>
                  </a:lnTo>
                  <a:lnTo>
                    <a:pt x="8095602" y="52336"/>
                  </a:lnTo>
                  <a:lnTo>
                    <a:pt x="8138155" y="80723"/>
                  </a:lnTo>
                  <a:lnTo>
                    <a:pt x="8176958" y="114724"/>
                  </a:lnTo>
                  <a:lnTo>
                    <a:pt x="8210960" y="153527"/>
                  </a:lnTo>
                  <a:lnTo>
                    <a:pt x="8239346" y="196081"/>
                  </a:lnTo>
                  <a:lnTo>
                    <a:pt x="8261864" y="241777"/>
                  </a:lnTo>
                  <a:lnTo>
                    <a:pt x="8278262" y="290009"/>
                  </a:lnTo>
                  <a:lnTo>
                    <a:pt x="8288285" y="340169"/>
                  </a:lnTo>
                  <a:lnTo>
                    <a:pt x="8291683" y="391649"/>
                  </a:lnTo>
                  <a:lnTo>
                    <a:pt x="8291683" y="1958246"/>
                  </a:lnTo>
                  <a:lnTo>
                    <a:pt x="8288631" y="2007373"/>
                  </a:lnTo>
                  <a:lnTo>
                    <a:pt x="8279721" y="2054679"/>
                  </a:lnTo>
                  <a:lnTo>
                    <a:pt x="8265320" y="2099797"/>
                  </a:lnTo>
                  <a:lnTo>
                    <a:pt x="8245794" y="2142361"/>
                  </a:lnTo>
                  <a:lnTo>
                    <a:pt x="8221512" y="2182002"/>
                  </a:lnTo>
                  <a:lnTo>
                    <a:pt x="8192839" y="2218354"/>
                  </a:lnTo>
                  <a:lnTo>
                    <a:pt x="8160142" y="2251051"/>
                  </a:lnTo>
                  <a:lnTo>
                    <a:pt x="8123790" y="2279724"/>
                  </a:lnTo>
                  <a:lnTo>
                    <a:pt x="8084149" y="2304006"/>
                  </a:lnTo>
                  <a:lnTo>
                    <a:pt x="8041585" y="2323532"/>
                  </a:lnTo>
                  <a:lnTo>
                    <a:pt x="7996467" y="2337933"/>
                  </a:lnTo>
                  <a:lnTo>
                    <a:pt x="7949161" y="2346843"/>
                  </a:lnTo>
                  <a:lnTo>
                    <a:pt x="7900034" y="2349895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349" y="2636869"/>
              <a:ext cx="8291830" cy="2350135"/>
            </a:xfrm>
            <a:custGeom>
              <a:avLst/>
              <a:gdLst/>
              <a:ahLst/>
              <a:cxnLst/>
              <a:rect l="l" t="t" r="r" b="b"/>
              <a:pathLst>
                <a:path w="8291830" h="2350135">
                  <a:moveTo>
                    <a:pt x="0" y="391649"/>
                  </a:moveTo>
                  <a:lnTo>
                    <a:pt x="3051" y="342522"/>
                  </a:lnTo>
                  <a:lnTo>
                    <a:pt x="11961" y="295215"/>
                  </a:lnTo>
                  <a:lnTo>
                    <a:pt x="26362" y="250097"/>
                  </a:lnTo>
                  <a:lnTo>
                    <a:pt x="45888" y="207533"/>
                  </a:lnTo>
                  <a:lnTo>
                    <a:pt x="70171" y="167892"/>
                  </a:lnTo>
                  <a:lnTo>
                    <a:pt x="98844" y="131540"/>
                  </a:lnTo>
                  <a:lnTo>
                    <a:pt x="131541" y="98844"/>
                  </a:lnTo>
                  <a:lnTo>
                    <a:pt x="167894" y="70171"/>
                  </a:lnTo>
                  <a:lnTo>
                    <a:pt x="207536" y="45888"/>
                  </a:lnTo>
                  <a:lnTo>
                    <a:pt x="250100" y="26362"/>
                  </a:lnTo>
                  <a:lnTo>
                    <a:pt x="295220" y="11961"/>
                  </a:lnTo>
                  <a:lnTo>
                    <a:pt x="342527" y="3051"/>
                  </a:lnTo>
                  <a:lnTo>
                    <a:pt x="391656" y="0"/>
                  </a:lnTo>
                  <a:lnTo>
                    <a:pt x="7900034" y="0"/>
                  </a:lnTo>
                  <a:lnTo>
                    <a:pt x="7951513" y="3397"/>
                  </a:lnTo>
                  <a:lnTo>
                    <a:pt x="8001673" y="13421"/>
                  </a:lnTo>
                  <a:lnTo>
                    <a:pt x="8049905" y="29818"/>
                  </a:lnTo>
                  <a:lnTo>
                    <a:pt x="8095602" y="52336"/>
                  </a:lnTo>
                  <a:lnTo>
                    <a:pt x="8138155" y="80723"/>
                  </a:lnTo>
                  <a:lnTo>
                    <a:pt x="8176958" y="114724"/>
                  </a:lnTo>
                  <a:lnTo>
                    <a:pt x="8210960" y="153527"/>
                  </a:lnTo>
                  <a:lnTo>
                    <a:pt x="8239346" y="196081"/>
                  </a:lnTo>
                  <a:lnTo>
                    <a:pt x="8261864" y="241777"/>
                  </a:lnTo>
                  <a:lnTo>
                    <a:pt x="8278262" y="290009"/>
                  </a:lnTo>
                  <a:lnTo>
                    <a:pt x="8288285" y="340169"/>
                  </a:lnTo>
                  <a:lnTo>
                    <a:pt x="8291683" y="391649"/>
                  </a:lnTo>
                  <a:lnTo>
                    <a:pt x="8291683" y="1958246"/>
                  </a:lnTo>
                  <a:lnTo>
                    <a:pt x="8288631" y="2007373"/>
                  </a:lnTo>
                  <a:lnTo>
                    <a:pt x="8279721" y="2054679"/>
                  </a:lnTo>
                  <a:lnTo>
                    <a:pt x="8265320" y="2099797"/>
                  </a:lnTo>
                  <a:lnTo>
                    <a:pt x="8245794" y="2142361"/>
                  </a:lnTo>
                  <a:lnTo>
                    <a:pt x="8221512" y="2182002"/>
                  </a:lnTo>
                  <a:lnTo>
                    <a:pt x="8192839" y="2218354"/>
                  </a:lnTo>
                  <a:lnTo>
                    <a:pt x="8160142" y="2251051"/>
                  </a:lnTo>
                  <a:lnTo>
                    <a:pt x="8123790" y="2279724"/>
                  </a:lnTo>
                  <a:lnTo>
                    <a:pt x="8084149" y="2304006"/>
                  </a:lnTo>
                  <a:lnTo>
                    <a:pt x="8041585" y="2323532"/>
                  </a:lnTo>
                  <a:lnTo>
                    <a:pt x="7996467" y="2337933"/>
                  </a:lnTo>
                  <a:lnTo>
                    <a:pt x="7949161" y="2346843"/>
                  </a:lnTo>
                  <a:lnTo>
                    <a:pt x="7900034" y="2349895"/>
                  </a:lnTo>
                  <a:lnTo>
                    <a:pt x="391656" y="2349895"/>
                  </a:lnTo>
                  <a:lnTo>
                    <a:pt x="342527" y="2346843"/>
                  </a:lnTo>
                  <a:lnTo>
                    <a:pt x="295220" y="2337933"/>
                  </a:lnTo>
                  <a:lnTo>
                    <a:pt x="250100" y="2323532"/>
                  </a:lnTo>
                  <a:lnTo>
                    <a:pt x="207536" y="2304006"/>
                  </a:lnTo>
                  <a:lnTo>
                    <a:pt x="167894" y="2279724"/>
                  </a:lnTo>
                  <a:lnTo>
                    <a:pt x="131541" y="2251051"/>
                  </a:lnTo>
                  <a:lnTo>
                    <a:pt x="98844" y="2218354"/>
                  </a:lnTo>
                  <a:lnTo>
                    <a:pt x="70171" y="2182002"/>
                  </a:lnTo>
                  <a:lnTo>
                    <a:pt x="45888" y="2142361"/>
                  </a:lnTo>
                  <a:lnTo>
                    <a:pt x="26362" y="2099797"/>
                  </a:lnTo>
                  <a:lnTo>
                    <a:pt x="11961" y="2054679"/>
                  </a:lnTo>
                  <a:lnTo>
                    <a:pt x="3051" y="2007373"/>
                  </a:lnTo>
                  <a:lnTo>
                    <a:pt x="0" y="1958246"/>
                  </a:lnTo>
                  <a:lnTo>
                    <a:pt x="0" y="39164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137" y="3213303"/>
              <a:ext cx="7858125" cy="1596390"/>
            </a:xfrm>
            <a:custGeom>
              <a:avLst/>
              <a:gdLst/>
              <a:ahLst/>
              <a:cxnLst/>
              <a:rect l="l" t="t" r="r" b="b"/>
              <a:pathLst>
                <a:path w="7858125" h="1596389">
                  <a:moveTo>
                    <a:pt x="3799802" y="266052"/>
                  </a:moveTo>
                  <a:lnTo>
                    <a:pt x="3794633" y="213906"/>
                  </a:lnTo>
                  <a:lnTo>
                    <a:pt x="3779545" y="164236"/>
                  </a:lnTo>
                  <a:lnTo>
                    <a:pt x="3755098" y="118440"/>
                  </a:lnTo>
                  <a:lnTo>
                    <a:pt x="3721874" y="77927"/>
                  </a:lnTo>
                  <a:lnTo>
                    <a:pt x="3681349" y="44691"/>
                  </a:lnTo>
                  <a:lnTo>
                    <a:pt x="3635552" y="20243"/>
                  </a:lnTo>
                  <a:lnTo>
                    <a:pt x="3585883" y="5156"/>
                  </a:lnTo>
                  <a:lnTo>
                    <a:pt x="3533749" y="0"/>
                  </a:lnTo>
                  <a:lnTo>
                    <a:pt x="266065" y="0"/>
                  </a:lnTo>
                  <a:lnTo>
                    <a:pt x="218236" y="4279"/>
                  </a:lnTo>
                  <a:lnTo>
                    <a:pt x="173228" y="16637"/>
                  </a:lnTo>
                  <a:lnTo>
                    <a:pt x="131775" y="36322"/>
                  </a:lnTo>
                  <a:lnTo>
                    <a:pt x="94640" y="62572"/>
                  </a:lnTo>
                  <a:lnTo>
                    <a:pt x="62572" y="94640"/>
                  </a:lnTo>
                  <a:lnTo>
                    <a:pt x="36334" y="131775"/>
                  </a:lnTo>
                  <a:lnTo>
                    <a:pt x="16649" y="173215"/>
                  </a:lnTo>
                  <a:lnTo>
                    <a:pt x="4292" y="218224"/>
                  </a:lnTo>
                  <a:lnTo>
                    <a:pt x="0" y="266052"/>
                  </a:lnTo>
                  <a:lnTo>
                    <a:pt x="0" y="1330248"/>
                  </a:lnTo>
                  <a:lnTo>
                    <a:pt x="4292" y="1378064"/>
                  </a:lnTo>
                  <a:lnTo>
                    <a:pt x="16649" y="1423073"/>
                  </a:lnTo>
                  <a:lnTo>
                    <a:pt x="36334" y="1464525"/>
                  </a:lnTo>
                  <a:lnTo>
                    <a:pt x="62572" y="1501648"/>
                  </a:lnTo>
                  <a:lnTo>
                    <a:pt x="94640" y="1533715"/>
                  </a:lnTo>
                  <a:lnTo>
                    <a:pt x="131775" y="1559966"/>
                  </a:lnTo>
                  <a:lnTo>
                    <a:pt x="173228" y="1579651"/>
                  </a:lnTo>
                  <a:lnTo>
                    <a:pt x="218236" y="1592008"/>
                  </a:lnTo>
                  <a:lnTo>
                    <a:pt x="266065" y="1596288"/>
                  </a:lnTo>
                  <a:lnTo>
                    <a:pt x="3533749" y="1596288"/>
                  </a:lnTo>
                  <a:lnTo>
                    <a:pt x="3581565" y="1592008"/>
                  </a:lnTo>
                  <a:lnTo>
                    <a:pt x="3626574" y="1579651"/>
                  </a:lnTo>
                  <a:lnTo>
                    <a:pt x="3668026" y="1559966"/>
                  </a:lnTo>
                  <a:lnTo>
                    <a:pt x="3705161" y="1533715"/>
                  </a:lnTo>
                  <a:lnTo>
                    <a:pt x="3737216" y="1501648"/>
                  </a:lnTo>
                  <a:lnTo>
                    <a:pt x="3763467" y="1464525"/>
                  </a:lnTo>
                  <a:lnTo>
                    <a:pt x="3783152" y="1423073"/>
                  </a:lnTo>
                  <a:lnTo>
                    <a:pt x="3795509" y="1378064"/>
                  </a:lnTo>
                  <a:lnTo>
                    <a:pt x="3799802" y="1330248"/>
                  </a:lnTo>
                  <a:lnTo>
                    <a:pt x="3799802" y="266052"/>
                  </a:lnTo>
                  <a:close/>
                </a:path>
                <a:path w="7858125" h="1596389">
                  <a:moveTo>
                    <a:pt x="7857960" y="266052"/>
                  </a:moveTo>
                  <a:lnTo>
                    <a:pt x="7852804" y="213906"/>
                  </a:lnTo>
                  <a:lnTo>
                    <a:pt x="7837716" y="164236"/>
                  </a:lnTo>
                  <a:lnTo>
                    <a:pt x="7813268" y="118440"/>
                  </a:lnTo>
                  <a:lnTo>
                    <a:pt x="7780045" y="77927"/>
                  </a:lnTo>
                  <a:lnTo>
                    <a:pt x="7739520" y="44691"/>
                  </a:lnTo>
                  <a:lnTo>
                    <a:pt x="7693723" y="20243"/>
                  </a:lnTo>
                  <a:lnTo>
                    <a:pt x="7644054" y="5156"/>
                  </a:lnTo>
                  <a:lnTo>
                    <a:pt x="7591920" y="0"/>
                  </a:lnTo>
                  <a:lnTo>
                    <a:pt x="4324223" y="0"/>
                  </a:lnTo>
                  <a:lnTo>
                    <a:pt x="4276395" y="4279"/>
                  </a:lnTo>
                  <a:lnTo>
                    <a:pt x="4231386" y="16637"/>
                  </a:lnTo>
                  <a:lnTo>
                    <a:pt x="4189946" y="36322"/>
                  </a:lnTo>
                  <a:lnTo>
                    <a:pt x="4152811" y="62572"/>
                  </a:lnTo>
                  <a:lnTo>
                    <a:pt x="4120743" y="94640"/>
                  </a:lnTo>
                  <a:lnTo>
                    <a:pt x="4094492" y="131775"/>
                  </a:lnTo>
                  <a:lnTo>
                    <a:pt x="4074820" y="173215"/>
                  </a:lnTo>
                  <a:lnTo>
                    <a:pt x="4062463" y="218224"/>
                  </a:lnTo>
                  <a:lnTo>
                    <a:pt x="4058170" y="266052"/>
                  </a:lnTo>
                  <a:lnTo>
                    <a:pt x="4058170" y="1330248"/>
                  </a:lnTo>
                  <a:lnTo>
                    <a:pt x="4062463" y="1378064"/>
                  </a:lnTo>
                  <a:lnTo>
                    <a:pt x="4074820" y="1423073"/>
                  </a:lnTo>
                  <a:lnTo>
                    <a:pt x="4094492" y="1464525"/>
                  </a:lnTo>
                  <a:lnTo>
                    <a:pt x="4120743" y="1501648"/>
                  </a:lnTo>
                  <a:lnTo>
                    <a:pt x="4152811" y="1533715"/>
                  </a:lnTo>
                  <a:lnTo>
                    <a:pt x="4189946" y="1559966"/>
                  </a:lnTo>
                  <a:lnTo>
                    <a:pt x="4231386" y="1579651"/>
                  </a:lnTo>
                  <a:lnTo>
                    <a:pt x="4276395" y="1592008"/>
                  </a:lnTo>
                  <a:lnTo>
                    <a:pt x="4324223" y="1596288"/>
                  </a:lnTo>
                  <a:lnTo>
                    <a:pt x="7591920" y="1596288"/>
                  </a:lnTo>
                  <a:lnTo>
                    <a:pt x="7639736" y="1592008"/>
                  </a:lnTo>
                  <a:lnTo>
                    <a:pt x="7684757" y="1579651"/>
                  </a:lnTo>
                  <a:lnTo>
                    <a:pt x="7726197" y="1559966"/>
                  </a:lnTo>
                  <a:lnTo>
                    <a:pt x="7763332" y="1533715"/>
                  </a:lnTo>
                  <a:lnTo>
                    <a:pt x="7795400" y="1501648"/>
                  </a:lnTo>
                  <a:lnTo>
                    <a:pt x="7821638" y="1464525"/>
                  </a:lnTo>
                  <a:lnTo>
                    <a:pt x="7841323" y="1423073"/>
                  </a:lnTo>
                  <a:lnTo>
                    <a:pt x="7853680" y="1378064"/>
                  </a:lnTo>
                  <a:lnTo>
                    <a:pt x="7857960" y="1330248"/>
                  </a:lnTo>
                  <a:lnTo>
                    <a:pt x="7857960" y="266052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715" y="3691343"/>
              <a:ext cx="3477895" cy="1009015"/>
            </a:xfrm>
            <a:custGeom>
              <a:avLst/>
              <a:gdLst/>
              <a:ahLst/>
              <a:cxnLst/>
              <a:rect l="l" t="t" r="r" b="b"/>
              <a:pathLst>
                <a:path w="3477895" h="1009014">
                  <a:moveTo>
                    <a:pt x="1695894" y="168109"/>
                  </a:moveTo>
                  <a:lnTo>
                    <a:pt x="1683105" y="103771"/>
                  </a:lnTo>
                  <a:lnTo>
                    <a:pt x="1646669" y="49225"/>
                  </a:lnTo>
                  <a:lnTo>
                    <a:pt x="1592122" y="12801"/>
                  </a:lnTo>
                  <a:lnTo>
                    <a:pt x="1527797" y="0"/>
                  </a:lnTo>
                  <a:lnTo>
                    <a:pt x="168097" y="0"/>
                  </a:lnTo>
                  <a:lnTo>
                    <a:pt x="123418" y="6007"/>
                  </a:lnTo>
                  <a:lnTo>
                    <a:pt x="83261" y="22961"/>
                  </a:lnTo>
                  <a:lnTo>
                    <a:pt x="49237" y="49250"/>
                  </a:lnTo>
                  <a:lnTo>
                    <a:pt x="22948" y="83273"/>
                  </a:lnTo>
                  <a:lnTo>
                    <a:pt x="6007" y="123418"/>
                  </a:lnTo>
                  <a:lnTo>
                    <a:pt x="0" y="168109"/>
                  </a:lnTo>
                  <a:lnTo>
                    <a:pt x="0" y="840498"/>
                  </a:lnTo>
                  <a:lnTo>
                    <a:pt x="6007" y="885190"/>
                  </a:lnTo>
                  <a:lnTo>
                    <a:pt x="22948" y="925334"/>
                  </a:lnTo>
                  <a:lnTo>
                    <a:pt x="49237" y="959358"/>
                  </a:lnTo>
                  <a:lnTo>
                    <a:pt x="83261" y="985647"/>
                  </a:lnTo>
                  <a:lnTo>
                    <a:pt x="123418" y="1002601"/>
                  </a:lnTo>
                  <a:lnTo>
                    <a:pt x="168097" y="1008608"/>
                  </a:lnTo>
                  <a:lnTo>
                    <a:pt x="1527797" y="1008608"/>
                  </a:lnTo>
                  <a:lnTo>
                    <a:pt x="1572488" y="1002601"/>
                  </a:lnTo>
                  <a:lnTo>
                    <a:pt x="1612646" y="985647"/>
                  </a:lnTo>
                  <a:lnTo>
                    <a:pt x="1646656" y="959358"/>
                  </a:lnTo>
                  <a:lnTo>
                    <a:pt x="1672945" y="925334"/>
                  </a:lnTo>
                  <a:lnTo>
                    <a:pt x="1689887" y="885190"/>
                  </a:lnTo>
                  <a:lnTo>
                    <a:pt x="1695894" y="840498"/>
                  </a:lnTo>
                  <a:lnTo>
                    <a:pt x="1695894" y="168109"/>
                  </a:lnTo>
                  <a:close/>
                </a:path>
                <a:path w="3477895" h="1009014">
                  <a:moveTo>
                    <a:pt x="3477793" y="168109"/>
                  </a:moveTo>
                  <a:lnTo>
                    <a:pt x="3465004" y="103771"/>
                  </a:lnTo>
                  <a:lnTo>
                    <a:pt x="3428568" y="49225"/>
                  </a:lnTo>
                  <a:lnTo>
                    <a:pt x="3374021" y="12801"/>
                  </a:lnTo>
                  <a:lnTo>
                    <a:pt x="3309696" y="0"/>
                  </a:lnTo>
                  <a:lnTo>
                    <a:pt x="1949996" y="0"/>
                  </a:lnTo>
                  <a:lnTo>
                    <a:pt x="1905317" y="6007"/>
                  </a:lnTo>
                  <a:lnTo>
                    <a:pt x="1865160" y="22961"/>
                  </a:lnTo>
                  <a:lnTo>
                    <a:pt x="1831136" y="49250"/>
                  </a:lnTo>
                  <a:lnTo>
                    <a:pt x="1804847" y="83273"/>
                  </a:lnTo>
                  <a:lnTo>
                    <a:pt x="1787906" y="123418"/>
                  </a:lnTo>
                  <a:lnTo>
                    <a:pt x="1781898" y="168109"/>
                  </a:lnTo>
                  <a:lnTo>
                    <a:pt x="1781898" y="840498"/>
                  </a:lnTo>
                  <a:lnTo>
                    <a:pt x="1787906" y="885190"/>
                  </a:lnTo>
                  <a:lnTo>
                    <a:pt x="1804847" y="925334"/>
                  </a:lnTo>
                  <a:lnTo>
                    <a:pt x="1831136" y="959358"/>
                  </a:lnTo>
                  <a:lnTo>
                    <a:pt x="1865160" y="985647"/>
                  </a:lnTo>
                  <a:lnTo>
                    <a:pt x="1905317" y="1002601"/>
                  </a:lnTo>
                  <a:lnTo>
                    <a:pt x="1949996" y="1008608"/>
                  </a:lnTo>
                  <a:lnTo>
                    <a:pt x="3309696" y="1008608"/>
                  </a:lnTo>
                  <a:lnTo>
                    <a:pt x="3354387" y="1002601"/>
                  </a:lnTo>
                  <a:lnTo>
                    <a:pt x="3394545" y="985647"/>
                  </a:lnTo>
                  <a:lnTo>
                    <a:pt x="3428568" y="959358"/>
                  </a:lnTo>
                  <a:lnTo>
                    <a:pt x="3454844" y="925334"/>
                  </a:lnTo>
                  <a:lnTo>
                    <a:pt x="3471786" y="885190"/>
                  </a:lnTo>
                  <a:lnTo>
                    <a:pt x="3477793" y="840498"/>
                  </a:lnTo>
                  <a:lnTo>
                    <a:pt x="3477793" y="168109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4086" y="2815466"/>
            <a:ext cx="379158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Install </a:t>
            </a:r>
            <a:r>
              <a:rPr sz="1800" spc="-345" dirty="0">
                <a:solidFill>
                  <a:srgbClr val="FFFFFF"/>
                </a:solidFill>
                <a:latin typeface="Arial Black"/>
                <a:cs typeface="Arial Black"/>
              </a:rPr>
              <a:t>application </a:t>
            </a:r>
            <a:r>
              <a:rPr sz="1800" spc="-365" dirty="0">
                <a:solidFill>
                  <a:srgbClr val="FFFFFF"/>
                </a:solidFill>
                <a:latin typeface="Arial Black"/>
                <a:cs typeface="Arial Black"/>
              </a:rPr>
              <a:t>server </a:t>
            </a:r>
            <a:r>
              <a:rPr sz="1800" spc="-420" dirty="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sz="1800" spc="-405" dirty="0">
                <a:solidFill>
                  <a:srgbClr val="FFFFFF"/>
                </a:solidFill>
                <a:latin typeface="Arial Black"/>
                <a:cs typeface="Arial Black"/>
              </a:rPr>
              <a:t>database</a:t>
            </a:r>
            <a:r>
              <a:rPr sz="1800" spc="-4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365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endParaRPr sz="18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210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Apache</a:t>
            </a:r>
            <a:r>
              <a:rPr sz="14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  <a:tabLst>
                <a:tab pos="2118360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Trebuchet MS"/>
                <a:cs typeface="Trebuchet MS"/>
              </a:rPr>
              <a:t>Java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Tomcat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2261" y="3691343"/>
            <a:ext cx="3477895" cy="1009015"/>
          </a:xfrm>
          <a:custGeom>
            <a:avLst/>
            <a:gdLst/>
            <a:ahLst/>
            <a:cxnLst/>
            <a:rect l="l" t="t" r="r" b="b"/>
            <a:pathLst>
              <a:path w="3477895" h="1009014">
                <a:moveTo>
                  <a:pt x="1695894" y="168109"/>
                </a:moveTo>
                <a:lnTo>
                  <a:pt x="1683105" y="103771"/>
                </a:lnTo>
                <a:lnTo>
                  <a:pt x="1646669" y="49225"/>
                </a:lnTo>
                <a:lnTo>
                  <a:pt x="1592122" y="12801"/>
                </a:lnTo>
                <a:lnTo>
                  <a:pt x="1527797" y="0"/>
                </a:lnTo>
                <a:lnTo>
                  <a:pt x="168097" y="0"/>
                </a:lnTo>
                <a:lnTo>
                  <a:pt x="123405" y="6007"/>
                </a:lnTo>
                <a:lnTo>
                  <a:pt x="83248" y="22961"/>
                </a:lnTo>
                <a:lnTo>
                  <a:pt x="49225" y="49250"/>
                </a:lnTo>
                <a:lnTo>
                  <a:pt x="22948" y="83273"/>
                </a:lnTo>
                <a:lnTo>
                  <a:pt x="6007" y="123418"/>
                </a:lnTo>
                <a:lnTo>
                  <a:pt x="0" y="168109"/>
                </a:lnTo>
                <a:lnTo>
                  <a:pt x="0" y="840498"/>
                </a:lnTo>
                <a:lnTo>
                  <a:pt x="6007" y="885190"/>
                </a:lnTo>
                <a:lnTo>
                  <a:pt x="22948" y="925334"/>
                </a:lnTo>
                <a:lnTo>
                  <a:pt x="49225" y="959358"/>
                </a:lnTo>
                <a:lnTo>
                  <a:pt x="83248" y="985647"/>
                </a:lnTo>
                <a:lnTo>
                  <a:pt x="123405" y="1002601"/>
                </a:lnTo>
                <a:lnTo>
                  <a:pt x="168097" y="1008608"/>
                </a:lnTo>
                <a:lnTo>
                  <a:pt x="1527797" y="1008608"/>
                </a:lnTo>
                <a:lnTo>
                  <a:pt x="1572475" y="1002601"/>
                </a:lnTo>
                <a:lnTo>
                  <a:pt x="1612633" y="985647"/>
                </a:lnTo>
                <a:lnTo>
                  <a:pt x="1646656" y="959358"/>
                </a:lnTo>
                <a:lnTo>
                  <a:pt x="1672945" y="925334"/>
                </a:lnTo>
                <a:lnTo>
                  <a:pt x="1689887" y="885190"/>
                </a:lnTo>
                <a:lnTo>
                  <a:pt x="1695894" y="840498"/>
                </a:lnTo>
                <a:lnTo>
                  <a:pt x="1695894" y="168109"/>
                </a:lnTo>
                <a:close/>
              </a:path>
              <a:path w="3477895" h="1009014">
                <a:moveTo>
                  <a:pt x="3477793" y="168109"/>
                </a:moveTo>
                <a:lnTo>
                  <a:pt x="3465004" y="103771"/>
                </a:lnTo>
                <a:lnTo>
                  <a:pt x="3428568" y="49225"/>
                </a:lnTo>
                <a:lnTo>
                  <a:pt x="3374021" y="12801"/>
                </a:lnTo>
                <a:lnTo>
                  <a:pt x="3309696" y="0"/>
                </a:lnTo>
                <a:lnTo>
                  <a:pt x="1949996" y="0"/>
                </a:lnTo>
                <a:lnTo>
                  <a:pt x="1905304" y="6007"/>
                </a:lnTo>
                <a:lnTo>
                  <a:pt x="1865147" y="22961"/>
                </a:lnTo>
                <a:lnTo>
                  <a:pt x="1831124" y="49250"/>
                </a:lnTo>
                <a:lnTo>
                  <a:pt x="1804847" y="83273"/>
                </a:lnTo>
                <a:lnTo>
                  <a:pt x="1787893" y="123418"/>
                </a:lnTo>
                <a:lnTo>
                  <a:pt x="1781898" y="168109"/>
                </a:lnTo>
                <a:lnTo>
                  <a:pt x="1781898" y="840498"/>
                </a:lnTo>
                <a:lnTo>
                  <a:pt x="1787893" y="885190"/>
                </a:lnTo>
                <a:lnTo>
                  <a:pt x="1804847" y="925334"/>
                </a:lnTo>
                <a:lnTo>
                  <a:pt x="1831124" y="959358"/>
                </a:lnTo>
                <a:lnTo>
                  <a:pt x="1865147" y="985647"/>
                </a:lnTo>
                <a:lnTo>
                  <a:pt x="1905304" y="1002601"/>
                </a:lnTo>
                <a:lnTo>
                  <a:pt x="1949996" y="1008608"/>
                </a:lnTo>
                <a:lnTo>
                  <a:pt x="3309696" y="1008608"/>
                </a:lnTo>
                <a:lnTo>
                  <a:pt x="3354374" y="1002601"/>
                </a:lnTo>
                <a:lnTo>
                  <a:pt x="3394532" y="985647"/>
                </a:lnTo>
                <a:lnTo>
                  <a:pt x="3428555" y="959358"/>
                </a:lnTo>
                <a:lnTo>
                  <a:pt x="3454831" y="925334"/>
                </a:lnTo>
                <a:lnTo>
                  <a:pt x="3471786" y="885190"/>
                </a:lnTo>
                <a:lnTo>
                  <a:pt x="3477793" y="840498"/>
                </a:lnTo>
                <a:lnTo>
                  <a:pt x="3477793" y="168109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8269" y="3357126"/>
            <a:ext cx="291211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88595">
              <a:lnSpc>
                <a:spcPct val="100000"/>
              </a:lnSpc>
              <a:tabLst>
                <a:tab pos="197040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MySQL	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sz="1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13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5" dirty="0">
                <a:latin typeface="Arial Black"/>
                <a:cs typeface="Arial Black"/>
              </a:rPr>
              <a:t>Running</a:t>
            </a:r>
            <a:r>
              <a:rPr sz="3600" spc="-465" dirty="0">
                <a:latin typeface="Arial Black"/>
                <a:cs typeface="Arial Black"/>
              </a:rPr>
              <a:t> </a:t>
            </a:r>
            <a:r>
              <a:rPr sz="3600" spc="-795" dirty="0">
                <a:latin typeface="Arial Black"/>
                <a:cs typeface="Arial Black"/>
              </a:rPr>
              <a:t>Playbooks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789921"/>
            <a:ext cx="8521065" cy="488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207271"/>
            <a:ext cx="661606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60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51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run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play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book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use </a:t>
            </a:r>
            <a:r>
              <a:rPr sz="2450" i="1" spc="-95" dirty="0">
                <a:solidFill>
                  <a:srgbClr val="FFFFFF"/>
                </a:solidFill>
                <a:latin typeface="Trebuchet MS"/>
                <a:cs typeface="Trebuchet MS"/>
              </a:rPr>
              <a:t>ansible-playbook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command.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3161518"/>
            <a:ext cx="8521065" cy="488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 -i production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2584905"/>
            <a:ext cx="652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changed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providing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inventory</a:t>
            </a:r>
            <a:r>
              <a:rPr sz="2400" spc="-50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699" y="4533115"/>
            <a:ext cx="8521065" cy="488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 -e "assets_dir=/var/www/html/assets/"</a:t>
            </a:r>
            <a:r>
              <a:rPr sz="1400" spc="-3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4" y="3956502"/>
            <a:ext cx="534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Environment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variables 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145" dirty="0">
                <a:solidFill>
                  <a:srgbClr val="DFDFDF"/>
                </a:solidFill>
                <a:latin typeface="Trebuchet MS"/>
                <a:cs typeface="Trebuchet MS"/>
              </a:rPr>
              <a:t>set</a:t>
            </a:r>
            <a:r>
              <a:rPr sz="2400" spc="-2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globally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13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5" dirty="0">
                <a:latin typeface="Arial Black"/>
                <a:cs typeface="Arial Black"/>
              </a:rPr>
              <a:t>Running</a:t>
            </a:r>
            <a:r>
              <a:rPr sz="3600" spc="-465" dirty="0">
                <a:latin typeface="Arial Black"/>
                <a:cs typeface="Arial Black"/>
              </a:rPr>
              <a:t> </a:t>
            </a:r>
            <a:r>
              <a:rPr sz="3600" spc="-795" dirty="0">
                <a:latin typeface="Arial Black"/>
                <a:cs typeface="Arial Black"/>
              </a:rPr>
              <a:t>Playbooks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789921"/>
            <a:ext cx="8521065" cy="488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 -i production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213307"/>
            <a:ext cx="545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DFDFDF"/>
                </a:solidFill>
                <a:latin typeface="Trebuchet MS"/>
                <a:cs typeface="Trebuchet MS"/>
              </a:rPr>
              <a:t>Hosts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limited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by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providing</a:t>
            </a:r>
            <a:r>
              <a:rPr sz="2400" spc="-4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subset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3237718"/>
            <a:ext cx="8521065" cy="4883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 -f 30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play.yml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2661105"/>
            <a:ext cx="820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DFDFDF"/>
                </a:solidFill>
                <a:latin typeface="Trebuchet MS"/>
                <a:cs typeface="Trebuchet MS"/>
              </a:rPr>
              <a:t>Number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parallel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processes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use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specified</a:t>
            </a:r>
            <a:r>
              <a:rPr sz="2400" spc="-46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(default=5)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1465" y="1677593"/>
            <a:ext cx="2021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055" dirty="0">
                <a:solidFill>
                  <a:srgbClr val="FFFFFF"/>
                </a:solidFill>
                <a:latin typeface="Arial Black"/>
                <a:cs typeface="Arial Black"/>
              </a:rPr>
              <a:t>#4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6750" y="3237223"/>
            <a:ext cx="22110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sz="21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Playbooks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13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869" dirty="0">
                <a:latin typeface="Arial Black"/>
                <a:cs typeface="Arial Black"/>
              </a:rPr>
              <a:t>a </a:t>
            </a:r>
            <a:r>
              <a:rPr sz="3600" spc="-700" dirty="0">
                <a:latin typeface="Arial Black"/>
                <a:cs typeface="Arial Black"/>
              </a:rPr>
              <a:t>Single</a:t>
            </a:r>
            <a:r>
              <a:rPr sz="3600" spc="-935" dirty="0">
                <a:latin typeface="Arial Black"/>
                <a:cs typeface="Arial Black"/>
              </a:rPr>
              <a:t> </a:t>
            </a:r>
            <a:r>
              <a:rPr sz="3600" spc="-730" dirty="0">
                <a:latin typeface="Arial Black"/>
                <a:cs typeface="Arial Black"/>
              </a:rPr>
              <a:t>Play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299451"/>
            <a:ext cx="364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1742871"/>
            <a:ext cx="8521065" cy="293560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98450" marR="6400165" indent="-213360">
              <a:lnSpc>
                <a:spcPct val="151800"/>
              </a:lnSpc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hosts:</a:t>
            </a:r>
            <a:r>
              <a:rPr sz="14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  become: true  tasks:</a:t>
            </a:r>
            <a:endParaRPr sz="1400">
              <a:latin typeface="Courier New"/>
              <a:cs typeface="Courier New"/>
            </a:endParaRPr>
          </a:p>
          <a:p>
            <a:pPr marL="511809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51244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Install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nginx</a:t>
            </a:r>
            <a:endParaRPr sz="1400">
              <a:latin typeface="Courier New"/>
              <a:cs typeface="Courier New"/>
            </a:endParaRPr>
          </a:p>
          <a:p>
            <a:pPr marL="511809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apt: name=nginx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  <a:p>
            <a:pPr marL="511809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51244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Start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nginx</a:t>
            </a:r>
            <a:endParaRPr sz="1400">
              <a:latin typeface="Courier New"/>
              <a:cs typeface="Courier New"/>
            </a:endParaRPr>
          </a:p>
          <a:p>
            <a:pPr marL="511809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service: name=nginx state=started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enabled=yes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13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869" dirty="0">
                <a:latin typeface="Arial Black"/>
                <a:cs typeface="Arial Black"/>
              </a:rPr>
              <a:t>a </a:t>
            </a:r>
            <a:r>
              <a:rPr sz="3600" spc="-700" dirty="0">
                <a:latin typeface="Arial Black"/>
                <a:cs typeface="Arial Black"/>
              </a:rPr>
              <a:t>Single</a:t>
            </a:r>
            <a:r>
              <a:rPr sz="3600" spc="-935" dirty="0">
                <a:latin typeface="Arial Black"/>
                <a:cs typeface="Arial Black"/>
              </a:rPr>
              <a:t> </a:t>
            </a:r>
            <a:r>
              <a:rPr sz="3600" spc="-730" dirty="0">
                <a:latin typeface="Arial Black"/>
                <a:cs typeface="Arial Black"/>
              </a:rPr>
              <a:t>Play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263697"/>
            <a:ext cx="8521065" cy="3414395"/>
          </a:xfrm>
          <a:custGeom>
            <a:avLst/>
            <a:gdLst/>
            <a:ahLst/>
            <a:cxnLst/>
            <a:rect l="l" t="t" r="r" b="b"/>
            <a:pathLst>
              <a:path w="8521065" h="3414395">
                <a:moveTo>
                  <a:pt x="8520582" y="3414293"/>
                </a:moveTo>
                <a:lnTo>
                  <a:pt x="0" y="34142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4142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332151"/>
            <a:ext cx="5511800" cy="309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ansible-playbook /vagrant/lab-04/install-nginx.yml -l</a:t>
            </a:r>
            <a:r>
              <a:rPr sz="9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web1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PLAY [webservers]</a:t>
            </a:r>
            <a:r>
              <a:rPr sz="900" spc="-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**************************************************************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ct val="152800"/>
              </a:lnSpc>
            </a:pP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TASK [setup] ******************************************************************* 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9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ct val="152800"/>
              </a:lnSpc>
            </a:pP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TASK [Install nginx] *********************************************************** 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9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ct val="152800"/>
              </a:lnSpc>
            </a:pP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TASK [Start nginx] ************************************************************* 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9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2700" marR="5080">
              <a:lnSpc>
                <a:spcPct val="152800"/>
              </a:lnSpc>
              <a:spcBef>
                <a:spcPts val="5"/>
              </a:spcBef>
              <a:tabLst>
                <a:tab pos="1863725" algn="l"/>
                <a:tab pos="2550160" algn="l"/>
                <a:tab pos="3441700" algn="l"/>
                <a:tab pos="4607560" algn="l"/>
              </a:tabLst>
            </a:pP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PLAY RECAP ********************************************************************* 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web1	</a:t>
            </a:r>
            <a:r>
              <a:rPr sz="900" dirty="0">
                <a:solidFill>
                  <a:srgbClr val="F2F2F2"/>
                </a:solidFill>
                <a:latin typeface="Courier New"/>
                <a:cs typeface="Courier New"/>
              </a:rPr>
              <a:t>: </a:t>
            </a:r>
            <a:r>
              <a:rPr sz="900" spc="-5" dirty="0">
                <a:solidFill>
                  <a:srgbClr val="00FF00"/>
                </a:solidFill>
                <a:latin typeface="Courier New"/>
                <a:cs typeface="Courier New"/>
              </a:rPr>
              <a:t>ok=3	</a:t>
            </a:r>
            <a:r>
              <a:rPr sz="900" spc="-5" dirty="0">
                <a:solidFill>
                  <a:srgbClr val="F2F2F2"/>
                </a:solidFill>
                <a:latin typeface="Courier New"/>
                <a:cs typeface="Courier New"/>
              </a:rPr>
              <a:t>changed=0	unreachable=0	failed=0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531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1150" dirty="0">
                <a:latin typeface="Arial Black"/>
                <a:cs typeface="Arial Black"/>
              </a:rPr>
              <a:t>JDK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894" dirty="0">
                <a:latin typeface="Arial Black"/>
                <a:cs typeface="Arial Black"/>
              </a:rPr>
              <a:t>MongoDB </a:t>
            </a:r>
            <a:r>
              <a:rPr sz="3600" spc="-600" dirty="0">
                <a:latin typeface="Arial Black"/>
                <a:cs typeface="Arial Black"/>
              </a:rPr>
              <a:t>in </a:t>
            </a:r>
            <a:r>
              <a:rPr sz="3600" spc="-869" dirty="0">
                <a:latin typeface="Arial Black"/>
                <a:cs typeface="Arial Black"/>
              </a:rPr>
              <a:t>a</a:t>
            </a:r>
            <a:r>
              <a:rPr sz="3600" spc="-760" dirty="0">
                <a:latin typeface="Arial Black"/>
                <a:cs typeface="Arial Black"/>
              </a:rPr>
              <a:t> </a:t>
            </a:r>
            <a:r>
              <a:rPr sz="3600" spc="-790" dirty="0">
                <a:latin typeface="Arial Black"/>
                <a:cs typeface="Arial Black"/>
              </a:rPr>
              <a:t>Playbook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8" y="1164196"/>
            <a:ext cx="401447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90" dirty="0">
                <a:solidFill>
                  <a:srgbClr val="DFDFDF"/>
                </a:solidFill>
                <a:latin typeface="Trebuchet MS"/>
                <a:cs typeface="Trebuchet MS"/>
              </a:rPr>
              <a:t>JDK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appservers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105" dirty="0">
                <a:solidFill>
                  <a:srgbClr val="DFDFDF"/>
                </a:solidFill>
                <a:latin typeface="Trebuchet MS"/>
                <a:cs typeface="Trebuchet MS"/>
              </a:rPr>
              <a:t>MongoDB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dbservers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876" y="1677593"/>
            <a:ext cx="1524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10" dirty="0">
                <a:latin typeface="Arial Black"/>
                <a:cs typeface="Arial Black"/>
              </a:rPr>
              <a:t>Roles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27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5" dirty="0">
                <a:latin typeface="Arial Black"/>
                <a:cs typeface="Arial Black"/>
              </a:rPr>
              <a:t>Why</a:t>
            </a:r>
            <a:r>
              <a:rPr sz="3600" spc="-790" dirty="0">
                <a:latin typeface="Arial Black"/>
                <a:cs typeface="Arial Black"/>
              </a:rPr>
              <a:t> </a:t>
            </a:r>
            <a:r>
              <a:rPr sz="3600" spc="-700" dirty="0">
                <a:latin typeface="Arial Black"/>
                <a:cs typeface="Arial Black"/>
              </a:rPr>
              <a:t>Ansible?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8160384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  <a:p>
            <a:pPr marL="882015" marR="5080" lvl="1" indent="-412750">
              <a:lnSpc>
                <a:spcPct val="114599"/>
              </a:lnSpc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Easy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140" dirty="0">
                <a:solidFill>
                  <a:srgbClr val="DFDFDF"/>
                </a:solidFill>
                <a:latin typeface="Trebuchet MS"/>
                <a:cs typeface="Trebuchet MS"/>
              </a:rPr>
              <a:t>write, </a:t>
            </a:r>
            <a:r>
              <a:rPr sz="2400" spc="-160" dirty="0">
                <a:solidFill>
                  <a:srgbClr val="DFDFDF"/>
                </a:solidFill>
                <a:latin typeface="Trebuchet MS"/>
                <a:cs typeface="Trebuchet MS"/>
              </a:rPr>
              <a:t>read,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maintain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evolve-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without</a:t>
            </a:r>
            <a:r>
              <a:rPr sz="2400" spc="-3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writing 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scripts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custom</a:t>
            </a:r>
            <a:r>
              <a:rPr sz="2400" spc="-28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Fast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learn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2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setup</a:t>
            </a:r>
            <a:endParaRPr sz="2400">
              <a:latin typeface="Trebuchet MS"/>
              <a:cs typeface="Trebuchet MS"/>
            </a:endParaRPr>
          </a:p>
          <a:p>
            <a:pPr marL="882015" marR="147955" lvl="1" indent="-412750">
              <a:lnSpc>
                <a:spcPct val="114599"/>
              </a:lnSpc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It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uses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very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simple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language </a:t>
            </a:r>
            <a:r>
              <a:rPr sz="2400" spc="135" dirty="0">
                <a:solidFill>
                  <a:srgbClr val="DFDFDF"/>
                </a:solidFill>
                <a:latin typeface="Trebuchet MS"/>
                <a:cs typeface="Trebuchet MS"/>
              </a:rPr>
              <a:t>(YAML,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form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 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Playbooks)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allow </a:t>
            </a: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describe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 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automation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jobs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way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approaches </a:t>
            </a:r>
            <a:r>
              <a:rPr sz="2400" spc="-50" dirty="0">
                <a:solidFill>
                  <a:srgbClr val="DFDFDF"/>
                </a:solidFill>
                <a:latin typeface="Trebuchet MS"/>
                <a:cs typeface="Trebuchet MS"/>
              </a:rPr>
              <a:t>plain</a:t>
            </a:r>
            <a:r>
              <a:rPr sz="2400" spc="-38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English.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2519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5" dirty="0">
                <a:latin typeface="Arial Black"/>
                <a:cs typeface="Arial Black"/>
              </a:rPr>
              <a:t>Roles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8197850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Roles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portable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units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of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task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organization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DFDFD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DFDFDF"/>
                </a:solidFill>
                <a:latin typeface="Trebuchet MS"/>
                <a:cs typeface="Trebuchet MS"/>
              </a:rPr>
              <a:t>playbooks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the best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way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organize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</a:t>
            </a:r>
            <a:r>
              <a:rPr sz="2400" spc="-27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playbooks.</a:t>
            </a:r>
            <a:endParaRPr sz="2400">
              <a:latin typeface="Trebuchet MS"/>
              <a:cs typeface="Trebuchet MS"/>
            </a:endParaRPr>
          </a:p>
          <a:p>
            <a:pPr marL="12700" marR="55880">
              <a:lnSpc>
                <a:spcPct val="114599"/>
              </a:lnSpc>
              <a:spcBef>
                <a:spcPts val="1425"/>
              </a:spcBef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Roles 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are 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just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automation </a:t>
            </a: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around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‘include’ 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directives,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3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really 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don’t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contain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much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additional magic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beyond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some 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improvements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search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path </a:t>
            </a: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handling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 </a:t>
            </a:r>
            <a:r>
              <a:rPr sz="2400" spc="-114" dirty="0">
                <a:solidFill>
                  <a:srgbClr val="DFDFDF"/>
                </a:solidFill>
                <a:latin typeface="Trebuchet MS"/>
                <a:cs typeface="Trebuchet MS"/>
              </a:rPr>
              <a:t>referenced</a:t>
            </a:r>
            <a:r>
              <a:rPr sz="2400" spc="-44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DFDFDF"/>
                </a:solidFill>
                <a:latin typeface="Trebuchet MS"/>
                <a:cs typeface="Trebuchet MS"/>
              </a:rPr>
              <a:t>files.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However,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35" dirty="0">
                <a:solidFill>
                  <a:srgbClr val="DFDFDF"/>
                </a:solidFill>
                <a:latin typeface="Trebuchet MS"/>
                <a:cs typeface="Trebuchet MS"/>
              </a:rPr>
              <a:t>big</a:t>
            </a:r>
            <a:r>
              <a:rPr sz="2400" spc="-18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thing!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366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90" dirty="0">
                <a:latin typeface="Arial Black"/>
                <a:cs typeface="Arial Black"/>
              </a:rPr>
              <a:t>Example </a:t>
            </a:r>
            <a:r>
              <a:rPr sz="3600" spc="-695" dirty="0">
                <a:latin typeface="Arial Black"/>
                <a:cs typeface="Arial Black"/>
              </a:rPr>
              <a:t>Project</a:t>
            </a:r>
            <a:r>
              <a:rPr sz="3600" spc="-550" dirty="0">
                <a:latin typeface="Arial Black"/>
                <a:cs typeface="Arial Black"/>
              </a:rPr>
              <a:t> </a:t>
            </a:r>
            <a:r>
              <a:rPr sz="3600" spc="-690" dirty="0">
                <a:latin typeface="Arial Black"/>
                <a:cs typeface="Arial Black"/>
              </a:rPr>
              <a:t>Structure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339897"/>
            <a:ext cx="8521065" cy="3414395"/>
          </a:xfrm>
          <a:custGeom>
            <a:avLst/>
            <a:gdLst/>
            <a:ahLst/>
            <a:cxnLst/>
            <a:rect l="l" t="t" r="r" b="b"/>
            <a:pathLst>
              <a:path w="8521065" h="3414395">
                <a:moveTo>
                  <a:pt x="8520582" y="3414293"/>
                </a:moveTo>
                <a:lnTo>
                  <a:pt x="0" y="34142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4142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331643"/>
            <a:ext cx="11684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915">
              <a:lnSpc>
                <a:spcPct val="15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2F2F2"/>
                </a:solidFill>
                <a:latin typeface="Courier New"/>
                <a:cs typeface="Courier New"/>
              </a:rPr>
              <a:t>site.yml  webservers.yml  fooservers.yml  roles/</a:t>
            </a:r>
            <a:endParaRPr sz="1000">
              <a:latin typeface="Courier New"/>
              <a:cs typeface="Courier New"/>
            </a:endParaRPr>
          </a:p>
          <a:p>
            <a:pPr marL="393065" marR="5080" indent="-152400">
              <a:lnSpc>
                <a:spcPct val="150000"/>
              </a:lnSpc>
            </a:pPr>
            <a:r>
              <a:rPr sz="1000" b="1" spc="-5" dirty="0">
                <a:solidFill>
                  <a:srgbClr val="F2F2F2"/>
                </a:solidFill>
                <a:latin typeface="Courier New"/>
                <a:cs typeface="Courier New"/>
              </a:rPr>
              <a:t>common/  files/  templates/  tasks/  handlers/  vars/  defaults/  meta/</a:t>
            </a:r>
            <a:endParaRPr sz="1000">
              <a:latin typeface="Courier New"/>
              <a:cs typeface="Courier New"/>
            </a:endParaRPr>
          </a:p>
          <a:p>
            <a:pPr marL="393065" marR="81915" indent="-152400">
              <a:lnSpc>
                <a:spcPct val="150000"/>
              </a:lnSpc>
            </a:pPr>
            <a:r>
              <a:rPr sz="1000" b="1" spc="-5" dirty="0">
                <a:solidFill>
                  <a:srgbClr val="F2F2F2"/>
                </a:solidFill>
                <a:latin typeface="Courier New"/>
                <a:cs typeface="Courier New"/>
              </a:rPr>
              <a:t>webservers/  tasks/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87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90" dirty="0">
                <a:latin typeface="Arial Black"/>
                <a:cs typeface="Arial Black"/>
              </a:rPr>
              <a:t>Example</a:t>
            </a:r>
            <a:r>
              <a:rPr sz="3600" spc="-745" dirty="0">
                <a:latin typeface="Arial Black"/>
                <a:cs typeface="Arial Black"/>
              </a:rPr>
              <a:t> </a:t>
            </a:r>
            <a:r>
              <a:rPr sz="3600" spc="-790" dirty="0">
                <a:latin typeface="Arial Black"/>
                <a:cs typeface="Arial Black"/>
              </a:rPr>
              <a:t>Playbook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339897"/>
            <a:ext cx="8521065" cy="187515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98450" marR="6400165" indent="-213360">
              <a:lnSpc>
                <a:spcPct val="151800"/>
              </a:lnSpc>
              <a:buChar char="-"/>
              <a:tabLst>
                <a:tab pos="299085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hosts:</a:t>
            </a:r>
            <a:r>
              <a:rPr sz="1400" b="1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webservers  roles:</a:t>
            </a:r>
            <a:endParaRPr sz="1400">
              <a:latin typeface="Courier New"/>
              <a:cs typeface="Courier New"/>
            </a:endParaRPr>
          </a:p>
          <a:p>
            <a:pPr marL="831850" lvl="1" indent="-213995">
              <a:lnSpc>
                <a:spcPct val="100000"/>
              </a:lnSpc>
              <a:spcBef>
                <a:spcPts val="865"/>
              </a:spcBef>
              <a:buChar char="-"/>
              <a:tabLst>
                <a:tab pos="832485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common</a:t>
            </a:r>
            <a:endParaRPr sz="1400">
              <a:latin typeface="Courier New"/>
              <a:cs typeface="Courier New"/>
            </a:endParaRPr>
          </a:p>
          <a:p>
            <a:pPr marL="831850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832485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webservers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229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90" dirty="0">
                <a:latin typeface="Arial Black"/>
                <a:cs typeface="Arial Black"/>
              </a:rPr>
              <a:t>Example</a:t>
            </a:r>
            <a:r>
              <a:rPr sz="3600" spc="-750" dirty="0">
                <a:latin typeface="Arial Black"/>
                <a:cs typeface="Arial Black"/>
              </a:rPr>
              <a:t> </a:t>
            </a:r>
            <a:r>
              <a:rPr sz="3600" spc="-770" dirty="0">
                <a:latin typeface="Arial Black"/>
                <a:cs typeface="Arial Black"/>
              </a:rPr>
              <a:t>Role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339897"/>
            <a:ext cx="8521065" cy="3183255"/>
          </a:xfrm>
          <a:custGeom>
            <a:avLst/>
            <a:gdLst/>
            <a:ahLst/>
            <a:cxnLst/>
            <a:rect l="l" t="t" r="r" b="b"/>
            <a:pathLst>
              <a:path w="8521065" h="3183254">
                <a:moveTo>
                  <a:pt x="8520582" y="3182693"/>
                </a:moveTo>
                <a:lnTo>
                  <a:pt x="0" y="31826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1826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295321"/>
            <a:ext cx="5572760" cy="29400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spcBef>
                <a:spcPts val="870"/>
              </a:spcBef>
              <a:buChar char="-"/>
              <a:tabLst>
                <a:tab pos="226060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name: Install EPEL</a:t>
            </a:r>
            <a:r>
              <a:rPr sz="1400" b="1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repo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870"/>
              </a:spcBef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yum: name=epel-release</a:t>
            </a:r>
            <a:r>
              <a:rPr sz="1400" b="1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spcBef>
                <a:spcPts val="1380"/>
              </a:spcBef>
              <a:buChar char="-"/>
              <a:tabLst>
                <a:tab pos="226060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name: Install nginx</a:t>
            </a:r>
            <a:r>
              <a:rPr sz="1400" b="1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server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869"/>
              </a:spcBef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yum: name=nginx enablerepo=epel</a:t>
            </a:r>
            <a:r>
              <a:rPr sz="1400" b="1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225425" indent="-213360">
              <a:lnSpc>
                <a:spcPct val="100000"/>
              </a:lnSpc>
              <a:spcBef>
                <a:spcPts val="1380"/>
              </a:spcBef>
              <a:buChar char="-"/>
              <a:tabLst>
                <a:tab pos="226060" algn="l"/>
              </a:tabLst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name: Create static content</a:t>
            </a:r>
            <a:r>
              <a:rPr sz="1400" b="1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directory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869"/>
              </a:spcBef>
            </a:pP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file: path=/usr/share/nginx/static</a:t>
            </a:r>
            <a:r>
              <a:rPr sz="1400" b="1" spc="-8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F2F2F2"/>
                </a:solidFill>
                <a:latin typeface="Courier New"/>
                <a:cs typeface="Courier New"/>
              </a:rPr>
              <a:t>state=directory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180" y="1677593"/>
            <a:ext cx="2009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100" dirty="0">
                <a:solidFill>
                  <a:srgbClr val="FFFFFF"/>
                </a:solidFill>
                <a:latin typeface="Arial Black"/>
                <a:cs typeface="Arial Black"/>
              </a:rPr>
              <a:t>#5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0673" y="3237223"/>
            <a:ext cx="34626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Running 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Playbooks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1045" dirty="0">
                <a:latin typeface="Arial Black"/>
                <a:cs typeface="Arial Black"/>
              </a:rPr>
              <a:t>NTP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600" dirty="0">
                <a:latin typeface="Arial Black"/>
                <a:cs typeface="Arial Black"/>
              </a:rPr>
              <a:t>in</a:t>
            </a:r>
            <a:r>
              <a:rPr sz="3600" spc="-819" dirty="0">
                <a:latin typeface="Arial Black"/>
                <a:cs typeface="Arial Black"/>
              </a:rPr>
              <a:t> </a:t>
            </a:r>
            <a:r>
              <a:rPr sz="3600" spc="-785" dirty="0">
                <a:latin typeface="Arial Black"/>
                <a:cs typeface="Arial Black"/>
              </a:rPr>
              <a:t>Roles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299451"/>
            <a:ext cx="744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the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ntp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service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DFDFDF"/>
                </a:solidFill>
                <a:latin typeface="Trebuchet MS"/>
                <a:cs typeface="Trebuchet MS"/>
              </a:rPr>
              <a:t>&amp;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deploy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static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content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1742871"/>
            <a:ext cx="8521065" cy="247015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98450" marR="6400165" indent="-213360">
              <a:lnSpc>
                <a:spcPct val="151800"/>
              </a:lnSpc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hosts:</a:t>
            </a:r>
            <a:r>
              <a:rPr sz="14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webservers  become: true  roles:</a:t>
            </a:r>
            <a:endParaRPr sz="1400">
              <a:latin typeface="Courier New"/>
              <a:cs typeface="Courier New"/>
            </a:endParaRPr>
          </a:p>
          <a:p>
            <a:pPr marL="725170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ntp</a:t>
            </a:r>
            <a:endParaRPr sz="1400">
              <a:latin typeface="Courier New"/>
              <a:cs typeface="Courier New"/>
            </a:endParaRPr>
          </a:p>
          <a:p>
            <a:pPr marL="725170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nginx</a:t>
            </a:r>
            <a:endParaRPr sz="1400">
              <a:latin typeface="Courier New"/>
              <a:cs typeface="Courier New"/>
            </a:endParaRPr>
          </a:p>
          <a:p>
            <a:pPr marL="725170" lvl="1" indent="-213995">
              <a:lnSpc>
                <a:spcPct val="100000"/>
              </a:lnSpc>
              <a:spcBef>
                <a:spcPts val="869"/>
              </a:spcBef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deploy_static_content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468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15" dirty="0">
                <a:latin typeface="Arial Black"/>
                <a:cs typeface="Arial Black"/>
              </a:rPr>
              <a:t>Install </a:t>
            </a:r>
            <a:r>
              <a:rPr sz="3600" spc="-830" dirty="0">
                <a:latin typeface="Arial Black"/>
                <a:cs typeface="Arial Black"/>
              </a:rPr>
              <a:t>Nginx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1150" dirty="0">
                <a:latin typeface="Arial Black"/>
                <a:cs typeface="Arial Black"/>
              </a:rPr>
              <a:t>JDK </a:t>
            </a:r>
            <a:r>
              <a:rPr sz="3600" spc="-1019" dirty="0">
                <a:latin typeface="Arial Black"/>
                <a:cs typeface="Arial Black"/>
              </a:rPr>
              <a:t>&amp; </a:t>
            </a:r>
            <a:r>
              <a:rPr sz="3600" spc="-894" dirty="0">
                <a:latin typeface="Arial Black"/>
                <a:cs typeface="Arial Black"/>
              </a:rPr>
              <a:t>MongoDB </a:t>
            </a:r>
            <a:r>
              <a:rPr sz="3600" spc="-740" dirty="0">
                <a:latin typeface="Arial Black"/>
                <a:cs typeface="Arial Black"/>
              </a:rPr>
              <a:t>with </a:t>
            </a:r>
            <a:r>
              <a:rPr sz="3600" spc="-600" dirty="0">
                <a:latin typeface="Arial Black"/>
                <a:cs typeface="Arial Black"/>
              </a:rPr>
              <a:t>in</a:t>
            </a:r>
            <a:r>
              <a:rPr sz="3600" spc="-420" dirty="0">
                <a:latin typeface="Arial Black"/>
                <a:cs typeface="Arial Black"/>
              </a:rPr>
              <a:t> </a:t>
            </a:r>
            <a:r>
              <a:rPr sz="3600" spc="-785" dirty="0">
                <a:latin typeface="Arial Black"/>
                <a:cs typeface="Arial Black"/>
              </a:rPr>
              <a:t>Roles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8" y="1164196"/>
            <a:ext cx="401447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ntp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service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all</a:t>
            </a:r>
            <a:r>
              <a:rPr sz="1800" spc="-3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nginx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server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DFDFDF"/>
                </a:solidFill>
                <a:latin typeface="Trebuchet MS"/>
                <a:cs typeface="Trebuchet MS"/>
              </a:rPr>
              <a:t>Deploy 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static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content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2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DFDFDF"/>
                </a:solidFill>
                <a:latin typeface="Trebuchet MS"/>
                <a:cs typeface="Trebuchet MS"/>
              </a:rPr>
              <a:t>webservers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90" dirty="0">
                <a:solidFill>
                  <a:srgbClr val="DFDFDF"/>
                </a:solidFill>
                <a:latin typeface="Trebuchet MS"/>
                <a:cs typeface="Trebuchet MS"/>
              </a:rPr>
              <a:t>JDK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5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appservers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Install </a:t>
            </a:r>
            <a:r>
              <a:rPr sz="1800" spc="105" dirty="0">
                <a:solidFill>
                  <a:srgbClr val="DFDFDF"/>
                </a:solidFill>
                <a:latin typeface="Trebuchet MS"/>
                <a:cs typeface="Trebuchet MS"/>
              </a:rPr>
              <a:t>MongoDB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37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dbservers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009" y="1677593"/>
            <a:ext cx="4016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10" dirty="0">
                <a:latin typeface="Arial Black"/>
                <a:cs typeface="Arial Black"/>
              </a:rPr>
              <a:t>Best</a:t>
            </a:r>
            <a:r>
              <a:rPr sz="6000" spc="-695" dirty="0">
                <a:latin typeface="Arial Black"/>
                <a:cs typeface="Arial Black"/>
              </a:rPr>
              <a:t> </a:t>
            </a:r>
            <a:r>
              <a:rPr sz="6000" spc="-1230" dirty="0">
                <a:latin typeface="Arial Black"/>
                <a:cs typeface="Arial Black"/>
              </a:rPr>
              <a:t>Practices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23" y="1159967"/>
            <a:ext cx="352679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Strive for</a:t>
            </a:r>
            <a:r>
              <a:rPr sz="2400" spc="-204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simplification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DFDFDF"/>
                </a:solidFill>
                <a:latin typeface="Trebuchet MS"/>
                <a:cs typeface="Trebuchet MS"/>
              </a:rPr>
              <a:t>Optimize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for</a:t>
            </a:r>
            <a:r>
              <a:rPr sz="2400" spc="-26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readability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40" dirty="0">
                <a:solidFill>
                  <a:srgbClr val="DFDFDF"/>
                </a:solidFill>
                <a:latin typeface="Trebuchet MS"/>
                <a:cs typeface="Trebuchet MS"/>
              </a:rPr>
              <a:t>Think</a:t>
            </a:r>
            <a:r>
              <a:rPr sz="2400" spc="-13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declaratively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68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0" dirty="0">
                <a:latin typeface="Arial Black"/>
                <a:cs typeface="Arial Black"/>
              </a:rPr>
              <a:t>Complexity</a:t>
            </a:r>
            <a:r>
              <a:rPr sz="3600" spc="-445" dirty="0">
                <a:latin typeface="Arial Black"/>
                <a:cs typeface="Arial Black"/>
              </a:rPr>
              <a:t> </a:t>
            </a:r>
            <a:r>
              <a:rPr sz="3600" spc="-640" dirty="0">
                <a:latin typeface="Arial Black"/>
                <a:cs typeface="Arial Black"/>
              </a:rPr>
              <a:t>Kills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40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95" dirty="0">
                <a:latin typeface="Arial Black"/>
                <a:cs typeface="Arial Black"/>
              </a:rPr>
              <a:t>Project</a:t>
            </a:r>
            <a:r>
              <a:rPr sz="3600" spc="-445" dirty="0">
                <a:latin typeface="Arial Black"/>
                <a:cs typeface="Arial Black"/>
              </a:rPr>
              <a:t> </a:t>
            </a:r>
            <a:r>
              <a:rPr sz="3600" spc="-805" dirty="0">
                <a:latin typeface="Arial Black"/>
                <a:cs typeface="Arial Black"/>
              </a:rPr>
              <a:t>Layout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309172"/>
            <a:ext cx="8521065" cy="3399790"/>
          </a:xfrm>
          <a:custGeom>
            <a:avLst/>
            <a:gdLst/>
            <a:ahLst/>
            <a:cxnLst/>
            <a:rect l="l" t="t" r="r" b="b"/>
            <a:pathLst>
              <a:path w="8521065" h="3399790">
                <a:moveTo>
                  <a:pt x="8520582" y="3399293"/>
                </a:moveTo>
                <a:lnTo>
                  <a:pt x="0" y="3399293"/>
                </a:lnTo>
                <a:lnTo>
                  <a:pt x="0" y="0"/>
                </a:lnTo>
                <a:lnTo>
                  <a:pt x="8520582" y="0"/>
                </a:lnTo>
                <a:lnTo>
                  <a:pt x="8520582" y="3399293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375083"/>
            <a:ext cx="184531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2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config.yml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-3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provision.yml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roles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2003731"/>
            <a:ext cx="1419860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myapp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│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│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│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nginx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239" y="3051479"/>
            <a:ext cx="163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etc.etc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4" y="3261029"/>
            <a:ext cx="2059939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proxy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├──</a:t>
            </a:r>
            <a:r>
              <a:rPr sz="1400" spc="3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tasks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44069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2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main.yml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etc.etc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50"/>
              </a:lnSpc>
              <a:tabLst>
                <a:tab pos="867410" algn="l"/>
              </a:tabLst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│	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etc.etc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└──</a:t>
            </a:r>
            <a:r>
              <a:rPr sz="1400" spc="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site.yml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27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5" dirty="0">
                <a:latin typeface="Arial Black"/>
                <a:cs typeface="Arial Black"/>
              </a:rPr>
              <a:t>Why</a:t>
            </a:r>
            <a:r>
              <a:rPr sz="3600" spc="-790" dirty="0">
                <a:latin typeface="Arial Black"/>
                <a:cs typeface="Arial Black"/>
              </a:rPr>
              <a:t> </a:t>
            </a:r>
            <a:r>
              <a:rPr sz="3600" spc="-700" dirty="0">
                <a:latin typeface="Arial Black"/>
                <a:cs typeface="Arial Black"/>
              </a:rPr>
              <a:t>Ansible?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8077200" cy="2959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Efficient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Doesn't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require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custom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agent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2400" spc="-105" dirty="0">
                <a:solidFill>
                  <a:srgbClr val="DFDFDF"/>
                </a:solidFill>
                <a:latin typeface="Trebuchet MS"/>
                <a:cs typeface="Trebuchet MS"/>
              </a:rPr>
              <a:t>software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44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install</a:t>
            </a:r>
            <a:endParaRPr sz="2400">
              <a:latin typeface="Trebuchet MS"/>
              <a:cs typeface="Trebuchet MS"/>
            </a:endParaRPr>
          </a:p>
          <a:p>
            <a:pPr marL="882015" marR="5080" lvl="1" indent="-412750">
              <a:lnSpc>
                <a:spcPct val="114599"/>
              </a:lnSpc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works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by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connecting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your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nodes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pushing 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out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small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programs,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called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"Ansible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modules"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</a:t>
            </a:r>
            <a:r>
              <a:rPr sz="2400" spc="-48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them.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Secure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165" dirty="0">
                <a:solidFill>
                  <a:srgbClr val="DFDFDF"/>
                </a:solidFill>
                <a:latin typeface="Trebuchet MS"/>
                <a:cs typeface="Trebuchet MS"/>
              </a:rPr>
              <a:t>No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agent</a:t>
            </a:r>
            <a:endParaRPr sz="2400">
              <a:latin typeface="Trebuchet MS"/>
              <a:cs typeface="Trebuchet MS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spc="45" dirty="0">
                <a:solidFill>
                  <a:srgbClr val="DFDFDF"/>
                </a:solidFill>
                <a:latin typeface="Trebuchet MS"/>
                <a:cs typeface="Trebuchet MS"/>
              </a:rPr>
              <a:t>Runs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2400" spc="-30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DFDFDF"/>
                </a:solidFill>
                <a:latin typeface="Trebuchet MS"/>
                <a:cs typeface="Trebuchet MS"/>
              </a:rPr>
              <a:t>OpenSSH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72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Meaningful Inventory</a:t>
            </a:r>
            <a:r>
              <a:rPr sz="3600" spc="-550" dirty="0">
                <a:latin typeface="Arial Black"/>
                <a:cs typeface="Arial Black"/>
              </a:rPr>
              <a:t> </a:t>
            </a:r>
            <a:r>
              <a:rPr sz="3600" spc="-975" dirty="0">
                <a:latin typeface="Arial Black"/>
                <a:cs typeface="Arial Black"/>
              </a:rPr>
              <a:t>Names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899" y="1613971"/>
            <a:ext cx="4025265" cy="2571115"/>
          </a:xfrm>
          <a:custGeom>
            <a:avLst/>
            <a:gdLst/>
            <a:ahLst/>
            <a:cxnLst/>
            <a:rect l="l" t="t" r="r" b="b"/>
            <a:pathLst>
              <a:path w="4025265" h="2571115">
                <a:moveTo>
                  <a:pt x="4024791" y="2570694"/>
                </a:moveTo>
                <a:lnTo>
                  <a:pt x="0" y="2570694"/>
                </a:lnTo>
                <a:lnTo>
                  <a:pt x="0" y="0"/>
                </a:lnTo>
                <a:lnTo>
                  <a:pt x="4024791" y="0"/>
                </a:lnTo>
                <a:lnTo>
                  <a:pt x="4024791" y="257069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923" y="1645592"/>
            <a:ext cx="985519" cy="10160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10.1.2.75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10.1.5.45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10.1.4.5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10.1.0.40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23" y="2883840"/>
            <a:ext cx="16256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w14301.acme.com  w17802.acme.com  W19203.acme.com  w19304.acme.com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1290" y="1613971"/>
            <a:ext cx="4025265" cy="2571115"/>
          </a:xfrm>
          <a:custGeom>
            <a:avLst/>
            <a:gdLst/>
            <a:ahLst/>
            <a:cxnLst/>
            <a:rect l="l" t="t" r="r" b="b"/>
            <a:pathLst>
              <a:path w="4025265" h="2571115">
                <a:moveTo>
                  <a:pt x="4024791" y="2570694"/>
                </a:moveTo>
                <a:lnTo>
                  <a:pt x="0" y="2570694"/>
                </a:lnTo>
                <a:lnTo>
                  <a:pt x="0" y="0"/>
                </a:lnTo>
                <a:lnTo>
                  <a:pt x="4024791" y="0"/>
                </a:lnTo>
                <a:lnTo>
                  <a:pt x="4024791" y="257069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4311" y="1645592"/>
            <a:ext cx="2799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db1 ansible_host=10.1.2.75  db2 ansible_host=10.1.5.45  db3 ansible_host=10.1.4.5  db4</a:t>
            </a:r>
            <a:r>
              <a:rPr sz="1400" spc="-9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ansible_host=10.1.0.40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311" y="2883840"/>
            <a:ext cx="35458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web1 ansible_host=w14301.acme.com  web2 ansible_host=w17802.acme.com  web3 ansible_host=w19203.acme.com  web4</a:t>
            </a:r>
            <a:r>
              <a:rPr sz="1400" spc="-8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ansible_host=w19203.acme.com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4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70" dirty="0">
                <a:latin typeface="Arial Black"/>
                <a:cs typeface="Arial Black"/>
              </a:rPr>
              <a:t>Vertical </a:t>
            </a:r>
            <a:r>
              <a:rPr sz="3600" spc="-790" dirty="0">
                <a:latin typeface="Arial Black"/>
                <a:cs typeface="Arial Black"/>
              </a:rPr>
              <a:t>Reading </a:t>
            </a:r>
            <a:r>
              <a:rPr sz="3600" spc="-615" dirty="0">
                <a:latin typeface="Arial Black"/>
                <a:cs typeface="Arial Black"/>
              </a:rPr>
              <a:t>is</a:t>
            </a:r>
            <a:r>
              <a:rPr sz="3600" spc="-685" dirty="0">
                <a:latin typeface="Arial Black"/>
                <a:cs typeface="Arial Black"/>
              </a:rPr>
              <a:t> </a:t>
            </a:r>
            <a:r>
              <a:rPr sz="3600" spc="-760" dirty="0">
                <a:latin typeface="Arial Black"/>
                <a:cs typeface="Arial Black"/>
              </a:rPr>
              <a:t>Easier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99" y="1613971"/>
            <a:ext cx="4025265" cy="25711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DFDFDF"/>
                </a:solidFill>
                <a:latin typeface="Courier New"/>
                <a:cs typeface="Courier New"/>
              </a:rPr>
              <a:t>-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name: install</a:t>
            </a:r>
            <a:r>
              <a:rPr sz="1200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telegraf</a:t>
            </a:r>
            <a:endParaRPr sz="1200">
              <a:latin typeface="Courier New"/>
              <a:cs typeface="Courier New"/>
            </a:endParaRPr>
          </a:p>
          <a:p>
            <a:pPr marL="267970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yum: name=telegraf-{{</a:t>
            </a:r>
            <a:r>
              <a:rPr sz="12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telegraf_version</a:t>
            </a:r>
            <a:endParaRPr sz="1200">
              <a:latin typeface="Courier New"/>
              <a:cs typeface="Courier New"/>
            </a:endParaRPr>
          </a:p>
          <a:p>
            <a:pPr marL="85090" marR="1822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}} state=present update_cache=yes  disable_gpg_check=yes</a:t>
            </a:r>
            <a:r>
              <a:rPr sz="1200" spc="-8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enablerepo=telegraf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90" y="1613971"/>
            <a:ext cx="4025265" cy="257111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52705" rIns="0" bIns="0" rtlCol="0">
            <a:spAutoFit/>
          </a:bodyPr>
          <a:lstStyle/>
          <a:p>
            <a:pPr marL="85090" marR="1736725">
              <a:lnSpc>
                <a:spcPct val="114599"/>
              </a:lnSpc>
              <a:spcBef>
                <a:spcPts val="415"/>
              </a:spcBef>
            </a:pPr>
            <a:r>
              <a:rPr sz="1200" dirty="0">
                <a:solidFill>
                  <a:srgbClr val="DFDFDF"/>
                </a:solidFill>
                <a:latin typeface="Courier New"/>
                <a:cs typeface="Courier New"/>
              </a:rPr>
              <a:t>-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name: install telegraf  yum:</a:t>
            </a:r>
            <a:r>
              <a:rPr sz="1200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YES</a:t>
            </a:r>
            <a:endParaRPr sz="1200">
              <a:latin typeface="Courier New"/>
              <a:cs typeface="Courier New"/>
            </a:endParaRPr>
          </a:p>
          <a:p>
            <a:pPr marL="450850" marR="1822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name: telegraf-{{ telegraf_version }}  state:</a:t>
            </a:r>
            <a:r>
              <a:rPr sz="12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present</a:t>
            </a:r>
            <a:endParaRPr sz="1200">
              <a:latin typeface="Courier New"/>
              <a:cs typeface="Courier New"/>
            </a:endParaRPr>
          </a:p>
          <a:p>
            <a:pPr marL="450850" marR="15538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update_cache: yes  disable_gpg_check: yes  enablerepo:</a:t>
            </a:r>
            <a:r>
              <a:rPr sz="1200" spc="-3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telegraf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Meaningful </a:t>
            </a:r>
            <a:r>
              <a:rPr sz="3600" spc="-935" dirty="0">
                <a:latin typeface="Arial Black"/>
                <a:cs typeface="Arial Black"/>
              </a:rPr>
              <a:t>Task</a:t>
            </a:r>
            <a:r>
              <a:rPr sz="3600" spc="-850" dirty="0">
                <a:latin typeface="Arial Black"/>
                <a:cs typeface="Arial Black"/>
              </a:rPr>
              <a:t> </a:t>
            </a:r>
            <a:r>
              <a:rPr sz="3600" spc="-975" dirty="0">
                <a:latin typeface="Arial Black"/>
                <a:cs typeface="Arial Black"/>
              </a:rPr>
              <a:t>Names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99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43815" rIns="0" bIns="0" rtlCol="0">
            <a:spAutoFit/>
          </a:bodyPr>
          <a:lstStyle/>
          <a:p>
            <a:pPr marL="299085" marR="2651125" indent="-299085">
              <a:lnSpc>
                <a:spcPct val="116100"/>
              </a:lnSpc>
              <a:spcBef>
                <a:spcPts val="345"/>
              </a:spcBef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hosts:</a:t>
            </a:r>
            <a:r>
              <a:rPr sz="1400" spc="-9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web  tasks:</a:t>
            </a:r>
            <a:endParaRPr sz="1400">
              <a:latin typeface="Courier New"/>
              <a:cs typeface="Courier New"/>
            </a:endParaRPr>
          </a:p>
          <a:p>
            <a:pPr marL="725170" lvl="1" indent="-213995">
              <a:lnSpc>
                <a:spcPct val="100000"/>
              </a:lnSpc>
              <a:spcBef>
                <a:spcPts val="270"/>
              </a:spcBef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yum:</a:t>
            </a:r>
            <a:endParaRPr sz="1400">
              <a:latin typeface="Courier New"/>
              <a:cs typeface="Courier New"/>
            </a:endParaRPr>
          </a:p>
          <a:p>
            <a:pPr marL="938530" marR="1691005">
              <a:lnSpc>
                <a:spcPct val="1161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httpd  state:</a:t>
            </a:r>
            <a:r>
              <a:rPr sz="1400" spc="-10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latest</a:t>
            </a:r>
            <a:endParaRPr sz="1400">
              <a:latin typeface="Courier New"/>
              <a:cs typeface="Courier New"/>
            </a:endParaRPr>
          </a:p>
          <a:p>
            <a:pPr marL="725170" lvl="1" indent="-213995">
              <a:lnSpc>
                <a:spcPct val="100000"/>
              </a:lnSpc>
              <a:spcBef>
                <a:spcPts val="270"/>
              </a:spcBef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service:</a:t>
            </a:r>
            <a:endParaRPr sz="1400">
              <a:latin typeface="Courier New"/>
              <a:cs typeface="Courier New"/>
            </a:endParaRPr>
          </a:p>
          <a:p>
            <a:pPr marL="938530" marR="1584325">
              <a:lnSpc>
                <a:spcPct val="1161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httpd  state:</a:t>
            </a:r>
            <a:r>
              <a:rPr sz="1400" spc="-9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started  enabled: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90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298450" indent="-213995">
              <a:lnSpc>
                <a:spcPct val="100000"/>
              </a:lnSpc>
              <a:spcBef>
                <a:spcPts val="615"/>
              </a:spcBef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hosts:</a:t>
            </a:r>
            <a:r>
              <a:rPr sz="14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web</a:t>
            </a:r>
            <a:endParaRPr sz="1400">
              <a:latin typeface="Courier New"/>
              <a:cs typeface="Courier New"/>
            </a:endParaRPr>
          </a:p>
          <a:p>
            <a:pPr marL="298450" marR="304165">
              <a:lnSpc>
                <a:spcPct val="1161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installs and starts apache  tasks:</a:t>
            </a:r>
            <a:endParaRPr sz="1400">
              <a:latin typeface="Courier New"/>
              <a:cs typeface="Courier New"/>
            </a:endParaRPr>
          </a:p>
          <a:p>
            <a:pPr marL="725170" marR="197485" lvl="1" indent="-213360">
              <a:lnSpc>
                <a:spcPct val="116100"/>
              </a:lnSpc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install apache packages  yum:</a:t>
            </a:r>
            <a:endParaRPr sz="1400">
              <a:latin typeface="Courier New"/>
              <a:cs typeface="Courier New"/>
            </a:endParaRPr>
          </a:p>
          <a:p>
            <a:pPr marL="938530" marR="1691005">
              <a:lnSpc>
                <a:spcPct val="1161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httpd  state:</a:t>
            </a:r>
            <a:r>
              <a:rPr sz="1400" spc="-9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latest</a:t>
            </a:r>
            <a:endParaRPr sz="1400">
              <a:latin typeface="Courier New"/>
              <a:cs typeface="Courier New"/>
            </a:endParaRPr>
          </a:p>
          <a:p>
            <a:pPr marL="725170" marR="410845" lvl="1" indent="-213360">
              <a:lnSpc>
                <a:spcPct val="116100"/>
              </a:lnSpc>
              <a:buChar char="-"/>
              <a:tabLst>
                <a:tab pos="725805" algn="l"/>
              </a:tabLst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starts apache service  service:</a:t>
            </a:r>
            <a:endParaRPr sz="1400">
              <a:latin typeface="Courier New"/>
              <a:cs typeface="Courier New"/>
            </a:endParaRPr>
          </a:p>
          <a:p>
            <a:pPr marL="938530" marR="1584325">
              <a:lnSpc>
                <a:spcPct val="1161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httpd  state:</a:t>
            </a:r>
            <a:r>
              <a:rPr sz="1400" spc="-9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started  enabled:</a:t>
            </a:r>
            <a:r>
              <a:rPr sz="1400" spc="-4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Meaningful </a:t>
            </a:r>
            <a:r>
              <a:rPr sz="3600" spc="-935" dirty="0">
                <a:latin typeface="Arial Black"/>
                <a:cs typeface="Arial Black"/>
              </a:rPr>
              <a:t>Task</a:t>
            </a:r>
            <a:r>
              <a:rPr sz="3600" spc="-850" dirty="0">
                <a:latin typeface="Arial Black"/>
                <a:cs typeface="Arial Black"/>
              </a:rPr>
              <a:t> </a:t>
            </a:r>
            <a:r>
              <a:rPr sz="3600" spc="-975" dirty="0">
                <a:latin typeface="Arial Black"/>
                <a:cs typeface="Arial Black"/>
              </a:rPr>
              <a:t>Names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99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PLAY</a:t>
            </a:r>
            <a:r>
              <a:rPr sz="12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[web]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</a:t>
            </a:r>
            <a:r>
              <a:rPr sz="12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[setup]</a:t>
            </a:r>
            <a:endParaRPr sz="1200">
              <a:latin typeface="Courier New"/>
              <a:cs typeface="Courier New"/>
            </a:endParaRPr>
          </a:p>
          <a:p>
            <a:pPr marL="85090" marR="1822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</a:t>
            </a:r>
            <a:r>
              <a:rPr sz="1200" spc="-10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[yum]</a:t>
            </a:r>
            <a:endParaRPr sz="1200">
              <a:latin typeface="Courier New"/>
              <a:cs typeface="Courier New"/>
            </a:endParaRPr>
          </a:p>
          <a:p>
            <a:pPr marL="85090" marR="1822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</a:t>
            </a:r>
            <a:r>
              <a:rPr sz="12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[service]</a:t>
            </a:r>
            <a:endParaRPr sz="1200">
              <a:latin typeface="Courier New"/>
              <a:cs typeface="Courier New"/>
            </a:endParaRPr>
          </a:p>
          <a:p>
            <a:pPr marL="85090" marR="18224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90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PLAY [installs and starts</a:t>
            </a:r>
            <a:r>
              <a:rPr sz="1200" spc="-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apache]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210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******************************************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</a:t>
            </a:r>
            <a:r>
              <a:rPr sz="12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[setup]</a:t>
            </a:r>
            <a:endParaRPr sz="1200">
              <a:latin typeface="Courier New"/>
              <a:cs typeface="Courier New"/>
            </a:endParaRPr>
          </a:p>
          <a:p>
            <a:pPr marL="85090" marR="9080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 [install apache</a:t>
            </a:r>
            <a:r>
              <a:rPr sz="1200" spc="-2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packages]</a:t>
            </a:r>
            <a:endParaRPr sz="1200">
              <a:latin typeface="Courier New"/>
              <a:cs typeface="Courier New"/>
            </a:endParaRPr>
          </a:p>
          <a:p>
            <a:pPr marL="85090" marR="9080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TASK [starts apache</a:t>
            </a:r>
            <a:r>
              <a:rPr sz="1200" spc="-2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service]</a:t>
            </a:r>
            <a:endParaRPr sz="1200">
              <a:latin typeface="Courier New"/>
              <a:cs typeface="Courier New"/>
            </a:endParaRPr>
          </a:p>
          <a:p>
            <a:pPr marL="85090" marR="90805">
              <a:lnSpc>
                <a:spcPct val="114599"/>
              </a:lnSpc>
            </a:pPr>
            <a:r>
              <a:rPr sz="1200" spc="-5" dirty="0">
                <a:solidFill>
                  <a:srgbClr val="DFDFDF"/>
                </a:solidFill>
                <a:latin typeface="Courier New"/>
                <a:cs typeface="Courier New"/>
              </a:rPr>
              <a:t>****************************************** 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200" spc="-1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81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>
                <a:latin typeface="Arial Black"/>
                <a:cs typeface="Arial Black"/>
              </a:rPr>
              <a:t>Use </a:t>
            </a:r>
            <a:r>
              <a:rPr sz="3600" spc="-935" dirty="0">
                <a:latin typeface="Arial Black"/>
                <a:cs typeface="Arial Black"/>
              </a:rPr>
              <a:t>Smoke</a:t>
            </a:r>
            <a:r>
              <a:rPr sz="3600" spc="-710" dirty="0">
                <a:latin typeface="Arial Black"/>
                <a:cs typeface="Arial Black"/>
              </a:rPr>
              <a:t> </a:t>
            </a:r>
            <a:r>
              <a:rPr sz="3600" spc="-850" dirty="0">
                <a:latin typeface="Arial Black"/>
                <a:cs typeface="Arial Black"/>
              </a:rPr>
              <a:t>Tests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309172"/>
            <a:ext cx="8521065" cy="195008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88265" rIns="0" bIns="0" rtlCol="0">
            <a:spAutoFit/>
          </a:bodyPr>
          <a:lstStyle/>
          <a:p>
            <a:pPr marL="405130" marR="4907280" indent="-320040">
              <a:lnSpc>
                <a:spcPts val="1650"/>
              </a:lnSpc>
              <a:spcBef>
                <a:spcPts val="695"/>
              </a:spcBef>
            </a:pP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-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name: check for proper response  uri:</a:t>
            </a:r>
            <a:endParaRPr sz="1400">
              <a:latin typeface="Courier New"/>
              <a:cs typeface="Courier New"/>
            </a:endParaRPr>
          </a:p>
          <a:p>
            <a:pPr marL="618490" marR="5013325">
              <a:lnSpc>
                <a:spcPts val="165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url: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  <a:hlinkClick r:id="rId2"/>
              </a:rPr>
              <a:t> http://localhost/myapp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 return_content:</a:t>
            </a:r>
            <a:r>
              <a:rPr sz="1400" spc="-2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yes</a:t>
            </a:r>
            <a:endParaRPr sz="1400">
              <a:latin typeface="Courier New"/>
              <a:cs typeface="Courier New"/>
            </a:endParaRPr>
          </a:p>
          <a:p>
            <a:pPr marL="405130">
              <a:lnSpc>
                <a:spcPts val="1585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register:</a:t>
            </a:r>
            <a:r>
              <a:rPr sz="14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result</a:t>
            </a:r>
            <a:endParaRPr sz="1400">
              <a:latin typeface="Courier New"/>
              <a:cs typeface="Courier New"/>
            </a:endParaRPr>
          </a:p>
          <a:p>
            <a:pPr marL="405130" marR="3839845">
              <a:lnSpc>
                <a:spcPts val="1650"/>
              </a:lnSpc>
              <a:spcBef>
                <a:spcPts val="65"/>
              </a:spcBef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until: '"Hello World" in result.content'  retries:</a:t>
            </a:r>
            <a:r>
              <a:rPr sz="14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405130">
              <a:lnSpc>
                <a:spcPts val="1600"/>
              </a:lnSpc>
            </a:pPr>
            <a:r>
              <a:rPr sz="1400" spc="-5" dirty="0">
                <a:solidFill>
                  <a:srgbClr val="DFDFDF"/>
                </a:solidFill>
                <a:latin typeface="Courier New"/>
                <a:cs typeface="Courier New"/>
              </a:rPr>
              <a:t>delay:</a:t>
            </a:r>
            <a:r>
              <a:rPr sz="14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40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5" dirty="0">
                <a:latin typeface="Arial Black"/>
                <a:cs typeface="Arial Black"/>
              </a:rPr>
              <a:t>Consider </a:t>
            </a:r>
            <a:r>
              <a:rPr sz="3600" spc="-620" dirty="0">
                <a:latin typeface="Arial Black"/>
                <a:cs typeface="Arial Black"/>
              </a:rPr>
              <a:t>Writing </a:t>
            </a:r>
            <a:r>
              <a:rPr sz="3600" spc="-869" dirty="0">
                <a:latin typeface="Arial Black"/>
                <a:cs typeface="Arial Black"/>
              </a:rPr>
              <a:t>a</a:t>
            </a:r>
            <a:r>
              <a:rPr sz="3600" spc="-810" dirty="0">
                <a:latin typeface="Arial Black"/>
                <a:cs typeface="Arial Black"/>
              </a:rPr>
              <a:t> </a:t>
            </a:r>
            <a:r>
              <a:rPr sz="3600" spc="-800" dirty="0">
                <a:latin typeface="Arial Black"/>
                <a:cs typeface="Arial Black"/>
              </a:rPr>
              <a:t>Module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99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61594" rIns="0" bIns="0" rtlCol="0">
            <a:spAutoFit/>
          </a:bodyPr>
          <a:lstStyle/>
          <a:p>
            <a:pPr marL="237490" marR="3016885" indent="-152400">
              <a:lnSpc>
                <a:spcPct val="112500"/>
              </a:lnSpc>
              <a:spcBef>
                <a:spcPts val="484"/>
              </a:spcBef>
              <a:buChar char="-"/>
              <a:tabLst>
                <a:tab pos="238125" algn="l"/>
              </a:tabLst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hosts:</a:t>
            </a:r>
            <a:r>
              <a:rPr sz="1000" spc="-9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all  vars:</a:t>
            </a:r>
            <a:endParaRPr sz="1000">
              <a:latin typeface="Courier New"/>
              <a:cs typeface="Courier New"/>
            </a:endParaRPr>
          </a:p>
          <a:p>
            <a:pPr marL="237490" marR="1950085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cert_store: /etc/mycerts  cert_name: my cert  tasks:</a:t>
            </a:r>
            <a:endParaRPr sz="1000">
              <a:latin typeface="Courier New"/>
              <a:cs typeface="Courier New"/>
            </a:endParaRPr>
          </a:p>
          <a:p>
            <a:pPr marL="389890" lvl="1" indent="-153035">
              <a:lnSpc>
                <a:spcPct val="100000"/>
              </a:lnSpc>
              <a:spcBef>
                <a:spcPts val="150"/>
              </a:spcBef>
              <a:buChar char="-"/>
              <a:tabLst>
                <a:tab pos="390525" algn="l"/>
              </a:tabLst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name: check</a:t>
            </a:r>
            <a:r>
              <a:rPr sz="1000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cert</a:t>
            </a:r>
            <a:endParaRPr sz="1000">
              <a:latin typeface="Courier New"/>
              <a:cs typeface="Courier New"/>
            </a:endParaRPr>
          </a:p>
          <a:p>
            <a:pPr marL="389890" marR="275590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shell: certify --list --name={{ cert_name }}  register:</a:t>
            </a:r>
            <a:r>
              <a:rPr sz="10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output</a:t>
            </a:r>
            <a:endParaRPr sz="1000">
              <a:latin typeface="Courier New"/>
              <a:cs typeface="Courier New"/>
            </a:endParaRPr>
          </a:p>
          <a:p>
            <a:pPr marL="389890" lvl="1" indent="-153035">
              <a:lnSpc>
                <a:spcPct val="100000"/>
              </a:lnSpc>
              <a:spcBef>
                <a:spcPts val="150"/>
              </a:spcBef>
              <a:buChar char="-"/>
              <a:tabLst>
                <a:tab pos="390525" algn="l"/>
              </a:tabLst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name: create</a:t>
            </a:r>
            <a:r>
              <a:rPr sz="1000" spc="-1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cert</a:t>
            </a:r>
            <a:endParaRPr sz="1000">
              <a:latin typeface="Courier New"/>
              <a:cs typeface="Courier New"/>
            </a:endParaRPr>
          </a:p>
          <a:p>
            <a:pPr marL="389890" marR="426720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command: certify --create --user=chris  when: output.stdout.find(cert_name)" != -1  register:</a:t>
            </a:r>
            <a:r>
              <a:rPr sz="1000" spc="-1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output</a:t>
            </a:r>
            <a:endParaRPr sz="1000">
              <a:latin typeface="Courier New"/>
              <a:cs typeface="Courier New"/>
            </a:endParaRPr>
          </a:p>
          <a:p>
            <a:pPr marL="389890" marR="1873885" lvl="1" indent="-152400">
              <a:lnSpc>
                <a:spcPct val="112500"/>
              </a:lnSpc>
              <a:buChar char="-"/>
              <a:tabLst>
                <a:tab pos="390525" algn="l"/>
              </a:tabLst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name: sign cert  command: certify</a:t>
            </a:r>
            <a:r>
              <a:rPr sz="1000" spc="-9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--sign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1290" y="1461572"/>
            <a:ext cx="4025265" cy="31972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61594" rIns="0" bIns="0" rtlCol="0">
            <a:spAutoFit/>
          </a:bodyPr>
          <a:lstStyle/>
          <a:p>
            <a:pPr marL="237490" marR="3016885" indent="-152400">
              <a:lnSpc>
                <a:spcPct val="112500"/>
              </a:lnSpc>
              <a:spcBef>
                <a:spcPts val="484"/>
              </a:spcBef>
            </a:pPr>
            <a:r>
              <a:rPr sz="1000" dirty="0">
                <a:solidFill>
                  <a:srgbClr val="DFDFDF"/>
                </a:solidFill>
                <a:latin typeface="Courier New"/>
                <a:cs typeface="Courier New"/>
              </a:rPr>
              <a:t>-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hosts:</a:t>
            </a:r>
            <a:r>
              <a:rPr sz="1000" spc="-10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all  vars:</a:t>
            </a:r>
            <a:endParaRPr sz="1000">
              <a:latin typeface="Courier New"/>
              <a:cs typeface="Courier New"/>
            </a:endParaRPr>
          </a:p>
          <a:p>
            <a:pPr marL="237490" marR="1950085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cert_store: /etc/mycerts  cert_name: my cert  tasks:</a:t>
            </a:r>
            <a:endParaRPr sz="1000">
              <a:latin typeface="Courier New"/>
              <a:cs typeface="Courier New"/>
            </a:endParaRPr>
          </a:p>
          <a:p>
            <a:pPr marL="389890" marR="1645285" indent="-152400">
              <a:lnSpc>
                <a:spcPct val="112500"/>
              </a:lnSpc>
            </a:pPr>
            <a:r>
              <a:rPr sz="1000" dirty="0">
                <a:solidFill>
                  <a:srgbClr val="DFDFDF"/>
                </a:solidFill>
                <a:latin typeface="Courier New"/>
                <a:cs typeface="Courier New"/>
              </a:rPr>
              <a:t>-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name: create and sign cert  certify:</a:t>
            </a:r>
            <a:endParaRPr sz="1000">
              <a:latin typeface="Courier New"/>
              <a:cs typeface="Courier New"/>
            </a:endParaRPr>
          </a:p>
          <a:p>
            <a:pPr marL="542290" marR="2407285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state:</a:t>
            </a:r>
            <a:r>
              <a:rPr sz="1000" spc="-9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present  sign: yes  user:</a:t>
            </a:r>
            <a:r>
              <a:rPr sz="1000" spc="-30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chris</a:t>
            </a:r>
            <a:endParaRPr sz="1000">
              <a:latin typeface="Courier New"/>
              <a:cs typeface="Courier New"/>
            </a:endParaRPr>
          </a:p>
          <a:p>
            <a:pPr marL="542290" marR="1188085">
              <a:lnSpc>
                <a:spcPct val="112500"/>
              </a:lnSpc>
            </a:pP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name: "{{ cert_name }}"  cert_store: "{{ cert_store</a:t>
            </a:r>
            <a:r>
              <a:rPr sz="1000" spc="-85" dirty="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DFDFDF"/>
                </a:solidFill>
                <a:latin typeface="Courier New"/>
                <a:cs typeface="Courier New"/>
              </a:rPr>
              <a:t>}}"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227" y="1677593"/>
            <a:ext cx="2019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20" dirty="0">
                <a:solidFill>
                  <a:srgbClr val="FFFFFF"/>
                </a:solidFill>
                <a:latin typeface="Arial Black"/>
                <a:cs typeface="Arial Black"/>
              </a:rPr>
              <a:t>LAB</a:t>
            </a:r>
            <a:r>
              <a:rPr sz="6000" spc="-14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6000" spc="-1060" dirty="0">
                <a:solidFill>
                  <a:srgbClr val="FFFFFF"/>
                </a:solidFill>
                <a:latin typeface="Arial Black"/>
                <a:cs typeface="Arial Black"/>
              </a:rPr>
              <a:t>#6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8914" y="3237223"/>
            <a:ext cx="3886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solidFill>
                  <a:srgbClr val="FFFFFF"/>
                </a:solidFill>
                <a:latin typeface="Trebuchet MS"/>
                <a:cs typeface="Trebuchet MS"/>
              </a:rPr>
              <a:t>Spring 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Boot </a:t>
            </a:r>
            <a:r>
              <a:rPr sz="2100" spc="-50" dirty="0">
                <a:solidFill>
                  <a:srgbClr val="FFFFFF"/>
                </a:solidFill>
                <a:latin typeface="Trebuchet MS"/>
                <a:cs typeface="Trebuchet MS"/>
              </a:rPr>
              <a:t>Rest </a:t>
            </a:r>
            <a:r>
              <a:rPr sz="2100" spc="13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2100" spc="-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915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5" dirty="0">
                <a:latin typeface="Arial Black"/>
                <a:cs typeface="Arial Black"/>
              </a:rPr>
              <a:t>Deploy </a:t>
            </a:r>
            <a:r>
              <a:rPr sz="3600" spc="-730" dirty="0">
                <a:latin typeface="Arial Black"/>
                <a:cs typeface="Arial Black"/>
              </a:rPr>
              <a:t>Greeting </a:t>
            </a:r>
            <a:r>
              <a:rPr sz="3600" spc="-1035" dirty="0">
                <a:latin typeface="Arial Black"/>
                <a:cs typeface="Arial Black"/>
              </a:rPr>
              <a:t>REST</a:t>
            </a:r>
            <a:r>
              <a:rPr sz="3600" spc="-1019" dirty="0">
                <a:latin typeface="Arial Black"/>
                <a:cs typeface="Arial Black"/>
              </a:rPr>
              <a:t> </a:t>
            </a:r>
            <a:r>
              <a:rPr sz="3600" spc="-750" dirty="0">
                <a:latin typeface="Arial Black"/>
                <a:cs typeface="Arial Black"/>
              </a:rPr>
              <a:t>Service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299451"/>
            <a:ext cx="817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Download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DFDFDF"/>
                </a:solidFill>
                <a:latin typeface="Trebuchet MS"/>
                <a:cs typeface="Trebuchet MS"/>
              </a:rPr>
              <a:t>build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the </a:t>
            </a:r>
            <a:r>
              <a:rPr sz="1800" spc="-65" dirty="0">
                <a:solidFill>
                  <a:srgbClr val="DFDFDF"/>
                </a:solidFill>
                <a:latin typeface="Trebuchet MS"/>
                <a:cs typeface="Trebuchet MS"/>
              </a:rPr>
              <a:t>sample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DFDFDF"/>
                </a:solidFill>
                <a:latin typeface="Trebuchet MS"/>
                <a:cs typeface="Trebuchet MS"/>
              </a:rPr>
              <a:t>REST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DFDFDF"/>
                </a:solidFill>
                <a:latin typeface="Trebuchet MS"/>
                <a:cs typeface="Trebuchet MS"/>
              </a:rPr>
              <a:t>service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from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DFDFDF"/>
                </a:solidFill>
                <a:latin typeface="Trebuchet MS"/>
                <a:cs typeface="Trebuchet MS"/>
              </a:rPr>
              <a:t>github</a:t>
            </a:r>
            <a:r>
              <a:rPr sz="1800" spc="-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DFDFDF"/>
                </a:solidFill>
                <a:latin typeface="Trebuchet MS"/>
                <a:cs typeface="Trebuchet MS"/>
              </a:rPr>
              <a:t>deploy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DFDFDF"/>
                </a:solidFill>
                <a:latin typeface="Trebuchet MS"/>
                <a:cs typeface="Trebuchet MS"/>
              </a:rPr>
              <a:t>on</a:t>
            </a:r>
            <a:r>
              <a:rPr sz="1800" spc="-90" dirty="0">
                <a:solidFill>
                  <a:srgbClr val="DFDFDF"/>
                </a:solidFill>
                <a:latin typeface="Trebuchet MS"/>
                <a:cs typeface="Trebuchet MS"/>
              </a:rPr>
              <a:t> appservers.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1742871"/>
            <a:ext cx="8521065" cy="1183640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1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git clone</a:t>
            </a:r>
            <a:r>
              <a:rPr sz="1400" spc="-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u="sng" spc="-5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Courier New"/>
                <a:cs typeface="Courier New"/>
                <a:hlinkClick r:id="rId3"/>
              </a:rPr>
              <a:t>https://github.com/spring-guides/gs-rest-service.git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cd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gs-rest-service/complete</a:t>
            </a:r>
            <a:endParaRPr sz="14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mvn</a:t>
            </a:r>
            <a:r>
              <a:rPr sz="14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package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923" y="3128248"/>
            <a:ext cx="1644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DFDFDF"/>
                </a:solidFill>
                <a:latin typeface="Trebuchet MS"/>
                <a:cs typeface="Trebuchet MS"/>
              </a:rPr>
              <a:t>*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Requires</a:t>
            </a:r>
            <a:r>
              <a:rPr sz="1800" spc="-3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DFDFDF"/>
                </a:solidFill>
                <a:latin typeface="Trebuchet MS"/>
                <a:cs typeface="Trebuchet MS"/>
              </a:rPr>
              <a:t>java </a:t>
            </a:r>
            <a:r>
              <a:rPr sz="1800" spc="-35" dirty="0">
                <a:solidFill>
                  <a:srgbClr val="DFDFDF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70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>
                <a:latin typeface="Arial Black"/>
                <a:cs typeface="Arial Black"/>
              </a:rPr>
              <a:t>Tip </a:t>
            </a:r>
            <a:r>
              <a:rPr sz="3600" spc="-605" dirty="0">
                <a:latin typeface="Arial Black"/>
                <a:cs typeface="Arial Black"/>
              </a:rPr>
              <a:t>#5: </a:t>
            </a:r>
            <a:r>
              <a:rPr sz="3600" spc="-635" dirty="0">
                <a:latin typeface="Arial Black"/>
                <a:cs typeface="Arial Black"/>
              </a:rPr>
              <a:t>Installing </a:t>
            </a:r>
            <a:r>
              <a:rPr sz="3600" spc="-1150" dirty="0">
                <a:latin typeface="Arial Black"/>
                <a:cs typeface="Arial Black"/>
              </a:rPr>
              <a:t>JDK </a:t>
            </a:r>
            <a:r>
              <a:rPr sz="3600" spc="-685" dirty="0">
                <a:latin typeface="Arial Black"/>
                <a:cs typeface="Arial Black"/>
              </a:rPr>
              <a:t>8 </a:t>
            </a:r>
            <a:r>
              <a:rPr sz="3600" spc="-850" dirty="0">
                <a:latin typeface="Arial Black"/>
                <a:cs typeface="Arial Black"/>
              </a:rPr>
              <a:t>on </a:t>
            </a:r>
            <a:r>
              <a:rPr sz="3600" spc="-800" dirty="0">
                <a:latin typeface="Arial Black"/>
                <a:cs typeface="Arial Black"/>
              </a:rPr>
              <a:t>Ubuntu</a:t>
            </a:r>
            <a:r>
              <a:rPr sz="3600" spc="-565" dirty="0">
                <a:latin typeface="Arial Black"/>
                <a:cs typeface="Arial Black"/>
              </a:rPr>
              <a:t> </a:t>
            </a:r>
            <a:r>
              <a:rPr sz="3600" spc="-630" dirty="0">
                <a:latin typeface="Arial Black"/>
                <a:cs typeface="Arial Black"/>
              </a:rPr>
              <a:t>14.04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923" y="1299451"/>
            <a:ext cx="484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DFDFDF"/>
                </a:solidFill>
                <a:latin typeface="Trebuchet MS"/>
                <a:cs typeface="Trebuchet MS"/>
              </a:rPr>
              <a:t>You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should </a:t>
            </a:r>
            <a:r>
              <a:rPr sz="1800" spc="-60" dirty="0">
                <a:solidFill>
                  <a:srgbClr val="DFDFDF"/>
                </a:solidFill>
                <a:latin typeface="Trebuchet MS"/>
                <a:cs typeface="Trebuchet MS"/>
              </a:rPr>
              <a:t>add </a:t>
            </a:r>
            <a:r>
              <a:rPr sz="1800" spc="-20" dirty="0">
                <a:solidFill>
                  <a:srgbClr val="DFDFDF"/>
                </a:solidFill>
                <a:latin typeface="Trebuchet MS"/>
                <a:cs typeface="Trebuchet MS"/>
              </a:rPr>
              <a:t>‘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ppa:openjdk-r/ppa’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repo</a:t>
            </a:r>
            <a:r>
              <a:rPr sz="1400" spc="-27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first: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1887421"/>
            <a:ext cx="8521065" cy="197040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87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---</a:t>
            </a:r>
            <a:endParaRPr sz="1400">
              <a:latin typeface="Courier New"/>
              <a:cs typeface="Courier New"/>
            </a:endParaRPr>
          </a:p>
          <a:p>
            <a:pPr marL="298450" marR="3946525" indent="-213360">
              <a:lnSpc>
                <a:spcPct val="151800"/>
              </a:lnSpc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Install openjdk repository  apt_repository:</a:t>
            </a:r>
            <a:r>
              <a:rPr sz="1400" spc="-8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repo='ppa:openjdk-r/ppa'</a:t>
            </a:r>
            <a:endParaRPr sz="1400">
              <a:latin typeface="Courier New"/>
              <a:cs typeface="Courier New"/>
            </a:endParaRPr>
          </a:p>
          <a:p>
            <a:pPr marL="298450" indent="-213995">
              <a:lnSpc>
                <a:spcPct val="100000"/>
              </a:lnSpc>
              <a:spcBef>
                <a:spcPts val="865"/>
              </a:spcBef>
              <a:buChar char="-"/>
              <a:tabLst>
                <a:tab pos="299085" algn="l"/>
              </a:tabLst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name: Install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openjdk</a:t>
            </a:r>
            <a:endParaRPr sz="1400">
              <a:latin typeface="Courier New"/>
              <a:cs typeface="Courier New"/>
            </a:endParaRPr>
          </a:p>
          <a:p>
            <a:pPr marL="298450">
              <a:lnSpc>
                <a:spcPct val="100000"/>
              </a:lnSpc>
              <a:spcBef>
                <a:spcPts val="869"/>
              </a:spcBef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apt: name=openjdk-8-jdk</a:t>
            </a:r>
            <a:r>
              <a:rPr sz="1400" spc="-1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state=present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628" y="763193"/>
            <a:ext cx="63188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1295" marR="5080" indent="-1459230">
              <a:lnSpc>
                <a:spcPct val="100000"/>
              </a:lnSpc>
              <a:spcBef>
                <a:spcPts val="100"/>
              </a:spcBef>
            </a:pPr>
            <a:r>
              <a:rPr sz="6000" spc="-1285" dirty="0">
                <a:latin typeface="Arial Black"/>
                <a:cs typeface="Arial Black"/>
              </a:rPr>
              <a:t>Continuous </a:t>
            </a:r>
            <a:r>
              <a:rPr sz="6000" spc="-1125" dirty="0">
                <a:latin typeface="Arial Black"/>
                <a:cs typeface="Arial Black"/>
              </a:rPr>
              <a:t>Integration  </a:t>
            </a:r>
            <a:r>
              <a:rPr sz="6000" spc="-1230" dirty="0">
                <a:latin typeface="Arial Black"/>
                <a:cs typeface="Arial Black"/>
              </a:rPr>
              <a:t>with</a:t>
            </a:r>
            <a:r>
              <a:rPr sz="6000" spc="-640" dirty="0">
                <a:latin typeface="Arial Black"/>
                <a:cs typeface="Arial Black"/>
              </a:rPr>
              <a:t> </a:t>
            </a:r>
            <a:r>
              <a:rPr sz="6000" spc="-1225" dirty="0">
                <a:latin typeface="Arial Black"/>
                <a:cs typeface="Arial Black"/>
              </a:rPr>
              <a:t>Ansible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785" y="3034131"/>
            <a:ext cx="7427595" cy="2012950"/>
            <a:chOff x="905785" y="3034131"/>
            <a:chExt cx="7427595" cy="2012950"/>
          </a:xfrm>
        </p:grpSpPr>
        <p:sp>
          <p:nvSpPr>
            <p:cNvPr id="3" name="object 3"/>
            <p:cNvSpPr/>
            <p:nvPr/>
          </p:nvSpPr>
          <p:spPr>
            <a:xfrm>
              <a:off x="920073" y="3048418"/>
              <a:ext cx="7399020" cy="1984375"/>
            </a:xfrm>
            <a:custGeom>
              <a:avLst/>
              <a:gdLst/>
              <a:ahLst/>
              <a:cxnLst/>
              <a:rect l="l" t="t" r="r" b="b"/>
              <a:pathLst>
                <a:path w="7399020" h="1984375">
                  <a:moveTo>
                    <a:pt x="7068185" y="1984196"/>
                  </a:moveTo>
                  <a:lnTo>
                    <a:pt x="330706" y="1984196"/>
                  </a:lnTo>
                  <a:lnTo>
                    <a:pt x="281837" y="1980610"/>
                  </a:lnTo>
                  <a:lnTo>
                    <a:pt x="235194" y="1970193"/>
                  </a:lnTo>
                  <a:lnTo>
                    <a:pt x="191289" y="1953457"/>
                  </a:lnTo>
                  <a:lnTo>
                    <a:pt x="150633" y="1930914"/>
                  </a:lnTo>
                  <a:lnTo>
                    <a:pt x="113738" y="1903075"/>
                  </a:lnTo>
                  <a:lnTo>
                    <a:pt x="81116" y="1870453"/>
                  </a:lnTo>
                  <a:lnTo>
                    <a:pt x="53278" y="1833559"/>
                  </a:lnTo>
                  <a:lnTo>
                    <a:pt x="30736" y="1792904"/>
                  </a:lnTo>
                  <a:lnTo>
                    <a:pt x="14001" y="1749001"/>
                  </a:lnTo>
                  <a:lnTo>
                    <a:pt x="3585" y="1702361"/>
                  </a:lnTo>
                  <a:lnTo>
                    <a:pt x="0" y="1653496"/>
                  </a:lnTo>
                  <a:lnTo>
                    <a:pt x="0" y="330699"/>
                  </a:lnTo>
                  <a:lnTo>
                    <a:pt x="3585" y="281828"/>
                  </a:lnTo>
                  <a:lnTo>
                    <a:pt x="14001" y="235185"/>
                  </a:lnTo>
                  <a:lnTo>
                    <a:pt x="30736" y="191280"/>
                  </a:lnTo>
                  <a:lnTo>
                    <a:pt x="53278" y="150625"/>
                  </a:lnTo>
                  <a:lnTo>
                    <a:pt x="81116" y="113732"/>
                  </a:lnTo>
                  <a:lnTo>
                    <a:pt x="113738" y="81111"/>
                  </a:lnTo>
                  <a:lnTo>
                    <a:pt x="150633" y="53275"/>
                  </a:lnTo>
                  <a:lnTo>
                    <a:pt x="191289" y="30734"/>
                  </a:lnTo>
                  <a:lnTo>
                    <a:pt x="235194" y="14000"/>
                  </a:lnTo>
                  <a:lnTo>
                    <a:pt x="281837" y="3585"/>
                  </a:lnTo>
                  <a:lnTo>
                    <a:pt x="330706" y="0"/>
                  </a:lnTo>
                  <a:lnTo>
                    <a:pt x="7068185" y="0"/>
                  </a:lnTo>
                  <a:lnTo>
                    <a:pt x="7120228" y="4120"/>
                  </a:lnTo>
                  <a:lnTo>
                    <a:pt x="7170523" y="16235"/>
                  </a:lnTo>
                  <a:lnTo>
                    <a:pt x="7218183" y="35974"/>
                  </a:lnTo>
                  <a:lnTo>
                    <a:pt x="7262316" y="62969"/>
                  </a:lnTo>
                  <a:lnTo>
                    <a:pt x="7302035" y="96849"/>
                  </a:lnTo>
                  <a:lnTo>
                    <a:pt x="7335915" y="136568"/>
                  </a:lnTo>
                  <a:lnTo>
                    <a:pt x="7362910" y="180702"/>
                  </a:lnTo>
                  <a:lnTo>
                    <a:pt x="7382649" y="228361"/>
                  </a:lnTo>
                  <a:lnTo>
                    <a:pt x="7394764" y="278656"/>
                  </a:lnTo>
                  <a:lnTo>
                    <a:pt x="7398885" y="330699"/>
                  </a:lnTo>
                  <a:lnTo>
                    <a:pt x="7398885" y="1653496"/>
                  </a:lnTo>
                  <a:lnTo>
                    <a:pt x="7395299" y="1702361"/>
                  </a:lnTo>
                  <a:lnTo>
                    <a:pt x="7384882" y="1749001"/>
                  </a:lnTo>
                  <a:lnTo>
                    <a:pt x="7368146" y="1792904"/>
                  </a:lnTo>
                  <a:lnTo>
                    <a:pt x="7345603" y="1833559"/>
                  </a:lnTo>
                  <a:lnTo>
                    <a:pt x="7317764" y="1870453"/>
                  </a:lnTo>
                  <a:lnTo>
                    <a:pt x="7285142" y="1903075"/>
                  </a:lnTo>
                  <a:lnTo>
                    <a:pt x="7248248" y="1930914"/>
                  </a:lnTo>
                  <a:lnTo>
                    <a:pt x="7207593" y="1953457"/>
                  </a:lnTo>
                  <a:lnTo>
                    <a:pt x="7163690" y="1970193"/>
                  </a:lnTo>
                  <a:lnTo>
                    <a:pt x="7117050" y="1980610"/>
                  </a:lnTo>
                  <a:lnTo>
                    <a:pt x="7068185" y="1984196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0073" y="3048418"/>
              <a:ext cx="7399020" cy="1984375"/>
            </a:xfrm>
            <a:custGeom>
              <a:avLst/>
              <a:gdLst/>
              <a:ahLst/>
              <a:cxnLst/>
              <a:rect l="l" t="t" r="r" b="b"/>
              <a:pathLst>
                <a:path w="7399020" h="1984375">
                  <a:moveTo>
                    <a:pt x="0" y="330699"/>
                  </a:moveTo>
                  <a:lnTo>
                    <a:pt x="3585" y="281828"/>
                  </a:lnTo>
                  <a:lnTo>
                    <a:pt x="14001" y="235185"/>
                  </a:lnTo>
                  <a:lnTo>
                    <a:pt x="30736" y="191280"/>
                  </a:lnTo>
                  <a:lnTo>
                    <a:pt x="53278" y="150625"/>
                  </a:lnTo>
                  <a:lnTo>
                    <a:pt x="81116" y="113732"/>
                  </a:lnTo>
                  <a:lnTo>
                    <a:pt x="113738" y="81111"/>
                  </a:lnTo>
                  <a:lnTo>
                    <a:pt x="150633" y="53275"/>
                  </a:lnTo>
                  <a:lnTo>
                    <a:pt x="191289" y="30734"/>
                  </a:lnTo>
                  <a:lnTo>
                    <a:pt x="235194" y="14000"/>
                  </a:lnTo>
                  <a:lnTo>
                    <a:pt x="281837" y="3585"/>
                  </a:lnTo>
                  <a:lnTo>
                    <a:pt x="330706" y="0"/>
                  </a:lnTo>
                  <a:lnTo>
                    <a:pt x="7068185" y="0"/>
                  </a:lnTo>
                  <a:lnTo>
                    <a:pt x="7120228" y="4120"/>
                  </a:lnTo>
                  <a:lnTo>
                    <a:pt x="7170523" y="16235"/>
                  </a:lnTo>
                  <a:lnTo>
                    <a:pt x="7218183" y="35974"/>
                  </a:lnTo>
                  <a:lnTo>
                    <a:pt x="7262316" y="62969"/>
                  </a:lnTo>
                  <a:lnTo>
                    <a:pt x="7302035" y="96849"/>
                  </a:lnTo>
                  <a:lnTo>
                    <a:pt x="7335915" y="136568"/>
                  </a:lnTo>
                  <a:lnTo>
                    <a:pt x="7362910" y="180702"/>
                  </a:lnTo>
                  <a:lnTo>
                    <a:pt x="7382649" y="228361"/>
                  </a:lnTo>
                  <a:lnTo>
                    <a:pt x="7394764" y="278656"/>
                  </a:lnTo>
                  <a:lnTo>
                    <a:pt x="7398885" y="330699"/>
                  </a:lnTo>
                  <a:lnTo>
                    <a:pt x="7398885" y="1653496"/>
                  </a:lnTo>
                  <a:lnTo>
                    <a:pt x="7395299" y="1702361"/>
                  </a:lnTo>
                  <a:lnTo>
                    <a:pt x="7384882" y="1749001"/>
                  </a:lnTo>
                  <a:lnTo>
                    <a:pt x="7368146" y="1792904"/>
                  </a:lnTo>
                  <a:lnTo>
                    <a:pt x="7345603" y="1833559"/>
                  </a:lnTo>
                  <a:lnTo>
                    <a:pt x="7317764" y="1870453"/>
                  </a:lnTo>
                  <a:lnTo>
                    <a:pt x="7285142" y="1903075"/>
                  </a:lnTo>
                  <a:lnTo>
                    <a:pt x="7248248" y="1930914"/>
                  </a:lnTo>
                  <a:lnTo>
                    <a:pt x="7207593" y="1953457"/>
                  </a:lnTo>
                  <a:lnTo>
                    <a:pt x="7163690" y="1970193"/>
                  </a:lnTo>
                  <a:lnTo>
                    <a:pt x="7117050" y="1980610"/>
                  </a:lnTo>
                  <a:lnTo>
                    <a:pt x="7068185" y="1984196"/>
                  </a:lnTo>
                  <a:lnTo>
                    <a:pt x="330706" y="1984196"/>
                  </a:lnTo>
                  <a:lnTo>
                    <a:pt x="281837" y="1980610"/>
                  </a:lnTo>
                  <a:lnTo>
                    <a:pt x="235194" y="1970193"/>
                  </a:lnTo>
                  <a:lnTo>
                    <a:pt x="191289" y="1953457"/>
                  </a:lnTo>
                  <a:lnTo>
                    <a:pt x="150633" y="1930914"/>
                  </a:lnTo>
                  <a:lnTo>
                    <a:pt x="113738" y="1903075"/>
                  </a:lnTo>
                  <a:lnTo>
                    <a:pt x="81116" y="1870453"/>
                  </a:lnTo>
                  <a:lnTo>
                    <a:pt x="53278" y="1833559"/>
                  </a:lnTo>
                  <a:lnTo>
                    <a:pt x="30736" y="1792904"/>
                  </a:lnTo>
                  <a:lnTo>
                    <a:pt x="14001" y="1749001"/>
                  </a:lnTo>
                  <a:lnTo>
                    <a:pt x="3585" y="1702361"/>
                  </a:lnTo>
                  <a:lnTo>
                    <a:pt x="0" y="1653496"/>
                  </a:lnTo>
                  <a:lnTo>
                    <a:pt x="0" y="330699"/>
                  </a:lnTo>
                  <a:close/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2845" y="3259018"/>
              <a:ext cx="2195195" cy="1563370"/>
            </a:xfrm>
            <a:custGeom>
              <a:avLst/>
              <a:gdLst/>
              <a:ahLst/>
              <a:cxnLst/>
              <a:rect l="l" t="t" r="r" b="b"/>
              <a:pathLst>
                <a:path w="2195195" h="1563370">
                  <a:moveTo>
                    <a:pt x="1934298" y="1562996"/>
                  </a:moveTo>
                  <a:lnTo>
                    <a:pt x="260504" y="1562996"/>
                  </a:lnTo>
                  <a:lnTo>
                    <a:pt x="213678" y="1558800"/>
                  </a:lnTo>
                  <a:lnTo>
                    <a:pt x="169606" y="1546699"/>
                  </a:lnTo>
                  <a:lnTo>
                    <a:pt x="129023" y="1527432"/>
                  </a:lnTo>
                  <a:lnTo>
                    <a:pt x="92664" y="1501732"/>
                  </a:lnTo>
                  <a:lnTo>
                    <a:pt x="61267" y="1470335"/>
                  </a:lnTo>
                  <a:lnTo>
                    <a:pt x="35566" y="1433978"/>
                  </a:lnTo>
                  <a:lnTo>
                    <a:pt x="16297" y="1393396"/>
                  </a:lnTo>
                  <a:lnTo>
                    <a:pt x="4197" y="1349323"/>
                  </a:lnTo>
                  <a:lnTo>
                    <a:pt x="0" y="1302497"/>
                  </a:lnTo>
                  <a:lnTo>
                    <a:pt x="0" y="260499"/>
                  </a:lnTo>
                  <a:lnTo>
                    <a:pt x="4197" y="213673"/>
                  </a:lnTo>
                  <a:lnTo>
                    <a:pt x="16297" y="169600"/>
                  </a:lnTo>
                  <a:lnTo>
                    <a:pt x="35566" y="129018"/>
                  </a:lnTo>
                  <a:lnTo>
                    <a:pt x="61267" y="92660"/>
                  </a:lnTo>
                  <a:lnTo>
                    <a:pt x="92664" y="61264"/>
                  </a:lnTo>
                  <a:lnTo>
                    <a:pt x="129023" y="35564"/>
                  </a:lnTo>
                  <a:lnTo>
                    <a:pt x="169606" y="16296"/>
                  </a:lnTo>
                  <a:lnTo>
                    <a:pt x="213678" y="4196"/>
                  </a:lnTo>
                  <a:lnTo>
                    <a:pt x="260504" y="0"/>
                  </a:lnTo>
                  <a:lnTo>
                    <a:pt x="1934298" y="0"/>
                  </a:lnTo>
                  <a:lnTo>
                    <a:pt x="1985351" y="5052"/>
                  </a:lnTo>
                  <a:lnTo>
                    <a:pt x="2033982" y="19831"/>
                  </a:lnTo>
                  <a:lnTo>
                    <a:pt x="2078822" y="43769"/>
                  </a:lnTo>
                  <a:lnTo>
                    <a:pt x="2118498" y="76299"/>
                  </a:lnTo>
                  <a:lnTo>
                    <a:pt x="2151028" y="115975"/>
                  </a:lnTo>
                  <a:lnTo>
                    <a:pt x="2174966" y="160815"/>
                  </a:lnTo>
                  <a:lnTo>
                    <a:pt x="2189745" y="209446"/>
                  </a:lnTo>
                  <a:lnTo>
                    <a:pt x="2194798" y="260499"/>
                  </a:lnTo>
                  <a:lnTo>
                    <a:pt x="2194798" y="1302497"/>
                  </a:lnTo>
                  <a:lnTo>
                    <a:pt x="2190601" y="1349323"/>
                  </a:lnTo>
                  <a:lnTo>
                    <a:pt x="2178501" y="1393396"/>
                  </a:lnTo>
                  <a:lnTo>
                    <a:pt x="2159233" y="1433978"/>
                  </a:lnTo>
                  <a:lnTo>
                    <a:pt x="2133533" y="1470335"/>
                  </a:lnTo>
                  <a:lnTo>
                    <a:pt x="2102137" y="1501732"/>
                  </a:lnTo>
                  <a:lnTo>
                    <a:pt x="2065779" y="1527432"/>
                  </a:lnTo>
                  <a:lnTo>
                    <a:pt x="2025197" y="1546699"/>
                  </a:lnTo>
                  <a:lnTo>
                    <a:pt x="1981124" y="1558800"/>
                  </a:lnTo>
                  <a:lnTo>
                    <a:pt x="1934298" y="1562996"/>
                  </a:lnTo>
                  <a:close/>
                </a:path>
              </a:pathLst>
            </a:custGeom>
            <a:solidFill>
              <a:srgbClr val="B35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3342" y="3259018"/>
              <a:ext cx="2195195" cy="1563370"/>
            </a:xfrm>
            <a:custGeom>
              <a:avLst/>
              <a:gdLst/>
              <a:ahLst/>
              <a:cxnLst/>
              <a:rect l="l" t="t" r="r" b="b"/>
              <a:pathLst>
                <a:path w="2195195" h="1563370">
                  <a:moveTo>
                    <a:pt x="1934296" y="1562996"/>
                  </a:moveTo>
                  <a:lnTo>
                    <a:pt x="260499" y="1562996"/>
                  </a:lnTo>
                  <a:lnTo>
                    <a:pt x="213673" y="1558800"/>
                  </a:lnTo>
                  <a:lnTo>
                    <a:pt x="169600" y="1546699"/>
                  </a:lnTo>
                  <a:lnTo>
                    <a:pt x="129018" y="1527432"/>
                  </a:lnTo>
                  <a:lnTo>
                    <a:pt x="92660" y="1501732"/>
                  </a:lnTo>
                  <a:lnTo>
                    <a:pt x="61264" y="1470335"/>
                  </a:lnTo>
                  <a:lnTo>
                    <a:pt x="35564" y="1433978"/>
                  </a:lnTo>
                  <a:lnTo>
                    <a:pt x="16296" y="1393396"/>
                  </a:lnTo>
                  <a:lnTo>
                    <a:pt x="4196" y="1349323"/>
                  </a:lnTo>
                  <a:lnTo>
                    <a:pt x="0" y="1302497"/>
                  </a:lnTo>
                  <a:lnTo>
                    <a:pt x="0" y="260499"/>
                  </a:lnTo>
                  <a:lnTo>
                    <a:pt x="4196" y="213673"/>
                  </a:lnTo>
                  <a:lnTo>
                    <a:pt x="16296" y="169600"/>
                  </a:lnTo>
                  <a:lnTo>
                    <a:pt x="35564" y="129018"/>
                  </a:lnTo>
                  <a:lnTo>
                    <a:pt x="61264" y="92660"/>
                  </a:lnTo>
                  <a:lnTo>
                    <a:pt x="92660" y="61264"/>
                  </a:lnTo>
                  <a:lnTo>
                    <a:pt x="129018" y="35564"/>
                  </a:lnTo>
                  <a:lnTo>
                    <a:pt x="169600" y="16296"/>
                  </a:lnTo>
                  <a:lnTo>
                    <a:pt x="213673" y="4196"/>
                  </a:lnTo>
                  <a:lnTo>
                    <a:pt x="260499" y="0"/>
                  </a:lnTo>
                  <a:lnTo>
                    <a:pt x="1934296" y="0"/>
                  </a:lnTo>
                  <a:lnTo>
                    <a:pt x="1985348" y="5052"/>
                  </a:lnTo>
                  <a:lnTo>
                    <a:pt x="2033980" y="19831"/>
                  </a:lnTo>
                  <a:lnTo>
                    <a:pt x="2078819" y="43769"/>
                  </a:lnTo>
                  <a:lnTo>
                    <a:pt x="2118495" y="76299"/>
                  </a:lnTo>
                  <a:lnTo>
                    <a:pt x="2151026" y="115975"/>
                  </a:lnTo>
                  <a:lnTo>
                    <a:pt x="2174964" y="160815"/>
                  </a:lnTo>
                  <a:lnTo>
                    <a:pt x="2189743" y="209446"/>
                  </a:lnTo>
                  <a:lnTo>
                    <a:pt x="2194795" y="260499"/>
                  </a:lnTo>
                  <a:lnTo>
                    <a:pt x="2194795" y="1302497"/>
                  </a:lnTo>
                  <a:lnTo>
                    <a:pt x="2190598" y="1349323"/>
                  </a:lnTo>
                  <a:lnTo>
                    <a:pt x="2178498" y="1393396"/>
                  </a:lnTo>
                  <a:lnTo>
                    <a:pt x="2159230" y="1433978"/>
                  </a:lnTo>
                  <a:lnTo>
                    <a:pt x="2133530" y="1470335"/>
                  </a:lnTo>
                  <a:lnTo>
                    <a:pt x="2102134" y="1501732"/>
                  </a:lnTo>
                  <a:lnTo>
                    <a:pt x="2065777" y="1527432"/>
                  </a:lnTo>
                  <a:lnTo>
                    <a:pt x="2025194" y="1546699"/>
                  </a:lnTo>
                  <a:lnTo>
                    <a:pt x="1981122" y="1558800"/>
                  </a:lnTo>
                  <a:lnTo>
                    <a:pt x="1934296" y="1562996"/>
                  </a:lnTo>
                  <a:close/>
                </a:path>
              </a:pathLst>
            </a:custGeom>
            <a:solidFill>
              <a:srgbClr val="12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3838" y="3259018"/>
              <a:ext cx="2195195" cy="1563370"/>
            </a:xfrm>
            <a:custGeom>
              <a:avLst/>
              <a:gdLst/>
              <a:ahLst/>
              <a:cxnLst/>
              <a:rect l="l" t="t" r="r" b="b"/>
              <a:pathLst>
                <a:path w="2195195" h="1563370">
                  <a:moveTo>
                    <a:pt x="1934296" y="1562996"/>
                  </a:moveTo>
                  <a:lnTo>
                    <a:pt x="260499" y="1562996"/>
                  </a:lnTo>
                  <a:lnTo>
                    <a:pt x="213673" y="1558800"/>
                  </a:lnTo>
                  <a:lnTo>
                    <a:pt x="169600" y="1546699"/>
                  </a:lnTo>
                  <a:lnTo>
                    <a:pt x="129018" y="1527432"/>
                  </a:lnTo>
                  <a:lnTo>
                    <a:pt x="92660" y="1501732"/>
                  </a:lnTo>
                  <a:lnTo>
                    <a:pt x="61264" y="1470335"/>
                  </a:lnTo>
                  <a:lnTo>
                    <a:pt x="35564" y="1433978"/>
                  </a:lnTo>
                  <a:lnTo>
                    <a:pt x="16296" y="1393396"/>
                  </a:lnTo>
                  <a:lnTo>
                    <a:pt x="4196" y="1349323"/>
                  </a:lnTo>
                  <a:lnTo>
                    <a:pt x="0" y="1302497"/>
                  </a:lnTo>
                  <a:lnTo>
                    <a:pt x="0" y="260499"/>
                  </a:lnTo>
                  <a:lnTo>
                    <a:pt x="4196" y="213673"/>
                  </a:lnTo>
                  <a:lnTo>
                    <a:pt x="16296" y="169600"/>
                  </a:lnTo>
                  <a:lnTo>
                    <a:pt x="35564" y="129018"/>
                  </a:lnTo>
                  <a:lnTo>
                    <a:pt x="61264" y="92660"/>
                  </a:lnTo>
                  <a:lnTo>
                    <a:pt x="92660" y="61264"/>
                  </a:lnTo>
                  <a:lnTo>
                    <a:pt x="129018" y="35564"/>
                  </a:lnTo>
                  <a:lnTo>
                    <a:pt x="169600" y="16296"/>
                  </a:lnTo>
                  <a:lnTo>
                    <a:pt x="213673" y="4196"/>
                  </a:lnTo>
                  <a:lnTo>
                    <a:pt x="260499" y="0"/>
                  </a:lnTo>
                  <a:lnTo>
                    <a:pt x="1934296" y="0"/>
                  </a:lnTo>
                  <a:lnTo>
                    <a:pt x="1985348" y="5052"/>
                  </a:lnTo>
                  <a:lnTo>
                    <a:pt x="2033980" y="19831"/>
                  </a:lnTo>
                  <a:lnTo>
                    <a:pt x="2078819" y="43769"/>
                  </a:lnTo>
                  <a:lnTo>
                    <a:pt x="2118495" y="76299"/>
                  </a:lnTo>
                  <a:lnTo>
                    <a:pt x="2151026" y="115975"/>
                  </a:lnTo>
                  <a:lnTo>
                    <a:pt x="2174964" y="160815"/>
                  </a:lnTo>
                  <a:lnTo>
                    <a:pt x="2189743" y="209446"/>
                  </a:lnTo>
                  <a:lnTo>
                    <a:pt x="2194795" y="260499"/>
                  </a:lnTo>
                  <a:lnTo>
                    <a:pt x="2194795" y="1302497"/>
                  </a:lnTo>
                  <a:lnTo>
                    <a:pt x="2190598" y="1349323"/>
                  </a:lnTo>
                  <a:lnTo>
                    <a:pt x="2178498" y="1393396"/>
                  </a:lnTo>
                  <a:lnTo>
                    <a:pt x="2159230" y="1433978"/>
                  </a:lnTo>
                  <a:lnTo>
                    <a:pt x="2133530" y="1470335"/>
                  </a:lnTo>
                  <a:lnTo>
                    <a:pt x="2102134" y="1501732"/>
                  </a:lnTo>
                  <a:lnTo>
                    <a:pt x="2065777" y="1527432"/>
                  </a:lnTo>
                  <a:lnTo>
                    <a:pt x="2025194" y="1546699"/>
                  </a:lnTo>
                  <a:lnTo>
                    <a:pt x="1981122" y="1558800"/>
                  </a:lnTo>
                  <a:lnTo>
                    <a:pt x="1934296" y="1562996"/>
                  </a:lnTo>
                  <a:close/>
                </a:path>
              </a:pathLst>
            </a:custGeom>
            <a:solidFill>
              <a:srgbClr val="0B52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56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20" dirty="0">
                <a:latin typeface="Arial Black"/>
                <a:cs typeface="Arial Black"/>
              </a:rPr>
              <a:t>Inventory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pc="-20" dirty="0"/>
              <a:t>Ansible</a:t>
            </a:r>
            <a:r>
              <a:rPr spc="-120" dirty="0"/>
              <a:t> </a:t>
            </a:r>
            <a:r>
              <a:rPr spc="-25" dirty="0"/>
              <a:t>works</a:t>
            </a:r>
            <a:r>
              <a:rPr spc="-114" dirty="0"/>
              <a:t> </a:t>
            </a:r>
            <a:r>
              <a:rPr spc="-85" dirty="0"/>
              <a:t>against</a:t>
            </a:r>
            <a:r>
              <a:rPr spc="-120" dirty="0"/>
              <a:t> </a:t>
            </a:r>
            <a:r>
              <a:rPr spc="-65" dirty="0"/>
              <a:t>multiple</a:t>
            </a:r>
            <a:r>
              <a:rPr spc="-114" dirty="0"/>
              <a:t> </a:t>
            </a:r>
            <a:r>
              <a:rPr spc="-80" dirty="0"/>
              <a:t>systems</a:t>
            </a:r>
            <a:r>
              <a:rPr spc="-114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spc="-20" dirty="0"/>
              <a:t>your</a:t>
            </a:r>
            <a:r>
              <a:rPr spc="-114" dirty="0"/>
              <a:t> </a:t>
            </a:r>
            <a:r>
              <a:rPr spc="-80" dirty="0"/>
              <a:t>infrastructure</a:t>
            </a:r>
            <a:r>
              <a:rPr spc="-120" dirty="0"/>
              <a:t> </a:t>
            </a:r>
            <a:r>
              <a:rPr spc="-170" dirty="0"/>
              <a:t>at  </a:t>
            </a:r>
            <a:r>
              <a:rPr spc="-120" dirty="0"/>
              <a:t>the </a:t>
            </a:r>
            <a:r>
              <a:rPr spc="-105" dirty="0"/>
              <a:t>same </a:t>
            </a:r>
            <a:r>
              <a:rPr spc="-175" dirty="0"/>
              <a:t>time. </a:t>
            </a:r>
            <a:r>
              <a:rPr spc="-10" dirty="0"/>
              <a:t>It </a:t>
            </a:r>
            <a:r>
              <a:rPr spc="-80" dirty="0"/>
              <a:t>does </a:t>
            </a:r>
            <a:r>
              <a:rPr spc="-55" dirty="0"/>
              <a:t>this </a:t>
            </a:r>
            <a:r>
              <a:rPr spc="-40" dirty="0"/>
              <a:t>by </a:t>
            </a:r>
            <a:r>
              <a:rPr spc="-95" dirty="0"/>
              <a:t>selecting </a:t>
            </a:r>
            <a:r>
              <a:rPr spc="-40" dirty="0"/>
              <a:t>portions</a:t>
            </a:r>
            <a:r>
              <a:rPr spc="-535" dirty="0"/>
              <a:t> </a:t>
            </a:r>
            <a:r>
              <a:rPr spc="-75" dirty="0"/>
              <a:t>of </a:t>
            </a:r>
            <a:r>
              <a:rPr spc="-80" dirty="0"/>
              <a:t>systems </a:t>
            </a:r>
            <a:r>
              <a:rPr spc="-90" dirty="0"/>
              <a:t>listed  </a:t>
            </a:r>
            <a:r>
              <a:rPr dirty="0"/>
              <a:t>in </a:t>
            </a:r>
            <a:r>
              <a:rPr spc="-60" dirty="0"/>
              <a:t>Ansible’s </a:t>
            </a:r>
            <a:r>
              <a:rPr spc="-50" dirty="0"/>
              <a:t>inventory </a:t>
            </a:r>
            <a:r>
              <a:rPr spc="-160" dirty="0"/>
              <a:t>file, </a:t>
            </a:r>
            <a:r>
              <a:rPr spc="-30" dirty="0"/>
              <a:t>which </a:t>
            </a:r>
            <a:r>
              <a:rPr spc="-100" dirty="0"/>
              <a:t>defaults </a:t>
            </a:r>
            <a:r>
              <a:rPr spc="-95" dirty="0"/>
              <a:t>to </a:t>
            </a:r>
            <a:r>
              <a:rPr spc="-60" dirty="0"/>
              <a:t>being </a:t>
            </a:r>
            <a:r>
              <a:rPr spc="-100" dirty="0"/>
              <a:t>saved </a:t>
            </a:r>
            <a:r>
              <a:rPr dirty="0"/>
              <a:t>in </a:t>
            </a:r>
            <a:r>
              <a:rPr spc="-120" dirty="0"/>
              <a:t>the  </a:t>
            </a:r>
            <a:r>
              <a:rPr spc="-70" dirty="0"/>
              <a:t>location</a:t>
            </a:r>
            <a:r>
              <a:rPr spc="-130" dirty="0"/>
              <a:t> </a:t>
            </a:r>
            <a:r>
              <a:rPr spc="-185" dirty="0"/>
              <a:t>/etc/ansible/hosts.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83116" y="3422284"/>
          <a:ext cx="5687695" cy="1054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877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[webservers]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575"/>
                        </a:lnSpc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[appservers]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6915">
                        <a:lnSpc>
                          <a:spcPts val="1575"/>
                        </a:lnSpc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[dbservers]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550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6915">
                        <a:lnSpc>
                          <a:spcPts val="1550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172.35.0.5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1550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49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400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ctr">
                        <a:lnSpc>
                          <a:spcPts val="1550"/>
                        </a:lnSpc>
                      </a:pPr>
                      <a:r>
                        <a:rPr sz="14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192.168.100.3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877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sz="1400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192.168.35.143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23" y="1213307"/>
            <a:ext cx="8008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DFDFDF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u="heavy" spc="-85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2"/>
              </a:rPr>
              <a:t>https://wiki.jenkins-ci.org/display/JENKINS/Ansible+Plugin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>
                <a:latin typeface="Arial Black"/>
                <a:cs typeface="Arial Black"/>
              </a:rPr>
              <a:t>Jenkins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305" dirty="0">
                <a:latin typeface="Arial Black"/>
                <a:cs typeface="Arial Black"/>
              </a:rPr>
              <a:t> </a:t>
            </a:r>
            <a:r>
              <a:rPr sz="3600" spc="-685" dirty="0">
                <a:latin typeface="Arial Black"/>
                <a:cs typeface="Arial Black"/>
              </a:rPr>
              <a:t>Plugin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597" y="1770196"/>
            <a:ext cx="7098785" cy="3108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>
                <a:latin typeface="Arial Black"/>
                <a:cs typeface="Arial Black"/>
              </a:rPr>
              <a:t>Jenkins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305" dirty="0">
                <a:latin typeface="Arial Black"/>
                <a:cs typeface="Arial Black"/>
              </a:rPr>
              <a:t> </a:t>
            </a:r>
            <a:r>
              <a:rPr sz="3600" spc="-685" dirty="0">
                <a:latin typeface="Arial Black"/>
                <a:cs typeface="Arial Black"/>
              </a:rPr>
              <a:t>Plugin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0955" y="1170122"/>
            <a:ext cx="6722061" cy="382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>
                <a:latin typeface="Arial Black"/>
                <a:cs typeface="Arial Black"/>
              </a:rPr>
              <a:t>Jenkins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305" dirty="0">
                <a:latin typeface="Arial Black"/>
                <a:cs typeface="Arial Black"/>
              </a:rPr>
              <a:t> </a:t>
            </a:r>
            <a:r>
              <a:rPr sz="3600" spc="-685" dirty="0">
                <a:latin typeface="Arial Black"/>
                <a:cs typeface="Arial Black"/>
              </a:rPr>
              <a:t>Plugin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99" y="1828343"/>
            <a:ext cx="8839182" cy="148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961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30" dirty="0">
                <a:latin typeface="Arial Black"/>
                <a:cs typeface="Arial Black"/>
              </a:rPr>
              <a:t>Teamcity </a:t>
            </a:r>
            <a:r>
              <a:rPr sz="3600" spc="-735" dirty="0">
                <a:latin typeface="Arial Black"/>
                <a:cs typeface="Arial Black"/>
              </a:rPr>
              <a:t>Ansible</a:t>
            </a:r>
            <a:r>
              <a:rPr sz="3600" spc="-365" dirty="0">
                <a:latin typeface="Arial Black"/>
                <a:cs typeface="Arial Black"/>
              </a:rPr>
              <a:t> </a:t>
            </a:r>
            <a:r>
              <a:rPr sz="3600" spc="-685" dirty="0">
                <a:latin typeface="Arial Black"/>
                <a:cs typeface="Arial Black"/>
              </a:rPr>
              <a:t>Plugin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3" y="1213307"/>
            <a:ext cx="6586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DFDFDF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u="heavy" spc="-12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2"/>
              </a:rPr>
              <a:t>https://github.com/andreizhuk/tc-ansible-runner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1023" y="1862996"/>
            <a:ext cx="4781937" cy="2981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791" y="1677593"/>
            <a:ext cx="44564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25" dirty="0">
                <a:latin typeface="Arial Black"/>
                <a:cs typeface="Arial Black"/>
              </a:rPr>
              <a:t>Ansible </a:t>
            </a:r>
            <a:r>
              <a:rPr sz="6000" spc="-940" dirty="0">
                <a:latin typeface="Arial Black"/>
                <a:cs typeface="Arial Black"/>
              </a:rPr>
              <a:t>for</a:t>
            </a:r>
            <a:r>
              <a:rPr sz="6000" spc="-865" dirty="0">
                <a:latin typeface="Arial Black"/>
                <a:cs typeface="Arial Black"/>
              </a:rPr>
              <a:t> </a:t>
            </a:r>
            <a:r>
              <a:rPr sz="6000" spc="-1614" dirty="0">
                <a:latin typeface="Arial Black"/>
                <a:cs typeface="Arial Black"/>
              </a:rPr>
              <a:t>AWS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59967"/>
            <a:ext cx="8024495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5" dirty="0">
                <a:solidFill>
                  <a:srgbClr val="DFDFDF"/>
                </a:solidFill>
                <a:latin typeface="Trebuchet MS"/>
                <a:cs typeface="Trebuchet MS"/>
              </a:rPr>
              <a:t>Boto </a:t>
            </a:r>
            <a:r>
              <a:rPr sz="2400" spc="-40" dirty="0">
                <a:solidFill>
                  <a:srgbClr val="DFDFDF"/>
                </a:solidFill>
                <a:latin typeface="Trebuchet MS"/>
                <a:cs typeface="Trebuchet MS"/>
              </a:rPr>
              <a:t>is </a:t>
            </a:r>
            <a:r>
              <a:rPr sz="2400" spc="-165" dirty="0">
                <a:solidFill>
                  <a:srgbClr val="DFDFDF"/>
                </a:solidFill>
                <a:latin typeface="Trebuchet MS"/>
                <a:cs typeface="Trebuchet MS"/>
              </a:rPr>
              <a:t>a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Python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package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that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provides </a:t>
            </a:r>
            <a:r>
              <a:rPr sz="2400" spc="-110" dirty="0">
                <a:solidFill>
                  <a:srgbClr val="DFDFDF"/>
                </a:solidFill>
                <a:latin typeface="Trebuchet MS"/>
                <a:cs typeface="Trebuchet MS"/>
              </a:rPr>
              <a:t>interfaces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5" dirty="0">
                <a:solidFill>
                  <a:srgbClr val="DFDFDF"/>
                </a:solidFill>
                <a:latin typeface="Trebuchet MS"/>
                <a:cs typeface="Trebuchet MS"/>
              </a:rPr>
              <a:t>Amazon  </a:t>
            </a:r>
            <a:r>
              <a:rPr sz="2400" spc="20" dirty="0">
                <a:solidFill>
                  <a:srgbClr val="DFDFDF"/>
                </a:solidFill>
                <a:latin typeface="Trebuchet MS"/>
                <a:cs typeface="Trebuchet MS"/>
              </a:rPr>
              <a:t>Web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Services. </a:t>
            </a:r>
            <a:r>
              <a:rPr sz="2400" spc="-60" dirty="0">
                <a:solidFill>
                  <a:srgbClr val="DFDFDF"/>
                </a:solidFill>
                <a:latin typeface="Trebuchet MS"/>
                <a:cs typeface="Trebuchet MS"/>
              </a:rPr>
              <a:t>Currently,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all </a:t>
            </a:r>
            <a:r>
              <a:rPr sz="2400" spc="-120" dirty="0">
                <a:solidFill>
                  <a:srgbClr val="DFDFDF"/>
                </a:solidFill>
                <a:latin typeface="Trebuchet MS"/>
                <a:cs typeface="Trebuchet MS"/>
              </a:rPr>
              <a:t>features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work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with 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Python</a:t>
            </a:r>
            <a:r>
              <a:rPr sz="2400" spc="-45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DFDFDF"/>
                </a:solidFill>
                <a:latin typeface="Trebuchet MS"/>
                <a:cs typeface="Trebuchet MS"/>
              </a:rPr>
              <a:t>2.6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568325" algn="l"/>
              </a:tabLst>
            </a:pPr>
            <a:r>
              <a:rPr sz="2400" spc="-280" dirty="0">
                <a:solidFill>
                  <a:srgbClr val="DFDFDF"/>
                </a:solidFill>
                <a:latin typeface="Trebuchet MS"/>
                <a:cs typeface="Trebuchet MS"/>
              </a:rPr>
              <a:t>2.7.	</a:t>
            </a:r>
            <a:r>
              <a:rPr sz="2400" spc="-20" dirty="0">
                <a:solidFill>
                  <a:srgbClr val="DFDFDF"/>
                </a:solidFill>
                <a:latin typeface="Trebuchet MS"/>
                <a:cs typeface="Trebuchet MS"/>
              </a:rPr>
              <a:t>Ansible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uses </a:t>
            </a:r>
            <a:r>
              <a:rPr sz="2400" spc="-65" dirty="0">
                <a:solidFill>
                  <a:srgbClr val="DFDFDF"/>
                </a:solidFill>
                <a:latin typeface="Trebuchet MS"/>
                <a:cs typeface="Trebuchet MS"/>
              </a:rPr>
              <a:t>boto </a:t>
            </a:r>
            <a:r>
              <a:rPr sz="2400" spc="-95" dirty="0">
                <a:solidFill>
                  <a:srgbClr val="DFDFDF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DFDFDF"/>
                </a:solidFill>
                <a:latin typeface="Trebuchet MS"/>
                <a:cs typeface="Trebuchet MS"/>
              </a:rPr>
              <a:t>communicate </a:t>
            </a:r>
            <a:r>
              <a:rPr sz="2400" spc="-55" dirty="0">
                <a:solidFill>
                  <a:srgbClr val="DFDFDF"/>
                </a:solidFill>
                <a:latin typeface="Trebuchet MS"/>
                <a:cs typeface="Trebuchet MS"/>
              </a:rPr>
              <a:t>with </a:t>
            </a:r>
            <a:r>
              <a:rPr sz="2400" spc="229" dirty="0">
                <a:solidFill>
                  <a:srgbClr val="DFDFDF"/>
                </a:solidFill>
                <a:latin typeface="Trebuchet MS"/>
                <a:cs typeface="Trebuchet MS"/>
              </a:rPr>
              <a:t>AWS</a:t>
            </a:r>
            <a:r>
              <a:rPr sz="2400" spc="-49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API.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400" spc="-10" dirty="0">
                <a:solidFill>
                  <a:srgbClr val="DFDFDF"/>
                </a:solidFill>
                <a:latin typeface="Trebuchet MS"/>
                <a:cs typeface="Trebuchet MS"/>
              </a:rPr>
              <a:t>It </a:t>
            </a:r>
            <a:r>
              <a:rPr sz="2400" spc="-90" dirty="0">
                <a:solidFill>
                  <a:srgbClr val="DFDFDF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DFDFDF"/>
                </a:solidFill>
                <a:latin typeface="Trebuchet MS"/>
                <a:cs typeface="Trebuchet MS"/>
              </a:rPr>
              <a:t>be </a:t>
            </a:r>
            <a:r>
              <a:rPr sz="2400" spc="-85" dirty="0">
                <a:solidFill>
                  <a:srgbClr val="DFDFDF"/>
                </a:solidFill>
                <a:latin typeface="Trebuchet MS"/>
                <a:cs typeface="Trebuchet MS"/>
              </a:rPr>
              <a:t>installed </a:t>
            </a:r>
            <a:r>
              <a:rPr sz="2400" spc="-75" dirty="0">
                <a:solidFill>
                  <a:srgbClr val="DFDFDF"/>
                </a:solidFill>
                <a:latin typeface="Trebuchet MS"/>
                <a:cs typeface="Trebuchet MS"/>
              </a:rPr>
              <a:t>via </a:t>
            </a:r>
            <a:r>
              <a:rPr sz="2400" spc="190" dirty="0">
                <a:solidFill>
                  <a:srgbClr val="DFDFDF"/>
                </a:solidFill>
                <a:latin typeface="Trebuchet MS"/>
                <a:cs typeface="Trebuchet MS"/>
              </a:rPr>
              <a:t>OS</a:t>
            </a:r>
            <a:r>
              <a:rPr sz="2400" spc="-525" dirty="0">
                <a:solidFill>
                  <a:srgbClr val="DFDFD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DFDFDF"/>
                </a:solidFill>
                <a:latin typeface="Trebuchet MS"/>
                <a:cs typeface="Trebuchet MS"/>
              </a:rPr>
              <a:t>package </a:t>
            </a:r>
            <a:r>
              <a:rPr sz="2400" spc="-80" dirty="0">
                <a:solidFill>
                  <a:srgbClr val="DFDFDF"/>
                </a:solidFill>
                <a:latin typeface="Trebuchet MS"/>
                <a:cs typeface="Trebuchet MS"/>
              </a:rPr>
              <a:t>manager </a:t>
            </a:r>
            <a:r>
              <a:rPr sz="2400" spc="-25" dirty="0">
                <a:solidFill>
                  <a:srgbClr val="DFDFDF"/>
                </a:solidFill>
                <a:latin typeface="Trebuchet MS"/>
                <a:cs typeface="Trebuchet MS"/>
              </a:rPr>
              <a:t>or </a:t>
            </a:r>
            <a:r>
              <a:rPr sz="2400" spc="-145" dirty="0">
                <a:solidFill>
                  <a:srgbClr val="DFDFDF"/>
                </a:solidFill>
                <a:latin typeface="Trebuchet MS"/>
                <a:cs typeface="Trebuchet MS"/>
              </a:rPr>
              <a:t>pip.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9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>
                <a:latin typeface="Arial Black"/>
                <a:cs typeface="Arial Black"/>
              </a:rPr>
              <a:t>Boto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3411418"/>
            <a:ext cx="8521065" cy="43116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apt-get install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python-boto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99" y="4021016"/>
            <a:ext cx="8521065" cy="43116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pip install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boto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pc="60" dirty="0"/>
              <a:t>To </a:t>
            </a:r>
            <a:r>
              <a:rPr spc="-135" dirty="0"/>
              <a:t>get </a:t>
            </a:r>
            <a:r>
              <a:rPr spc="-120" dirty="0"/>
              <a:t>started </a:t>
            </a:r>
            <a:r>
              <a:rPr spc="-55" dirty="0"/>
              <a:t>with </a:t>
            </a:r>
            <a:r>
              <a:rPr spc="-50" dirty="0"/>
              <a:t>dynamic inventory </a:t>
            </a:r>
            <a:r>
              <a:rPr spc="-110" dirty="0"/>
              <a:t>management, </a:t>
            </a:r>
            <a:r>
              <a:rPr spc="-90" dirty="0"/>
              <a:t>you’ll</a:t>
            </a:r>
            <a:r>
              <a:rPr spc="-509" dirty="0"/>
              <a:t> </a:t>
            </a:r>
            <a:r>
              <a:rPr spc="-105" dirty="0"/>
              <a:t>need  </a:t>
            </a:r>
            <a:r>
              <a:rPr spc="-95" dirty="0"/>
              <a:t>to </a:t>
            </a:r>
            <a:r>
              <a:rPr spc="-70" dirty="0"/>
              <a:t>grab </a:t>
            </a:r>
            <a:r>
              <a:rPr spc="-120" dirty="0"/>
              <a:t>the </a:t>
            </a:r>
            <a:r>
              <a:rPr spc="-25" dirty="0"/>
              <a:t>EC2.py </a:t>
            </a:r>
            <a:r>
              <a:rPr spc="-75" dirty="0"/>
              <a:t>script </a:t>
            </a:r>
            <a:r>
              <a:rPr spc="-55" dirty="0"/>
              <a:t>and </a:t>
            </a:r>
            <a:r>
              <a:rPr spc="-120" dirty="0"/>
              <a:t>the </a:t>
            </a:r>
            <a:r>
              <a:rPr spc="-15" dirty="0"/>
              <a:t>EC2.ini </a:t>
            </a:r>
            <a:r>
              <a:rPr spc="-50" dirty="0"/>
              <a:t>config </a:t>
            </a:r>
            <a:r>
              <a:rPr spc="-185" dirty="0"/>
              <a:t>file. </a:t>
            </a:r>
            <a:r>
              <a:rPr spc="-15" dirty="0"/>
              <a:t>The</a:t>
            </a:r>
            <a:r>
              <a:rPr spc="-530" dirty="0"/>
              <a:t> </a:t>
            </a:r>
            <a:r>
              <a:rPr spc="-25" dirty="0"/>
              <a:t>EC2.py  </a:t>
            </a:r>
            <a:r>
              <a:rPr spc="-75" dirty="0"/>
              <a:t>script</a:t>
            </a:r>
            <a:r>
              <a:rPr spc="-125" dirty="0"/>
              <a:t> </a:t>
            </a:r>
            <a:r>
              <a:rPr spc="-40" dirty="0"/>
              <a:t>is</a:t>
            </a:r>
            <a:r>
              <a:rPr spc="-120" dirty="0"/>
              <a:t> </a:t>
            </a:r>
            <a:r>
              <a:rPr spc="-90" dirty="0"/>
              <a:t>written</a:t>
            </a:r>
            <a:r>
              <a:rPr spc="-125" dirty="0"/>
              <a:t> </a:t>
            </a:r>
            <a:r>
              <a:rPr spc="-15" dirty="0"/>
              <a:t>using</a:t>
            </a:r>
            <a:r>
              <a:rPr spc="-120" dirty="0"/>
              <a:t> the </a:t>
            </a:r>
            <a:r>
              <a:rPr spc="-15" dirty="0"/>
              <a:t>Boto</a:t>
            </a:r>
            <a:r>
              <a:rPr spc="-125" dirty="0"/>
              <a:t> </a:t>
            </a:r>
            <a:r>
              <a:rPr spc="130" dirty="0"/>
              <a:t>EC2</a:t>
            </a:r>
            <a:r>
              <a:rPr spc="-120" dirty="0"/>
              <a:t> </a:t>
            </a:r>
            <a:r>
              <a:rPr spc="-55" dirty="0"/>
              <a:t>library</a:t>
            </a:r>
            <a:r>
              <a:rPr spc="-125" dirty="0"/>
              <a:t> </a:t>
            </a:r>
            <a:r>
              <a:rPr spc="-55" dirty="0"/>
              <a:t>and</a:t>
            </a:r>
            <a:r>
              <a:rPr spc="-120" dirty="0"/>
              <a:t> </a:t>
            </a:r>
            <a:r>
              <a:rPr spc="-50" dirty="0"/>
              <a:t>will</a:t>
            </a:r>
            <a:r>
              <a:rPr spc="-120" dirty="0"/>
              <a:t> </a:t>
            </a:r>
            <a:r>
              <a:rPr spc="-65" dirty="0"/>
              <a:t>query</a:t>
            </a:r>
            <a:r>
              <a:rPr spc="-125" dirty="0"/>
              <a:t> </a:t>
            </a:r>
            <a:r>
              <a:rPr spc="229" dirty="0"/>
              <a:t>AWS  </a:t>
            </a:r>
            <a:r>
              <a:rPr spc="-60" dirty="0"/>
              <a:t>for</a:t>
            </a:r>
            <a:r>
              <a:rPr spc="-125" dirty="0"/>
              <a:t> </a:t>
            </a:r>
            <a:r>
              <a:rPr spc="-20" dirty="0"/>
              <a:t>your</a:t>
            </a:r>
            <a:r>
              <a:rPr spc="-125" dirty="0"/>
              <a:t> </a:t>
            </a:r>
            <a:r>
              <a:rPr dirty="0"/>
              <a:t>running</a:t>
            </a:r>
            <a:r>
              <a:rPr spc="-125" dirty="0"/>
              <a:t> </a:t>
            </a:r>
            <a:r>
              <a:rPr spc="5" dirty="0"/>
              <a:t>Amazon</a:t>
            </a:r>
            <a:r>
              <a:rPr spc="-125" dirty="0"/>
              <a:t> </a:t>
            </a:r>
            <a:r>
              <a:rPr spc="130" dirty="0"/>
              <a:t>EC2</a:t>
            </a:r>
            <a:r>
              <a:rPr spc="-125" dirty="0"/>
              <a:t> instances.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935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Amazon </a:t>
            </a:r>
            <a:r>
              <a:rPr sz="3600" spc="-925" dirty="0">
                <a:latin typeface="Arial Black"/>
                <a:cs typeface="Arial Black"/>
              </a:rPr>
              <a:t>EC2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r>
              <a:rPr sz="3600" spc="-430" dirty="0">
                <a:latin typeface="Arial Black"/>
                <a:cs typeface="Arial Black"/>
              </a:rPr>
              <a:t> </a:t>
            </a:r>
            <a:r>
              <a:rPr sz="3600" spc="-865" dirty="0">
                <a:latin typeface="Arial Black"/>
                <a:cs typeface="Arial Black"/>
              </a:rPr>
              <a:t>Management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99" y="3182818"/>
            <a:ext cx="8521065" cy="70802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wget</a:t>
            </a:r>
            <a:r>
              <a:rPr sz="12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https://raw.githubusercontent.com/ansible/ansible/devel/contrib/inventory/ec2.py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wget</a:t>
            </a:r>
            <a:r>
              <a:rPr sz="12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https://raw.githubusercontent.com/ansible/ansible/devel/contrib/inventory/ec2.ini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935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Amazon </a:t>
            </a:r>
            <a:r>
              <a:rPr sz="3600" spc="-925" dirty="0">
                <a:latin typeface="Arial Black"/>
                <a:cs typeface="Arial Black"/>
              </a:rPr>
              <a:t>EC2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r>
              <a:rPr sz="3600" spc="-430" dirty="0">
                <a:latin typeface="Arial Black"/>
                <a:cs typeface="Arial Black"/>
              </a:rPr>
              <a:t> </a:t>
            </a:r>
            <a:r>
              <a:rPr sz="3600" spc="-865" dirty="0">
                <a:latin typeface="Arial Black"/>
                <a:cs typeface="Arial Black"/>
              </a:rPr>
              <a:t>Management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699" y="1277822"/>
            <a:ext cx="8521065" cy="2169795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export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AWS_ACCESS_KEY_ID='YOUR_AWS_API_KEY'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export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AWS_SECRET_ACCESS_KEY='YOUR_AWS_API_SECRET_KEY'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export</a:t>
            </a:r>
            <a:r>
              <a:rPr sz="1200" spc="-10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ANSIBLE_HOSTS=/etc/ansible/ec2.py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export</a:t>
            </a:r>
            <a:r>
              <a:rPr sz="1200" spc="-10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EC2_INI_PATH=/etc/ansible/ec2.ini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ssh-agent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bash</a:t>
            </a:r>
            <a:endParaRPr sz="12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ssh-add</a:t>
            </a:r>
            <a:r>
              <a:rPr sz="1200" spc="-1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F2F2F2"/>
                </a:solidFill>
                <a:latin typeface="Courier New"/>
                <a:cs typeface="Courier New"/>
              </a:rPr>
              <a:t>~/.ssh/keypair.pem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935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19" dirty="0">
                <a:latin typeface="Arial Black"/>
                <a:cs typeface="Arial Black"/>
              </a:rPr>
              <a:t>Amazon </a:t>
            </a:r>
            <a:r>
              <a:rPr sz="3600" spc="-925" dirty="0">
                <a:latin typeface="Arial Black"/>
                <a:cs typeface="Arial Black"/>
              </a:rPr>
              <a:t>EC2 </a:t>
            </a:r>
            <a:r>
              <a:rPr sz="3600" spc="-720" dirty="0">
                <a:latin typeface="Arial Black"/>
                <a:cs typeface="Arial Black"/>
              </a:rPr>
              <a:t>Inventory</a:t>
            </a:r>
            <a:r>
              <a:rPr sz="3600" spc="-430" dirty="0">
                <a:latin typeface="Arial Black"/>
                <a:cs typeface="Arial Black"/>
              </a:rPr>
              <a:t> </a:t>
            </a:r>
            <a:r>
              <a:rPr sz="3600" spc="-865" dirty="0">
                <a:latin typeface="Arial Black"/>
                <a:cs typeface="Arial Black"/>
              </a:rPr>
              <a:t>Management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1699" y="1277822"/>
            <a:ext cx="8521065" cy="3710940"/>
          </a:xfrm>
          <a:custGeom>
            <a:avLst/>
            <a:gdLst/>
            <a:ahLst/>
            <a:cxnLst/>
            <a:rect l="l" t="t" r="r" b="b"/>
            <a:pathLst>
              <a:path w="8521065" h="3710940">
                <a:moveTo>
                  <a:pt x="8520582" y="3710392"/>
                </a:moveTo>
                <a:lnTo>
                  <a:pt x="0" y="3710392"/>
                </a:lnTo>
                <a:lnTo>
                  <a:pt x="0" y="0"/>
                </a:lnTo>
                <a:lnTo>
                  <a:pt x="8520582" y="0"/>
                </a:lnTo>
                <a:lnTo>
                  <a:pt x="8520582" y="3710392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343736"/>
            <a:ext cx="3759200" cy="347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/etc/ansible/ec2.py</a:t>
            </a:r>
            <a:r>
              <a:rPr sz="14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--list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$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ansible -m ping</a:t>
            </a:r>
            <a:r>
              <a:rPr sz="1400" spc="-9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tag_Ansible_Slave</a:t>
            </a:r>
            <a:endParaRPr sz="1400">
              <a:latin typeface="Courier New"/>
              <a:cs typeface="Courier New"/>
            </a:endParaRPr>
          </a:p>
          <a:p>
            <a:pPr marL="438784" marR="1071245" indent="-42672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10.1.2.137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|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success &gt;&gt;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"changed": false,  "ping":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"pong"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438784" marR="1071245" indent="-426720">
              <a:lnSpc>
                <a:spcPct val="151800"/>
              </a:lnSpc>
            </a:pP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10.1.2.136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|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success &gt;&gt; </a:t>
            </a: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{ 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"changed": false,  "ping":</a:t>
            </a:r>
            <a:r>
              <a:rPr sz="1400" spc="-2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F2F2F2"/>
                </a:solidFill>
                <a:latin typeface="Courier New"/>
                <a:cs typeface="Courier New"/>
              </a:rPr>
              <a:t>"pong"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59967"/>
            <a:ext cx="8311515" cy="230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0" dirty="0">
                <a:solidFill>
                  <a:srgbClr val="CACACA"/>
                </a:solidFill>
                <a:latin typeface="Trebuchet MS"/>
                <a:cs typeface="Trebuchet MS"/>
              </a:rPr>
              <a:t>From </a:t>
            </a:r>
            <a:r>
              <a:rPr sz="2400" spc="-120" dirty="0">
                <a:solidFill>
                  <a:srgbClr val="CACACA"/>
                </a:solidFill>
                <a:latin typeface="Trebuchet MS"/>
                <a:cs typeface="Trebuchet MS"/>
              </a:rPr>
              <a:t>the </a:t>
            </a:r>
            <a:r>
              <a:rPr sz="2400" spc="-65" dirty="0">
                <a:solidFill>
                  <a:srgbClr val="CACACA"/>
                </a:solidFill>
                <a:latin typeface="Trebuchet MS"/>
                <a:cs typeface="Trebuchet MS"/>
              </a:rPr>
              <a:t>beginning, </a:t>
            </a:r>
            <a:r>
              <a:rPr sz="2400" spc="-20" dirty="0">
                <a:solidFill>
                  <a:srgbClr val="CACACA"/>
                </a:solidFill>
                <a:latin typeface="Trebuchet MS"/>
                <a:cs typeface="Trebuchet MS"/>
              </a:rPr>
              <a:t>Ansible </a:t>
            </a:r>
            <a:r>
              <a:rPr sz="2400" spc="-65" dirty="0">
                <a:solidFill>
                  <a:srgbClr val="CACACA"/>
                </a:solidFill>
                <a:latin typeface="Trebuchet MS"/>
                <a:cs typeface="Trebuchet MS"/>
              </a:rPr>
              <a:t>has </a:t>
            </a:r>
            <a:r>
              <a:rPr sz="2400" spc="-110" dirty="0">
                <a:solidFill>
                  <a:srgbClr val="CACACA"/>
                </a:solidFill>
                <a:latin typeface="Trebuchet MS"/>
                <a:cs typeface="Trebuchet MS"/>
              </a:rPr>
              <a:t>offered </a:t>
            </a:r>
            <a:r>
              <a:rPr sz="2400" spc="-120" dirty="0">
                <a:solidFill>
                  <a:srgbClr val="CACACA"/>
                </a:solidFill>
                <a:latin typeface="Trebuchet MS"/>
                <a:cs typeface="Trebuchet MS"/>
              </a:rPr>
              <a:t>deep </a:t>
            </a:r>
            <a:r>
              <a:rPr sz="2400" spc="-45" dirty="0">
                <a:solidFill>
                  <a:srgbClr val="CACACA"/>
                </a:solidFill>
                <a:latin typeface="Trebuchet MS"/>
                <a:cs typeface="Trebuchet MS"/>
              </a:rPr>
              <a:t>support </a:t>
            </a:r>
            <a:r>
              <a:rPr sz="2400" spc="-60" dirty="0">
                <a:solidFill>
                  <a:srgbClr val="CACACA"/>
                </a:solidFill>
                <a:latin typeface="Trebuchet MS"/>
                <a:cs typeface="Trebuchet MS"/>
              </a:rPr>
              <a:t>for </a:t>
            </a:r>
            <a:r>
              <a:rPr sz="2400" spc="50" dirty="0">
                <a:solidFill>
                  <a:srgbClr val="CACACA"/>
                </a:solidFill>
                <a:latin typeface="Trebuchet MS"/>
                <a:cs typeface="Trebuchet MS"/>
              </a:rPr>
              <a:t>AWS.  </a:t>
            </a:r>
            <a:r>
              <a:rPr sz="2400" spc="-20" dirty="0">
                <a:solidFill>
                  <a:srgbClr val="CACACA"/>
                </a:solidFill>
                <a:latin typeface="Trebuchet MS"/>
                <a:cs typeface="Trebuchet MS"/>
              </a:rPr>
              <a:t>Ansible </a:t>
            </a:r>
            <a:r>
              <a:rPr sz="2400" spc="-90" dirty="0">
                <a:solidFill>
                  <a:srgbClr val="CACACA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CACACA"/>
                </a:solidFill>
                <a:latin typeface="Trebuchet MS"/>
                <a:cs typeface="Trebuchet MS"/>
              </a:rPr>
              <a:t>be </a:t>
            </a:r>
            <a:r>
              <a:rPr sz="2400" spc="-75" dirty="0">
                <a:solidFill>
                  <a:srgbClr val="CACACA"/>
                </a:solidFill>
                <a:latin typeface="Trebuchet MS"/>
                <a:cs typeface="Trebuchet MS"/>
              </a:rPr>
              <a:t>used </a:t>
            </a:r>
            <a:r>
              <a:rPr sz="2400" spc="-95" dirty="0">
                <a:solidFill>
                  <a:srgbClr val="CACACA"/>
                </a:solidFill>
                <a:latin typeface="Trebuchet MS"/>
                <a:cs typeface="Trebuchet MS"/>
              </a:rPr>
              <a:t>to </a:t>
            </a:r>
            <a:r>
              <a:rPr sz="2400" spc="-135" dirty="0">
                <a:solidFill>
                  <a:srgbClr val="CACACA"/>
                </a:solidFill>
                <a:latin typeface="Trebuchet MS"/>
                <a:cs typeface="Trebuchet MS"/>
              </a:rPr>
              <a:t>define, </a:t>
            </a:r>
            <a:r>
              <a:rPr sz="2400" spc="-105" dirty="0">
                <a:solidFill>
                  <a:srgbClr val="CACACA"/>
                </a:solidFill>
                <a:latin typeface="Trebuchet MS"/>
                <a:cs typeface="Trebuchet MS"/>
              </a:rPr>
              <a:t>deploy, </a:t>
            </a:r>
            <a:r>
              <a:rPr sz="2400" spc="-55" dirty="0">
                <a:solidFill>
                  <a:srgbClr val="CACACA"/>
                </a:solidFill>
                <a:latin typeface="Trebuchet MS"/>
                <a:cs typeface="Trebuchet MS"/>
              </a:rPr>
              <a:t>and </a:t>
            </a:r>
            <a:r>
              <a:rPr sz="2400" spc="-90" dirty="0">
                <a:solidFill>
                  <a:srgbClr val="CACACA"/>
                </a:solidFill>
                <a:latin typeface="Trebuchet MS"/>
                <a:cs typeface="Trebuchet MS"/>
              </a:rPr>
              <a:t>manage </a:t>
            </a:r>
            <a:r>
              <a:rPr sz="2400" spc="-165" dirty="0">
                <a:solidFill>
                  <a:srgbClr val="CACACA"/>
                </a:solidFill>
                <a:latin typeface="Trebuchet MS"/>
                <a:cs typeface="Trebuchet MS"/>
              </a:rPr>
              <a:t>a </a:t>
            </a:r>
            <a:r>
              <a:rPr sz="2400" spc="-80" dirty="0">
                <a:solidFill>
                  <a:srgbClr val="CACACA"/>
                </a:solidFill>
                <a:latin typeface="Trebuchet MS"/>
                <a:cs typeface="Trebuchet MS"/>
              </a:rPr>
              <a:t>wide</a:t>
            </a:r>
            <a:r>
              <a:rPr sz="2400" spc="-375" dirty="0">
                <a:solidFill>
                  <a:srgbClr val="CACACA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CACACA"/>
                </a:solidFill>
                <a:latin typeface="Trebuchet MS"/>
                <a:cs typeface="Trebuchet MS"/>
              </a:rPr>
              <a:t>variety  </a:t>
            </a:r>
            <a:r>
              <a:rPr sz="2400" spc="-75" dirty="0">
                <a:solidFill>
                  <a:srgbClr val="CACACA"/>
                </a:solidFill>
                <a:latin typeface="Trebuchet MS"/>
                <a:cs typeface="Trebuchet MS"/>
              </a:rPr>
              <a:t>of </a:t>
            </a:r>
            <a:r>
              <a:rPr sz="2400" spc="229" dirty="0">
                <a:solidFill>
                  <a:srgbClr val="CACACA"/>
                </a:solidFill>
                <a:latin typeface="Trebuchet MS"/>
                <a:cs typeface="Trebuchet MS"/>
              </a:rPr>
              <a:t>AWS </a:t>
            </a:r>
            <a:r>
              <a:rPr sz="2400" spc="-135" dirty="0">
                <a:solidFill>
                  <a:srgbClr val="CACACA"/>
                </a:solidFill>
                <a:latin typeface="Trebuchet MS"/>
                <a:cs typeface="Trebuchet MS"/>
              </a:rPr>
              <a:t>services. </a:t>
            </a:r>
            <a:r>
              <a:rPr sz="2400" spc="-10" dirty="0">
                <a:solidFill>
                  <a:srgbClr val="CACACA"/>
                </a:solidFill>
                <a:latin typeface="Trebuchet MS"/>
                <a:cs typeface="Trebuchet MS"/>
              </a:rPr>
              <a:t>Even </a:t>
            </a:r>
            <a:r>
              <a:rPr sz="2400" spc="-120" dirty="0">
                <a:solidFill>
                  <a:srgbClr val="CACACA"/>
                </a:solidFill>
                <a:latin typeface="Trebuchet MS"/>
                <a:cs typeface="Trebuchet MS"/>
              </a:rPr>
              <a:t>the </a:t>
            </a:r>
            <a:r>
              <a:rPr sz="2400" spc="-60" dirty="0">
                <a:solidFill>
                  <a:srgbClr val="CACACA"/>
                </a:solidFill>
                <a:latin typeface="Trebuchet MS"/>
                <a:cs typeface="Trebuchet MS"/>
              </a:rPr>
              <a:t>most </a:t>
            </a:r>
            <a:r>
              <a:rPr sz="2400" spc="-85" dirty="0">
                <a:solidFill>
                  <a:srgbClr val="CACACA"/>
                </a:solidFill>
                <a:latin typeface="Trebuchet MS"/>
                <a:cs typeface="Trebuchet MS"/>
              </a:rPr>
              <a:t>complicated </a:t>
            </a:r>
            <a:r>
              <a:rPr sz="2400" spc="-75" dirty="0">
                <a:solidFill>
                  <a:srgbClr val="CACACA"/>
                </a:solidFill>
                <a:latin typeface="Trebuchet MS"/>
                <a:cs typeface="Trebuchet MS"/>
              </a:rPr>
              <a:t>of </a:t>
            </a:r>
            <a:r>
              <a:rPr sz="2400" spc="229" dirty="0">
                <a:solidFill>
                  <a:srgbClr val="CACACA"/>
                </a:solidFill>
                <a:latin typeface="Trebuchet MS"/>
                <a:cs typeface="Trebuchet MS"/>
              </a:rPr>
              <a:t>AWS  </a:t>
            </a:r>
            <a:r>
              <a:rPr sz="2400" spc="-55" dirty="0">
                <a:solidFill>
                  <a:srgbClr val="CACACA"/>
                </a:solidFill>
                <a:latin typeface="Trebuchet MS"/>
                <a:cs typeface="Trebuchet MS"/>
              </a:rPr>
              <a:t>environments </a:t>
            </a:r>
            <a:r>
              <a:rPr sz="2400" spc="-90" dirty="0">
                <a:solidFill>
                  <a:srgbClr val="CACACA"/>
                </a:solidFill>
                <a:latin typeface="Trebuchet MS"/>
                <a:cs typeface="Trebuchet MS"/>
              </a:rPr>
              <a:t>can </a:t>
            </a:r>
            <a:r>
              <a:rPr sz="2400" spc="-130" dirty="0">
                <a:solidFill>
                  <a:srgbClr val="CACACA"/>
                </a:solidFill>
                <a:latin typeface="Trebuchet MS"/>
                <a:cs typeface="Trebuchet MS"/>
              </a:rPr>
              <a:t>be </a:t>
            </a:r>
            <a:r>
              <a:rPr sz="2400" spc="-90" dirty="0">
                <a:solidFill>
                  <a:srgbClr val="CACACA"/>
                </a:solidFill>
                <a:latin typeface="Trebuchet MS"/>
                <a:cs typeface="Trebuchet MS"/>
              </a:rPr>
              <a:t>easily </a:t>
            </a:r>
            <a:r>
              <a:rPr sz="2400" spc="-85" dirty="0">
                <a:solidFill>
                  <a:srgbClr val="CACACA"/>
                </a:solidFill>
                <a:latin typeface="Trebuchet MS"/>
                <a:cs typeface="Trebuchet MS"/>
              </a:rPr>
              <a:t>described </a:t>
            </a:r>
            <a:r>
              <a:rPr sz="2400" dirty="0">
                <a:solidFill>
                  <a:srgbClr val="CACACA"/>
                </a:solidFill>
                <a:latin typeface="Trebuchet MS"/>
                <a:cs typeface="Trebuchet MS"/>
              </a:rPr>
              <a:t>in </a:t>
            </a:r>
            <a:r>
              <a:rPr sz="2400" spc="-20" dirty="0">
                <a:solidFill>
                  <a:srgbClr val="CACACA"/>
                </a:solidFill>
                <a:latin typeface="Trebuchet MS"/>
                <a:cs typeface="Trebuchet MS"/>
              </a:rPr>
              <a:t>Ansible</a:t>
            </a:r>
            <a:r>
              <a:rPr sz="2400" spc="-409" dirty="0">
                <a:solidFill>
                  <a:srgbClr val="CACACA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CACACA"/>
                </a:solidFill>
                <a:latin typeface="Trebuchet MS"/>
                <a:cs typeface="Trebuchet MS"/>
              </a:rPr>
              <a:t>playbooks.</a:t>
            </a:r>
            <a:endParaRPr sz="2400">
              <a:latin typeface="Trebuchet MS"/>
              <a:cs typeface="Trebuchet MS"/>
            </a:endParaRPr>
          </a:p>
          <a:p>
            <a:pPr marL="469900" indent="-412750">
              <a:lnSpc>
                <a:spcPct val="100000"/>
              </a:lnSpc>
              <a:spcBef>
                <a:spcPts val="1845"/>
              </a:spcBef>
              <a:buClr>
                <a:srgbClr val="DFDFDF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400" u="heavy" spc="-130" dirty="0">
                <a:solidFill>
                  <a:srgbClr val="FFD866"/>
                </a:solidFill>
                <a:uFill>
                  <a:solidFill>
                    <a:srgbClr val="FFD866"/>
                  </a:solidFill>
                </a:uFill>
                <a:latin typeface="Trebuchet MS"/>
                <a:cs typeface="Trebuchet MS"/>
                <a:hlinkClick r:id="rId2"/>
              </a:rPr>
              <a:t>http://docs.ansible.com/ansible/list_of_cloud_modules.html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742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35" dirty="0">
                <a:latin typeface="Arial Black"/>
                <a:cs typeface="Arial Black"/>
              </a:rPr>
              <a:t>Ansible </a:t>
            </a:r>
            <a:r>
              <a:rPr sz="3600" spc="-765" dirty="0">
                <a:latin typeface="Arial Black"/>
                <a:cs typeface="Arial Black"/>
              </a:rPr>
              <a:t>Cloud</a:t>
            </a:r>
            <a:r>
              <a:rPr sz="3600" spc="-540" dirty="0">
                <a:latin typeface="Arial Black"/>
                <a:cs typeface="Arial Black"/>
              </a:rPr>
              <a:t> </a:t>
            </a:r>
            <a:r>
              <a:rPr sz="3600" spc="-810" dirty="0">
                <a:latin typeface="Arial Black"/>
                <a:cs typeface="Arial Black"/>
              </a:rPr>
              <a:t>Modules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4684</Words>
  <Application>Microsoft Office PowerPoint</Application>
  <PresentationFormat>On-screen Show (16:9)</PresentationFormat>
  <Paragraphs>757</Paragraphs>
  <Slides>114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Arial Black</vt:lpstr>
      <vt:lpstr>Calibri</vt:lpstr>
      <vt:lpstr>Courier New</vt:lpstr>
      <vt:lpstr>Times New Roman</vt:lpstr>
      <vt:lpstr>Trebuchet MS</vt:lpstr>
      <vt:lpstr>Office Theme</vt:lpstr>
      <vt:lpstr>PowerPoint Presentation</vt:lpstr>
      <vt:lpstr>Agenda</vt:lpstr>
      <vt:lpstr>DevOps &amp; MicroServices  Consultancy</vt:lpstr>
      <vt:lpstr>Fundamentals</vt:lpstr>
      <vt:lpstr>Fundamentals</vt:lpstr>
      <vt:lpstr>What is Ansible?</vt:lpstr>
      <vt:lpstr>Why Ansible?</vt:lpstr>
      <vt:lpstr>Why Ansible?</vt:lpstr>
      <vt:lpstr>Inventory</vt:lpstr>
      <vt:lpstr>Host</vt:lpstr>
      <vt:lpstr>Group</vt:lpstr>
      <vt:lpstr>Playbook</vt:lpstr>
      <vt:lpstr>Play</vt:lpstr>
      <vt:lpstr>Task</vt:lpstr>
      <vt:lpstr>Module</vt:lpstr>
      <vt:lpstr>PowerPoint Presentation</vt:lpstr>
      <vt:lpstr>Install Ansible Latest Release via Yum</vt:lpstr>
      <vt:lpstr>Install Ansible Latest Release via Pip</vt:lpstr>
      <vt:lpstr>Control Machine System Requirements Currently Ansible can be run from any machine with Python 2.6  or 2.7 installed (Windows isn’t supported for the control  machine).</vt:lpstr>
      <vt:lpstr>Node Machine System Requirements</vt:lpstr>
      <vt:lpstr>PowerPoint Presentation</vt:lpstr>
      <vt:lpstr>Install Ansible Let’s start with cloning the repository we will walk during the trainig</vt:lpstr>
      <vt:lpstr>Validate Ansible Installation</vt:lpstr>
      <vt:lpstr>Ad-Hoc Commands on Local Machine</vt:lpstr>
      <vt:lpstr>Key Components</vt:lpstr>
      <vt:lpstr>Inventory</vt:lpstr>
      <vt:lpstr>Inventory Concepts</vt:lpstr>
      <vt:lpstr>Hosts &amp; Groups</vt:lpstr>
      <vt:lpstr>Hosts &amp; Groups</vt:lpstr>
      <vt:lpstr>Host &amp; Group Variables</vt:lpstr>
      <vt:lpstr>Groups of Groups</vt:lpstr>
      <vt:lpstr>Inventory Parameters</vt:lpstr>
      <vt:lpstr>Dynamic Inventory</vt:lpstr>
      <vt:lpstr>LAB #2</vt:lpstr>
      <vt:lpstr>Create the Hosts in the Inventory</vt:lpstr>
      <vt:lpstr>Create the Groups in the Inventory</vt:lpstr>
      <vt:lpstr>Inventory</vt:lpstr>
      <vt:lpstr>Ad-Hoc Commands on Inventory</vt:lpstr>
      <vt:lpstr>Tip #1: SSH Keys</vt:lpstr>
      <vt:lpstr>Tip #2: Host Key Checking</vt:lpstr>
      <vt:lpstr>Ad-Hoc Commands on Inventory</vt:lpstr>
      <vt:lpstr>Tip #3: Patterns</vt:lpstr>
      <vt:lpstr>Tasks</vt:lpstr>
      <vt:lpstr>Tasks</vt:lpstr>
      <vt:lpstr>Tasks as Ad-Hoc Commands</vt:lpstr>
      <vt:lpstr>Modules</vt:lpstr>
      <vt:lpstr>Modules</vt:lpstr>
      <vt:lpstr>Modules Documentation</vt:lpstr>
      <vt:lpstr>PowerPoint Presentation</vt:lpstr>
      <vt:lpstr>Install Nginx with Ad-Hoc Commands</vt:lpstr>
      <vt:lpstr>Tip #4: Become (Privilege Escalation)</vt:lpstr>
      <vt:lpstr>Install Nginx with Ad-Hoc Commands</vt:lpstr>
      <vt:lpstr>Install Nginx with Ad-Hoc Commands</vt:lpstr>
      <vt:lpstr>Modules Exercises</vt:lpstr>
      <vt:lpstr>Plays</vt:lpstr>
      <vt:lpstr>Plays</vt:lpstr>
      <vt:lpstr>Plays</vt:lpstr>
      <vt:lpstr>Conditionals</vt:lpstr>
      <vt:lpstr>Loops</vt:lpstr>
      <vt:lpstr>Handlers</vt:lpstr>
      <vt:lpstr>Playbooks</vt:lpstr>
      <vt:lpstr>Playbooks</vt:lpstr>
      <vt:lpstr>Running Playbooks</vt:lpstr>
      <vt:lpstr>Running Playbooks</vt:lpstr>
      <vt:lpstr>PowerPoint Presentation</vt:lpstr>
      <vt:lpstr>Install Nginx with a Single Play</vt:lpstr>
      <vt:lpstr>Install Nginx with a Single Play</vt:lpstr>
      <vt:lpstr>Install Nginx &amp; JDK &amp; MongoDB in a Playbook</vt:lpstr>
      <vt:lpstr>Roles</vt:lpstr>
      <vt:lpstr>Roles</vt:lpstr>
      <vt:lpstr>Example Project Structure</vt:lpstr>
      <vt:lpstr>Example Playbook</vt:lpstr>
      <vt:lpstr>Example Role</vt:lpstr>
      <vt:lpstr>PowerPoint Presentation</vt:lpstr>
      <vt:lpstr>Install NTP &amp; Nginx with in Roles</vt:lpstr>
      <vt:lpstr>Install Nginx &amp; JDK &amp; MongoDB with in Roles</vt:lpstr>
      <vt:lpstr>Best Practices</vt:lpstr>
      <vt:lpstr>Complexity Kills</vt:lpstr>
      <vt:lpstr>Project Layout</vt:lpstr>
      <vt:lpstr>Meaningful Inventory Names</vt:lpstr>
      <vt:lpstr>Vertical Reading is Easier</vt:lpstr>
      <vt:lpstr>Meaningful Task Names</vt:lpstr>
      <vt:lpstr>Meaningful Task Names</vt:lpstr>
      <vt:lpstr>Use Smoke Tests</vt:lpstr>
      <vt:lpstr>Consider Writing a Module</vt:lpstr>
      <vt:lpstr>PowerPoint Presentation</vt:lpstr>
      <vt:lpstr>Deploy Greeting REST Service</vt:lpstr>
      <vt:lpstr>Tip #5: Installing JDK 8 on Ubuntu 14.04</vt:lpstr>
      <vt:lpstr>Continuous Integration  with Ansible</vt:lpstr>
      <vt:lpstr>Jenkins Ansible Plugin</vt:lpstr>
      <vt:lpstr>Jenkins Ansible Plugin</vt:lpstr>
      <vt:lpstr>Jenkins Ansible Plugin</vt:lpstr>
      <vt:lpstr>Teamcity Ansible Plugin</vt:lpstr>
      <vt:lpstr>Ansible for AWS</vt:lpstr>
      <vt:lpstr>Boto</vt:lpstr>
      <vt:lpstr>Amazon EC2 Inventory Management</vt:lpstr>
      <vt:lpstr>Amazon EC2 Inventory Management</vt:lpstr>
      <vt:lpstr>Amazon EC2 Inventory Management</vt:lpstr>
      <vt:lpstr>Ansible Cloud Modules</vt:lpstr>
      <vt:lpstr>Create Elastic Load Balancer</vt:lpstr>
      <vt:lpstr>Configure Autoscaling Group</vt:lpstr>
      <vt:lpstr>Say Goodbye to "Works on my Machine" Bugs</vt:lpstr>
      <vt:lpstr>PowerPoint Presentation</vt:lpstr>
      <vt:lpstr>Deploy Greeting REST Service to AWS</vt:lpstr>
      <vt:lpstr>Provisioning  Docker Host</vt:lpstr>
      <vt:lpstr>Installing Docker</vt:lpstr>
      <vt:lpstr>Docker &amp; Ansible</vt:lpstr>
      <vt:lpstr>Ansible Makes Docker Better</vt:lpstr>
      <vt:lpstr>Ansible Docker Modules</vt:lpstr>
      <vt:lpstr>Creating a Container</vt:lpstr>
      <vt:lpstr>LAB #8</vt:lpstr>
      <vt:lpstr>Install Docker on Ansible Controller</vt:lpstr>
      <vt:lpstr>Create a Redis Container</vt:lpstr>
      <vt:lpstr>Have Fun with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3</cp:revision>
  <dcterms:created xsi:type="dcterms:W3CDTF">2021-01-11T00:38:52Z</dcterms:created>
  <dcterms:modified xsi:type="dcterms:W3CDTF">2021-01-11T01:27:52Z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2021-01-11T00:00:00Z</vt:filetime>
  </property>
</Properties>
</file>