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2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3" r:id="rId39"/>
    <p:sldId id="305" r:id="rId40"/>
    <p:sldId id="307" r:id="rId41"/>
    <p:sldId id="308" r:id="rId42"/>
    <p:sldId id="309" r:id="rId43"/>
    <p:sldId id="310" r:id="rId44"/>
    <p:sldId id="313" r:id="rId45"/>
    <p:sldId id="314" r:id="rId46"/>
    <p:sldId id="315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30" r:id="rId59"/>
    <p:sldId id="332" r:id="rId60"/>
    <p:sldId id="336" r:id="rId61"/>
    <p:sldId id="337" r:id="rId62"/>
    <p:sldId id="338" r:id="rId63"/>
    <p:sldId id="340" r:id="rId64"/>
    <p:sldId id="345" r:id="rId6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2237" y="2083130"/>
            <a:ext cx="4319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2957" y="2684526"/>
            <a:ext cx="703808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94731"/>
            <a:ext cx="2139950" cy="48895"/>
          </a:xfrm>
          <a:custGeom>
            <a:avLst/>
            <a:gdLst/>
            <a:ahLst/>
            <a:cxnLst/>
            <a:rect l="l" t="t" r="r" b="b"/>
            <a:pathLst>
              <a:path w="2139950" h="48895">
                <a:moveTo>
                  <a:pt x="0" y="48766"/>
                </a:moveTo>
                <a:lnTo>
                  <a:pt x="2139696" y="48766"/>
                </a:lnTo>
                <a:lnTo>
                  <a:pt x="2139696" y="0"/>
                </a:lnTo>
                <a:lnTo>
                  <a:pt x="0" y="0"/>
                </a:lnTo>
                <a:lnTo>
                  <a:pt x="0" y="48766"/>
                </a:lnTo>
                <a:close/>
              </a:path>
            </a:pathLst>
          </a:custGeom>
          <a:solidFill>
            <a:srgbClr val="009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87295" y="5094731"/>
            <a:ext cx="5052060" cy="48895"/>
          </a:xfrm>
          <a:custGeom>
            <a:avLst/>
            <a:gdLst/>
            <a:ahLst/>
            <a:cxnLst/>
            <a:rect l="l" t="t" r="r" b="b"/>
            <a:pathLst>
              <a:path w="5052059" h="48895">
                <a:moveTo>
                  <a:pt x="0" y="48767"/>
                </a:moveTo>
                <a:lnTo>
                  <a:pt x="5052059" y="48767"/>
                </a:lnTo>
                <a:lnTo>
                  <a:pt x="5052059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DE5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39356" y="5094731"/>
            <a:ext cx="2105025" cy="48895"/>
          </a:xfrm>
          <a:custGeom>
            <a:avLst/>
            <a:gdLst/>
            <a:ahLst/>
            <a:cxnLst/>
            <a:rect l="l" t="t" r="r" b="b"/>
            <a:pathLst>
              <a:path w="2105025" h="48895">
                <a:moveTo>
                  <a:pt x="0" y="48766"/>
                </a:moveTo>
                <a:lnTo>
                  <a:pt x="2104644" y="48766"/>
                </a:lnTo>
                <a:lnTo>
                  <a:pt x="2104644" y="0"/>
                </a:lnTo>
                <a:lnTo>
                  <a:pt x="0" y="0"/>
                </a:lnTo>
                <a:lnTo>
                  <a:pt x="0" y="48766"/>
                </a:lnTo>
                <a:close/>
              </a:path>
            </a:pathLst>
          </a:custGeom>
          <a:solidFill>
            <a:srgbClr val="6DA6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61559"/>
            <a:ext cx="9144000" cy="233679"/>
          </a:xfrm>
          <a:custGeom>
            <a:avLst/>
            <a:gdLst/>
            <a:ahLst/>
            <a:cxnLst/>
            <a:rect l="l" t="t" r="r" b="b"/>
            <a:pathLst>
              <a:path w="9144000" h="233679">
                <a:moveTo>
                  <a:pt x="9144000" y="0"/>
                </a:moveTo>
                <a:lnTo>
                  <a:pt x="0" y="0"/>
                </a:lnTo>
                <a:lnTo>
                  <a:pt x="0" y="233171"/>
                </a:lnTo>
                <a:lnTo>
                  <a:pt x="9144000" y="233171"/>
                </a:lnTo>
                <a:lnTo>
                  <a:pt x="9144000" y="0"/>
                </a:lnTo>
                <a:close/>
              </a:path>
            </a:pathLst>
          </a:custGeom>
          <a:solidFill>
            <a:srgbClr val="373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25342" y="206133"/>
            <a:ext cx="311785" cy="173355"/>
          </a:xfrm>
          <a:custGeom>
            <a:avLst/>
            <a:gdLst/>
            <a:ahLst/>
            <a:cxnLst/>
            <a:rect l="l" t="t" r="r" b="b"/>
            <a:pathLst>
              <a:path w="311784" h="173354">
                <a:moveTo>
                  <a:pt x="257682" y="0"/>
                </a:moveTo>
                <a:lnTo>
                  <a:pt x="178601" y="9282"/>
                </a:lnTo>
                <a:lnTo>
                  <a:pt x="125398" y="17791"/>
                </a:lnTo>
                <a:lnTo>
                  <a:pt x="73917" y="30400"/>
                </a:lnTo>
                <a:lnTo>
                  <a:pt x="0" y="51981"/>
                </a:lnTo>
                <a:lnTo>
                  <a:pt x="130231" y="50593"/>
                </a:lnTo>
                <a:lnTo>
                  <a:pt x="206073" y="62731"/>
                </a:lnTo>
                <a:lnTo>
                  <a:pt x="256714" y="99737"/>
                </a:lnTo>
                <a:lnTo>
                  <a:pt x="311342" y="172952"/>
                </a:lnTo>
                <a:lnTo>
                  <a:pt x="306971" y="100564"/>
                </a:lnTo>
                <a:lnTo>
                  <a:pt x="299924" y="58419"/>
                </a:lnTo>
                <a:lnTo>
                  <a:pt x="285171" y="30302"/>
                </a:lnTo>
                <a:lnTo>
                  <a:pt x="257682" y="0"/>
                </a:lnTo>
                <a:close/>
              </a:path>
            </a:pathLst>
          </a:custGeom>
          <a:solidFill>
            <a:srgbClr val="55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60079" y="273464"/>
            <a:ext cx="259715" cy="259079"/>
          </a:xfrm>
          <a:custGeom>
            <a:avLst/>
            <a:gdLst/>
            <a:ahLst/>
            <a:cxnLst/>
            <a:rect l="l" t="t" r="r" b="b"/>
            <a:pathLst>
              <a:path w="259715" h="259079">
                <a:moveTo>
                  <a:pt x="123848" y="0"/>
                </a:moveTo>
                <a:lnTo>
                  <a:pt x="84120" y="8944"/>
                </a:lnTo>
                <a:lnTo>
                  <a:pt x="52348" y="82531"/>
                </a:lnTo>
                <a:lnTo>
                  <a:pt x="32995" y="133073"/>
                </a:lnTo>
                <a:lnTo>
                  <a:pt x="18174" y="183981"/>
                </a:lnTo>
                <a:lnTo>
                  <a:pt x="0" y="258665"/>
                </a:lnTo>
                <a:lnTo>
                  <a:pt x="63883" y="144704"/>
                </a:lnTo>
                <a:lnTo>
                  <a:pt x="112221" y="84854"/>
                </a:lnTo>
                <a:lnTo>
                  <a:pt x="169352" y="59439"/>
                </a:lnTo>
                <a:lnTo>
                  <a:pt x="259615" y="48782"/>
                </a:lnTo>
                <a:lnTo>
                  <a:pt x="195142" y="16184"/>
                </a:lnTo>
                <a:lnTo>
                  <a:pt x="155371" y="1168"/>
                </a:lnTo>
                <a:lnTo>
                  <a:pt x="123848" y="0"/>
                </a:lnTo>
                <a:close/>
              </a:path>
            </a:pathLst>
          </a:custGeom>
          <a:solidFill>
            <a:srgbClr val="81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90053" y="395608"/>
            <a:ext cx="173355" cy="331470"/>
          </a:xfrm>
          <a:custGeom>
            <a:avLst/>
            <a:gdLst/>
            <a:ahLst/>
            <a:cxnLst/>
            <a:rect l="l" t="t" r="r" b="b"/>
            <a:pathLst>
              <a:path w="173354" h="331470">
                <a:moveTo>
                  <a:pt x="121831" y="0"/>
                </a:moveTo>
                <a:lnTo>
                  <a:pt x="61731" y="39786"/>
                </a:lnTo>
                <a:lnTo>
                  <a:pt x="29007" y="66864"/>
                </a:lnTo>
                <a:lnTo>
                  <a:pt x="12237" y="93669"/>
                </a:lnTo>
                <a:lnTo>
                  <a:pt x="0" y="132635"/>
                </a:lnTo>
                <a:lnTo>
                  <a:pt x="47574" y="197221"/>
                </a:lnTo>
                <a:lnTo>
                  <a:pt x="81460" y="239397"/>
                </a:lnTo>
                <a:lnTo>
                  <a:pt x="117886" y="277747"/>
                </a:lnTo>
                <a:lnTo>
                  <a:pt x="173076" y="330854"/>
                </a:lnTo>
                <a:lnTo>
                  <a:pt x="107008" y="218285"/>
                </a:lnTo>
                <a:lnTo>
                  <a:pt x="79647" y="146298"/>
                </a:lnTo>
                <a:lnTo>
                  <a:pt x="86190" y="83875"/>
                </a:lnTo>
                <a:lnTo>
                  <a:pt x="121831" y="0"/>
                </a:lnTo>
                <a:close/>
              </a:path>
            </a:pathLst>
          </a:custGeom>
          <a:solidFill>
            <a:srgbClr val="55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421555" y="525322"/>
            <a:ext cx="311150" cy="173355"/>
          </a:xfrm>
          <a:custGeom>
            <a:avLst/>
            <a:gdLst/>
            <a:ahLst/>
            <a:cxnLst/>
            <a:rect l="l" t="t" r="r" b="b"/>
            <a:pathLst>
              <a:path w="311150" h="173354">
                <a:moveTo>
                  <a:pt x="0" y="0"/>
                </a:moveTo>
                <a:lnTo>
                  <a:pt x="4092" y="72665"/>
                </a:lnTo>
                <a:lnTo>
                  <a:pt x="10995" y="114903"/>
                </a:lnTo>
                <a:lnTo>
                  <a:pt x="25695" y="142930"/>
                </a:lnTo>
                <a:lnTo>
                  <a:pt x="53177" y="172960"/>
                </a:lnTo>
                <a:lnTo>
                  <a:pt x="132530" y="163957"/>
                </a:lnTo>
                <a:lnTo>
                  <a:pt x="185823" y="155592"/>
                </a:lnTo>
                <a:lnTo>
                  <a:pt x="237214" y="143036"/>
                </a:lnTo>
                <a:lnTo>
                  <a:pt x="310859" y="121463"/>
                </a:lnTo>
                <a:lnTo>
                  <a:pt x="180636" y="122571"/>
                </a:lnTo>
                <a:lnTo>
                  <a:pt x="104847" y="110287"/>
                </a:lnTo>
                <a:lnTo>
                  <a:pt x="54349" y="73226"/>
                </a:lnTo>
                <a:lnTo>
                  <a:pt x="0" y="0"/>
                </a:lnTo>
                <a:close/>
              </a:path>
            </a:pathLst>
          </a:custGeom>
          <a:solidFill>
            <a:srgbClr val="81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38546" y="372285"/>
            <a:ext cx="260350" cy="259079"/>
          </a:xfrm>
          <a:custGeom>
            <a:avLst/>
            <a:gdLst/>
            <a:ahLst/>
            <a:cxnLst/>
            <a:rect l="l" t="t" r="r" b="b"/>
            <a:pathLst>
              <a:path w="260350" h="259079">
                <a:moveTo>
                  <a:pt x="260098" y="0"/>
                </a:moveTo>
                <a:lnTo>
                  <a:pt x="195935" y="113968"/>
                </a:lnTo>
                <a:lnTo>
                  <a:pt x="147453" y="173871"/>
                </a:lnTo>
                <a:lnTo>
                  <a:pt x="90270" y="199431"/>
                </a:lnTo>
                <a:lnTo>
                  <a:pt x="0" y="210368"/>
                </a:lnTo>
                <a:lnTo>
                  <a:pt x="64472" y="242693"/>
                </a:lnTo>
                <a:lnTo>
                  <a:pt x="104243" y="257618"/>
                </a:lnTo>
                <a:lnTo>
                  <a:pt x="135767" y="258877"/>
                </a:lnTo>
                <a:lnTo>
                  <a:pt x="175495" y="250206"/>
                </a:lnTo>
                <a:lnTo>
                  <a:pt x="207272" y="176611"/>
                </a:lnTo>
                <a:lnTo>
                  <a:pt x="226677" y="126016"/>
                </a:lnTo>
                <a:lnTo>
                  <a:pt x="241642" y="74965"/>
                </a:lnTo>
                <a:lnTo>
                  <a:pt x="260098" y="0"/>
                </a:lnTo>
                <a:close/>
              </a:path>
            </a:pathLst>
          </a:custGeom>
          <a:solidFill>
            <a:srgbClr val="55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96349" y="181353"/>
            <a:ext cx="172085" cy="328295"/>
          </a:xfrm>
          <a:custGeom>
            <a:avLst/>
            <a:gdLst/>
            <a:ahLst/>
            <a:cxnLst/>
            <a:rect l="l" t="t" r="r" b="b"/>
            <a:pathLst>
              <a:path w="172084" h="328295">
                <a:moveTo>
                  <a:pt x="1322" y="0"/>
                </a:moveTo>
                <a:lnTo>
                  <a:pt x="0" y="0"/>
                </a:lnTo>
                <a:lnTo>
                  <a:pt x="64617" y="109381"/>
                </a:lnTo>
                <a:lnTo>
                  <a:pt x="92069" y="181276"/>
                </a:lnTo>
                <a:lnTo>
                  <a:pt x="85435" y="243790"/>
                </a:lnTo>
                <a:lnTo>
                  <a:pt x="49522" y="327939"/>
                </a:lnTo>
                <a:lnTo>
                  <a:pt x="109902" y="287872"/>
                </a:lnTo>
                <a:lnTo>
                  <a:pt x="142769" y="260650"/>
                </a:lnTo>
                <a:lnTo>
                  <a:pt x="159591" y="233791"/>
                </a:lnTo>
                <a:lnTo>
                  <a:pt x="171834" y="194818"/>
                </a:lnTo>
                <a:lnTo>
                  <a:pt x="124254" y="130513"/>
                </a:lnTo>
                <a:lnTo>
                  <a:pt x="90315" y="88480"/>
                </a:lnTo>
                <a:lnTo>
                  <a:pt x="53747" y="50184"/>
                </a:lnTo>
                <a:lnTo>
                  <a:pt x="1322" y="0"/>
                </a:lnTo>
                <a:close/>
              </a:path>
            </a:pathLst>
          </a:custGeom>
          <a:solidFill>
            <a:srgbClr val="81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7226" y="994359"/>
            <a:ext cx="4749546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80" y="1950618"/>
            <a:ext cx="7809865" cy="118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3422" y="4903947"/>
            <a:ext cx="5454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6791" y="4903947"/>
            <a:ext cx="18922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principle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dtimes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ample.com/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hyperlink" Target="http://www.easytravel.com/" TargetMode="External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apmblog.dynatrace.com/2015/03/04/how-to-automate-enterprise-application-monitoring-with-ansible/" TargetMode="External"/><Relationship Id="rId2" Type="http://schemas.openxmlformats.org/officeDocument/2006/relationships/hyperlink" Target="http://apmblog.dynatrace.com/2014/11/18/continuous-delivery-101-automated-deploym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compuwareapm.com/community/display/COE/Tutorials%2Bon%2BAutomated%2BDeployments#TutorialsonAutomatedDeployments-ansible" TargetMode="External"/><Relationship Id="rId5" Type="http://schemas.openxmlformats.org/officeDocument/2006/relationships/hyperlink" Target="http://slideshare.net/MartinEtmajer/dynatrace-inside-continuous-delivery" TargetMode="External"/><Relationship Id="rId4" Type="http://schemas.openxmlformats.org/officeDocument/2006/relationships/hyperlink" Target="http://slideshare.net/MartinEtmajer/automated-deployments-slide-sha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61559"/>
            <a:ext cx="9144000" cy="281940"/>
            <a:chOff x="0" y="4861559"/>
            <a:chExt cx="9144000" cy="281940"/>
          </a:xfrm>
        </p:grpSpPr>
        <p:sp>
          <p:nvSpPr>
            <p:cNvPr id="3" name="object 3"/>
            <p:cNvSpPr/>
            <p:nvPr/>
          </p:nvSpPr>
          <p:spPr>
            <a:xfrm>
              <a:off x="0" y="5094731"/>
              <a:ext cx="2139950" cy="48895"/>
            </a:xfrm>
            <a:custGeom>
              <a:avLst/>
              <a:gdLst/>
              <a:ahLst/>
              <a:cxnLst/>
              <a:rect l="l" t="t" r="r" b="b"/>
              <a:pathLst>
                <a:path w="2139950" h="48895">
                  <a:moveTo>
                    <a:pt x="0" y="48766"/>
                  </a:moveTo>
                  <a:lnTo>
                    <a:pt x="2139696" y="48766"/>
                  </a:lnTo>
                  <a:lnTo>
                    <a:pt x="2139696" y="0"/>
                  </a:lnTo>
                  <a:lnTo>
                    <a:pt x="0" y="0"/>
                  </a:lnTo>
                  <a:lnTo>
                    <a:pt x="0" y="48766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7295" y="5094731"/>
              <a:ext cx="5052060" cy="48895"/>
            </a:xfrm>
            <a:custGeom>
              <a:avLst/>
              <a:gdLst/>
              <a:ahLst/>
              <a:cxnLst/>
              <a:rect l="l" t="t" r="r" b="b"/>
              <a:pathLst>
                <a:path w="5052059" h="48895">
                  <a:moveTo>
                    <a:pt x="0" y="48767"/>
                  </a:moveTo>
                  <a:lnTo>
                    <a:pt x="5052059" y="48767"/>
                  </a:lnTo>
                  <a:lnTo>
                    <a:pt x="5052059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9356" y="5094731"/>
              <a:ext cx="2105025" cy="48895"/>
            </a:xfrm>
            <a:custGeom>
              <a:avLst/>
              <a:gdLst/>
              <a:ahLst/>
              <a:cxnLst/>
              <a:rect l="l" t="t" r="r" b="b"/>
              <a:pathLst>
                <a:path w="2105025" h="48895">
                  <a:moveTo>
                    <a:pt x="0" y="48766"/>
                  </a:moveTo>
                  <a:lnTo>
                    <a:pt x="2104644" y="48766"/>
                  </a:lnTo>
                  <a:lnTo>
                    <a:pt x="2104644" y="0"/>
                  </a:lnTo>
                  <a:lnTo>
                    <a:pt x="0" y="0"/>
                  </a:lnTo>
                  <a:lnTo>
                    <a:pt x="0" y="48766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1559"/>
              <a:ext cx="9144000" cy="233679"/>
            </a:xfrm>
            <a:custGeom>
              <a:avLst/>
              <a:gdLst/>
              <a:ahLst/>
              <a:cxnLst/>
              <a:rect l="l" t="t" r="r" b="b"/>
              <a:pathLst>
                <a:path w="9144000" h="233679">
                  <a:moveTo>
                    <a:pt x="914400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9144000" y="23317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73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4891" y="4916647"/>
            <a:ext cx="81915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  <a:tabLst>
                <a:tab pos="7670800" algn="l"/>
              </a:tabLst>
            </a:pPr>
            <a:r>
              <a:rPr sz="800" spc="-5" dirty="0">
                <a:solidFill>
                  <a:srgbClr val="D9D9D9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D9D9D9"/>
                </a:solidFill>
                <a:latin typeface="Arial"/>
                <a:cs typeface="Arial"/>
              </a:rPr>
              <a:t>2	</a:t>
            </a:r>
            <a:r>
              <a:rPr sz="800" spc="-5" dirty="0">
                <a:solidFill>
                  <a:srgbClr val="D9D9D9"/>
                </a:solidFill>
                <a:latin typeface="Arial"/>
                <a:cs typeface="Arial"/>
              </a:rPr>
              <a:t>#D</a:t>
            </a:r>
            <a:r>
              <a:rPr sz="800" spc="-10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D9D9D9"/>
                </a:solidFill>
                <a:latin typeface="Arial"/>
                <a:cs typeface="Arial"/>
              </a:rPr>
              <a:t>na</a:t>
            </a:r>
            <a:r>
              <a:rPr sz="80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D9D9D9"/>
                </a:solidFill>
                <a:latin typeface="Arial"/>
                <a:cs typeface="Arial"/>
              </a:rPr>
              <a:t>ra</a:t>
            </a:r>
            <a:r>
              <a:rPr sz="800" dirty="0">
                <a:solidFill>
                  <a:srgbClr val="D9D9D9"/>
                </a:solidFill>
                <a:latin typeface="Arial"/>
                <a:cs typeface="Arial"/>
              </a:rPr>
              <a:t>ce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60079" y="181353"/>
            <a:ext cx="539115" cy="545465"/>
            <a:chOff x="8260079" y="181353"/>
            <a:chExt cx="539115" cy="545465"/>
          </a:xfrm>
        </p:grpSpPr>
        <p:sp>
          <p:nvSpPr>
            <p:cNvPr id="9" name="object 9"/>
            <p:cNvSpPr/>
            <p:nvPr/>
          </p:nvSpPr>
          <p:spPr>
            <a:xfrm>
              <a:off x="8325342" y="206133"/>
              <a:ext cx="311785" cy="173355"/>
            </a:xfrm>
            <a:custGeom>
              <a:avLst/>
              <a:gdLst/>
              <a:ahLst/>
              <a:cxnLst/>
              <a:rect l="l" t="t" r="r" b="b"/>
              <a:pathLst>
                <a:path w="311784" h="173354">
                  <a:moveTo>
                    <a:pt x="257682" y="0"/>
                  </a:moveTo>
                  <a:lnTo>
                    <a:pt x="178601" y="9282"/>
                  </a:lnTo>
                  <a:lnTo>
                    <a:pt x="125398" y="17791"/>
                  </a:lnTo>
                  <a:lnTo>
                    <a:pt x="73917" y="30400"/>
                  </a:lnTo>
                  <a:lnTo>
                    <a:pt x="0" y="51981"/>
                  </a:lnTo>
                  <a:lnTo>
                    <a:pt x="130231" y="50593"/>
                  </a:lnTo>
                  <a:lnTo>
                    <a:pt x="206073" y="62731"/>
                  </a:lnTo>
                  <a:lnTo>
                    <a:pt x="256714" y="99737"/>
                  </a:lnTo>
                  <a:lnTo>
                    <a:pt x="311342" y="172952"/>
                  </a:lnTo>
                  <a:lnTo>
                    <a:pt x="306971" y="100564"/>
                  </a:lnTo>
                  <a:lnTo>
                    <a:pt x="299924" y="58419"/>
                  </a:lnTo>
                  <a:lnTo>
                    <a:pt x="285171" y="30302"/>
                  </a:lnTo>
                  <a:lnTo>
                    <a:pt x="257682" y="0"/>
                  </a:lnTo>
                  <a:close/>
                </a:path>
              </a:pathLst>
            </a:custGeom>
            <a:solidFill>
              <a:srgbClr val="55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60079" y="273464"/>
              <a:ext cx="259715" cy="259079"/>
            </a:xfrm>
            <a:custGeom>
              <a:avLst/>
              <a:gdLst/>
              <a:ahLst/>
              <a:cxnLst/>
              <a:rect l="l" t="t" r="r" b="b"/>
              <a:pathLst>
                <a:path w="259715" h="259079">
                  <a:moveTo>
                    <a:pt x="123848" y="0"/>
                  </a:moveTo>
                  <a:lnTo>
                    <a:pt x="84120" y="8944"/>
                  </a:lnTo>
                  <a:lnTo>
                    <a:pt x="52348" y="82531"/>
                  </a:lnTo>
                  <a:lnTo>
                    <a:pt x="32995" y="133073"/>
                  </a:lnTo>
                  <a:lnTo>
                    <a:pt x="18174" y="183981"/>
                  </a:lnTo>
                  <a:lnTo>
                    <a:pt x="0" y="258665"/>
                  </a:lnTo>
                  <a:lnTo>
                    <a:pt x="63883" y="144704"/>
                  </a:lnTo>
                  <a:lnTo>
                    <a:pt x="112221" y="84854"/>
                  </a:lnTo>
                  <a:lnTo>
                    <a:pt x="169352" y="59439"/>
                  </a:lnTo>
                  <a:lnTo>
                    <a:pt x="259615" y="48782"/>
                  </a:lnTo>
                  <a:lnTo>
                    <a:pt x="195142" y="16184"/>
                  </a:lnTo>
                  <a:lnTo>
                    <a:pt x="155371" y="1168"/>
                  </a:lnTo>
                  <a:lnTo>
                    <a:pt x="123848" y="0"/>
                  </a:lnTo>
                  <a:close/>
                </a:path>
              </a:pathLst>
            </a:custGeom>
            <a:solidFill>
              <a:srgbClr val="81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0053" y="395608"/>
              <a:ext cx="173355" cy="331470"/>
            </a:xfrm>
            <a:custGeom>
              <a:avLst/>
              <a:gdLst/>
              <a:ahLst/>
              <a:cxnLst/>
              <a:rect l="l" t="t" r="r" b="b"/>
              <a:pathLst>
                <a:path w="173354" h="331470">
                  <a:moveTo>
                    <a:pt x="121831" y="0"/>
                  </a:moveTo>
                  <a:lnTo>
                    <a:pt x="61731" y="39786"/>
                  </a:lnTo>
                  <a:lnTo>
                    <a:pt x="29007" y="66864"/>
                  </a:lnTo>
                  <a:lnTo>
                    <a:pt x="12237" y="93669"/>
                  </a:lnTo>
                  <a:lnTo>
                    <a:pt x="0" y="132635"/>
                  </a:lnTo>
                  <a:lnTo>
                    <a:pt x="47574" y="197221"/>
                  </a:lnTo>
                  <a:lnTo>
                    <a:pt x="81460" y="239397"/>
                  </a:lnTo>
                  <a:lnTo>
                    <a:pt x="117886" y="277747"/>
                  </a:lnTo>
                  <a:lnTo>
                    <a:pt x="173076" y="330854"/>
                  </a:lnTo>
                  <a:lnTo>
                    <a:pt x="107008" y="218285"/>
                  </a:lnTo>
                  <a:lnTo>
                    <a:pt x="79647" y="146298"/>
                  </a:lnTo>
                  <a:lnTo>
                    <a:pt x="86190" y="83875"/>
                  </a:lnTo>
                  <a:lnTo>
                    <a:pt x="121831" y="0"/>
                  </a:lnTo>
                  <a:close/>
                </a:path>
              </a:pathLst>
            </a:custGeom>
            <a:solidFill>
              <a:srgbClr val="55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1555" y="525322"/>
              <a:ext cx="311150" cy="173355"/>
            </a:xfrm>
            <a:custGeom>
              <a:avLst/>
              <a:gdLst/>
              <a:ahLst/>
              <a:cxnLst/>
              <a:rect l="l" t="t" r="r" b="b"/>
              <a:pathLst>
                <a:path w="311150" h="173354">
                  <a:moveTo>
                    <a:pt x="0" y="0"/>
                  </a:moveTo>
                  <a:lnTo>
                    <a:pt x="4092" y="72665"/>
                  </a:lnTo>
                  <a:lnTo>
                    <a:pt x="10995" y="114903"/>
                  </a:lnTo>
                  <a:lnTo>
                    <a:pt x="25695" y="142930"/>
                  </a:lnTo>
                  <a:lnTo>
                    <a:pt x="53177" y="172960"/>
                  </a:lnTo>
                  <a:lnTo>
                    <a:pt x="132530" y="163957"/>
                  </a:lnTo>
                  <a:lnTo>
                    <a:pt x="185823" y="155592"/>
                  </a:lnTo>
                  <a:lnTo>
                    <a:pt x="237214" y="143036"/>
                  </a:lnTo>
                  <a:lnTo>
                    <a:pt x="310859" y="121463"/>
                  </a:lnTo>
                  <a:lnTo>
                    <a:pt x="180636" y="122571"/>
                  </a:lnTo>
                  <a:lnTo>
                    <a:pt x="104847" y="110287"/>
                  </a:lnTo>
                  <a:lnTo>
                    <a:pt x="54349" y="73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38545" y="372285"/>
              <a:ext cx="260350" cy="259079"/>
            </a:xfrm>
            <a:custGeom>
              <a:avLst/>
              <a:gdLst/>
              <a:ahLst/>
              <a:cxnLst/>
              <a:rect l="l" t="t" r="r" b="b"/>
              <a:pathLst>
                <a:path w="260350" h="259079">
                  <a:moveTo>
                    <a:pt x="260098" y="0"/>
                  </a:moveTo>
                  <a:lnTo>
                    <a:pt x="195935" y="113968"/>
                  </a:lnTo>
                  <a:lnTo>
                    <a:pt x="147453" y="173871"/>
                  </a:lnTo>
                  <a:lnTo>
                    <a:pt x="90270" y="199431"/>
                  </a:lnTo>
                  <a:lnTo>
                    <a:pt x="0" y="210368"/>
                  </a:lnTo>
                  <a:lnTo>
                    <a:pt x="64472" y="242693"/>
                  </a:lnTo>
                  <a:lnTo>
                    <a:pt x="104243" y="257618"/>
                  </a:lnTo>
                  <a:lnTo>
                    <a:pt x="135767" y="258877"/>
                  </a:lnTo>
                  <a:lnTo>
                    <a:pt x="175495" y="250206"/>
                  </a:lnTo>
                  <a:lnTo>
                    <a:pt x="207272" y="176611"/>
                  </a:lnTo>
                  <a:lnTo>
                    <a:pt x="226677" y="126016"/>
                  </a:lnTo>
                  <a:lnTo>
                    <a:pt x="241642" y="74965"/>
                  </a:lnTo>
                  <a:lnTo>
                    <a:pt x="260098" y="0"/>
                  </a:lnTo>
                  <a:close/>
                </a:path>
              </a:pathLst>
            </a:custGeom>
            <a:solidFill>
              <a:srgbClr val="55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6349" y="181353"/>
              <a:ext cx="172085" cy="328295"/>
            </a:xfrm>
            <a:custGeom>
              <a:avLst/>
              <a:gdLst/>
              <a:ahLst/>
              <a:cxnLst/>
              <a:rect l="l" t="t" r="r" b="b"/>
              <a:pathLst>
                <a:path w="172084" h="328295">
                  <a:moveTo>
                    <a:pt x="1322" y="0"/>
                  </a:moveTo>
                  <a:lnTo>
                    <a:pt x="0" y="0"/>
                  </a:lnTo>
                  <a:lnTo>
                    <a:pt x="64617" y="109381"/>
                  </a:lnTo>
                  <a:lnTo>
                    <a:pt x="92069" y="181276"/>
                  </a:lnTo>
                  <a:lnTo>
                    <a:pt x="85435" y="243790"/>
                  </a:lnTo>
                  <a:lnTo>
                    <a:pt x="49522" y="327939"/>
                  </a:lnTo>
                  <a:lnTo>
                    <a:pt x="109902" y="287872"/>
                  </a:lnTo>
                  <a:lnTo>
                    <a:pt x="142769" y="260650"/>
                  </a:lnTo>
                  <a:lnTo>
                    <a:pt x="159591" y="233791"/>
                  </a:lnTo>
                  <a:lnTo>
                    <a:pt x="171834" y="194818"/>
                  </a:lnTo>
                  <a:lnTo>
                    <a:pt x="124254" y="130513"/>
                  </a:lnTo>
                  <a:lnTo>
                    <a:pt x="90315" y="88480"/>
                  </a:lnTo>
                  <a:lnTo>
                    <a:pt x="53747" y="50184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81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0"/>
            <a:ext cx="9143999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9856" y="1815845"/>
            <a:ext cx="7907020" cy="129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spc="-45" dirty="0">
                <a:solidFill>
                  <a:srgbClr val="302E30"/>
                </a:solidFill>
                <a:latin typeface="Arial"/>
                <a:cs typeface="Arial"/>
              </a:rPr>
              <a:t>“Our </a:t>
            </a:r>
            <a:r>
              <a:rPr sz="2800" spc="-114" dirty="0">
                <a:solidFill>
                  <a:srgbClr val="302E30"/>
                </a:solidFill>
                <a:latin typeface="Arial"/>
                <a:cs typeface="Arial"/>
              </a:rPr>
              <a:t>highest </a:t>
            </a:r>
            <a:r>
              <a:rPr sz="2800" spc="-10" dirty="0">
                <a:solidFill>
                  <a:srgbClr val="302E30"/>
                </a:solidFill>
                <a:latin typeface="Arial"/>
                <a:cs typeface="Arial"/>
              </a:rPr>
              <a:t>priority </a:t>
            </a:r>
            <a:r>
              <a:rPr sz="2800" spc="-145" dirty="0">
                <a:solidFill>
                  <a:srgbClr val="302E30"/>
                </a:solidFill>
                <a:latin typeface="Arial"/>
                <a:cs typeface="Arial"/>
              </a:rPr>
              <a:t>is </a:t>
            </a:r>
            <a:r>
              <a:rPr sz="2800" spc="25" dirty="0">
                <a:solidFill>
                  <a:srgbClr val="302E30"/>
                </a:solidFill>
                <a:latin typeface="Arial"/>
                <a:cs typeface="Arial"/>
              </a:rPr>
              <a:t>to </a:t>
            </a:r>
            <a:r>
              <a:rPr sz="2800" spc="-110" dirty="0">
                <a:solidFill>
                  <a:srgbClr val="302E30"/>
                </a:solidFill>
                <a:latin typeface="Arial"/>
                <a:cs typeface="Arial"/>
              </a:rPr>
              <a:t>satisfy </a:t>
            </a:r>
            <a:r>
              <a:rPr sz="2800" spc="-35" dirty="0">
                <a:solidFill>
                  <a:srgbClr val="302E30"/>
                </a:solidFill>
                <a:latin typeface="Arial"/>
                <a:cs typeface="Arial"/>
              </a:rPr>
              <a:t>the</a:t>
            </a:r>
            <a:r>
              <a:rPr sz="2800" spc="-55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302E30"/>
                </a:solidFill>
                <a:latin typeface="Arial"/>
                <a:cs typeface="Arial"/>
              </a:rPr>
              <a:t>customer </a:t>
            </a:r>
            <a:r>
              <a:rPr sz="2800" spc="-70" dirty="0">
                <a:solidFill>
                  <a:srgbClr val="302E30"/>
                </a:solidFill>
                <a:latin typeface="Arial"/>
                <a:cs typeface="Arial"/>
              </a:rPr>
              <a:t>through</a:t>
            </a:r>
            <a:endParaRPr sz="2800">
              <a:latin typeface="Arial"/>
              <a:cs typeface="Arial"/>
            </a:endParaRPr>
          </a:p>
          <a:p>
            <a:pPr marR="14604" algn="ctr">
              <a:lnSpc>
                <a:spcPts val="3190"/>
              </a:lnSpc>
            </a:pPr>
            <a:r>
              <a:rPr sz="2800" b="1" spc="-10" dirty="0">
                <a:solidFill>
                  <a:srgbClr val="302E30"/>
                </a:solidFill>
                <a:latin typeface="Carlito"/>
                <a:cs typeface="Carlito"/>
              </a:rPr>
              <a:t>early </a:t>
            </a:r>
            <a:r>
              <a:rPr sz="2800" b="1" spc="-5" dirty="0">
                <a:solidFill>
                  <a:srgbClr val="302E30"/>
                </a:solidFill>
                <a:latin typeface="Carlito"/>
                <a:cs typeface="Carlito"/>
              </a:rPr>
              <a:t>and </a:t>
            </a:r>
            <a:r>
              <a:rPr sz="2800" b="1" spc="-10" dirty="0">
                <a:solidFill>
                  <a:srgbClr val="302E30"/>
                </a:solidFill>
                <a:latin typeface="Carlito"/>
                <a:cs typeface="Carlito"/>
              </a:rPr>
              <a:t>continuous </a:t>
            </a:r>
            <a:r>
              <a:rPr sz="2800" b="1" spc="-5" dirty="0">
                <a:solidFill>
                  <a:srgbClr val="302E30"/>
                </a:solidFill>
                <a:latin typeface="Carlito"/>
                <a:cs typeface="Carlito"/>
              </a:rPr>
              <a:t>delivery of </a:t>
            </a:r>
            <a:r>
              <a:rPr sz="2800" b="1" spc="-10" dirty="0">
                <a:solidFill>
                  <a:srgbClr val="302E30"/>
                </a:solidFill>
                <a:latin typeface="Carlito"/>
                <a:cs typeface="Carlito"/>
              </a:rPr>
              <a:t>valuable</a:t>
            </a:r>
            <a:r>
              <a:rPr sz="2800" b="1" spc="1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1" spc="-40" dirty="0">
                <a:solidFill>
                  <a:srgbClr val="302E30"/>
                </a:solidFill>
                <a:latin typeface="Carlito"/>
                <a:cs typeface="Carlito"/>
              </a:rPr>
              <a:t>software</a:t>
            </a:r>
            <a:r>
              <a:rPr sz="2800" spc="-40" dirty="0">
                <a:solidFill>
                  <a:srgbClr val="302E30"/>
                </a:solidFill>
                <a:latin typeface="Arial"/>
                <a:cs typeface="Arial"/>
              </a:rPr>
              <a:t>.”</a:t>
            </a:r>
            <a:endParaRPr sz="2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985"/>
              </a:spcBef>
            </a:pP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#1 Principle of the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Agile</a:t>
            </a:r>
            <a:r>
              <a:rPr sz="2200" u="heavy" spc="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200" u="heavy" spc="-1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Manifesto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14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Agile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Manifesto: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Principle</a:t>
            </a:r>
            <a:r>
              <a:rPr sz="2800" b="0" spc="5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#1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775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338"/>
            <a:ext cx="9144000" cy="460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b="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37387"/>
            <a:ext cx="6739255" cy="4608830"/>
            <a:chOff x="0" y="437387"/>
            <a:chExt cx="6739255" cy="4608830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752600" cy="156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1203" y="1062227"/>
              <a:ext cx="2831592" cy="1652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0291" y="899159"/>
              <a:ext cx="2759964" cy="1868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452" y="1808987"/>
              <a:ext cx="1744979" cy="790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9" y="437387"/>
              <a:ext cx="1199388" cy="8839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7707" y="2513076"/>
              <a:ext cx="3346704" cy="2529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4335" y="2580130"/>
              <a:ext cx="1764791" cy="2465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02402" y="1252473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53205" y="3287369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6117" y="3275787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b="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32814"/>
            <a:ext cx="9144000" cy="4610100"/>
            <a:chOff x="0" y="432814"/>
            <a:chExt cx="9144000" cy="4610100"/>
          </a:xfrm>
        </p:grpSpPr>
        <p:sp>
          <p:nvSpPr>
            <p:cNvPr id="4" name="object 4"/>
            <p:cNvSpPr/>
            <p:nvPr/>
          </p:nvSpPr>
          <p:spPr>
            <a:xfrm>
              <a:off x="0" y="432814"/>
              <a:ext cx="9144000" cy="4607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97863"/>
              <a:ext cx="1752600" cy="1565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1203" y="1059179"/>
              <a:ext cx="2831592" cy="1652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0291" y="897636"/>
              <a:ext cx="2759964" cy="1868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452" y="1807463"/>
              <a:ext cx="1744979" cy="789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9" y="435863"/>
              <a:ext cx="1199388" cy="8823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7707" y="2510026"/>
              <a:ext cx="3346704" cy="2529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4335" y="2578607"/>
              <a:ext cx="1764791" cy="24643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8816" y="2564891"/>
              <a:ext cx="2168652" cy="24201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02402" y="1249756"/>
            <a:ext cx="514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0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53205" y="3284626"/>
            <a:ext cx="514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0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6117" y="3273044"/>
            <a:ext cx="514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0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6942" y="3273044"/>
            <a:ext cx="514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0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1353"/>
            <a:ext cx="9144000" cy="4864735"/>
            <a:chOff x="0" y="181353"/>
            <a:chExt cx="9144000" cy="4864735"/>
          </a:xfrm>
        </p:grpSpPr>
        <p:sp>
          <p:nvSpPr>
            <p:cNvPr id="3" name="object 3"/>
            <p:cNvSpPr/>
            <p:nvPr/>
          </p:nvSpPr>
          <p:spPr>
            <a:xfrm>
              <a:off x="0" y="434338"/>
              <a:ext cx="9144000" cy="4607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00912"/>
              <a:ext cx="1752600" cy="156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1203" y="1062227"/>
              <a:ext cx="2831592" cy="1652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0291" y="899160"/>
              <a:ext cx="2759964" cy="1868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6452" y="1808988"/>
              <a:ext cx="1744979" cy="790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42559" y="437388"/>
              <a:ext cx="1199388" cy="8839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7707" y="2513076"/>
              <a:ext cx="3346704" cy="2529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4335" y="2580130"/>
              <a:ext cx="1764791" cy="24658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8816" y="2567939"/>
              <a:ext cx="2168652" cy="24201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8671" y="1008888"/>
              <a:ext cx="2988564" cy="18440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02402" y="1252473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53205" y="3287369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6117" y="3275787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6942" y="3275787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0133" y="1261998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b="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6290310" cy="29521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Why?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Create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application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runtime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environments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on</a:t>
            </a:r>
            <a:r>
              <a:rPr sz="2200" b="1" spc="1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demand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b="1" spc="-25" dirty="0">
                <a:solidFill>
                  <a:srgbClr val="302E30"/>
                </a:solidFill>
                <a:latin typeface="Carlito"/>
                <a:cs typeface="Carlito"/>
              </a:rPr>
              <a:t>Fast</a:t>
            </a:r>
            <a:r>
              <a:rPr sz="2200" spc="-25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reliable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repeatable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and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predictable</a:t>
            </a:r>
            <a:r>
              <a:rPr sz="2200" b="1" spc="-1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outcomes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Consistent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environments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staging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200" spc="-27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production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Establish </a:t>
            </a:r>
            <a:r>
              <a:rPr sz="2200" b="1" spc="-20" dirty="0">
                <a:solidFill>
                  <a:srgbClr val="302E30"/>
                </a:solidFill>
                <a:latin typeface="Carlito"/>
                <a:cs typeface="Carlito"/>
              </a:rPr>
              <a:t>fast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feedback loops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you can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react</a:t>
            </a:r>
            <a:r>
              <a:rPr sz="2200" spc="-2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upon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Makes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release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days </a:t>
            </a: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riskless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almost</a:t>
            </a:r>
            <a:r>
              <a:rPr sz="2200" spc="-28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boring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Automated</a:t>
            </a:r>
            <a:r>
              <a:rPr sz="2800" b="0" spc="-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Deployments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3778948"/>
            <a:ext cx="8026400" cy="80454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2000" i="1" spc="-5" dirty="0">
                <a:solidFill>
                  <a:srgbClr val="302E30"/>
                </a:solidFill>
                <a:latin typeface="Carlito"/>
                <a:cs typeface="Carlito"/>
              </a:rPr>
              <a:t>“Use machines </a:t>
            </a:r>
            <a:r>
              <a:rPr sz="2000" i="1" spc="-10" dirty="0">
                <a:solidFill>
                  <a:srgbClr val="302E30"/>
                </a:solidFill>
                <a:latin typeface="Carlito"/>
                <a:cs typeface="Carlito"/>
              </a:rPr>
              <a:t>for </a:t>
            </a:r>
            <a:r>
              <a:rPr sz="2000" i="1" dirty="0">
                <a:solidFill>
                  <a:srgbClr val="302E30"/>
                </a:solidFill>
                <a:latin typeface="Carlito"/>
                <a:cs typeface="Carlito"/>
              </a:rPr>
              <a:t>what </a:t>
            </a:r>
            <a:r>
              <a:rPr sz="2000" i="1" spc="-10" dirty="0">
                <a:solidFill>
                  <a:srgbClr val="302E30"/>
                </a:solidFill>
                <a:latin typeface="Carlito"/>
                <a:cs typeface="Carlito"/>
              </a:rPr>
              <a:t>they’re </a:t>
            </a:r>
            <a:r>
              <a:rPr sz="2000" i="1" dirty="0">
                <a:solidFill>
                  <a:srgbClr val="302E30"/>
                </a:solidFill>
                <a:latin typeface="Carlito"/>
                <a:cs typeface="Carlito"/>
              </a:rPr>
              <a:t>good </a:t>
            </a:r>
            <a:r>
              <a:rPr sz="2000" i="1" spc="-5" dirty="0">
                <a:solidFill>
                  <a:srgbClr val="302E30"/>
                </a:solidFill>
                <a:latin typeface="Carlito"/>
                <a:cs typeface="Carlito"/>
              </a:rPr>
              <a:t>at, use people </a:t>
            </a:r>
            <a:r>
              <a:rPr sz="2000" i="1" spc="-10" dirty="0">
                <a:solidFill>
                  <a:srgbClr val="302E30"/>
                </a:solidFill>
                <a:latin typeface="Carlito"/>
                <a:cs typeface="Carlito"/>
              </a:rPr>
              <a:t>for </a:t>
            </a:r>
            <a:r>
              <a:rPr sz="2000" i="1" dirty="0">
                <a:solidFill>
                  <a:srgbClr val="302E30"/>
                </a:solidFill>
                <a:latin typeface="Carlito"/>
                <a:cs typeface="Carlito"/>
              </a:rPr>
              <a:t>what </a:t>
            </a:r>
            <a:r>
              <a:rPr sz="2000" i="1" spc="-10" dirty="0">
                <a:solidFill>
                  <a:srgbClr val="302E30"/>
                </a:solidFill>
                <a:latin typeface="Carlito"/>
                <a:cs typeface="Carlito"/>
              </a:rPr>
              <a:t>they’re </a:t>
            </a:r>
            <a:r>
              <a:rPr sz="2000" i="1" dirty="0">
                <a:solidFill>
                  <a:srgbClr val="302E30"/>
                </a:solidFill>
                <a:latin typeface="Carlito"/>
                <a:cs typeface="Carlito"/>
              </a:rPr>
              <a:t>good</a:t>
            </a:r>
            <a:r>
              <a:rPr sz="2000" i="1" spc="-1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000" i="1" spc="-40" dirty="0">
                <a:solidFill>
                  <a:srgbClr val="302E30"/>
                </a:solidFill>
                <a:latin typeface="Carlito"/>
                <a:cs typeface="Carlito"/>
              </a:rPr>
              <a:t>at.”</a:t>
            </a:r>
            <a:endParaRPr sz="2000">
              <a:latin typeface="Carlito"/>
              <a:cs typeface="Carlito"/>
            </a:endParaRPr>
          </a:p>
          <a:p>
            <a:pPr marR="56515" algn="ctr">
              <a:lnSpc>
                <a:spcPct val="100000"/>
              </a:lnSpc>
              <a:spcBef>
                <a:spcPts val="745"/>
              </a:spcBef>
            </a:pPr>
            <a:r>
              <a:rPr sz="1800" spc="-15" dirty="0">
                <a:solidFill>
                  <a:srgbClr val="302E30"/>
                </a:solidFill>
                <a:latin typeface="Carlito"/>
                <a:cs typeface="Carlito"/>
              </a:rPr>
              <a:t>Dave Farley </a:t>
            </a:r>
            <a:r>
              <a:rPr sz="1800" spc="-5" dirty="0">
                <a:solidFill>
                  <a:srgbClr val="302E30"/>
                </a:solidFill>
                <a:latin typeface="Carlito"/>
                <a:cs typeface="Carlito"/>
              </a:rPr>
              <a:t>at PIPELINE </a:t>
            </a:r>
            <a:r>
              <a:rPr sz="1800" spc="-10" dirty="0">
                <a:solidFill>
                  <a:srgbClr val="302E30"/>
                </a:solidFill>
                <a:latin typeface="Carlito"/>
                <a:cs typeface="Carlito"/>
              </a:rPr>
              <a:t>Conference </a:t>
            </a:r>
            <a:r>
              <a:rPr sz="1800" dirty="0">
                <a:solidFill>
                  <a:srgbClr val="302E30"/>
                </a:solidFill>
                <a:latin typeface="Carlito"/>
                <a:cs typeface="Carlito"/>
              </a:rPr>
              <a:t>2014</a:t>
            </a:r>
            <a:r>
              <a:rPr sz="1800" spc="6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02E30"/>
                </a:solidFill>
                <a:latin typeface="Carlito"/>
                <a:cs typeface="Carlito"/>
              </a:rPr>
              <a:t>@</a:t>
            </a:r>
            <a:r>
              <a:rPr sz="1800" u="sng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</a:rPr>
              <a:t>vimeo.com/96173993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1160" y="371856"/>
            <a:ext cx="5821680" cy="3586479"/>
            <a:chOff x="1661160" y="371856"/>
            <a:chExt cx="5821680" cy="3586479"/>
          </a:xfrm>
        </p:grpSpPr>
        <p:sp>
          <p:nvSpPr>
            <p:cNvPr id="4" name="object 4"/>
            <p:cNvSpPr/>
            <p:nvPr/>
          </p:nvSpPr>
          <p:spPr>
            <a:xfrm>
              <a:off x="1661160" y="371856"/>
              <a:ext cx="5821680" cy="3329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19827" y="2604516"/>
              <a:ext cx="2148839" cy="1353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0036" y="2770632"/>
              <a:ext cx="1863852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1550" y="2646426"/>
              <a:ext cx="2025650" cy="1229995"/>
            </a:xfrm>
            <a:custGeom>
              <a:avLst/>
              <a:gdLst/>
              <a:ahLst/>
              <a:cxnLst/>
              <a:rect l="l" t="t" r="r" b="b"/>
              <a:pathLst>
                <a:path w="2025650" h="1229995">
                  <a:moveTo>
                    <a:pt x="843914" y="982980"/>
                  </a:moveTo>
                  <a:lnTo>
                    <a:pt x="337565" y="982980"/>
                  </a:lnTo>
                  <a:lnTo>
                    <a:pt x="584200" y="1229829"/>
                  </a:lnTo>
                  <a:lnTo>
                    <a:pt x="843914" y="982980"/>
                  </a:lnTo>
                  <a:close/>
                </a:path>
                <a:path w="2025650" h="1229995">
                  <a:moveTo>
                    <a:pt x="1861566" y="0"/>
                  </a:moveTo>
                  <a:lnTo>
                    <a:pt x="163829" y="0"/>
                  </a:lnTo>
                  <a:lnTo>
                    <a:pt x="120297" y="5856"/>
                  </a:lnTo>
                  <a:lnTo>
                    <a:pt x="81167" y="22380"/>
                  </a:lnTo>
                  <a:lnTo>
                    <a:pt x="48005" y="48006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6" y="862682"/>
                  </a:lnTo>
                  <a:lnTo>
                    <a:pt x="22380" y="901812"/>
                  </a:lnTo>
                  <a:lnTo>
                    <a:pt x="48005" y="934974"/>
                  </a:lnTo>
                  <a:lnTo>
                    <a:pt x="81167" y="960599"/>
                  </a:lnTo>
                  <a:lnTo>
                    <a:pt x="120297" y="977123"/>
                  </a:lnTo>
                  <a:lnTo>
                    <a:pt x="163829" y="982980"/>
                  </a:lnTo>
                  <a:lnTo>
                    <a:pt x="1861566" y="982980"/>
                  </a:lnTo>
                  <a:lnTo>
                    <a:pt x="1905098" y="977123"/>
                  </a:lnTo>
                  <a:lnTo>
                    <a:pt x="1944228" y="960599"/>
                  </a:lnTo>
                  <a:lnTo>
                    <a:pt x="1977390" y="934974"/>
                  </a:lnTo>
                  <a:lnTo>
                    <a:pt x="2003015" y="901812"/>
                  </a:lnTo>
                  <a:lnTo>
                    <a:pt x="2019539" y="862682"/>
                  </a:lnTo>
                  <a:lnTo>
                    <a:pt x="2025396" y="819150"/>
                  </a:lnTo>
                  <a:lnTo>
                    <a:pt x="2025396" y="163830"/>
                  </a:lnTo>
                  <a:lnTo>
                    <a:pt x="2019539" y="120297"/>
                  </a:lnTo>
                  <a:lnTo>
                    <a:pt x="2003015" y="81167"/>
                  </a:lnTo>
                  <a:lnTo>
                    <a:pt x="1977390" y="48006"/>
                  </a:lnTo>
                  <a:lnTo>
                    <a:pt x="1944228" y="22380"/>
                  </a:lnTo>
                  <a:lnTo>
                    <a:pt x="1905098" y="5856"/>
                  </a:lnTo>
                  <a:lnTo>
                    <a:pt x="1861566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1550" y="2646426"/>
              <a:ext cx="2025650" cy="1229995"/>
            </a:xfrm>
            <a:custGeom>
              <a:avLst/>
              <a:gdLst/>
              <a:ahLst/>
              <a:cxnLst/>
              <a:rect l="l" t="t" r="r" b="b"/>
              <a:pathLst>
                <a:path w="2025650" h="1229995">
                  <a:moveTo>
                    <a:pt x="0" y="163830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5" y="48006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29" y="0"/>
                  </a:lnTo>
                  <a:lnTo>
                    <a:pt x="337565" y="0"/>
                  </a:lnTo>
                  <a:lnTo>
                    <a:pt x="843914" y="0"/>
                  </a:lnTo>
                  <a:lnTo>
                    <a:pt x="1861566" y="0"/>
                  </a:lnTo>
                  <a:lnTo>
                    <a:pt x="1905098" y="5856"/>
                  </a:lnTo>
                  <a:lnTo>
                    <a:pt x="1944228" y="22380"/>
                  </a:lnTo>
                  <a:lnTo>
                    <a:pt x="1977390" y="48006"/>
                  </a:lnTo>
                  <a:lnTo>
                    <a:pt x="2003015" y="81167"/>
                  </a:lnTo>
                  <a:lnTo>
                    <a:pt x="2019539" y="120297"/>
                  </a:lnTo>
                  <a:lnTo>
                    <a:pt x="2025396" y="163830"/>
                  </a:lnTo>
                  <a:lnTo>
                    <a:pt x="2025396" y="573405"/>
                  </a:lnTo>
                  <a:lnTo>
                    <a:pt x="2025396" y="819150"/>
                  </a:lnTo>
                  <a:lnTo>
                    <a:pt x="2019539" y="862682"/>
                  </a:lnTo>
                  <a:lnTo>
                    <a:pt x="2003015" y="901812"/>
                  </a:lnTo>
                  <a:lnTo>
                    <a:pt x="1977390" y="934974"/>
                  </a:lnTo>
                  <a:lnTo>
                    <a:pt x="1944228" y="960599"/>
                  </a:lnTo>
                  <a:lnTo>
                    <a:pt x="1905098" y="977123"/>
                  </a:lnTo>
                  <a:lnTo>
                    <a:pt x="1861566" y="982980"/>
                  </a:lnTo>
                  <a:lnTo>
                    <a:pt x="843914" y="982980"/>
                  </a:lnTo>
                  <a:lnTo>
                    <a:pt x="584200" y="1229829"/>
                  </a:lnTo>
                  <a:lnTo>
                    <a:pt x="337565" y="982980"/>
                  </a:lnTo>
                  <a:lnTo>
                    <a:pt x="163829" y="982980"/>
                  </a:lnTo>
                  <a:lnTo>
                    <a:pt x="120297" y="977123"/>
                  </a:lnTo>
                  <a:lnTo>
                    <a:pt x="81167" y="960599"/>
                  </a:lnTo>
                  <a:lnTo>
                    <a:pt x="48005" y="934974"/>
                  </a:lnTo>
                  <a:lnTo>
                    <a:pt x="22380" y="901812"/>
                  </a:lnTo>
                  <a:lnTo>
                    <a:pt x="5856" y="862682"/>
                  </a:lnTo>
                  <a:lnTo>
                    <a:pt x="0" y="819150"/>
                  </a:lnTo>
                  <a:lnTo>
                    <a:pt x="0" y="573405"/>
                  </a:lnTo>
                  <a:lnTo>
                    <a:pt x="0" y="16383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8691" y="2835910"/>
            <a:ext cx="152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Solve problems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creative!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9724" y="2604516"/>
            <a:ext cx="2148840" cy="1353820"/>
            <a:chOff x="839724" y="2604516"/>
            <a:chExt cx="2148840" cy="1353820"/>
          </a:xfrm>
        </p:grpSpPr>
        <p:sp>
          <p:nvSpPr>
            <p:cNvPr id="11" name="object 11"/>
            <p:cNvSpPr/>
            <p:nvPr/>
          </p:nvSpPr>
          <p:spPr>
            <a:xfrm>
              <a:off x="839724" y="2604516"/>
              <a:ext cx="2148840" cy="1353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1446" y="2646426"/>
              <a:ext cx="2025650" cy="1229995"/>
            </a:xfrm>
            <a:custGeom>
              <a:avLst/>
              <a:gdLst/>
              <a:ahLst/>
              <a:cxnLst/>
              <a:rect l="l" t="t" r="r" b="b"/>
              <a:pathLst>
                <a:path w="2025650" h="1229995">
                  <a:moveTo>
                    <a:pt x="843915" y="982980"/>
                  </a:moveTo>
                  <a:lnTo>
                    <a:pt x="337566" y="982980"/>
                  </a:lnTo>
                  <a:lnTo>
                    <a:pt x="584200" y="1229829"/>
                  </a:lnTo>
                  <a:lnTo>
                    <a:pt x="843915" y="982980"/>
                  </a:lnTo>
                  <a:close/>
                </a:path>
                <a:path w="2025650" h="1229995">
                  <a:moveTo>
                    <a:pt x="1861565" y="0"/>
                  </a:moveTo>
                  <a:lnTo>
                    <a:pt x="163829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29" y="982980"/>
                  </a:lnTo>
                  <a:lnTo>
                    <a:pt x="1861565" y="982980"/>
                  </a:lnTo>
                  <a:lnTo>
                    <a:pt x="1905098" y="977123"/>
                  </a:lnTo>
                  <a:lnTo>
                    <a:pt x="1944228" y="960599"/>
                  </a:lnTo>
                  <a:lnTo>
                    <a:pt x="1977389" y="934974"/>
                  </a:lnTo>
                  <a:lnTo>
                    <a:pt x="2003015" y="901812"/>
                  </a:lnTo>
                  <a:lnTo>
                    <a:pt x="2019539" y="862682"/>
                  </a:lnTo>
                  <a:lnTo>
                    <a:pt x="2025396" y="819150"/>
                  </a:lnTo>
                  <a:lnTo>
                    <a:pt x="2025396" y="163830"/>
                  </a:lnTo>
                  <a:lnTo>
                    <a:pt x="2019539" y="120297"/>
                  </a:lnTo>
                  <a:lnTo>
                    <a:pt x="2003015" y="81167"/>
                  </a:lnTo>
                  <a:lnTo>
                    <a:pt x="1977389" y="48006"/>
                  </a:lnTo>
                  <a:lnTo>
                    <a:pt x="1944228" y="22380"/>
                  </a:lnTo>
                  <a:lnTo>
                    <a:pt x="1905098" y="5856"/>
                  </a:lnTo>
                  <a:lnTo>
                    <a:pt x="1861565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1446" y="2646426"/>
              <a:ext cx="2025650" cy="1229995"/>
            </a:xfrm>
            <a:custGeom>
              <a:avLst/>
              <a:gdLst/>
              <a:ahLst/>
              <a:cxnLst/>
              <a:rect l="l" t="t" r="r" b="b"/>
              <a:pathLst>
                <a:path w="2025650" h="1229995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29" y="0"/>
                  </a:lnTo>
                  <a:lnTo>
                    <a:pt x="337566" y="0"/>
                  </a:lnTo>
                  <a:lnTo>
                    <a:pt x="843915" y="0"/>
                  </a:lnTo>
                  <a:lnTo>
                    <a:pt x="1861565" y="0"/>
                  </a:lnTo>
                  <a:lnTo>
                    <a:pt x="1905098" y="5856"/>
                  </a:lnTo>
                  <a:lnTo>
                    <a:pt x="1944228" y="22380"/>
                  </a:lnTo>
                  <a:lnTo>
                    <a:pt x="1977389" y="48006"/>
                  </a:lnTo>
                  <a:lnTo>
                    <a:pt x="2003015" y="81167"/>
                  </a:lnTo>
                  <a:lnTo>
                    <a:pt x="2019539" y="120297"/>
                  </a:lnTo>
                  <a:lnTo>
                    <a:pt x="2025396" y="163830"/>
                  </a:lnTo>
                  <a:lnTo>
                    <a:pt x="2025396" y="573405"/>
                  </a:lnTo>
                  <a:lnTo>
                    <a:pt x="2025396" y="819150"/>
                  </a:lnTo>
                  <a:lnTo>
                    <a:pt x="2019539" y="862682"/>
                  </a:lnTo>
                  <a:lnTo>
                    <a:pt x="2003015" y="901812"/>
                  </a:lnTo>
                  <a:lnTo>
                    <a:pt x="1977389" y="934974"/>
                  </a:lnTo>
                  <a:lnTo>
                    <a:pt x="1944228" y="960599"/>
                  </a:lnTo>
                  <a:lnTo>
                    <a:pt x="1905098" y="977123"/>
                  </a:lnTo>
                  <a:lnTo>
                    <a:pt x="1861565" y="982980"/>
                  </a:lnTo>
                  <a:lnTo>
                    <a:pt x="843915" y="982980"/>
                  </a:lnTo>
                  <a:lnTo>
                    <a:pt x="584200" y="1229829"/>
                  </a:lnTo>
                  <a:lnTo>
                    <a:pt x="337566" y="982980"/>
                  </a:lnTo>
                  <a:lnTo>
                    <a:pt x="163829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573405"/>
                  </a:lnTo>
                  <a:lnTo>
                    <a:pt x="0" y="16383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72972" y="2973070"/>
            <a:ext cx="1481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Repetitive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tasks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4045585" cy="19761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What?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Operating Systems,</a:t>
            </a:r>
            <a:r>
              <a:rPr sz="2200" spc="2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Drivers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Middleware,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Databases,</a:t>
            </a:r>
            <a:r>
              <a:rPr sz="2200" spc="1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Applications, Dependencies,</a:t>
            </a:r>
            <a:r>
              <a:rPr sz="2200" spc="14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Data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Automated</a:t>
            </a:r>
            <a:r>
              <a:rPr sz="2800" b="0" spc="-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Deployments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4879" y="1085545"/>
            <a:ext cx="28028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200" spc="-7" baseline="-8207" dirty="0">
                <a:solidFill>
                  <a:srgbClr val="302E30"/>
                </a:solidFill>
                <a:latin typeface="Carlito"/>
                <a:cs typeface="Carlito"/>
              </a:rPr>
              <a:t>}</a:t>
            </a:r>
            <a:r>
              <a:rPr sz="13200" spc="-1214" baseline="-8207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302E30"/>
                </a:solidFill>
                <a:latin typeface="Carlito"/>
                <a:cs typeface="Carlito"/>
              </a:rPr>
              <a:t>+ </a:t>
            </a:r>
            <a:r>
              <a:rPr sz="2800" spc="-15" dirty="0">
                <a:solidFill>
                  <a:srgbClr val="302E30"/>
                </a:solidFill>
                <a:latin typeface="Carlito"/>
                <a:cs typeface="Carlito"/>
              </a:rPr>
              <a:t>Configuration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2859405" cy="10007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How?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Infrastructure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as</a:t>
            </a:r>
            <a:r>
              <a:rPr sz="2200" spc="1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Code!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1743138"/>
            <a:ext cx="4180204" cy="97790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Keep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everything in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Version</a:t>
            </a:r>
            <a:r>
              <a:rPr sz="2200" spc="18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Control</a:t>
            </a:r>
            <a:endParaRPr sz="2200">
              <a:latin typeface="Carlito"/>
              <a:cs typeface="Carlito"/>
            </a:endParaRPr>
          </a:p>
          <a:p>
            <a:pPr marL="58547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solidFill>
                  <a:srgbClr val="6DA634"/>
                </a:solidFill>
                <a:latin typeface="Carlito"/>
                <a:cs typeface="Carlito"/>
              </a:rPr>
              <a:t>»</a:t>
            </a:r>
            <a:r>
              <a:rPr sz="1800" spc="45" dirty="0">
                <a:solidFill>
                  <a:srgbClr val="6DA634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02E30"/>
                </a:solidFill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2694492"/>
            <a:ext cx="4241165" cy="13658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solidFill>
                  <a:srgbClr val="6DA634"/>
                </a:solidFill>
                <a:latin typeface="Carlito"/>
                <a:cs typeface="Carlito"/>
              </a:rPr>
              <a:t>»</a:t>
            </a:r>
            <a:r>
              <a:rPr sz="1800" spc="45" dirty="0">
                <a:solidFill>
                  <a:srgbClr val="6DA634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02E30"/>
                </a:solidFill>
                <a:latin typeface="Carlito"/>
                <a:cs typeface="Carlito"/>
              </a:rPr>
              <a:t>Configuration</a:t>
            </a:r>
            <a:endParaRPr sz="1800">
              <a:latin typeface="Carlito"/>
              <a:cs typeface="Carlito"/>
            </a:endParaRPr>
          </a:p>
          <a:p>
            <a:pPr marL="58547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6DA634"/>
                </a:solidFill>
                <a:latin typeface="Carlito"/>
                <a:cs typeface="Carlito"/>
              </a:rPr>
              <a:t>»</a:t>
            </a:r>
            <a:r>
              <a:rPr sz="1800" spc="45" dirty="0">
                <a:solidFill>
                  <a:srgbClr val="6DA634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02E30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Align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Dev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elopment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200" spc="16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Op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erations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Automated</a:t>
            </a:r>
            <a:r>
              <a:rPr sz="2800" b="0" spc="-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Deployments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5815" y="1836420"/>
            <a:ext cx="3007995" cy="1104900"/>
            <a:chOff x="4735815" y="1836420"/>
            <a:chExt cx="3007995" cy="1104900"/>
          </a:xfrm>
        </p:grpSpPr>
        <p:sp>
          <p:nvSpPr>
            <p:cNvPr id="7" name="object 7"/>
            <p:cNvSpPr/>
            <p:nvPr/>
          </p:nvSpPr>
          <p:spPr>
            <a:xfrm>
              <a:off x="4735815" y="1836420"/>
              <a:ext cx="3007628" cy="1104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0075" y="2001012"/>
              <a:ext cx="2446020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78120" y="1878330"/>
              <a:ext cx="2903855" cy="981710"/>
            </a:xfrm>
            <a:custGeom>
              <a:avLst/>
              <a:gdLst/>
              <a:ahLst/>
              <a:cxnLst/>
              <a:rect l="l" t="t" r="r" b="b"/>
              <a:pathLst>
                <a:path w="2903854" h="981710">
                  <a:moveTo>
                    <a:pt x="2740025" y="0"/>
                  </a:moveTo>
                  <a:lnTo>
                    <a:pt x="511428" y="0"/>
                  </a:lnTo>
                  <a:lnTo>
                    <a:pt x="467959" y="5846"/>
                  </a:lnTo>
                  <a:lnTo>
                    <a:pt x="428888" y="22342"/>
                  </a:lnTo>
                  <a:lnTo>
                    <a:pt x="395779" y="47926"/>
                  </a:lnTo>
                  <a:lnTo>
                    <a:pt x="370195" y="81035"/>
                  </a:lnTo>
                  <a:lnTo>
                    <a:pt x="353699" y="120106"/>
                  </a:lnTo>
                  <a:lnTo>
                    <a:pt x="347852" y="163576"/>
                  </a:lnTo>
                  <a:lnTo>
                    <a:pt x="0" y="266700"/>
                  </a:lnTo>
                  <a:lnTo>
                    <a:pt x="347852" y="408940"/>
                  </a:lnTo>
                  <a:lnTo>
                    <a:pt x="347852" y="817880"/>
                  </a:lnTo>
                  <a:lnTo>
                    <a:pt x="353699" y="861349"/>
                  </a:lnTo>
                  <a:lnTo>
                    <a:pt x="370195" y="900420"/>
                  </a:lnTo>
                  <a:lnTo>
                    <a:pt x="395779" y="933529"/>
                  </a:lnTo>
                  <a:lnTo>
                    <a:pt x="428888" y="959113"/>
                  </a:lnTo>
                  <a:lnTo>
                    <a:pt x="467959" y="975609"/>
                  </a:lnTo>
                  <a:lnTo>
                    <a:pt x="511428" y="981456"/>
                  </a:lnTo>
                  <a:lnTo>
                    <a:pt x="2740025" y="981456"/>
                  </a:lnTo>
                  <a:lnTo>
                    <a:pt x="2783494" y="975609"/>
                  </a:lnTo>
                  <a:lnTo>
                    <a:pt x="2822565" y="959113"/>
                  </a:lnTo>
                  <a:lnTo>
                    <a:pt x="2855674" y="933529"/>
                  </a:lnTo>
                  <a:lnTo>
                    <a:pt x="2881258" y="900420"/>
                  </a:lnTo>
                  <a:lnTo>
                    <a:pt x="2897754" y="861349"/>
                  </a:lnTo>
                  <a:lnTo>
                    <a:pt x="2903601" y="817880"/>
                  </a:lnTo>
                  <a:lnTo>
                    <a:pt x="2903601" y="163576"/>
                  </a:lnTo>
                  <a:lnTo>
                    <a:pt x="2897754" y="120106"/>
                  </a:lnTo>
                  <a:lnTo>
                    <a:pt x="2881258" y="81035"/>
                  </a:lnTo>
                  <a:lnTo>
                    <a:pt x="2855674" y="47926"/>
                  </a:lnTo>
                  <a:lnTo>
                    <a:pt x="2822565" y="22342"/>
                  </a:lnTo>
                  <a:lnTo>
                    <a:pt x="2783494" y="5846"/>
                  </a:lnTo>
                  <a:lnTo>
                    <a:pt x="2740025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8120" y="1878330"/>
              <a:ext cx="2903855" cy="981710"/>
            </a:xfrm>
            <a:custGeom>
              <a:avLst/>
              <a:gdLst/>
              <a:ahLst/>
              <a:cxnLst/>
              <a:rect l="l" t="t" r="r" b="b"/>
              <a:pathLst>
                <a:path w="2903854" h="981710">
                  <a:moveTo>
                    <a:pt x="347852" y="163576"/>
                  </a:moveTo>
                  <a:lnTo>
                    <a:pt x="353699" y="120106"/>
                  </a:lnTo>
                  <a:lnTo>
                    <a:pt x="370195" y="81035"/>
                  </a:lnTo>
                  <a:lnTo>
                    <a:pt x="395779" y="47926"/>
                  </a:lnTo>
                  <a:lnTo>
                    <a:pt x="428888" y="22342"/>
                  </a:lnTo>
                  <a:lnTo>
                    <a:pt x="467959" y="5846"/>
                  </a:lnTo>
                  <a:lnTo>
                    <a:pt x="511428" y="0"/>
                  </a:lnTo>
                  <a:lnTo>
                    <a:pt x="773811" y="0"/>
                  </a:lnTo>
                  <a:lnTo>
                    <a:pt x="1412748" y="0"/>
                  </a:lnTo>
                  <a:lnTo>
                    <a:pt x="2740025" y="0"/>
                  </a:lnTo>
                  <a:lnTo>
                    <a:pt x="2783494" y="5846"/>
                  </a:lnTo>
                  <a:lnTo>
                    <a:pt x="2822565" y="22342"/>
                  </a:lnTo>
                  <a:lnTo>
                    <a:pt x="2855674" y="47926"/>
                  </a:lnTo>
                  <a:lnTo>
                    <a:pt x="2881258" y="81035"/>
                  </a:lnTo>
                  <a:lnTo>
                    <a:pt x="2897754" y="120106"/>
                  </a:lnTo>
                  <a:lnTo>
                    <a:pt x="2903601" y="163576"/>
                  </a:lnTo>
                  <a:lnTo>
                    <a:pt x="2903601" y="408940"/>
                  </a:lnTo>
                  <a:lnTo>
                    <a:pt x="2903601" y="817880"/>
                  </a:lnTo>
                  <a:lnTo>
                    <a:pt x="2897754" y="861349"/>
                  </a:lnTo>
                  <a:lnTo>
                    <a:pt x="2881258" y="900420"/>
                  </a:lnTo>
                  <a:lnTo>
                    <a:pt x="2855674" y="933529"/>
                  </a:lnTo>
                  <a:lnTo>
                    <a:pt x="2822565" y="959113"/>
                  </a:lnTo>
                  <a:lnTo>
                    <a:pt x="2783494" y="975609"/>
                  </a:lnTo>
                  <a:lnTo>
                    <a:pt x="2740025" y="981456"/>
                  </a:lnTo>
                  <a:lnTo>
                    <a:pt x="1412748" y="981456"/>
                  </a:lnTo>
                  <a:lnTo>
                    <a:pt x="773811" y="981456"/>
                  </a:lnTo>
                  <a:lnTo>
                    <a:pt x="511428" y="981456"/>
                  </a:lnTo>
                  <a:lnTo>
                    <a:pt x="467959" y="975609"/>
                  </a:lnTo>
                  <a:lnTo>
                    <a:pt x="428888" y="959113"/>
                  </a:lnTo>
                  <a:lnTo>
                    <a:pt x="395779" y="933529"/>
                  </a:lnTo>
                  <a:lnTo>
                    <a:pt x="370195" y="900420"/>
                  </a:lnTo>
                  <a:lnTo>
                    <a:pt x="353699" y="861349"/>
                  </a:lnTo>
                  <a:lnTo>
                    <a:pt x="347852" y="817880"/>
                  </a:lnTo>
                  <a:lnTo>
                    <a:pt x="347852" y="408940"/>
                  </a:lnTo>
                  <a:lnTo>
                    <a:pt x="0" y="266700"/>
                  </a:lnTo>
                  <a:lnTo>
                    <a:pt x="347852" y="16357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8096" y="2066925"/>
            <a:ext cx="2112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Everything that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affects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507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Align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Development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800" b="0" spc="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246312"/>
            <a:ext cx="8496935" cy="1623695"/>
            <a:chOff x="367220" y="2246312"/>
            <a:chExt cx="8496935" cy="1623695"/>
          </a:xfrm>
        </p:grpSpPr>
        <p:sp>
          <p:nvSpPr>
            <p:cNvPr id="4" name="object 4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0"/>
                  </a:lnTo>
                  <a:lnTo>
                    <a:pt x="0" y="187070"/>
                  </a:lnTo>
                  <a:lnTo>
                    <a:pt x="187071" y="374141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3"/>
                  </a:lnTo>
                  <a:lnTo>
                    <a:pt x="8462771" y="374141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0"/>
                  </a:moveTo>
                  <a:lnTo>
                    <a:pt x="8088630" y="187070"/>
                  </a:lnTo>
                  <a:lnTo>
                    <a:pt x="8088630" y="0"/>
                  </a:lnTo>
                  <a:lnTo>
                    <a:pt x="8462771" y="374141"/>
                  </a:lnTo>
                  <a:lnTo>
                    <a:pt x="8088630" y="748283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1"/>
                  </a:lnTo>
                  <a:lnTo>
                    <a:pt x="0" y="187070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8087868" y="0"/>
                  </a:moveTo>
                  <a:lnTo>
                    <a:pt x="8087868" y="187451"/>
                  </a:lnTo>
                  <a:lnTo>
                    <a:pt x="0" y="187451"/>
                  </a:lnTo>
                  <a:lnTo>
                    <a:pt x="187451" y="374903"/>
                  </a:lnTo>
                  <a:lnTo>
                    <a:pt x="0" y="562356"/>
                  </a:lnTo>
                  <a:lnTo>
                    <a:pt x="8087868" y="562356"/>
                  </a:lnTo>
                  <a:lnTo>
                    <a:pt x="8087868" y="749807"/>
                  </a:lnTo>
                  <a:lnTo>
                    <a:pt x="8462772" y="374903"/>
                  </a:lnTo>
                  <a:lnTo>
                    <a:pt x="8087868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0" y="187451"/>
                  </a:moveTo>
                  <a:lnTo>
                    <a:pt x="8087868" y="187451"/>
                  </a:lnTo>
                  <a:lnTo>
                    <a:pt x="8087868" y="0"/>
                  </a:lnTo>
                  <a:lnTo>
                    <a:pt x="8462772" y="374903"/>
                  </a:lnTo>
                  <a:lnTo>
                    <a:pt x="8087868" y="749807"/>
                  </a:lnTo>
                  <a:lnTo>
                    <a:pt x="8087868" y="562356"/>
                  </a:lnTo>
                  <a:lnTo>
                    <a:pt x="0" y="562356"/>
                  </a:lnTo>
                  <a:lnTo>
                    <a:pt x="187451" y="374903"/>
                  </a:lnTo>
                  <a:lnTo>
                    <a:pt x="0" y="18745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9971" y="2495168"/>
            <a:ext cx="155892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41448" y="2289048"/>
            <a:ext cx="4312920" cy="1741170"/>
            <a:chOff x="2441448" y="2289048"/>
            <a:chExt cx="4312920" cy="1741170"/>
          </a:xfrm>
        </p:grpSpPr>
        <p:sp>
          <p:nvSpPr>
            <p:cNvPr id="10" name="object 10"/>
            <p:cNvSpPr/>
            <p:nvPr/>
          </p:nvSpPr>
          <p:spPr>
            <a:xfrm>
              <a:off x="2449068" y="2289048"/>
              <a:ext cx="4297680" cy="1727835"/>
            </a:xfrm>
            <a:custGeom>
              <a:avLst/>
              <a:gdLst/>
              <a:ahLst/>
              <a:cxnLst/>
              <a:rect l="l" t="t" r="r" b="b"/>
              <a:pathLst>
                <a:path w="4297680" h="1727835">
                  <a:moveTo>
                    <a:pt x="0" y="0"/>
                  </a:moveTo>
                  <a:lnTo>
                    <a:pt x="0" y="1727200"/>
                  </a:lnTo>
                </a:path>
                <a:path w="4297680" h="1727835">
                  <a:moveTo>
                    <a:pt x="4297553" y="10668"/>
                  </a:moveTo>
                  <a:lnTo>
                    <a:pt x="4280915" y="1727708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2784" y="395190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4">
                  <a:moveTo>
                    <a:pt x="1246378" y="30048"/>
                  </a:moveTo>
                  <a:lnTo>
                    <a:pt x="76174" y="33286"/>
                  </a:lnTo>
                  <a:lnTo>
                    <a:pt x="76073" y="1524"/>
                  </a:lnTo>
                  <a:lnTo>
                    <a:pt x="0" y="39839"/>
                  </a:lnTo>
                  <a:lnTo>
                    <a:pt x="76327" y="77724"/>
                  </a:lnTo>
                  <a:lnTo>
                    <a:pt x="76212" y="46012"/>
                  </a:lnTo>
                  <a:lnTo>
                    <a:pt x="1246378" y="42748"/>
                  </a:lnTo>
                  <a:lnTo>
                    <a:pt x="1246378" y="30048"/>
                  </a:lnTo>
                  <a:close/>
                </a:path>
                <a:path w="4253230" h="78104">
                  <a:moveTo>
                    <a:pt x="4253230" y="38315"/>
                  </a:moveTo>
                  <a:lnTo>
                    <a:pt x="4177157" y="0"/>
                  </a:lnTo>
                  <a:lnTo>
                    <a:pt x="4177042" y="31762"/>
                  </a:lnTo>
                  <a:lnTo>
                    <a:pt x="3006852" y="28524"/>
                  </a:lnTo>
                  <a:lnTo>
                    <a:pt x="3006852" y="41224"/>
                  </a:lnTo>
                  <a:lnTo>
                    <a:pt x="4177004" y="44462"/>
                  </a:lnTo>
                  <a:lnTo>
                    <a:pt x="4176890" y="76200"/>
                  </a:lnTo>
                  <a:lnTo>
                    <a:pt x="4240784" y="44488"/>
                  </a:lnTo>
                  <a:lnTo>
                    <a:pt x="4253230" y="38315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2798" y="3828999"/>
            <a:ext cx="1437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current</a:t>
            </a:r>
            <a:r>
              <a:rPr sz="1600" spc="-2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(e.g. 2</a:t>
            </a:r>
            <a:r>
              <a:rPr sz="1600" spc="-1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weeks)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32217" y="3842715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507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Align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Development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800" b="0" spc="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246312"/>
            <a:ext cx="8496935" cy="1623695"/>
            <a:chOff x="367220" y="2246312"/>
            <a:chExt cx="8496935" cy="1623695"/>
          </a:xfrm>
        </p:grpSpPr>
        <p:sp>
          <p:nvSpPr>
            <p:cNvPr id="4" name="object 4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0"/>
                  </a:lnTo>
                  <a:lnTo>
                    <a:pt x="0" y="187070"/>
                  </a:lnTo>
                  <a:lnTo>
                    <a:pt x="187071" y="374141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3"/>
                  </a:lnTo>
                  <a:lnTo>
                    <a:pt x="8462771" y="374141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0"/>
                  </a:moveTo>
                  <a:lnTo>
                    <a:pt x="8088630" y="187070"/>
                  </a:lnTo>
                  <a:lnTo>
                    <a:pt x="8088630" y="0"/>
                  </a:lnTo>
                  <a:lnTo>
                    <a:pt x="8462771" y="374141"/>
                  </a:lnTo>
                  <a:lnTo>
                    <a:pt x="8088630" y="748283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1"/>
                  </a:lnTo>
                  <a:lnTo>
                    <a:pt x="0" y="187070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8087868" y="0"/>
                  </a:moveTo>
                  <a:lnTo>
                    <a:pt x="8087868" y="187451"/>
                  </a:lnTo>
                  <a:lnTo>
                    <a:pt x="0" y="187451"/>
                  </a:lnTo>
                  <a:lnTo>
                    <a:pt x="187451" y="374903"/>
                  </a:lnTo>
                  <a:lnTo>
                    <a:pt x="0" y="562356"/>
                  </a:lnTo>
                  <a:lnTo>
                    <a:pt x="8087868" y="562356"/>
                  </a:lnTo>
                  <a:lnTo>
                    <a:pt x="8087868" y="749807"/>
                  </a:lnTo>
                  <a:lnTo>
                    <a:pt x="8462772" y="374903"/>
                  </a:lnTo>
                  <a:lnTo>
                    <a:pt x="8087868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0" y="187451"/>
                  </a:moveTo>
                  <a:lnTo>
                    <a:pt x="8087868" y="187451"/>
                  </a:lnTo>
                  <a:lnTo>
                    <a:pt x="8087868" y="0"/>
                  </a:lnTo>
                  <a:lnTo>
                    <a:pt x="8462772" y="374903"/>
                  </a:lnTo>
                  <a:lnTo>
                    <a:pt x="8087868" y="749807"/>
                  </a:lnTo>
                  <a:lnTo>
                    <a:pt x="8087868" y="562356"/>
                  </a:lnTo>
                  <a:lnTo>
                    <a:pt x="0" y="562356"/>
                  </a:lnTo>
                  <a:lnTo>
                    <a:pt x="187451" y="374903"/>
                  </a:lnTo>
                  <a:lnTo>
                    <a:pt x="0" y="18745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9971" y="2495168"/>
            <a:ext cx="155892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6301" y="1274930"/>
            <a:ext cx="4818380" cy="2755265"/>
            <a:chOff x="1936301" y="1274930"/>
            <a:chExt cx="4818380" cy="2755265"/>
          </a:xfrm>
        </p:grpSpPr>
        <p:sp>
          <p:nvSpPr>
            <p:cNvPr id="10" name="object 10"/>
            <p:cNvSpPr/>
            <p:nvPr/>
          </p:nvSpPr>
          <p:spPr>
            <a:xfrm>
              <a:off x="2449068" y="2289048"/>
              <a:ext cx="4297680" cy="1727835"/>
            </a:xfrm>
            <a:custGeom>
              <a:avLst/>
              <a:gdLst/>
              <a:ahLst/>
              <a:cxnLst/>
              <a:rect l="l" t="t" r="r" b="b"/>
              <a:pathLst>
                <a:path w="4297680" h="1727835">
                  <a:moveTo>
                    <a:pt x="0" y="0"/>
                  </a:moveTo>
                  <a:lnTo>
                    <a:pt x="0" y="1727200"/>
                  </a:lnTo>
                </a:path>
                <a:path w="4297680" h="1727835">
                  <a:moveTo>
                    <a:pt x="4297553" y="10668"/>
                  </a:moveTo>
                  <a:lnTo>
                    <a:pt x="4280915" y="1727708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2784" y="395190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4">
                  <a:moveTo>
                    <a:pt x="1246378" y="30048"/>
                  </a:moveTo>
                  <a:lnTo>
                    <a:pt x="76174" y="33286"/>
                  </a:lnTo>
                  <a:lnTo>
                    <a:pt x="76073" y="1524"/>
                  </a:lnTo>
                  <a:lnTo>
                    <a:pt x="0" y="39839"/>
                  </a:lnTo>
                  <a:lnTo>
                    <a:pt x="76327" y="77724"/>
                  </a:lnTo>
                  <a:lnTo>
                    <a:pt x="76212" y="46012"/>
                  </a:lnTo>
                  <a:lnTo>
                    <a:pt x="1246378" y="42748"/>
                  </a:lnTo>
                  <a:lnTo>
                    <a:pt x="1246378" y="30048"/>
                  </a:lnTo>
                  <a:close/>
                </a:path>
                <a:path w="4253230" h="78104">
                  <a:moveTo>
                    <a:pt x="4253230" y="38315"/>
                  </a:moveTo>
                  <a:lnTo>
                    <a:pt x="4177157" y="0"/>
                  </a:lnTo>
                  <a:lnTo>
                    <a:pt x="4177042" y="31762"/>
                  </a:lnTo>
                  <a:lnTo>
                    <a:pt x="3006852" y="28524"/>
                  </a:lnTo>
                  <a:lnTo>
                    <a:pt x="3006852" y="41224"/>
                  </a:lnTo>
                  <a:lnTo>
                    <a:pt x="4177004" y="44462"/>
                  </a:lnTo>
                  <a:lnTo>
                    <a:pt x="4176890" y="76200"/>
                  </a:lnTo>
                  <a:lnTo>
                    <a:pt x="4240784" y="44488"/>
                  </a:lnTo>
                  <a:lnTo>
                    <a:pt x="4253230" y="38315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6301" y="1274930"/>
              <a:ext cx="1681674" cy="957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8914" y="1297686"/>
              <a:ext cx="1577340" cy="854075"/>
            </a:xfrm>
            <a:custGeom>
              <a:avLst/>
              <a:gdLst/>
              <a:ahLst/>
              <a:cxnLst/>
              <a:rect l="l" t="t" r="r" b="b"/>
              <a:pathLst>
                <a:path w="1577339" h="854075">
                  <a:moveTo>
                    <a:pt x="657225" y="758951"/>
                  </a:moveTo>
                  <a:lnTo>
                    <a:pt x="262890" y="758951"/>
                  </a:lnTo>
                  <a:lnTo>
                    <a:pt x="460121" y="853820"/>
                  </a:lnTo>
                  <a:lnTo>
                    <a:pt x="657225" y="758951"/>
                  </a:lnTo>
                  <a:close/>
                </a:path>
                <a:path w="1577339" h="854075">
                  <a:moveTo>
                    <a:pt x="1450848" y="0"/>
                  </a:moveTo>
                  <a:lnTo>
                    <a:pt x="126492" y="0"/>
                  </a:lnTo>
                  <a:lnTo>
                    <a:pt x="77259" y="9941"/>
                  </a:lnTo>
                  <a:lnTo>
                    <a:pt x="37052" y="37052"/>
                  </a:lnTo>
                  <a:lnTo>
                    <a:pt x="9941" y="77259"/>
                  </a:lnTo>
                  <a:lnTo>
                    <a:pt x="0" y="126491"/>
                  </a:lnTo>
                  <a:lnTo>
                    <a:pt x="0" y="632459"/>
                  </a:lnTo>
                  <a:lnTo>
                    <a:pt x="9941" y="681692"/>
                  </a:lnTo>
                  <a:lnTo>
                    <a:pt x="37052" y="721899"/>
                  </a:lnTo>
                  <a:lnTo>
                    <a:pt x="77259" y="749010"/>
                  </a:lnTo>
                  <a:lnTo>
                    <a:pt x="126492" y="758951"/>
                  </a:lnTo>
                  <a:lnTo>
                    <a:pt x="1450848" y="758951"/>
                  </a:lnTo>
                  <a:lnTo>
                    <a:pt x="1500080" y="749010"/>
                  </a:lnTo>
                  <a:lnTo>
                    <a:pt x="1540287" y="721899"/>
                  </a:lnTo>
                  <a:lnTo>
                    <a:pt x="1567398" y="681692"/>
                  </a:lnTo>
                  <a:lnTo>
                    <a:pt x="1577339" y="632459"/>
                  </a:lnTo>
                  <a:lnTo>
                    <a:pt x="1577339" y="126491"/>
                  </a:lnTo>
                  <a:lnTo>
                    <a:pt x="1567398" y="77259"/>
                  </a:lnTo>
                  <a:lnTo>
                    <a:pt x="1540287" y="37052"/>
                  </a:lnTo>
                  <a:lnTo>
                    <a:pt x="1500080" y="9941"/>
                  </a:lnTo>
                  <a:lnTo>
                    <a:pt x="1450848" y="0"/>
                  </a:lnTo>
                  <a:close/>
                </a:path>
              </a:pathLst>
            </a:custGeom>
            <a:solidFill>
              <a:srgbClr val="2B5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8914" y="1297686"/>
              <a:ext cx="1577340" cy="854075"/>
            </a:xfrm>
            <a:custGeom>
              <a:avLst/>
              <a:gdLst/>
              <a:ahLst/>
              <a:cxnLst/>
              <a:rect l="l" t="t" r="r" b="b"/>
              <a:pathLst>
                <a:path w="1577339" h="854075">
                  <a:moveTo>
                    <a:pt x="0" y="126491"/>
                  </a:moveTo>
                  <a:lnTo>
                    <a:pt x="9941" y="77259"/>
                  </a:lnTo>
                  <a:lnTo>
                    <a:pt x="37052" y="37052"/>
                  </a:lnTo>
                  <a:lnTo>
                    <a:pt x="77259" y="9941"/>
                  </a:lnTo>
                  <a:lnTo>
                    <a:pt x="126492" y="0"/>
                  </a:lnTo>
                  <a:lnTo>
                    <a:pt x="262890" y="0"/>
                  </a:lnTo>
                  <a:lnTo>
                    <a:pt x="657225" y="0"/>
                  </a:lnTo>
                  <a:lnTo>
                    <a:pt x="1450848" y="0"/>
                  </a:lnTo>
                  <a:lnTo>
                    <a:pt x="1500080" y="9941"/>
                  </a:lnTo>
                  <a:lnTo>
                    <a:pt x="1540287" y="37052"/>
                  </a:lnTo>
                  <a:lnTo>
                    <a:pt x="1567398" y="77259"/>
                  </a:lnTo>
                  <a:lnTo>
                    <a:pt x="1577339" y="126491"/>
                  </a:lnTo>
                  <a:lnTo>
                    <a:pt x="1577339" y="442722"/>
                  </a:lnTo>
                  <a:lnTo>
                    <a:pt x="1577339" y="632459"/>
                  </a:lnTo>
                  <a:lnTo>
                    <a:pt x="1567398" y="681692"/>
                  </a:lnTo>
                  <a:lnTo>
                    <a:pt x="1540287" y="721899"/>
                  </a:lnTo>
                  <a:lnTo>
                    <a:pt x="1500080" y="749010"/>
                  </a:lnTo>
                  <a:lnTo>
                    <a:pt x="1450848" y="758951"/>
                  </a:lnTo>
                  <a:lnTo>
                    <a:pt x="657225" y="758951"/>
                  </a:lnTo>
                  <a:lnTo>
                    <a:pt x="460121" y="853820"/>
                  </a:lnTo>
                  <a:lnTo>
                    <a:pt x="262890" y="758951"/>
                  </a:lnTo>
                  <a:lnTo>
                    <a:pt x="126492" y="758951"/>
                  </a:lnTo>
                  <a:lnTo>
                    <a:pt x="77259" y="749010"/>
                  </a:lnTo>
                  <a:lnTo>
                    <a:pt x="37052" y="721899"/>
                  </a:lnTo>
                  <a:lnTo>
                    <a:pt x="9941" y="681692"/>
                  </a:lnTo>
                  <a:lnTo>
                    <a:pt x="0" y="632459"/>
                  </a:lnTo>
                  <a:lnTo>
                    <a:pt x="0" y="442722"/>
                  </a:lnTo>
                  <a:lnTo>
                    <a:pt x="0" y="12649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2798" y="3828999"/>
            <a:ext cx="1437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current</a:t>
            </a:r>
            <a:r>
              <a:rPr sz="1600" spc="-2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(e.g. 2</a:t>
            </a:r>
            <a:r>
              <a:rPr sz="1600" spc="-1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weeks)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32217" y="3842715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4326" y="1511934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507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Align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Development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800" b="0" spc="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246312"/>
            <a:ext cx="8496935" cy="1623695"/>
            <a:chOff x="367220" y="2246312"/>
            <a:chExt cx="8496935" cy="1623695"/>
          </a:xfrm>
        </p:grpSpPr>
        <p:sp>
          <p:nvSpPr>
            <p:cNvPr id="4" name="object 4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0"/>
                  </a:lnTo>
                  <a:lnTo>
                    <a:pt x="0" y="187070"/>
                  </a:lnTo>
                  <a:lnTo>
                    <a:pt x="187071" y="374141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3"/>
                  </a:lnTo>
                  <a:lnTo>
                    <a:pt x="8462771" y="374141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0"/>
                  </a:moveTo>
                  <a:lnTo>
                    <a:pt x="8088630" y="187070"/>
                  </a:lnTo>
                  <a:lnTo>
                    <a:pt x="8088630" y="0"/>
                  </a:lnTo>
                  <a:lnTo>
                    <a:pt x="8462771" y="374141"/>
                  </a:lnTo>
                  <a:lnTo>
                    <a:pt x="8088630" y="748283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1"/>
                  </a:lnTo>
                  <a:lnTo>
                    <a:pt x="0" y="187070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8087868" y="0"/>
                  </a:moveTo>
                  <a:lnTo>
                    <a:pt x="8087868" y="187451"/>
                  </a:lnTo>
                  <a:lnTo>
                    <a:pt x="0" y="187451"/>
                  </a:lnTo>
                  <a:lnTo>
                    <a:pt x="187451" y="374903"/>
                  </a:lnTo>
                  <a:lnTo>
                    <a:pt x="0" y="562356"/>
                  </a:lnTo>
                  <a:lnTo>
                    <a:pt x="8087868" y="562356"/>
                  </a:lnTo>
                  <a:lnTo>
                    <a:pt x="8087868" y="749807"/>
                  </a:lnTo>
                  <a:lnTo>
                    <a:pt x="8462772" y="374903"/>
                  </a:lnTo>
                  <a:lnTo>
                    <a:pt x="8087868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0" y="187451"/>
                  </a:moveTo>
                  <a:lnTo>
                    <a:pt x="8087868" y="187451"/>
                  </a:lnTo>
                  <a:lnTo>
                    <a:pt x="8087868" y="0"/>
                  </a:lnTo>
                  <a:lnTo>
                    <a:pt x="8462772" y="374903"/>
                  </a:lnTo>
                  <a:lnTo>
                    <a:pt x="8087868" y="749807"/>
                  </a:lnTo>
                  <a:lnTo>
                    <a:pt x="8087868" y="562356"/>
                  </a:lnTo>
                  <a:lnTo>
                    <a:pt x="0" y="562356"/>
                  </a:lnTo>
                  <a:lnTo>
                    <a:pt x="187451" y="374903"/>
                  </a:lnTo>
                  <a:lnTo>
                    <a:pt x="0" y="18745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9971" y="2495168"/>
            <a:ext cx="155892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6301" y="1274930"/>
            <a:ext cx="4818380" cy="2755265"/>
            <a:chOff x="1936301" y="1274930"/>
            <a:chExt cx="4818380" cy="2755265"/>
          </a:xfrm>
        </p:grpSpPr>
        <p:sp>
          <p:nvSpPr>
            <p:cNvPr id="10" name="object 10"/>
            <p:cNvSpPr/>
            <p:nvPr/>
          </p:nvSpPr>
          <p:spPr>
            <a:xfrm>
              <a:off x="2449068" y="2289048"/>
              <a:ext cx="4297680" cy="1727835"/>
            </a:xfrm>
            <a:custGeom>
              <a:avLst/>
              <a:gdLst/>
              <a:ahLst/>
              <a:cxnLst/>
              <a:rect l="l" t="t" r="r" b="b"/>
              <a:pathLst>
                <a:path w="4297680" h="1727835">
                  <a:moveTo>
                    <a:pt x="0" y="0"/>
                  </a:moveTo>
                  <a:lnTo>
                    <a:pt x="0" y="1727200"/>
                  </a:lnTo>
                </a:path>
                <a:path w="4297680" h="1727835">
                  <a:moveTo>
                    <a:pt x="4297553" y="10668"/>
                  </a:moveTo>
                  <a:lnTo>
                    <a:pt x="4280915" y="1727708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2784" y="395190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4">
                  <a:moveTo>
                    <a:pt x="1246378" y="30048"/>
                  </a:moveTo>
                  <a:lnTo>
                    <a:pt x="76174" y="33286"/>
                  </a:lnTo>
                  <a:lnTo>
                    <a:pt x="76073" y="1524"/>
                  </a:lnTo>
                  <a:lnTo>
                    <a:pt x="0" y="39839"/>
                  </a:lnTo>
                  <a:lnTo>
                    <a:pt x="76327" y="77724"/>
                  </a:lnTo>
                  <a:lnTo>
                    <a:pt x="76212" y="46012"/>
                  </a:lnTo>
                  <a:lnTo>
                    <a:pt x="1246378" y="42748"/>
                  </a:lnTo>
                  <a:lnTo>
                    <a:pt x="1246378" y="30048"/>
                  </a:lnTo>
                  <a:close/>
                </a:path>
                <a:path w="4253230" h="78104">
                  <a:moveTo>
                    <a:pt x="4253230" y="38315"/>
                  </a:moveTo>
                  <a:lnTo>
                    <a:pt x="4177157" y="0"/>
                  </a:lnTo>
                  <a:lnTo>
                    <a:pt x="4177042" y="31762"/>
                  </a:lnTo>
                  <a:lnTo>
                    <a:pt x="3006852" y="28524"/>
                  </a:lnTo>
                  <a:lnTo>
                    <a:pt x="3006852" y="41224"/>
                  </a:lnTo>
                  <a:lnTo>
                    <a:pt x="4177004" y="44462"/>
                  </a:lnTo>
                  <a:lnTo>
                    <a:pt x="4176890" y="76200"/>
                  </a:lnTo>
                  <a:lnTo>
                    <a:pt x="4240784" y="44488"/>
                  </a:lnTo>
                  <a:lnTo>
                    <a:pt x="4253230" y="38315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6301" y="1274930"/>
              <a:ext cx="1681674" cy="957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8914" y="1297686"/>
              <a:ext cx="1577340" cy="854075"/>
            </a:xfrm>
            <a:custGeom>
              <a:avLst/>
              <a:gdLst/>
              <a:ahLst/>
              <a:cxnLst/>
              <a:rect l="l" t="t" r="r" b="b"/>
              <a:pathLst>
                <a:path w="1577339" h="854075">
                  <a:moveTo>
                    <a:pt x="657225" y="758951"/>
                  </a:moveTo>
                  <a:lnTo>
                    <a:pt x="262890" y="758951"/>
                  </a:lnTo>
                  <a:lnTo>
                    <a:pt x="460121" y="853820"/>
                  </a:lnTo>
                  <a:lnTo>
                    <a:pt x="657225" y="758951"/>
                  </a:lnTo>
                  <a:close/>
                </a:path>
                <a:path w="1577339" h="854075">
                  <a:moveTo>
                    <a:pt x="1450848" y="0"/>
                  </a:moveTo>
                  <a:lnTo>
                    <a:pt x="126492" y="0"/>
                  </a:lnTo>
                  <a:lnTo>
                    <a:pt x="77259" y="9941"/>
                  </a:lnTo>
                  <a:lnTo>
                    <a:pt x="37052" y="37052"/>
                  </a:lnTo>
                  <a:lnTo>
                    <a:pt x="9941" y="77259"/>
                  </a:lnTo>
                  <a:lnTo>
                    <a:pt x="0" y="126491"/>
                  </a:lnTo>
                  <a:lnTo>
                    <a:pt x="0" y="632459"/>
                  </a:lnTo>
                  <a:lnTo>
                    <a:pt x="9941" y="681692"/>
                  </a:lnTo>
                  <a:lnTo>
                    <a:pt x="37052" y="721899"/>
                  </a:lnTo>
                  <a:lnTo>
                    <a:pt x="77259" y="749010"/>
                  </a:lnTo>
                  <a:lnTo>
                    <a:pt x="126492" y="758951"/>
                  </a:lnTo>
                  <a:lnTo>
                    <a:pt x="1450848" y="758951"/>
                  </a:lnTo>
                  <a:lnTo>
                    <a:pt x="1500080" y="749010"/>
                  </a:lnTo>
                  <a:lnTo>
                    <a:pt x="1540287" y="721899"/>
                  </a:lnTo>
                  <a:lnTo>
                    <a:pt x="1567398" y="681692"/>
                  </a:lnTo>
                  <a:lnTo>
                    <a:pt x="1577339" y="632459"/>
                  </a:lnTo>
                  <a:lnTo>
                    <a:pt x="1577339" y="126491"/>
                  </a:lnTo>
                  <a:lnTo>
                    <a:pt x="1567398" y="77259"/>
                  </a:lnTo>
                  <a:lnTo>
                    <a:pt x="1540287" y="37052"/>
                  </a:lnTo>
                  <a:lnTo>
                    <a:pt x="1500080" y="9941"/>
                  </a:lnTo>
                  <a:lnTo>
                    <a:pt x="1450848" y="0"/>
                  </a:lnTo>
                  <a:close/>
                </a:path>
              </a:pathLst>
            </a:custGeom>
            <a:solidFill>
              <a:srgbClr val="2B5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8914" y="1297686"/>
              <a:ext cx="1577340" cy="854075"/>
            </a:xfrm>
            <a:custGeom>
              <a:avLst/>
              <a:gdLst/>
              <a:ahLst/>
              <a:cxnLst/>
              <a:rect l="l" t="t" r="r" b="b"/>
              <a:pathLst>
                <a:path w="1577339" h="854075">
                  <a:moveTo>
                    <a:pt x="0" y="126491"/>
                  </a:moveTo>
                  <a:lnTo>
                    <a:pt x="9941" y="77259"/>
                  </a:lnTo>
                  <a:lnTo>
                    <a:pt x="37052" y="37052"/>
                  </a:lnTo>
                  <a:lnTo>
                    <a:pt x="77259" y="9941"/>
                  </a:lnTo>
                  <a:lnTo>
                    <a:pt x="126492" y="0"/>
                  </a:lnTo>
                  <a:lnTo>
                    <a:pt x="262890" y="0"/>
                  </a:lnTo>
                  <a:lnTo>
                    <a:pt x="657225" y="0"/>
                  </a:lnTo>
                  <a:lnTo>
                    <a:pt x="1450848" y="0"/>
                  </a:lnTo>
                  <a:lnTo>
                    <a:pt x="1500080" y="9941"/>
                  </a:lnTo>
                  <a:lnTo>
                    <a:pt x="1540287" y="37052"/>
                  </a:lnTo>
                  <a:lnTo>
                    <a:pt x="1567398" y="77259"/>
                  </a:lnTo>
                  <a:lnTo>
                    <a:pt x="1577339" y="126491"/>
                  </a:lnTo>
                  <a:lnTo>
                    <a:pt x="1577339" y="442722"/>
                  </a:lnTo>
                  <a:lnTo>
                    <a:pt x="1577339" y="632459"/>
                  </a:lnTo>
                  <a:lnTo>
                    <a:pt x="1567398" y="681692"/>
                  </a:lnTo>
                  <a:lnTo>
                    <a:pt x="1540287" y="721899"/>
                  </a:lnTo>
                  <a:lnTo>
                    <a:pt x="1500080" y="749010"/>
                  </a:lnTo>
                  <a:lnTo>
                    <a:pt x="1450848" y="758951"/>
                  </a:lnTo>
                  <a:lnTo>
                    <a:pt x="657225" y="758951"/>
                  </a:lnTo>
                  <a:lnTo>
                    <a:pt x="460121" y="853820"/>
                  </a:lnTo>
                  <a:lnTo>
                    <a:pt x="262890" y="758951"/>
                  </a:lnTo>
                  <a:lnTo>
                    <a:pt x="126492" y="758951"/>
                  </a:lnTo>
                  <a:lnTo>
                    <a:pt x="77259" y="749010"/>
                  </a:lnTo>
                  <a:lnTo>
                    <a:pt x="37052" y="721899"/>
                  </a:lnTo>
                  <a:lnTo>
                    <a:pt x="9941" y="681692"/>
                  </a:lnTo>
                  <a:lnTo>
                    <a:pt x="0" y="632459"/>
                  </a:lnTo>
                  <a:lnTo>
                    <a:pt x="0" y="442722"/>
                  </a:lnTo>
                  <a:lnTo>
                    <a:pt x="0" y="12649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2798" y="3828999"/>
            <a:ext cx="1437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current</a:t>
            </a:r>
            <a:r>
              <a:rPr sz="1600" spc="-2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(e.g. 2</a:t>
            </a:r>
            <a:r>
              <a:rPr sz="1600" spc="-1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weeks)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2217" y="3842715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4326" y="1511934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91128" y="894588"/>
            <a:ext cx="2336800" cy="1384300"/>
            <a:chOff x="3691128" y="894588"/>
            <a:chExt cx="2336800" cy="1384300"/>
          </a:xfrm>
        </p:grpSpPr>
        <p:sp>
          <p:nvSpPr>
            <p:cNvPr id="19" name="object 19"/>
            <p:cNvSpPr/>
            <p:nvPr/>
          </p:nvSpPr>
          <p:spPr>
            <a:xfrm>
              <a:off x="3691128" y="894588"/>
              <a:ext cx="2336292" cy="1383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2850" y="936498"/>
              <a:ext cx="2212975" cy="1260475"/>
            </a:xfrm>
            <a:custGeom>
              <a:avLst/>
              <a:gdLst/>
              <a:ahLst/>
              <a:cxnLst/>
              <a:rect l="l" t="t" r="r" b="b"/>
              <a:pathLst>
                <a:path w="2212975" h="1260475">
                  <a:moveTo>
                    <a:pt x="922020" y="1120139"/>
                  </a:moveTo>
                  <a:lnTo>
                    <a:pt x="368808" y="1120139"/>
                  </a:lnTo>
                  <a:lnTo>
                    <a:pt x="645413" y="1260094"/>
                  </a:lnTo>
                  <a:lnTo>
                    <a:pt x="922020" y="1120139"/>
                  </a:lnTo>
                  <a:close/>
                </a:path>
                <a:path w="2212975" h="1260475">
                  <a:moveTo>
                    <a:pt x="2026158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0" y="933450"/>
                  </a:lnTo>
                  <a:lnTo>
                    <a:pt x="6667" y="983085"/>
                  </a:lnTo>
                  <a:lnTo>
                    <a:pt x="25484" y="1027684"/>
                  </a:lnTo>
                  <a:lnTo>
                    <a:pt x="54673" y="1065466"/>
                  </a:lnTo>
                  <a:lnTo>
                    <a:pt x="92455" y="1094655"/>
                  </a:lnTo>
                  <a:lnTo>
                    <a:pt x="137054" y="1113472"/>
                  </a:lnTo>
                  <a:lnTo>
                    <a:pt x="186689" y="1120139"/>
                  </a:lnTo>
                  <a:lnTo>
                    <a:pt x="2026158" y="1120139"/>
                  </a:lnTo>
                  <a:lnTo>
                    <a:pt x="2075793" y="1113472"/>
                  </a:lnTo>
                  <a:lnTo>
                    <a:pt x="2120391" y="1094655"/>
                  </a:lnTo>
                  <a:lnTo>
                    <a:pt x="2158174" y="1065466"/>
                  </a:lnTo>
                  <a:lnTo>
                    <a:pt x="2187363" y="1027684"/>
                  </a:lnTo>
                  <a:lnTo>
                    <a:pt x="2206180" y="983085"/>
                  </a:lnTo>
                  <a:lnTo>
                    <a:pt x="2212848" y="933450"/>
                  </a:lnTo>
                  <a:lnTo>
                    <a:pt x="2212848" y="186689"/>
                  </a:lnTo>
                  <a:lnTo>
                    <a:pt x="2206180" y="137054"/>
                  </a:lnTo>
                  <a:lnTo>
                    <a:pt x="2187363" y="92456"/>
                  </a:lnTo>
                  <a:lnTo>
                    <a:pt x="2158174" y="54673"/>
                  </a:lnTo>
                  <a:lnTo>
                    <a:pt x="2120392" y="25484"/>
                  </a:lnTo>
                  <a:lnTo>
                    <a:pt x="2075793" y="6667"/>
                  </a:lnTo>
                  <a:lnTo>
                    <a:pt x="2026158" y="0"/>
                  </a:lnTo>
                  <a:close/>
                </a:path>
              </a:pathLst>
            </a:custGeom>
            <a:solidFill>
              <a:srgbClr val="2B5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2850" y="936498"/>
              <a:ext cx="2212975" cy="1260475"/>
            </a:xfrm>
            <a:custGeom>
              <a:avLst/>
              <a:gdLst/>
              <a:ahLst/>
              <a:cxnLst/>
              <a:rect l="l" t="t" r="r" b="b"/>
              <a:pathLst>
                <a:path w="2212975" h="1260475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368808" y="0"/>
                  </a:lnTo>
                  <a:lnTo>
                    <a:pt x="922020" y="0"/>
                  </a:lnTo>
                  <a:lnTo>
                    <a:pt x="2026158" y="0"/>
                  </a:lnTo>
                  <a:lnTo>
                    <a:pt x="2075793" y="6667"/>
                  </a:lnTo>
                  <a:lnTo>
                    <a:pt x="2120392" y="25484"/>
                  </a:lnTo>
                  <a:lnTo>
                    <a:pt x="2158174" y="54673"/>
                  </a:lnTo>
                  <a:lnTo>
                    <a:pt x="2187363" y="92456"/>
                  </a:lnTo>
                  <a:lnTo>
                    <a:pt x="2206180" y="137054"/>
                  </a:lnTo>
                  <a:lnTo>
                    <a:pt x="2212848" y="186689"/>
                  </a:lnTo>
                  <a:lnTo>
                    <a:pt x="2212848" y="653414"/>
                  </a:lnTo>
                  <a:lnTo>
                    <a:pt x="2212848" y="933450"/>
                  </a:lnTo>
                  <a:lnTo>
                    <a:pt x="2206180" y="983085"/>
                  </a:lnTo>
                  <a:lnTo>
                    <a:pt x="2187363" y="1027683"/>
                  </a:lnTo>
                  <a:lnTo>
                    <a:pt x="2158174" y="1065466"/>
                  </a:lnTo>
                  <a:lnTo>
                    <a:pt x="2120391" y="1094655"/>
                  </a:lnTo>
                  <a:lnTo>
                    <a:pt x="2075793" y="1113472"/>
                  </a:lnTo>
                  <a:lnTo>
                    <a:pt x="2026158" y="1120139"/>
                  </a:lnTo>
                  <a:lnTo>
                    <a:pt x="922020" y="1120139"/>
                  </a:lnTo>
                  <a:lnTo>
                    <a:pt x="645413" y="1260094"/>
                  </a:lnTo>
                  <a:lnTo>
                    <a:pt x="368808" y="1120139"/>
                  </a:lnTo>
                  <a:lnTo>
                    <a:pt x="186689" y="1120139"/>
                  </a:lnTo>
                  <a:lnTo>
                    <a:pt x="137054" y="1113472"/>
                  </a:lnTo>
                  <a:lnTo>
                    <a:pt x="92455" y="1094655"/>
                  </a:lnTo>
                  <a:lnTo>
                    <a:pt x="54673" y="1065466"/>
                  </a:lnTo>
                  <a:lnTo>
                    <a:pt x="25484" y="1027684"/>
                  </a:lnTo>
                  <a:lnTo>
                    <a:pt x="6667" y="983085"/>
                  </a:lnTo>
                  <a:lnTo>
                    <a:pt x="0" y="933450"/>
                  </a:lnTo>
                  <a:lnTo>
                    <a:pt x="0" y="653414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5317" y="1194308"/>
            <a:ext cx="132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33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ng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74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Utmost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Goal: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Minimize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Cycle</a:t>
            </a:r>
            <a:r>
              <a:rPr sz="2800" b="0" spc="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394140"/>
            <a:ext cx="8489315" cy="800735"/>
            <a:chOff x="367220" y="2394140"/>
            <a:chExt cx="8489315" cy="800735"/>
          </a:xfrm>
        </p:grpSpPr>
        <p:sp>
          <p:nvSpPr>
            <p:cNvPr id="4" name="object 4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1"/>
                  </a:lnTo>
                  <a:lnTo>
                    <a:pt x="0" y="187071"/>
                  </a:lnTo>
                  <a:lnTo>
                    <a:pt x="187071" y="374142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4"/>
                  </a:lnTo>
                  <a:lnTo>
                    <a:pt x="8462771" y="374142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1"/>
                  </a:moveTo>
                  <a:lnTo>
                    <a:pt x="8088630" y="187071"/>
                  </a:lnTo>
                  <a:lnTo>
                    <a:pt x="8088630" y="0"/>
                  </a:lnTo>
                  <a:lnTo>
                    <a:pt x="8462771" y="374142"/>
                  </a:lnTo>
                  <a:lnTo>
                    <a:pt x="8088630" y="748284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2"/>
                  </a:lnTo>
                  <a:lnTo>
                    <a:pt x="0" y="18707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9068" y="2427731"/>
              <a:ext cx="4287520" cy="759460"/>
            </a:xfrm>
            <a:custGeom>
              <a:avLst/>
              <a:gdLst/>
              <a:ahLst/>
              <a:cxnLst/>
              <a:rect l="l" t="t" r="r" b="b"/>
              <a:pathLst>
                <a:path w="4287520" h="759460">
                  <a:moveTo>
                    <a:pt x="0" y="0"/>
                  </a:moveTo>
                  <a:lnTo>
                    <a:pt x="1269" y="759079"/>
                  </a:lnTo>
                </a:path>
                <a:path w="4287520" h="759460">
                  <a:moveTo>
                    <a:pt x="4287011" y="0"/>
                  </a:moveTo>
                  <a:lnTo>
                    <a:pt x="4287011" y="751840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3822" y="3005708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feature cycle</a:t>
            </a:r>
            <a:r>
              <a:rPr sz="1800" spc="-4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02E3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2784" y="3139439"/>
            <a:ext cx="4253230" cy="78105"/>
          </a:xfrm>
          <a:custGeom>
            <a:avLst/>
            <a:gdLst/>
            <a:ahLst/>
            <a:cxnLst/>
            <a:rect l="l" t="t" r="r" b="b"/>
            <a:pathLst>
              <a:path w="4253230" h="78105">
                <a:moveTo>
                  <a:pt x="974598" y="33274"/>
                </a:moveTo>
                <a:lnTo>
                  <a:pt x="76200" y="33274"/>
                </a:lnTo>
                <a:lnTo>
                  <a:pt x="76200" y="1524"/>
                </a:lnTo>
                <a:lnTo>
                  <a:pt x="0" y="39624"/>
                </a:lnTo>
                <a:lnTo>
                  <a:pt x="76200" y="77724"/>
                </a:lnTo>
                <a:lnTo>
                  <a:pt x="76200" y="45974"/>
                </a:lnTo>
                <a:lnTo>
                  <a:pt x="974598" y="45974"/>
                </a:lnTo>
                <a:lnTo>
                  <a:pt x="974598" y="33274"/>
                </a:lnTo>
                <a:close/>
              </a:path>
              <a:path w="4253230" h="78105">
                <a:moveTo>
                  <a:pt x="4252976" y="38100"/>
                </a:moveTo>
                <a:lnTo>
                  <a:pt x="4240276" y="31750"/>
                </a:lnTo>
                <a:lnTo>
                  <a:pt x="4176763" y="0"/>
                </a:lnTo>
                <a:lnTo>
                  <a:pt x="4176763" y="31750"/>
                </a:lnTo>
                <a:lnTo>
                  <a:pt x="3206496" y="31750"/>
                </a:lnTo>
                <a:lnTo>
                  <a:pt x="3206496" y="44450"/>
                </a:lnTo>
                <a:lnTo>
                  <a:pt x="4176763" y="44450"/>
                </a:lnTo>
                <a:lnTo>
                  <a:pt x="4176763" y="76200"/>
                </a:lnTo>
                <a:lnTo>
                  <a:pt x="4240276" y="44450"/>
                </a:lnTo>
                <a:lnTo>
                  <a:pt x="4252976" y="38100"/>
                </a:lnTo>
                <a:close/>
              </a:path>
            </a:pathLst>
          </a:custGeom>
          <a:solidFill>
            <a:srgbClr val="464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2217" y="3083813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5074" y="751331"/>
            <a:ext cx="762274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8991" y="990600"/>
            <a:ext cx="877679" cy="1069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06854" y="2101722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791" y="4903947"/>
            <a:ext cx="133350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800" dirty="0">
                <a:solidFill>
                  <a:srgbClr val="D9D9D9"/>
                </a:solidFill>
                <a:latin typeface="Arial"/>
                <a:cs typeface="Arial"/>
              </a:r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39027" y="2101722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507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Align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Development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800" b="0" spc="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246312"/>
            <a:ext cx="8496935" cy="1623695"/>
            <a:chOff x="367220" y="2246312"/>
            <a:chExt cx="8496935" cy="1623695"/>
          </a:xfrm>
        </p:grpSpPr>
        <p:sp>
          <p:nvSpPr>
            <p:cNvPr id="4" name="object 4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0"/>
                  </a:lnTo>
                  <a:lnTo>
                    <a:pt x="0" y="187070"/>
                  </a:lnTo>
                  <a:lnTo>
                    <a:pt x="187071" y="374141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3"/>
                  </a:lnTo>
                  <a:lnTo>
                    <a:pt x="8462771" y="374141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310819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0"/>
                  </a:moveTo>
                  <a:lnTo>
                    <a:pt x="8088630" y="187070"/>
                  </a:lnTo>
                  <a:lnTo>
                    <a:pt x="8088630" y="0"/>
                  </a:lnTo>
                  <a:lnTo>
                    <a:pt x="8462771" y="374141"/>
                  </a:lnTo>
                  <a:lnTo>
                    <a:pt x="8088630" y="748283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1"/>
                  </a:lnTo>
                  <a:lnTo>
                    <a:pt x="0" y="187070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8087868" y="0"/>
                  </a:moveTo>
                  <a:lnTo>
                    <a:pt x="8087868" y="187451"/>
                  </a:lnTo>
                  <a:lnTo>
                    <a:pt x="0" y="187451"/>
                  </a:lnTo>
                  <a:lnTo>
                    <a:pt x="187451" y="374903"/>
                  </a:lnTo>
                  <a:lnTo>
                    <a:pt x="0" y="562356"/>
                  </a:lnTo>
                  <a:lnTo>
                    <a:pt x="8087868" y="562356"/>
                  </a:lnTo>
                  <a:lnTo>
                    <a:pt x="8087868" y="749807"/>
                  </a:lnTo>
                  <a:lnTo>
                    <a:pt x="8462772" y="374903"/>
                  </a:lnTo>
                  <a:lnTo>
                    <a:pt x="8087868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858" y="2259329"/>
              <a:ext cx="8463280" cy="749935"/>
            </a:xfrm>
            <a:custGeom>
              <a:avLst/>
              <a:gdLst/>
              <a:ahLst/>
              <a:cxnLst/>
              <a:rect l="l" t="t" r="r" b="b"/>
              <a:pathLst>
                <a:path w="8463280" h="749935">
                  <a:moveTo>
                    <a:pt x="0" y="187451"/>
                  </a:moveTo>
                  <a:lnTo>
                    <a:pt x="8087868" y="187451"/>
                  </a:lnTo>
                  <a:lnTo>
                    <a:pt x="8087868" y="0"/>
                  </a:lnTo>
                  <a:lnTo>
                    <a:pt x="8462772" y="374903"/>
                  </a:lnTo>
                  <a:lnTo>
                    <a:pt x="8087868" y="749807"/>
                  </a:lnTo>
                  <a:lnTo>
                    <a:pt x="8087868" y="562356"/>
                  </a:lnTo>
                  <a:lnTo>
                    <a:pt x="0" y="562356"/>
                  </a:lnTo>
                  <a:lnTo>
                    <a:pt x="187451" y="374903"/>
                  </a:lnTo>
                  <a:lnTo>
                    <a:pt x="0" y="18745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9971" y="2495168"/>
            <a:ext cx="155892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6301" y="1274930"/>
            <a:ext cx="4818380" cy="2755265"/>
            <a:chOff x="1936301" y="1274930"/>
            <a:chExt cx="4818380" cy="2755265"/>
          </a:xfrm>
        </p:grpSpPr>
        <p:sp>
          <p:nvSpPr>
            <p:cNvPr id="10" name="object 10"/>
            <p:cNvSpPr/>
            <p:nvPr/>
          </p:nvSpPr>
          <p:spPr>
            <a:xfrm>
              <a:off x="2449068" y="2289048"/>
              <a:ext cx="4297680" cy="1727835"/>
            </a:xfrm>
            <a:custGeom>
              <a:avLst/>
              <a:gdLst/>
              <a:ahLst/>
              <a:cxnLst/>
              <a:rect l="l" t="t" r="r" b="b"/>
              <a:pathLst>
                <a:path w="4297680" h="1727835">
                  <a:moveTo>
                    <a:pt x="0" y="0"/>
                  </a:moveTo>
                  <a:lnTo>
                    <a:pt x="0" y="1727200"/>
                  </a:lnTo>
                </a:path>
                <a:path w="4297680" h="1727835">
                  <a:moveTo>
                    <a:pt x="4297553" y="10668"/>
                  </a:moveTo>
                  <a:lnTo>
                    <a:pt x="4280915" y="1727708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2784" y="395190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4">
                  <a:moveTo>
                    <a:pt x="1246378" y="30048"/>
                  </a:moveTo>
                  <a:lnTo>
                    <a:pt x="76174" y="33286"/>
                  </a:lnTo>
                  <a:lnTo>
                    <a:pt x="76073" y="1524"/>
                  </a:lnTo>
                  <a:lnTo>
                    <a:pt x="0" y="39839"/>
                  </a:lnTo>
                  <a:lnTo>
                    <a:pt x="76327" y="77724"/>
                  </a:lnTo>
                  <a:lnTo>
                    <a:pt x="76212" y="46012"/>
                  </a:lnTo>
                  <a:lnTo>
                    <a:pt x="1246378" y="42748"/>
                  </a:lnTo>
                  <a:lnTo>
                    <a:pt x="1246378" y="30048"/>
                  </a:lnTo>
                  <a:close/>
                </a:path>
                <a:path w="4253230" h="78104">
                  <a:moveTo>
                    <a:pt x="4253230" y="38315"/>
                  </a:moveTo>
                  <a:lnTo>
                    <a:pt x="4177157" y="0"/>
                  </a:lnTo>
                  <a:lnTo>
                    <a:pt x="4177042" y="31762"/>
                  </a:lnTo>
                  <a:lnTo>
                    <a:pt x="3006852" y="28524"/>
                  </a:lnTo>
                  <a:lnTo>
                    <a:pt x="3006852" y="41224"/>
                  </a:lnTo>
                  <a:lnTo>
                    <a:pt x="4177004" y="44462"/>
                  </a:lnTo>
                  <a:lnTo>
                    <a:pt x="4176890" y="76200"/>
                  </a:lnTo>
                  <a:lnTo>
                    <a:pt x="4240784" y="44488"/>
                  </a:lnTo>
                  <a:lnTo>
                    <a:pt x="4253230" y="38315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6301" y="1274930"/>
              <a:ext cx="1681674" cy="957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8914" y="1297686"/>
              <a:ext cx="1577340" cy="854075"/>
            </a:xfrm>
            <a:custGeom>
              <a:avLst/>
              <a:gdLst/>
              <a:ahLst/>
              <a:cxnLst/>
              <a:rect l="l" t="t" r="r" b="b"/>
              <a:pathLst>
                <a:path w="1577339" h="854075">
                  <a:moveTo>
                    <a:pt x="657225" y="758951"/>
                  </a:moveTo>
                  <a:lnTo>
                    <a:pt x="262890" y="758951"/>
                  </a:lnTo>
                  <a:lnTo>
                    <a:pt x="460121" y="853820"/>
                  </a:lnTo>
                  <a:lnTo>
                    <a:pt x="657225" y="758951"/>
                  </a:lnTo>
                  <a:close/>
                </a:path>
                <a:path w="1577339" h="854075">
                  <a:moveTo>
                    <a:pt x="1450848" y="0"/>
                  </a:moveTo>
                  <a:lnTo>
                    <a:pt x="126492" y="0"/>
                  </a:lnTo>
                  <a:lnTo>
                    <a:pt x="77259" y="9941"/>
                  </a:lnTo>
                  <a:lnTo>
                    <a:pt x="37052" y="37052"/>
                  </a:lnTo>
                  <a:lnTo>
                    <a:pt x="9941" y="77259"/>
                  </a:lnTo>
                  <a:lnTo>
                    <a:pt x="0" y="126491"/>
                  </a:lnTo>
                  <a:lnTo>
                    <a:pt x="0" y="632459"/>
                  </a:lnTo>
                  <a:lnTo>
                    <a:pt x="9941" y="681692"/>
                  </a:lnTo>
                  <a:lnTo>
                    <a:pt x="37052" y="721899"/>
                  </a:lnTo>
                  <a:lnTo>
                    <a:pt x="77259" y="749010"/>
                  </a:lnTo>
                  <a:lnTo>
                    <a:pt x="126492" y="758951"/>
                  </a:lnTo>
                  <a:lnTo>
                    <a:pt x="1450848" y="758951"/>
                  </a:lnTo>
                  <a:lnTo>
                    <a:pt x="1500080" y="749010"/>
                  </a:lnTo>
                  <a:lnTo>
                    <a:pt x="1540287" y="721899"/>
                  </a:lnTo>
                  <a:lnTo>
                    <a:pt x="1567398" y="681692"/>
                  </a:lnTo>
                  <a:lnTo>
                    <a:pt x="1577339" y="632459"/>
                  </a:lnTo>
                  <a:lnTo>
                    <a:pt x="1577339" y="126491"/>
                  </a:lnTo>
                  <a:lnTo>
                    <a:pt x="1567398" y="77259"/>
                  </a:lnTo>
                  <a:lnTo>
                    <a:pt x="1540287" y="37052"/>
                  </a:lnTo>
                  <a:lnTo>
                    <a:pt x="1500080" y="9941"/>
                  </a:lnTo>
                  <a:lnTo>
                    <a:pt x="1450848" y="0"/>
                  </a:lnTo>
                  <a:close/>
                </a:path>
              </a:pathLst>
            </a:custGeom>
            <a:solidFill>
              <a:srgbClr val="2B5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8914" y="1297686"/>
              <a:ext cx="1577340" cy="854075"/>
            </a:xfrm>
            <a:custGeom>
              <a:avLst/>
              <a:gdLst/>
              <a:ahLst/>
              <a:cxnLst/>
              <a:rect l="l" t="t" r="r" b="b"/>
              <a:pathLst>
                <a:path w="1577339" h="854075">
                  <a:moveTo>
                    <a:pt x="0" y="126491"/>
                  </a:moveTo>
                  <a:lnTo>
                    <a:pt x="9941" y="77259"/>
                  </a:lnTo>
                  <a:lnTo>
                    <a:pt x="37052" y="37052"/>
                  </a:lnTo>
                  <a:lnTo>
                    <a:pt x="77259" y="9941"/>
                  </a:lnTo>
                  <a:lnTo>
                    <a:pt x="126492" y="0"/>
                  </a:lnTo>
                  <a:lnTo>
                    <a:pt x="262890" y="0"/>
                  </a:lnTo>
                  <a:lnTo>
                    <a:pt x="657225" y="0"/>
                  </a:lnTo>
                  <a:lnTo>
                    <a:pt x="1450848" y="0"/>
                  </a:lnTo>
                  <a:lnTo>
                    <a:pt x="1500080" y="9941"/>
                  </a:lnTo>
                  <a:lnTo>
                    <a:pt x="1540287" y="37052"/>
                  </a:lnTo>
                  <a:lnTo>
                    <a:pt x="1567398" y="77259"/>
                  </a:lnTo>
                  <a:lnTo>
                    <a:pt x="1577339" y="126491"/>
                  </a:lnTo>
                  <a:lnTo>
                    <a:pt x="1577339" y="442722"/>
                  </a:lnTo>
                  <a:lnTo>
                    <a:pt x="1577339" y="632459"/>
                  </a:lnTo>
                  <a:lnTo>
                    <a:pt x="1567398" y="681692"/>
                  </a:lnTo>
                  <a:lnTo>
                    <a:pt x="1540287" y="721899"/>
                  </a:lnTo>
                  <a:lnTo>
                    <a:pt x="1500080" y="749010"/>
                  </a:lnTo>
                  <a:lnTo>
                    <a:pt x="1450848" y="758951"/>
                  </a:lnTo>
                  <a:lnTo>
                    <a:pt x="657225" y="758951"/>
                  </a:lnTo>
                  <a:lnTo>
                    <a:pt x="460121" y="853820"/>
                  </a:lnTo>
                  <a:lnTo>
                    <a:pt x="262890" y="758951"/>
                  </a:lnTo>
                  <a:lnTo>
                    <a:pt x="126492" y="758951"/>
                  </a:lnTo>
                  <a:lnTo>
                    <a:pt x="77259" y="749010"/>
                  </a:lnTo>
                  <a:lnTo>
                    <a:pt x="37052" y="721899"/>
                  </a:lnTo>
                  <a:lnTo>
                    <a:pt x="9941" y="681692"/>
                  </a:lnTo>
                  <a:lnTo>
                    <a:pt x="0" y="632459"/>
                  </a:lnTo>
                  <a:lnTo>
                    <a:pt x="0" y="442722"/>
                  </a:lnTo>
                  <a:lnTo>
                    <a:pt x="0" y="12649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2798" y="3828999"/>
            <a:ext cx="1437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current</a:t>
            </a:r>
            <a:r>
              <a:rPr sz="1600" spc="-2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(e.g. 2</a:t>
            </a:r>
            <a:r>
              <a:rPr sz="1600" spc="-1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weeks)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2217" y="3842715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4326" y="1511934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91128" y="894588"/>
            <a:ext cx="2336800" cy="1384300"/>
            <a:chOff x="3691128" y="894588"/>
            <a:chExt cx="2336800" cy="1384300"/>
          </a:xfrm>
        </p:grpSpPr>
        <p:sp>
          <p:nvSpPr>
            <p:cNvPr id="19" name="object 19"/>
            <p:cNvSpPr/>
            <p:nvPr/>
          </p:nvSpPr>
          <p:spPr>
            <a:xfrm>
              <a:off x="3691128" y="894588"/>
              <a:ext cx="2336292" cy="1383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2850" y="936498"/>
              <a:ext cx="2212975" cy="1260475"/>
            </a:xfrm>
            <a:custGeom>
              <a:avLst/>
              <a:gdLst/>
              <a:ahLst/>
              <a:cxnLst/>
              <a:rect l="l" t="t" r="r" b="b"/>
              <a:pathLst>
                <a:path w="2212975" h="1260475">
                  <a:moveTo>
                    <a:pt x="922020" y="1120139"/>
                  </a:moveTo>
                  <a:lnTo>
                    <a:pt x="368808" y="1120139"/>
                  </a:lnTo>
                  <a:lnTo>
                    <a:pt x="645413" y="1260094"/>
                  </a:lnTo>
                  <a:lnTo>
                    <a:pt x="922020" y="1120139"/>
                  </a:lnTo>
                  <a:close/>
                </a:path>
                <a:path w="2212975" h="1260475">
                  <a:moveTo>
                    <a:pt x="2026158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0" y="933450"/>
                  </a:lnTo>
                  <a:lnTo>
                    <a:pt x="6667" y="983085"/>
                  </a:lnTo>
                  <a:lnTo>
                    <a:pt x="25484" y="1027684"/>
                  </a:lnTo>
                  <a:lnTo>
                    <a:pt x="54673" y="1065466"/>
                  </a:lnTo>
                  <a:lnTo>
                    <a:pt x="92455" y="1094655"/>
                  </a:lnTo>
                  <a:lnTo>
                    <a:pt x="137054" y="1113472"/>
                  </a:lnTo>
                  <a:lnTo>
                    <a:pt x="186689" y="1120139"/>
                  </a:lnTo>
                  <a:lnTo>
                    <a:pt x="2026158" y="1120139"/>
                  </a:lnTo>
                  <a:lnTo>
                    <a:pt x="2075793" y="1113472"/>
                  </a:lnTo>
                  <a:lnTo>
                    <a:pt x="2120391" y="1094655"/>
                  </a:lnTo>
                  <a:lnTo>
                    <a:pt x="2158174" y="1065466"/>
                  </a:lnTo>
                  <a:lnTo>
                    <a:pt x="2187363" y="1027684"/>
                  </a:lnTo>
                  <a:lnTo>
                    <a:pt x="2206180" y="983085"/>
                  </a:lnTo>
                  <a:lnTo>
                    <a:pt x="2212848" y="933450"/>
                  </a:lnTo>
                  <a:lnTo>
                    <a:pt x="2212848" y="186689"/>
                  </a:lnTo>
                  <a:lnTo>
                    <a:pt x="2206180" y="137054"/>
                  </a:lnTo>
                  <a:lnTo>
                    <a:pt x="2187363" y="92456"/>
                  </a:lnTo>
                  <a:lnTo>
                    <a:pt x="2158174" y="54673"/>
                  </a:lnTo>
                  <a:lnTo>
                    <a:pt x="2120392" y="25484"/>
                  </a:lnTo>
                  <a:lnTo>
                    <a:pt x="2075793" y="6667"/>
                  </a:lnTo>
                  <a:lnTo>
                    <a:pt x="2026158" y="0"/>
                  </a:lnTo>
                  <a:close/>
                </a:path>
              </a:pathLst>
            </a:custGeom>
            <a:solidFill>
              <a:srgbClr val="2B5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2850" y="936498"/>
              <a:ext cx="2212975" cy="1260475"/>
            </a:xfrm>
            <a:custGeom>
              <a:avLst/>
              <a:gdLst/>
              <a:ahLst/>
              <a:cxnLst/>
              <a:rect l="l" t="t" r="r" b="b"/>
              <a:pathLst>
                <a:path w="2212975" h="1260475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368808" y="0"/>
                  </a:lnTo>
                  <a:lnTo>
                    <a:pt x="922020" y="0"/>
                  </a:lnTo>
                  <a:lnTo>
                    <a:pt x="2026158" y="0"/>
                  </a:lnTo>
                  <a:lnTo>
                    <a:pt x="2075793" y="6667"/>
                  </a:lnTo>
                  <a:lnTo>
                    <a:pt x="2120392" y="25484"/>
                  </a:lnTo>
                  <a:lnTo>
                    <a:pt x="2158174" y="54673"/>
                  </a:lnTo>
                  <a:lnTo>
                    <a:pt x="2187363" y="92456"/>
                  </a:lnTo>
                  <a:lnTo>
                    <a:pt x="2206180" y="137054"/>
                  </a:lnTo>
                  <a:lnTo>
                    <a:pt x="2212848" y="186689"/>
                  </a:lnTo>
                  <a:lnTo>
                    <a:pt x="2212848" y="653414"/>
                  </a:lnTo>
                  <a:lnTo>
                    <a:pt x="2212848" y="933450"/>
                  </a:lnTo>
                  <a:lnTo>
                    <a:pt x="2206180" y="983085"/>
                  </a:lnTo>
                  <a:lnTo>
                    <a:pt x="2187363" y="1027683"/>
                  </a:lnTo>
                  <a:lnTo>
                    <a:pt x="2158174" y="1065466"/>
                  </a:lnTo>
                  <a:lnTo>
                    <a:pt x="2120391" y="1094655"/>
                  </a:lnTo>
                  <a:lnTo>
                    <a:pt x="2075793" y="1113472"/>
                  </a:lnTo>
                  <a:lnTo>
                    <a:pt x="2026158" y="1120139"/>
                  </a:lnTo>
                  <a:lnTo>
                    <a:pt x="922020" y="1120139"/>
                  </a:lnTo>
                  <a:lnTo>
                    <a:pt x="645413" y="1260094"/>
                  </a:lnTo>
                  <a:lnTo>
                    <a:pt x="368808" y="1120139"/>
                  </a:lnTo>
                  <a:lnTo>
                    <a:pt x="186689" y="1120139"/>
                  </a:lnTo>
                  <a:lnTo>
                    <a:pt x="137054" y="1113472"/>
                  </a:lnTo>
                  <a:lnTo>
                    <a:pt x="92455" y="1094655"/>
                  </a:lnTo>
                  <a:lnTo>
                    <a:pt x="54673" y="1065466"/>
                  </a:lnTo>
                  <a:lnTo>
                    <a:pt x="25484" y="1027684"/>
                  </a:lnTo>
                  <a:lnTo>
                    <a:pt x="6667" y="983085"/>
                  </a:lnTo>
                  <a:lnTo>
                    <a:pt x="0" y="933450"/>
                  </a:lnTo>
                  <a:lnTo>
                    <a:pt x="0" y="653414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5317" y="1194308"/>
            <a:ext cx="132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33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ng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31991" y="894588"/>
            <a:ext cx="2338070" cy="1384300"/>
            <a:chOff x="6031991" y="894588"/>
            <a:chExt cx="2338070" cy="1384300"/>
          </a:xfrm>
        </p:grpSpPr>
        <p:sp>
          <p:nvSpPr>
            <p:cNvPr id="24" name="object 24"/>
            <p:cNvSpPr/>
            <p:nvPr/>
          </p:nvSpPr>
          <p:spPr>
            <a:xfrm>
              <a:off x="6031991" y="894588"/>
              <a:ext cx="2337816" cy="1383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3713" y="936498"/>
              <a:ext cx="2214880" cy="1260475"/>
            </a:xfrm>
            <a:custGeom>
              <a:avLst/>
              <a:gdLst/>
              <a:ahLst/>
              <a:cxnLst/>
              <a:rect l="l" t="t" r="r" b="b"/>
              <a:pathLst>
                <a:path w="2214879" h="1260475">
                  <a:moveTo>
                    <a:pt x="922655" y="1120139"/>
                  </a:moveTo>
                  <a:lnTo>
                    <a:pt x="369062" y="1120139"/>
                  </a:lnTo>
                  <a:lnTo>
                    <a:pt x="645921" y="1260220"/>
                  </a:lnTo>
                  <a:lnTo>
                    <a:pt x="922655" y="1120139"/>
                  </a:lnTo>
                  <a:close/>
                </a:path>
                <a:path w="2214879" h="1260475">
                  <a:moveTo>
                    <a:pt x="2027682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0" y="933450"/>
                  </a:lnTo>
                  <a:lnTo>
                    <a:pt x="6667" y="983085"/>
                  </a:lnTo>
                  <a:lnTo>
                    <a:pt x="25484" y="1027684"/>
                  </a:lnTo>
                  <a:lnTo>
                    <a:pt x="54673" y="1065466"/>
                  </a:lnTo>
                  <a:lnTo>
                    <a:pt x="92455" y="1094655"/>
                  </a:lnTo>
                  <a:lnTo>
                    <a:pt x="137054" y="1113472"/>
                  </a:lnTo>
                  <a:lnTo>
                    <a:pt x="186689" y="1120139"/>
                  </a:lnTo>
                  <a:lnTo>
                    <a:pt x="2027682" y="1120139"/>
                  </a:lnTo>
                  <a:lnTo>
                    <a:pt x="2077317" y="1113472"/>
                  </a:lnTo>
                  <a:lnTo>
                    <a:pt x="2121915" y="1094655"/>
                  </a:lnTo>
                  <a:lnTo>
                    <a:pt x="2159698" y="1065466"/>
                  </a:lnTo>
                  <a:lnTo>
                    <a:pt x="2188887" y="1027684"/>
                  </a:lnTo>
                  <a:lnTo>
                    <a:pt x="2207704" y="983085"/>
                  </a:lnTo>
                  <a:lnTo>
                    <a:pt x="2214371" y="933450"/>
                  </a:lnTo>
                  <a:lnTo>
                    <a:pt x="2214371" y="186689"/>
                  </a:lnTo>
                  <a:lnTo>
                    <a:pt x="2207704" y="137054"/>
                  </a:lnTo>
                  <a:lnTo>
                    <a:pt x="2188887" y="92456"/>
                  </a:lnTo>
                  <a:lnTo>
                    <a:pt x="2159698" y="54673"/>
                  </a:lnTo>
                  <a:lnTo>
                    <a:pt x="2121916" y="25484"/>
                  </a:lnTo>
                  <a:lnTo>
                    <a:pt x="2077317" y="6667"/>
                  </a:lnTo>
                  <a:lnTo>
                    <a:pt x="2027682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3713" y="936498"/>
              <a:ext cx="2214880" cy="1260475"/>
            </a:xfrm>
            <a:custGeom>
              <a:avLst/>
              <a:gdLst/>
              <a:ahLst/>
              <a:cxnLst/>
              <a:rect l="l" t="t" r="r" b="b"/>
              <a:pathLst>
                <a:path w="2214879" h="1260475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369062" y="0"/>
                  </a:lnTo>
                  <a:lnTo>
                    <a:pt x="922655" y="0"/>
                  </a:lnTo>
                  <a:lnTo>
                    <a:pt x="2027682" y="0"/>
                  </a:lnTo>
                  <a:lnTo>
                    <a:pt x="2077317" y="6667"/>
                  </a:lnTo>
                  <a:lnTo>
                    <a:pt x="2121916" y="25484"/>
                  </a:lnTo>
                  <a:lnTo>
                    <a:pt x="2159698" y="54673"/>
                  </a:lnTo>
                  <a:lnTo>
                    <a:pt x="2188887" y="92456"/>
                  </a:lnTo>
                  <a:lnTo>
                    <a:pt x="2207704" y="137054"/>
                  </a:lnTo>
                  <a:lnTo>
                    <a:pt x="2214371" y="186689"/>
                  </a:lnTo>
                  <a:lnTo>
                    <a:pt x="2214371" y="653414"/>
                  </a:lnTo>
                  <a:lnTo>
                    <a:pt x="2214371" y="933450"/>
                  </a:lnTo>
                  <a:lnTo>
                    <a:pt x="2207704" y="983085"/>
                  </a:lnTo>
                  <a:lnTo>
                    <a:pt x="2188887" y="1027683"/>
                  </a:lnTo>
                  <a:lnTo>
                    <a:pt x="2159698" y="1065466"/>
                  </a:lnTo>
                  <a:lnTo>
                    <a:pt x="2121916" y="1094655"/>
                  </a:lnTo>
                  <a:lnTo>
                    <a:pt x="2077317" y="1113472"/>
                  </a:lnTo>
                  <a:lnTo>
                    <a:pt x="2027682" y="1120139"/>
                  </a:lnTo>
                  <a:lnTo>
                    <a:pt x="922655" y="1120139"/>
                  </a:lnTo>
                  <a:lnTo>
                    <a:pt x="645921" y="1260220"/>
                  </a:lnTo>
                  <a:lnTo>
                    <a:pt x="369062" y="1120139"/>
                  </a:lnTo>
                  <a:lnTo>
                    <a:pt x="186689" y="1120139"/>
                  </a:lnTo>
                  <a:lnTo>
                    <a:pt x="137054" y="1113472"/>
                  </a:lnTo>
                  <a:lnTo>
                    <a:pt x="92455" y="1094655"/>
                  </a:lnTo>
                  <a:lnTo>
                    <a:pt x="54673" y="1065466"/>
                  </a:lnTo>
                  <a:lnTo>
                    <a:pt x="25484" y="1027684"/>
                  </a:lnTo>
                  <a:lnTo>
                    <a:pt x="6667" y="983085"/>
                  </a:lnTo>
                  <a:lnTo>
                    <a:pt x="0" y="933450"/>
                  </a:lnTo>
                  <a:lnTo>
                    <a:pt x="0" y="653414"/>
                  </a:lnTo>
                  <a:lnTo>
                    <a:pt x="0" y="18668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24929" y="1194308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Working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deployable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860290"/>
            <a:chOff x="0" y="0"/>
            <a:chExt cx="9144000" cy="4860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860290"/>
            </a:xfrm>
            <a:custGeom>
              <a:avLst/>
              <a:gdLst/>
              <a:ahLst/>
              <a:cxnLst/>
              <a:rect l="l" t="t" r="r" b="b"/>
              <a:pathLst>
                <a:path w="9144000" h="4860290">
                  <a:moveTo>
                    <a:pt x="9144000" y="0"/>
                  </a:moveTo>
                  <a:lnTo>
                    <a:pt x="0" y="0"/>
                  </a:lnTo>
                  <a:lnTo>
                    <a:pt x="0" y="4860036"/>
                  </a:lnTo>
                  <a:lnTo>
                    <a:pt x="9144000" y="48600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3984" y="175831"/>
              <a:ext cx="541655" cy="548640"/>
            </a:xfrm>
            <a:custGeom>
              <a:avLst/>
              <a:gdLst/>
              <a:ahLst/>
              <a:cxnLst/>
              <a:rect l="l" t="t" r="r" b="b"/>
              <a:pathLst>
                <a:path w="541654" h="548640">
                  <a:moveTo>
                    <a:pt x="204698" y="548436"/>
                  </a:moveTo>
                  <a:lnTo>
                    <a:pt x="138099" y="435838"/>
                  </a:lnTo>
                  <a:lnTo>
                    <a:pt x="110553" y="363804"/>
                  </a:lnTo>
                  <a:lnTo>
                    <a:pt x="117246" y="301282"/>
                  </a:lnTo>
                  <a:lnTo>
                    <a:pt x="153365" y="217220"/>
                  </a:lnTo>
                  <a:lnTo>
                    <a:pt x="92697" y="257225"/>
                  </a:lnTo>
                  <a:lnTo>
                    <a:pt x="59677" y="284365"/>
                  </a:lnTo>
                  <a:lnTo>
                    <a:pt x="42760" y="311048"/>
                  </a:lnTo>
                  <a:lnTo>
                    <a:pt x="30429" y="349707"/>
                  </a:lnTo>
                  <a:lnTo>
                    <a:pt x="78130" y="414248"/>
                  </a:lnTo>
                  <a:lnTo>
                    <a:pt x="112191" y="456450"/>
                  </a:lnTo>
                  <a:lnTo>
                    <a:pt x="148932" y="494982"/>
                  </a:lnTo>
                  <a:lnTo>
                    <a:pt x="204698" y="548436"/>
                  </a:lnTo>
                  <a:close/>
                </a:path>
                <a:path w="541654" h="548640">
                  <a:moveTo>
                    <a:pt x="261391" y="143814"/>
                  </a:moveTo>
                  <a:lnTo>
                    <a:pt x="196519" y="111302"/>
                  </a:lnTo>
                  <a:lnTo>
                    <a:pt x="156502" y="96304"/>
                  </a:lnTo>
                  <a:lnTo>
                    <a:pt x="124764" y="95059"/>
                  </a:lnTo>
                  <a:lnTo>
                    <a:pt x="84734" y="103835"/>
                  </a:lnTo>
                  <a:lnTo>
                    <a:pt x="52870" y="177571"/>
                  </a:lnTo>
                  <a:lnTo>
                    <a:pt x="33413" y="228193"/>
                  </a:lnTo>
                  <a:lnTo>
                    <a:pt x="18440" y="279146"/>
                  </a:lnTo>
                  <a:lnTo>
                    <a:pt x="0" y="353885"/>
                  </a:lnTo>
                  <a:lnTo>
                    <a:pt x="64503" y="240157"/>
                  </a:lnTo>
                  <a:lnTo>
                    <a:pt x="113233" y="180378"/>
                  </a:lnTo>
                  <a:lnTo>
                    <a:pt x="170688" y="154825"/>
                  </a:lnTo>
                  <a:lnTo>
                    <a:pt x="261391" y="143814"/>
                  </a:lnTo>
                  <a:close/>
                </a:path>
                <a:path w="541654" h="548640">
                  <a:moveTo>
                    <a:pt x="378955" y="200507"/>
                  </a:moveTo>
                  <a:lnTo>
                    <a:pt x="374764" y="128333"/>
                  </a:lnTo>
                  <a:lnTo>
                    <a:pt x="367766" y="86309"/>
                  </a:lnTo>
                  <a:lnTo>
                    <a:pt x="352945" y="58267"/>
                  </a:lnTo>
                  <a:lnTo>
                    <a:pt x="325247" y="28041"/>
                  </a:lnTo>
                  <a:lnTo>
                    <a:pt x="245668" y="37249"/>
                  </a:lnTo>
                  <a:lnTo>
                    <a:pt x="192163" y="45720"/>
                  </a:lnTo>
                  <a:lnTo>
                    <a:pt x="140449" y="58343"/>
                  </a:lnTo>
                  <a:lnTo>
                    <a:pt x="66230" y="79959"/>
                  </a:lnTo>
                  <a:lnTo>
                    <a:pt x="197015" y="78486"/>
                  </a:lnTo>
                  <a:lnTo>
                    <a:pt x="273177" y="90551"/>
                  </a:lnTo>
                  <a:lnTo>
                    <a:pt x="324053" y="127457"/>
                  </a:lnTo>
                  <a:lnTo>
                    <a:pt x="378955" y="200507"/>
                  </a:lnTo>
                  <a:close/>
                </a:path>
                <a:path w="541654" h="548640">
                  <a:moveTo>
                    <a:pt x="475043" y="468464"/>
                  </a:moveTo>
                  <a:lnTo>
                    <a:pt x="344284" y="469595"/>
                  </a:lnTo>
                  <a:lnTo>
                    <a:pt x="268173" y="457352"/>
                  </a:lnTo>
                  <a:lnTo>
                    <a:pt x="217474" y="420382"/>
                  </a:lnTo>
                  <a:lnTo>
                    <a:pt x="162915" y="347319"/>
                  </a:lnTo>
                  <a:lnTo>
                    <a:pt x="167106" y="419836"/>
                  </a:lnTo>
                  <a:lnTo>
                    <a:pt x="174040" y="461975"/>
                  </a:lnTo>
                  <a:lnTo>
                    <a:pt x="188683" y="489902"/>
                  </a:lnTo>
                  <a:lnTo>
                    <a:pt x="216039" y="519785"/>
                  </a:lnTo>
                  <a:lnTo>
                    <a:pt x="295948" y="510933"/>
                  </a:lnTo>
                  <a:lnTo>
                    <a:pt x="349567" y="502640"/>
                  </a:lnTo>
                  <a:lnTo>
                    <a:pt x="401167" y="490080"/>
                  </a:lnTo>
                  <a:lnTo>
                    <a:pt x="475043" y="468464"/>
                  </a:lnTo>
                  <a:close/>
                </a:path>
                <a:path w="541654" h="548640">
                  <a:moveTo>
                    <a:pt x="510857" y="198120"/>
                  </a:moveTo>
                  <a:lnTo>
                    <a:pt x="463143" y="133604"/>
                  </a:lnTo>
                  <a:lnTo>
                    <a:pt x="429094" y="91452"/>
                  </a:lnTo>
                  <a:lnTo>
                    <a:pt x="392353" y="53111"/>
                  </a:lnTo>
                  <a:lnTo>
                    <a:pt x="336588" y="0"/>
                  </a:lnTo>
                  <a:lnTo>
                    <a:pt x="403186" y="112598"/>
                  </a:lnTo>
                  <a:lnTo>
                    <a:pt x="430733" y="184619"/>
                  </a:lnTo>
                  <a:lnTo>
                    <a:pt x="424040" y="247142"/>
                  </a:lnTo>
                  <a:lnTo>
                    <a:pt x="387908" y="331203"/>
                  </a:lnTo>
                  <a:lnTo>
                    <a:pt x="448576" y="291198"/>
                  </a:lnTo>
                  <a:lnTo>
                    <a:pt x="481609" y="263994"/>
                  </a:lnTo>
                  <a:lnTo>
                    <a:pt x="498525" y="237134"/>
                  </a:lnTo>
                  <a:lnTo>
                    <a:pt x="510857" y="198120"/>
                  </a:lnTo>
                  <a:close/>
                </a:path>
                <a:path w="541654" h="548640">
                  <a:moveTo>
                    <a:pt x="541286" y="193954"/>
                  </a:moveTo>
                  <a:lnTo>
                    <a:pt x="477126" y="308013"/>
                  </a:lnTo>
                  <a:lnTo>
                    <a:pt x="428574" y="367906"/>
                  </a:lnTo>
                  <a:lnTo>
                    <a:pt x="371170" y="393344"/>
                  </a:lnTo>
                  <a:lnTo>
                    <a:pt x="280492" y="404012"/>
                  </a:lnTo>
                  <a:lnTo>
                    <a:pt x="345338" y="436524"/>
                  </a:lnTo>
                  <a:lnTo>
                    <a:pt x="385305" y="451535"/>
                  </a:lnTo>
                  <a:lnTo>
                    <a:pt x="416864" y="452767"/>
                  </a:lnTo>
                  <a:lnTo>
                    <a:pt x="456552" y="444004"/>
                  </a:lnTo>
                  <a:lnTo>
                    <a:pt x="488416" y="370611"/>
                  </a:lnTo>
                  <a:lnTo>
                    <a:pt x="507873" y="320090"/>
                  </a:lnTo>
                  <a:lnTo>
                    <a:pt x="522846" y="269024"/>
                  </a:lnTo>
                  <a:lnTo>
                    <a:pt x="541286" y="1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49879"/>
              <a:ext cx="3916679" cy="2007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3080" y="959307"/>
            <a:ext cx="5500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Agent-Based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Architectures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1652016"/>
            <a:ext cx="2732532" cy="542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977" y="1703959"/>
            <a:ext cx="244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Examples: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Chef,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Puppet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Agent-Based</a:t>
            </a:r>
            <a:r>
              <a:rPr sz="2800" b="0" spc="1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Architectures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072" y="1531111"/>
            <a:ext cx="8027670" cy="216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Agent-Based</a:t>
            </a:r>
            <a:r>
              <a:rPr sz="2800" b="0" spc="1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Architectures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072" y="1532636"/>
            <a:ext cx="8027670" cy="216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Agent-Based</a:t>
            </a:r>
            <a:r>
              <a:rPr sz="2800" b="0" spc="1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Architectures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072" y="1532636"/>
            <a:ext cx="8027670" cy="216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860290"/>
            <a:chOff x="0" y="0"/>
            <a:chExt cx="9144000" cy="4860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860290"/>
            </a:xfrm>
            <a:custGeom>
              <a:avLst/>
              <a:gdLst/>
              <a:ahLst/>
              <a:cxnLst/>
              <a:rect l="l" t="t" r="r" b="b"/>
              <a:pathLst>
                <a:path w="9144000" h="4860290">
                  <a:moveTo>
                    <a:pt x="9144000" y="0"/>
                  </a:moveTo>
                  <a:lnTo>
                    <a:pt x="0" y="0"/>
                  </a:lnTo>
                  <a:lnTo>
                    <a:pt x="0" y="4860036"/>
                  </a:lnTo>
                  <a:lnTo>
                    <a:pt x="9144000" y="48600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3984" y="175831"/>
              <a:ext cx="541655" cy="548640"/>
            </a:xfrm>
            <a:custGeom>
              <a:avLst/>
              <a:gdLst/>
              <a:ahLst/>
              <a:cxnLst/>
              <a:rect l="l" t="t" r="r" b="b"/>
              <a:pathLst>
                <a:path w="541654" h="548640">
                  <a:moveTo>
                    <a:pt x="204698" y="548436"/>
                  </a:moveTo>
                  <a:lnTo>
                    <a:pt x="138099" y="435838"/>
                  </a:lnTo>
                  <a:lnTo>
                    <a:pt x="110553" y="363804"/>
                  </a:lnTo>
                  <a:lnTo>
                    <a:pt x="117246" y="301282"/>
                  </a:lnTo>
                  <a:lnTo>
                    <a:pt x="153365" y="217220"/>
                  </a:lnTo>
                  <a:lnTo>
                    <a:pt x="92697" y="257225"/>
                  </a:lnTo>
                  <a:lnTo>
                    <a:pt x="59677" y="284365"/>
                  </a:lnTo>
                  <a:lnTo>
                    <a:pt x="42760" y="311048"/>
                  </a:lnTo>
                  <a:lnTo>
                    <a:pt x="30429" y="349707"/>
                  </a:lnTo>
                  <a:lnTo>
                    <a:pt x="78130" y="414248"/>
                  </a:lnTo>
                  <a:lnTo>
                    <a:pt x="112191" y="456450"/>
                  </a:lnTo>
                  <a:lnTo>
                    <a:pt x="148932" y="494982"/>
                  </a:lnTo>
                  <a:lnTo>
                    <a:pt x="204698" y="548436"/>
                  </a:lnTo>
                  <a:close/>
                </a:path>
                <a:path w="541654" h="548640">
                  <a:moveTo>
                    <a:pt x="261391" y="143814"/>
                  </a:moveTo>
                  <a:lnTo>
                    <a:pt x="196519" y="111302"/>
                  </a:lnTo>
                  <a:lnTo>
                    <a:pt x="156502" y="96304"/>
                  </a:lnTo>
                  <a:lnTo>
                    <a:pt x="124764" y="95059"/>
                  </a:lnTo>
                  <a:lnTo>
                    <a:pt x="84734" y="103835"/>
                  </a:lnTo>
                  <a:lnTo>
                    <a:pt x="52870" y="177571"/>
                  </a:lnTo>
                  <a:lnTo>
                    <a:pt x="33413" y="228193"/>
                  </a:lnTo>
                  <a:lnTo>
                    <a:pt x="18440" y="279146"/>
                  </a:lnTo>
                  <a:lnTo>
                    <a:pt x="0" y="353885"/>
                  </a:lnTo>
                  <a:lnTo>
                    <a:pt x="64503" y="240157"/>
                  </a:lnTo>
                  <a:lnTo>
                    <a:pt x="113233" y="180378"/>
                  </a:lnTo>
                  <a:lnTo>
                    <a:pt x="170688" y="154825"/>
                  </a:lnTo>
                  <a:lnTo>
                    <a:pt x="261391" y="143814"/>
                  </a:lnTo>
                  <a:close/>
                </a:path>
                <a:path w="541654" h="548640">
                  <a:moveTo>
                    <a:pt x="378955" y="200507"/>
                  </a:moveTo>
                  <a:lnTo>
                    <a:pt x="374764" y="128333"/>
                  </a:lnTo>
                  <a:lnTo>
                    <a:pt x="367766" y="86309"/>
                  </a:lnTo>
                  <a:lnTo>
                    <a:pt x="352945" y="58267"/>
                  </a:lnTo>
                  <a:lnTo>
                    <a:pt x="325247" y="28041"/>
                  </a:lnTo>
                  <a:lnTo>
                    <a:pt x="245668" y="37249"/>
                  </a:lnTo>
                  <a:lnTo>
                    <a:pt x="192163" y="45720"/>
                  </a:lnTo>
                  <a:lnTo>
                    <a:pt x="140449" y="58343"/>
                  </a:lnTo>
                  <a:lnTo>
                    <a:pt x="66230" y="79959"/>
                  </a:lnTo>
                  <a:lnTo>
                    <a:pt x="197015" y="78486"/>
                  </a:lnTo>
                  <a:lnTo>
                    <a:pt x="273177" y="90551"/>
                  </a:lnTo>
                  <a:lnTo>
                    <a:pt x="324053" y="127457"/>
                  </a:lnTo>
                  <a:lnTo>
                    <a:pt x="378955" y="200507"/>
                  </a:lnTo>
                  <a:close/>
                </a:path>
                <a:path w="541654" h="548640">
                  <a:moveTo>
                    <a:pt x="475043" y="468464"/>
                  </a:moveTo>
                  <a:lnTo>
                    <a:pt x="344284" y="469595"/>
                  </a:lnTo>
                  <a:lnTo>
                    <a:pt x="268173" y="457352"/>
                  </a:lnTo>
                  <a:lnTo>
                    <a:pt x="217474" y="420382"/>
                  </a:lnTo>
                  <a:lnTo>
                    <a:pt x="162915" y="347319"/>
                  </a:lnTo>
                  <a:lnTo>
                    <a:pt x="167106" y="419836"/>
                  </a:lnTo>
                  <a:lnTo>
                    <a:pt x="174040" y="461975"/>
                  </a:lnTo>
                  <a:lnTo>
                    <a:pt x="188683" y="489902"/>
                  </a:lnTo>
                  <a:lnTo>
                    <a:pt x="216039" y="519785"/>
                  </a:lnTo>
                  <a:lnTo>
                    <a:pt x="295948" y="510933"/>
                  </a:lnTo>
                  <a:lnTo>
                    <a:pt x="349567" y="502640"/>
                  </a:lnTo>
                  <a:lnTo>
                    <a:pt x="401167" y="490080"/>
                  </a:lnTo>
                  <a:lnTo>
                    <a:pt x="475043" y="468464"/>
                  </a:lnTo>
                  <a:close/>
                </a:path>
                <a:path w="541654" h="548640">
                  <a:moveTo>
                    <a:pt x="510857" y="198120"/>
                  </a:moveTo>
                  <a:lnTo>
                    <a:pt x="463143" y="133604"/>
                  </a:lnTo>
                  <a:lnTo>
                    <a:pt x="429094" y="91452"/>
                  </a:lnTo>
                  <a:lnTo>
                    <a:pt x="392353" y="53111"/>
                  </a:lnTo>
                  <a:lnTo>
                    <a:pt x="336588" y="0"/>
                  </a:lnTo>
                  <a:lnTo>
                    <a:pt x="403186" y="112598"/>
                  </a:lnTo>
                  <a:lnTo>
                    <a:pt x="430733" y="184619"/>
                  </a:lnTo>
                  <a:lnTo>
                    <a:pt x="424040" y="247142"/>
                  </a:lnTo>
                  <a:lnTo>
                    <a:pt x="387908" y="331203"/>
                  </a:lnTo>
                  <a:lnTo>
                    <a:pt x="448576" y="291198"/>
                  </a:lnTo>
                  <a:lnTo>
                    <a:pt x="481609" y="263994"/>
                  </a:lnTo>
                  <a:lnTo>
                    <a:pt x="498525" y="237134"/>
                  </a:lnTo>
                  <a:lnTo>
                    <a:pt x="510857" y="198120"/>
                  </a:lnTo>
                  <a:close/>
                </a:path>
                <a:path w="541654" h="548640">
                  <a:moveTo>
                    <a:pt x="541286" y="193954"/>
                  </a:moveTo>
                  <a:lnTo>
                    <a:pt x="477126" y="308013"/>
                  </a:lnTo>
                  <a:lnTo>
                    <a:pt x="428574" y="367906"/>
                  </a:lnTo>
                  <a:lnTo>
                    <a:pt x="371170" y="393344"/>
                  </a:lnTo>
                  <a:lnTo>
                    <a:pt x="280492" y="404012"/>
                  </a:lnTo>
                  <a:lnTo>
                    <a:pt x="345338" y="436524"/>
                  </a:lnTo>
                  <a:lnTo>
                    <a:pt x="385305" y="451535"/>
                  </a:lnTo>
                  <a:lnTo>
                    <a:pt x="416864" y="452767"/>
                  </a:lnTo>
                  <a:lnTo>
                    <a:pt x="456552" y="444004"/>
                  </a:lnTo>
                  <a:lnTo>
                    <a:pt x="488416" y="370611"/>
                  </a:lnTo>
                  <a:lnTo>
                    <a:pt x="507873" y="320090"/>
                  </a:lnTo>
                  <a:lnTo>
                    <a:pt x="522846" y="269024"/>
                  </a:lnTo>
                  <a:lnTo>
                    <a:pt x="541286" y="1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49879"/>
              <a:ext cx="3916679" cy="2007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3080" y="959307"/>
            <a:ext cx="487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Agentless</a:t>
            </a:r>
            <a:r>
              <a:rPr sz="4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Architectures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1652016"/>
            <a:ext cx="2170176" cy="542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977" y="1703959"/>
            <a:ext cx="18821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Examples: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Ansible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625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45" dirty="0">
                <a:solidFill>
                  <a:srgbClr val="302E30"/>
                </a:solidFill>
                <a:latin typeface="Arial"/>
                <a:cs typeface="Arial"/>
              </a:rPr>
              <a:t>Ansible’s </a:t>
            </a:r>
            <a:r>
              <a:rPr sz="2800" b="0" spc="-160" dirty="0">
                <a:solidFill>
                  <a:srgbClr val="302E30"/>
                </a:solidFill>
                <a:latin typeface="Arial"/>
                <a:cs typeface="Arial"/>
              </a:rPr>
              <a:t>Agentless</a:t>
            </a:r>
            <a:r>
              <a:rPr sz="2800" b="0" spc="-13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b="0" spc="-75" dirty="0">
                <a:solidFill>
                  <a:srgbClr val="302E30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636" y="870203"/>
            <a:ext cx="5704727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625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45" dirty="0">
                <a:solidFill>
                  <a:srgbClr val="302E30"/>
                </a:solidFill>
                <a:latin typeface="Arial"/>
                <a:cs typeface="Arial"/>
              </a:rPr>
              <a:t>Ansible’s </a:t>
            </a:r>
            <a:r>
              <a:rPr sz="2800" b="0" spc="-160" dirty="0">
                <a:solidFill>
                  <a:srgbClr val="302E30"/>
                </a:solidFill>
                <a:latin typeface="Arial"/>
                <a:cs typeface="Arial"/>
              </a:rPr>
              <a:t>Agentless</a:t>
            </a:r>
            <a:r>
              <a:rPr sz="2800" b="0" spc="-13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b="0" spc="-75" dirty="0">
                <a:solidFill>
                  <a:srgbClr val="302E30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636" y="870203"/>
            <a:ext cx="5704727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625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45" dirty="0">
                <a:solidFill>
                  <a:srgbClr val="302E30"/>
                </a:solidFill>
                <a:latin typeface="Arial"/>
                <a:cs typeface="Arial"/>
              </a:rPr>
              <a:t>Ansible’s </a:t>
            </a:r>
            <a:r>
              <a:rPr sz="2800" b="0" spc="-160" dirty="0">
                <a:solidFill>
                  <a:srgbClr val="302E30"/>
                </a:solidFill>
                <a:latin typeface="Arial"/>
                <a:cs typeface="Arial"/>
              </a:rPr>
              <a:t>Agentless</a:t>
            </a:r>
            <a:r>
              <a:rPr sz="2800" b="0" spc="-13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b="0" spc="-75" dirty="0">
                <a:solidFill>
                  <a:srgbClr val="302E30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636" y="870203"/>
            <a:ext cx="5704727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625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45" dirty="0">
                <a:solidFill>
                  <a:srgbClr val="302E30"/>
                </a:solidFill>
                <a:latin typeface="Arial"/>
                <a:cs typeface="Arial"/>
              </a:rPr>
              <a:t>Ansible’s </a:t>
            </a:r>
            <a:r>
              <a:rPr sz="2800" b="0" spc="-160" dirty="0">
                <a:solidFill>
                  <a:srgbClr val="302E30"/>
                </a:solidFill>
                <a:latin typeface="Arial"/>
                <a:cs typeface="Arial"/>
              </a:rPr>
              <a:t>Agentless</a:t>
            </a:r>
            <a:r>
              <a:rPr sz="2800" b="0" spc="-13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b="0" spc="-75" dirty="0">
                <a:solidFill>
                  <a:srgbClr val="302E30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636" y="870203"/>
            <a:ext cx="5704727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74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Utmost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Goal: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Minimize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Cycle</a:t>
            </a:r>
            <a:r>
              <a:rPr sz="2800" b="0" spc="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394140"/>
            <a:ext cx="8489315" cy="800735"/>
            <a:chOff x="367220" y="2394140"/>
            <a:chExt cx="8489315" cy="800735"/>
          </a:xfrm>
        </p:grpSpPr>
        <p:sp>
          <p:nvSpPr>
            <p:cNvPr id="4" name="object 4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1"/>
                  </a:lnTo>
                  <a:lnTo>
                    <a:pt x="0" y="187071"/>
                  </a:lnTo>
                  <a:lnTo>
                    <a:pt x="187071" y="374142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4"/>
                  </a:lnTo>
                  <a:lnTo>
                    <a:pt x="8462771" y="374142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1"/>
                  </a:moveTo>
                  <a:lnTo>
                    <a:pt x="8088630" y="187071"/>
                  </a:lnTo>
                  <a:lnTo>
                    <a:pt x="8088630" y="0"/>
                  </a:lnTo>
                  <a:lnTo>
                    <a:pt x="8462771" y="374142"/>
                  </a:lnTo>
                  <a:lnTo>
                    <a:pt x="8088630" y="748284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2"/>
                  </a:lnTo>
                  <a:lnTo>
                    <a:pt x="0" y="18707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9068" y="2427731"/>
              <a:ext cx="4287520" cy="759460"/>
            </a:xfrm>
            <a:custGeom>
              <a:avLst/>
              <a:gdLst/>
              <a:ahLst/>
              <a:cxnLst/>
              <a:rect l="l" t="t" r="r" b="b"/>
              <a:pathLst>
                <a:path w="4287520" h="759460">
                  <a:moveTo>
                    <a:pt x="0" y="0"/>
                  </a:moveTo>
                  <a:lnTo>
                    <a:pt x="1269" y="759079"/>
                  </a:lnTo>
                </a:path>
                <a:path w="4287520" h="759460">
                  <a:moveTo>
                    <a:pt x="4287011" y="0"/>
                  </a:moveTo>
                  <a:lnTo>
                    <a:pt x="4287011" y="751840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3822" y="3005708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feature cycle</a:t>
            </a:r>
            <a:r>
              <a:rPr sz="1800" spc="-4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02E3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2783" y="990600"/>
            <a:ext cx="4714240" cy="2226945"/>
            <a:chOff x="2462783" y="990600"/>
            <a:chExt cx="4714240" cy="2226945"/>
          </a:xfrm>
        </p:grpSpPr>
        <p:sp>
          <p:nvSpPr>
            <p:cNvPr id="9" name="object 9"/>
            <p:cNvSpPr/>
            <p:nvPr/>
          </p:nvSpPr>
          <p:spPr>
            <a:xfrm>
              <a:off x="2462784" y="313943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5">
                  <a:moveTo>
                    <a:pt x="974598" y="33274"/>
                  </a:moveTo>
                  <a:lnTo>
                    <a:pt x="76200" y="33274"/>
                  </a:lnTo>
                  <a:lnTo>
                    <a:pt x="76200" y="1524"/>
                  </a:lnTo>
                  <a:lnTo>
                    <a:pt x="0" y="39624"/>
                  </a:lnTo>
                  <a:lnTo>
                    <a:pt x="76200" y="77724"/>
                  </a:lnTo>
                  <a:lnTo>
                    <a:pt x="76200" y="45974"/>
                  </a:lnTo>
                  <a:lnTo>
                    <a:pt x="974598" y="45974"/>
                  </a:lnTo>
                  <a:lnTo>
                    <a:pt x="974598" y="33274"/>
                  </a:lnTo>
                  <a:close/>
                </a:path>
                <a:path w="4253230" h="78105">
                  <a:moveTo>
                    <a:pt x="4252976" y="38100"/>
                  </a:moveTo>
                  <a:lnTo>
                    <a:pt x="4240276" y="31750"/>
                  </a:lnTo>
                  <a:lnTo>
                    <a:pt x="4176763" y="0"/>
                  </a:lnTo>
                  <a:lnTo>
                    <a:pt x="4176763" y="31750"/>
                  </a:lnTo>
                  <a:lnTo>
                    <a:pt x="3206496" y="31750"/>
                  </a:lnTo>
                  <a:lnTo>
                    <a:pt x="3206496" y="44450"/>
                  </a:lnTo>
                  <a:lnTo>
                    <a:pt x="4176763" y="44450"/>
                  </a:lnTo>
                  <a:lnTo>
                    <a:pt x="4176763" y="76200"/>
                  </a:lnTo>
                  <a:lnTo>
                    <a:pt x="4240276" y="44450"/>
                  </a:lnTo>
                  <a:lnTo>
                    <a:pt x="4252976" y="38100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4481" y="201244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1"/>
                  </a:lnTo>
                  <a:lnTo>
                    <a:pt x="978407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4481" y="201244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2" y="121157"/>
                  </a:lnTo>
                  <a:lnTo>
                    <a:pt x="736092" y="0"/>
                  </a:lnTo>
                  <a:lnTo>
                    <a:pt x="978407" y="242315"/>
                  </a:lnTo>
                  <a:lnTo>
                    <a:pt x="736092" y="484631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7705" y="201244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6" y="0"/>
                  </a:move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8408" y="363474"/>
                  </a:lnTo>
                  <a:lnTo>
                    <a:pt x="978408" y="121157"/>
                  </a:lnTo>
                  <a:lnTo>
                    <a:pt x="242316" y="121157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8992" y="990600"/>
              <a:ext cx="877679" cy="1069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7705" y="201244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978408" y="121157"/>
                  </a:moveTo>
                  <a:lnTo>
                    <a:pt x="242316" y="121157"/>
                  </a:lnTo>
                  <a:lnTo>
                    <a:pt x="242316" y="0"/>
                  </a:ln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8408" y="363474"/>
                  </a:lnTo>
                  <a:lnTo>
                    <a:pt x="978408" y="121157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32217" y="3083813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65074" y="751331"/>
            <a:ext cx="762274" cy="141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06854" y="2101722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6791" y="4903947"/>
            <a:ext cx="133350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800" dirty="0">
                <a:solidFill>
                  <a:srgbClr val="D9D9D9"/>
                </a:solidFill>
                <a:latin typeface="Arial"/>
                <a:cs typeface="Arial"/>
              </a:r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10050" y="2059685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mi</a:t>
            </a:r>
            <a:r>
              <a:rPr sz="1800" spc="-15" dirty="0">
                <a:solidFill>
                  <a:srgbClr val="302E3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im</a:t>
            </a:r>
            <a:r>
              <a:rPr sz="1800" spc="-15" dirty="0">
                <a:solidFill>
                  <a:srgbClr val="302E3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9027" y="2101722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860290"/>
            <a:chOff x="0" y="0"/>
            <a:chExt cx="9144000" cy="4860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860290"/>
            </a:xfrm>
            <a:custGeom>
              <a:avLst/>
              <a:gdLst/>
              <a:ahLst/>
              <a:cxnLst/>
              <a:rect l="l" t="t" r="r" b="b"/>
              <a:pathLst>
                <a:path w="9144000" h="4860290">
                  <a:moveTo>
                    <a:pt x="9144000" y="0"/>
                  </a:moveTo>
                  <a:lnTo>
                    <a:pt x="0" y="0"/>
                  </a:lnTo>
                  <a:lnTo>
                    <a:pt x="0" y="4860036"/>
                  </a:lnTo>
                  <a:lnTo>
                    <a:pt x="9144000" y="48600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3984" y="175831"/>
              <a:ext cx="541655" cy="548640"/>
            </a:xfrm>
            <a:custGeom>
              <a:avLst/>
              <a:gdLst/>
              <a:ahLst/>
              <a:cxnLst/>
              <a:rect l="l" t="t" r="r" b="b"/>
              <a:pathLst>
                <a:path w="541654" h="548640">
                  <a:moveTo>
                    <a:pt x="204698" y="548436"/>
                  </a:moveTo>
                  <a:lnTo>
                    <a:pt x="138099" y="435838"/>
                  </a:lnTo>
                  <a:lnTo>
                    <a:pt x="110553" y="363804"/>
                  </a:lnTo>
                  <a:lnTo>
                    <a:pt x="117246" y="301282"/>
                  </a:lnTo>
                  <a:lnTo>
                    <a:pt x="153365" y="217220"/>
                  </a:lnTo>
                  <a:lnTo>
                    <a:pt x="92697" y="257225"/>
                  </a:lnTo>
                  <a:lnTo>
                    <a:pt x="59677" y="284365"/>
                  </a:lnTo>
                  <a:lnTo>
                    <a:pt x="42760" y="311048"/>
                  </a:lnTo>
                  <a:lnTo>
                    <a:pt x="30429" y="349707"/>
                  </a:lnTo>
                  <a:lnTo>
                    <a:pt x="78130" y="414248"/>
                  </a:lnTo>
                  <a:lnTo>
                    <a:pt x="112191" y="456450"/>
                  </a:lnTo>
                  <a:lnTo>
                    <a:pt x="148932" y="494982"/>
                  </a:lnTo>
                  <a:lnTo>
                    <a:pt x="204698" y="548436"/>
                  </a:lnTo>
                  <a:close/>
                </a:path>
                <a:path w="541654" h="548640">
                  <a:moveTo>
                    <a:pt x="261391" y="143814"/>
                  </a:moveTo>
                  <a:lnTo>
                    <a:pt x="196519" y="111302"/>
                  </a:lnTo>
                  <a:lnTo>
                    <a:pt x="156502" y="96304"/>
                  </a:lnTo>
                  <a:lnTo>
                    <a:pt x="124764" y="95059"/>
                  </a:lnTo>
                  <a:lnTo>
                    <a:pt x="84734" y="103835"/>
                  </a:lnTo>
                  <a:lnTo>
                    <a:pt x="52870" y="177571"/>
                  </a:lnTo>
                  <a:lnTo>
                    <a:pt x="33413" y="228193"/>
                  </a:lnTo>
                  <a:lnTo>
                    <a:pt x="18440" y="279146"/>
                  </a:lnTo>
                  <a:lnTo>
                    <a:pt x="0" y="353885"/>
                  </a:lnTo>
                  <a:lnTo>
                    <a:pt x="64503" y="240157"/>
                  </a:lnTo>
                  <a:lnTo>
                    <a:pt x="113233" y="180378"/>
                  </a:lnTo>
                  <a:lnTo>
                    <a:pt x="170688" y="154825"/>
                  </a:lnTo>
                  <a:lnTo>
                    <a:pt x="261391" y="143814"/>
                  </a:lnTo>
                  <a:close/>
                </a:path>
                <a:path w="541654" h="548640">
                  <a:moveTo>
                    <a:pt x="378955" y="200507"/>
                  </a:moveTo>
                  <a:lnTo>
                    <a:pt x="374764" y="128333"/>
                  </a:lnTo>
                  <a:lnTo>
                    <a:pt x="367766" y="86309"/>
                  </a:lnTo>
                  <a:lnTo>
                    <a:pt x="352945" y="58267"/>
                  </a:lnTo>
                  <a:lnTo>
                    <a:pt x="325247" y="28041"/>
                  </a:lnTo>
                  <a:lnTo>
                    <a:pt x="245668" y="37249"/>
                  </a:lnTo>
                  <a:lnTo>
                    <a:pt x="192163" y="45720"/>
                  </a:lnTo>
                  <a:lnTo>
                    <a:pt x="140449" y="58343"/>
                  </a:lnTo>
                  <a:lnTo>
                    <a:pt x="66230" y="79959"/>
                  </a:lnTo>
                  <a:lnTo>
                    <a:pt x="197015" y="78486"/>
                  </a:lnTo>
                  <a:lnTo>
                    <a:pt x="273177" y="90551"/>
                  </a:lnTo>
                  <a:lnTo>
                    <a:pt x="324053" y="127457"/>
                  </a:lnTo>
                  <a:lnTo>
                    <a:pt x="378955" y="200507"/>
                  </a:lnTo>
                  <a:close/>
                </a:path>
                <a:path w="541654" h="548640">
                  <a:moveTo>
                    <a:pt x="475043" y="468464"/>
                  </a:moveTo>
                  <a:lnTo>
                    <a:pt x="344284" y="469595"/>
                  </a:lnTo>
                  <a:lnTo>
                    <a:pt x="268173" y="457352"/>
                  </a:lnTo>
                  <a:lnTo>
                    <a:pt x="217474" y="420382"/>
                  </a:lnTo>
                  <a:lnTo>
                    <a:pt x="162915" y="347319"/>
                  </a:lnTo>
                  <a:lnTo>
                    <a:pt x="167106" y="419836"/>
                  </a:lnTo>
                  <a:lnTo>
                    <a:pt x="174040" y="461975"/>
                  </a:lnTo>
                  <a:lnTo>
                    <a:pt x="188683" y="489902"/>
                  </a:lnTo>
                  <a:lnTo>
                    <a:pt x="216039" y="519785"/>
                  </a:lnTo>
                  <a:lnTo>
                    <a:pt x="295948" y="510933"/>
                  </a:lnTo>
                  <a:lnTo>
                    <a:pt x="349567" y="502640"/>
                  </a:lnTo>
                  <a:lnTo>
                    <a:pt x="401167" y="490080"/>
                  </a:lnTo>
                  <a:lnTo>
                    <a:pt x="475043" y="468464"/>
                  </a:lnTo>
                  <a:close/>
                </a:path>
                <a:path w="541654" h="548640">
                  <a:moveTo>
                    <a:pt x="510857" y="198120"/>
                  </a:moveTo>
                  <a:lnTo>
                    <a:pt x="463143" y="133604"/>
                  </a:lnTo>
                  <a:lnTo>
                    <a:pt x="429094" y="91452"/>
                  </a:lnTo>
                  <a:lnTo>
                    <a:pt x="392353" y="53111"/>
                  </a:lnTo>
                  <a:lnTo>
                    <a:pt x="336588" y="0"/>
                  </a:lnTo>
                  <a:lnTo>
                    <a:pt x="403186" y="112598"/>
                  </a:lnTo>
                  <a:lnTo>
                    <a:pt x="430733" y="184619"/>
                  </a:lnTo>
                  <a:lnTo>
                    <a:pt x="424040" y="247142"/>
                  </a:lnTo>
                  <a:lnTo>
                    <a:pt x="387908" y="331203"/>
                  </a:lnTo>
                  <a:lnTo>
                    <a:pt x="448576" y="291198"/>
                  </a:lnTo>
                  <a:lnTo>
                    <a:pt x="481609" y="263994"/>
                  </a:lnTo>
                  <a:lnTo>
                    <a:pt x="498525" y="237134"/>
                  </a:lnTo>
                  <a:lnTo>
                    <a:pt x="510857" y="198120"/>
                  </a:lnTo>
                  <a:close/>
                </a:path>
                <a:path w="541654" h="548640">
                  <a:moveTo>
                    <a:pt x="541286" y="193954"/>
                  </a:moveTo>
                  <a:lnTo>
                    <a:pt x="477126" y="308013"/>
                  </a:lnTo>
                  <a:lnTo>
                    <a:pt x="428574" y="367906"/>
                  </a:lnTo>
                  <a:lnTo>
                    <a:pt x="371170" y="393344"/>
                  </a:lnTo>
                  <a:lnTo>
                    <a:pt x="280492" y="404012"/>
                  </a:lnTo>
                  <a:lnTo>
                    <a:pt x="345338" y="436524"/>
                  </a:lnTo>
                  <a:lnTo>
                    <a:pt x="385305" y="451535"/>
                  </a:lnTo>
                  <a:lnTo>
                    <a:pt x="416864" y="452767"/>
                  </a:lnTo>
                  <a:lnTo>
                    <a:pt x="456552" y="444004"/>
                  </a:lnTo>
                  <a:lnTo>
                    <a:pt x="488416" y="370611"/>
                  </a:lnTo>
                  <a:lnTo>
                    <a:pt x="507873" y="320090"/>
                  </a:lnTo>
                  <a:lnTo>
                    <a:pt x="522846" y="269024"/>
                  </a:lnTo>
                  <a:lnTo>
                    <a:pt x="541286" y="1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49879"/>
              <a:ext cx="3916679" cy="2007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3080" y="959307"/>
            <a:ext cx="7037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rlito"/>
                <a:cs typeface="Carlito"/>
              </a:rPr>
              <a:t>Ansible is an </a:t>
            </a:r>
            <a:r>
              <a:rPr sz="4000" b="0" spc="-20" dirty="0">
                <a:latin typeface="Carlito"/>
                <a:cs typeface="Carlito"/>
              </a:rPr>
              <a:t>Orchestration</a:t>
            </a:r>
            <a:r>
              <a:rPr sz="4000" b="0" spc="-70" dirty="0">
                <a:latin typeface="Carlito"/>
                <a:cs typeface="Carlito"/>
              </a:rPr>
              <a:t> </a:t>
            </a:r>
            <a:r>
              <a:rPr sz="4000" b="0" spc="-5" dirty="0">
                <a:latin typeface="Carlito"/>
                <a:cs typeface="Carlito"/>
              </a:rPr>
              <a:t>Engine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8803" y="2133600"/>
            <a:ext cx="1856739" cy="1463040"/>
            <a:chOff x="4908803" y="2133600"/>
            <a:chExt cx="1856739" cy="1463040"/>
          </a:xfrm>
        </p:grpSpPr>
        <p:sp>
          <p:nvSpPr>
            <p:cNvPr id="8" name="object 8"/>
            <p:cNvSpPr/>
            <p:nvPr/>
          </p:nvSpPr>
          <p:spPr>
            <a:xfrm>
              <a:off x="4908803" y="2680716"/>
              <a:ext cx="1028700" cy="7117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2599" y="2133600"/>
              <a:ext cx="867155" cy="598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1243" y="2639568"/>
              <a:ext cx="1383792" cy="957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3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an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800" b="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476" y="1251724"/>
            <a:ext cx="5391332" cy="2859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925" y="226477"/>
            <a:ext cx="229253" cy="24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3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an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800" b="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9729" y="1716808"/>
            <a:ext cx="3469873" cy="2717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925" y="226477"/>
            <a:ext cx="229253" cy="24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3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an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800" b="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723900"/>
            <a:ext cx="3834384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925" y="226477"/>
            <a:ext cx="229253" cy="24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3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an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800" b="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725423"/>
            <a:ext cx="4050791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925" y="226477"/>
            <a:ext cx="229253" cy="24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3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an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800" b="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725423"/>
            <a:ext cx="4050791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925" y="226477"/>
            <a:ext cx="229253" cy="24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3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an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800" b="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725423"/>
            <a:ext cx="4050791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925" y="226477"/>
            <a:ext cx="229253" cy="24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713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Global Google </a:t>
            </a:r>
            <a:r>
              <a:rPr sz="2800" b="0" spc="-35" dirty="0">
                <a:solidFill>
                  <a:srgbClr val="302E30"/>
                </a:solidFill>
                <a:latin typeface="Carlito"/>
                <a:cs typeface="Carlito"/>
              </a:rPr>
              <a:t>Trends: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Chef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vs. Puppet vs.</a:t>
            </a:r>
            <a:r>
              <a:rPr sz="2800" b="0" spc="15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0708" y="1247140"/>
            <a:ext cx="8343900" cy="2755900"/>
            <a:chOff x="330708" y="1247140"/>
            <a:chExt cx="8343900" cy="2755900"/>
          </a:xfrm>
        </p:grpSpPr>
        <p:sp>
          <p:nvSpPr>
            <p:cNvPr id="4" name="object 4"/>
            <p:cNvSpPr/>
            <p:nvPr/>
          </p:nvSpPr>
          <p:spPr>
            <a:xfrm>
              <a:off x="330708" y="1247140"/>
              <a:ext cx="8343900" cy="2755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1343" y="1348740"/>
              <a:ext cx="947928" cy="850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2115" y="1450848"/>
              <a:ext cx="784859" cy="565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3065" y="1390650"/>
              <a:ext cx="824865" cy="726440"/>
            </a:xfrm>
            <a:custGeom>
              <a:avLst/>
              <a:gdLst/>
              <a:ahLst/>
              <a:cxnLst/>
              <a:rect l="l" t="t" r="r" b="b"/>
              <a:pathLst>
                <a:path w="824864" h="726439">
                  <a:moveTo>
                    <a:pt x="343534" y="580644"/>
                  </a:moveTo>
                  <a:lnTo>
                    <a:pt x="137413" y="580644"/>
                  </a:lnTo>
                  <a:lnTo>
                    <a:pt x="237870" y="726439"/>
                  </a:lnTo>
                  <a:lnTo>
                    <a:pt x="343534" y="580644"/>
                  </a:lnTo>
                  <a:close/>
                </a:path>
                <a:path w="824864" h="726439">
                  <a:moveTo>
                    <a:pt x="727709" y="0"/>
                  </a:moveTo>
                  <a:lnTo>
                    <a:pt x="96773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70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3" y="580644"/>
                  </a:lnTo>
                  <a:lnTo>
                    <a:pt x="727709" y="580644"/>
                  </a:lnTo>
                  <a:lnTo>
                    <a:pt x="765387" y="573041"/>
                  </a:lnTo>
                  <a:lnTo>
                    <a:pt x="796147" y="552307"/>
                  </a:lnTo>
                  <a:lnTo>
                    <a:pt x="816881" y="521547"/>
                  </a:lnTo>
                  <a:lnTo>
                    <a:pt x="824483" y="483870"/>
                  </a:lnTo>
                  <a:lnTo>
                    <a:pt x="824483" y="96774"/>
                  </a:lnTo>
                  <a:lnTo>
                    <a:pt x="816881" y="59096"/>
                  </a:lnTo>
                  <a:lnTo>
                    <a:pt x="796147" y="28336"/>
                  </a:lnTo>
                  <a:lnTo>
                    <a:pt x="765387" y="7602"/>
                  </a:lnTo>
                  <a:lnTo>
                    <a:pt x="727709" y="0"/>
                  </a:lnTo>
                  <a:close/>
                </a:path>
              </a:pathLst>
            </a:custGeom>
            <a:solidFill>
              <a:srgbClr val="5A7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3065" y="1390650"/>
              <a:ext cx="824865" cy="726440"/>
            </a:xfrm>
            <a:custGeom>
              <a:avLst/>
              <a:gdLst/>
              <a:ahLst/>
              <a:cxnLst/>
              <a:rect l="l" t="t" r="r" b="b"/>
              <a:pathLst>
                <a:path w="824864" h="726439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3" y="0"/>
                  </a:lnTo>
                  <a:lnTo>
                    <a:pt x="137413" y="0"/>
                  </a:lnTo>
                  <a:lnTo>
                    <a:pt x="343534" y="0"/>
                  </a:lnTo>
                  <a:lnTo>
                    <a:pt x="727709" y="0"/>
                  </a:lnTo>
                  <a:lnTo>
                    <a:pt x="765387" y="7602"/>
                  </a:lnTo>
                  <a:lnTo>
                    <a:pt x="796147" y="28336"/>
                  </a:lnTo>
                  <a:lnTo>
                    <a:pt x="816881" y="59096"/>
                  </a:lnTo>
                  <a:lnTo>
                    <a:pt x="824483" y="96774"/>
                  </a:lnTo>
                  <a:lnTo>
                    <a:pt x="824483" y="338709"/>
                  </a:lnTo>
                  <a:lnTo>
                    <a:pt x="824483" y="483870"/>
                  </a:lnTo>
                  <a:lnTo>
                    <a:pt x="816881" y="521547"/>
                  </a:lnTo>
                  <a:lnTo>
                    <a:pt x="796147" y="552307"/>
                  </a:lnTo>
                  <a:lnTo>
                    <a:pt x="765387" y="573041"/>
                  </a:lnTo>
                  <a:lnTo>
                    <a:pt x="727709" y="580644"/>
                  </a:lnTo>
                  <a:lnTo>
                    <a:pt x="343534" y="580644"/>
                  </a:lnTo>
                  <a:lnTo>
                    <a:pt x="237870" y="726439"/>
                  </a:lnTo>
                  <a:lnTo>
                    <a:pt x="137413" y="580644"/>
                  </a:lnTo>
                  <a:lnTo>
                    <a:pt x="96773" y="580644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70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19882" y="1516126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Chef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22064" y="1842516"/>
            <a:ext cx="1149350" cy="850900"/>
            <a:chOff x="4322064" y="1842516"/>
            <a:chExt cx="1149350" cy="850900"/>
          </a:xfrm>
        </p:grpSpPr>
        <p:sp>
          <p:nvSpPr>
            <p:cNvPr id="11" name="object 11"/>
            <p:cNvSpPr/>
            <p:nvPr/>
          </p:nvSpPr>
          <p:spPr>
            <a:xfrm>
              <a:off x="4322064" y="1842516"/>
              <a:ext cx="1149096" cy="850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3024" y="1943100"/>
              <a:ext cx="1027176" cy="56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3786" y="1884426"/>
              <a:ext cx="1026160" cy="726440"/>
            </a:xfrm>
            <a:custGeom>
              <a:avLst/>
              <a:gdLst/>
              <a:ahLst/>
              <a:cxnLst/>
              <a:rect l="l" t="t" r="r" b="b"/>
              <a:pathLst>
                <a:path w="1026160" h="726439">
                  <a:moveTo>
                    <a:pt x="427354" y="580644"/>
                  </a:moveTo>
                  <a:lnTo>
                    <a:pt x="170941" y="580644"/>
                  </a:lnTo>
                  <a:lnTo>
                    <a:pt x="295910" y="726440"/>
                  </a:lnTo>
                  <a:lnTo>
                    <a:pt x="427354" y="580644"/>
                  </a:lnTo>
                  <a:close/>
                </a:path>
                <a:path w="1026160" h="726439">
                  <a:moveTo>
                    <a:pt x="928877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4"/>
                  </a:lnTo>
                  <a:lnTo>
                    <a:pt x="928877" y="580644"/>
                  </a:lnTo>
                  <a:lnTo>
                    <a:pt x="966555" y="573041"/>
                  </a:lnTo>
                  <a:lnTo>
                    <a:pt x="997315" y="552307"/>
                  </a:lnTo>
                  <a:lnTo>
                    <a:pt x="1018049" y="521547"/>
                  </a:lnTo>
                  <a:lnTo>
                    <a:pt x="1025651" y="483869"/>
                  </a:lnTo>
                  <a:lnTo>
                    <a:pt x="1025651" y="96774"/>
                  </a:lnTo>
                  <a:lnTo>
                    <a:pt x="1018049" y="59096"/>
                  </a:lnTo>
                  <a:lnTo>
                    <a:pt x="997315" y="28336"/>
                  </a:lnTo>
                  <a:lnTo>
                    <a:pt x="966555" y="7602"/>
                  </a:lnTo>
                  <a:lnTo>
                    <a:pt x="928877" y="0"/>
                  </a:lnTo>
                  <a:close/>
                </a:path>
              </a:pathLst>
            </a:custGeom>
            <a:solidFill>
              <a:srgbClr val="BE3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3786" y="1884426"/>
              <a:ext cx="1026160" cy="726440"/>
            </a:xfrm>
            <a:custGeom>
              <a:avLst/>
              <a:gdLst/>
              <a:ahLst/>
              <a:cxnLst/>
              <a:rect l="l" t="t" r="r" b="b"/>
              <a:pathLst>
                <a:path w="1026160" h="726439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170941" y="0"/>
                  </a:lnTo>
                  <a:lnTo>
                    <a:pt x="427354" y="0"/>
                  </a:lnTo>
                  <a:lnTo>
                    <a:pt x="928877" y="0"/>
                  </a:lnTo>
                  <a:lnTo>
                    <a:pt x="966555" y="7602"/>
                  </a:lnTo>
                  <a:lnTo>
                    <a:pt x="997315" y="28336"/>
                  </a:lnTo>
                  <a:lnTo>
                    <a:pt x="1018049" y="59096"/>
                  </a:lnTo>
                  <a:lnTo>
                    <a:pt x="1025651" y="96774"/>
                  </a:lnTo>
                  <a:lnTo>
                    <a:pt x="1025651" y="338709"/>
                  </a:lnTo>
                  <a:lnTo>
                    <a:pt x="1025651" y="483869"/>
                  </a:lnTo>
                  <a:lnTo>
                    <a:pt x="1018049" y="521547"/>
                  </a:lnTo>
                  <a:lnTo>
                    <a:pt x="997315" y="552307"/>
                  </a:lnTo>
                  <a:lnTo>
                    <a:pt x="966555" y="573041"/>
                  </a:lnTo>
                  <a:lnTo>
                    <a:pt x="928877" y="580644"/>
                  </a:lnTo>
                  <a:lnTo>
                    <a:pt x="427354" y="580644"/>
                  </a:lnTo>
                  <a:lnTo>
                    <a:pt x="295910" y="726440"/>
                  </a:lnTo>
                  <a:lnTo>
                    <a:pt x="170941" y="580644"/>
                  </a:lnTo>
                  <a:lnTo>
                    <a:pt x="96774" y="580644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50155" y="2009394"/>
            <a:ext cx="69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8456" y="3837432"/>
            <a:ext cx="1163320" cy="927100"/>
            <a:chOff x="7458456" y="3837432"/>
            <a:chExt cx="1163320" cy="927100"/>
          </a:xfrm>
        </p:grpSpPr>
        <p:sp>
          <p:nvSpPr>
            <p:cNvPr id="17" name="object 17"/>
            <p:cNvSpPr/>
            <p:nvPr/>
          </p:nvSpPr>
          <p:spPr>
            <a:xfrm>
              <a:off x="7458456" y="3837432"/>
              <a:ext cx="1162811" cy="9265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19416" y="4160520"/>
              <a:ext cx="1039368" cy="5654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0178" y="3879494"/>
              <a:ext cx="1039494" cy="803275"/>
            </a:xfrm>
            <a:custGeom>
              <a:avLst/>
              <a:gdLst/>
              <a:ahLst/>
              <a:cxnLst/>
              <a:rect l="l" t="t" r="r" b="b"/>
              <a:pathLst>
                <a:path w="1039495" h="803275">
                  <a:moveTo>
                    <a:pt x="942594" y="222351"/>
                  </a:moveTo>
                  <a:lnTo>
                    <a:pt x="96774" y="222351"/>
                  </a:lnTo>
                  <a:lnTo>
                    <a:pt x="59096" y="229957"/>
                  </a:lnTo>
                  <a:lnTo>
                    <a:pt x="28336" y="250698"/>
                  </a:lnTo>
                  <a:lnTo>
                    <a:pt x="7602" y="281458"/>
                  </a:lnTo>
                  <a:lnTo>
                    <a:pt x="0" y="319125"/>
                  </a:lnTo>
                  <a:lnTo>
                    <a:pt x="0" y="706221"/>
                  </a:lnTo>
                  <a:lnTo>
                    <a:pt x="7602" y="743888"/>
                  </a:lnTo>
                  <a:lnTo>
                    <a:pt x="28336" y="774649"/>
                  </a:lnTo>
                  <a:lnTo>
                    <a:pt x="59096" y="795389"/>
                  </a:lnTo>
                  <a:lnTo>
                    <a:pt x="96774" y="802995"/>
                  </a:lnTo>
                  <a:lnTo>
                    <a:pt x="942594" y="802995"/>
                  </a:lnTo>
                  <a:lnTo>
                    <a:pt x="980271" y="795389"/>
                  </a:lnTo>
                  <a:lnTo>
                    <a:pt x="1011031" y="774649"/>
                  </a:lnTo>
                  <a:lnTo>
                    <a:pt x="1031765" y="743888"/>
                  </a:lnTo>
                  <a:lnTo>
                    <a:pt x="1039368" y="706221"/>
                  </a:lnTo>
                  <a:lnTo>
                    <a:pt x="1039368" y="319125"/>
                  </a:lnTo>
                  <a:lnTo>
                    <a:pt x="1031765" y="281458"/>
                  </a:lnTo>
                  <a:lnTo>
                    <a:pt x="1011031" y="250698"/>
                  </a:lnTo>
                  <a:lnTo>
                    <a:pt x="980271" y="229957"/>
                  </a:lnTo>
                  <a:lnTo>
                    <a:pt x="942594" y="222351"/>
                  </a:lnTo>
                  <a:close/>
                </a:path>
                <a:path w="1039495" h="803275">
                  <a:moveTo>
                    <a:pt x="299847" y="0"/>
                  </a:moveTo>
                  <a:lnTo>
                    <a:pt x="173227" y="222351"/>
                  </a:lnTo>
                  <a:lnTo>
                    <a:pt x="433070" y="222351"/>
                  </a:lnTo>
                  <a:lnTo>
                    <a:pt x="299847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20178" y="3879494"/>
              <a:ext cx="1039494" cy="803275"/>
            </a:xfrm>
            <a:custGeom>
              <a:avLst/>
              <a:gdLst/>
              <a:ahLst/>
              <a:cxnLst/>
              <a:rect l="l" t="t" r="r" b="b"/>
              <a:pathLst>
                <a:path w="1039495" h="803275">
                  <a:moveTo>
                    <a:pt x="0" y="319125"/>
                  </a:moveTo>
                  <a:lnTo>
                    <a:pt x="7602" y="281458"/>
                  </a:lnTo>
                  <a:lnTo>
                    <a:pt x="28336" y="250698"/>
                  </a:lnTo>
                  <a:lnTo>
                    <a:pt x="59096" y="229957"/>
                  </a:lnTo>
                  <a:lnTo>
                    <a:pt x="96774" y="222351"/>
                  </a:lnTo>
                  <a:lnTo>
                    <a:pt x="173227" y="222351"/>
                  </a:lnTo>
                  <a:lnTo>
                    <a:pt x="299847" y="0"/>
                  </a:lnTo>
                  <a:lnTo>
                    <a:pt x="433070" y="222351"/>
                  </a:lnTo>
                  <a:lnTo>
                    <a:pt x="942594" y="222351"/>
                  </a:lnTo>
                  <a:lnTo>
                    <a:pt x="980271" y="229957"/>
                  </a:lnTo>
                  <a:lnTo>
                    <a:pt x="1011031" y="250698"/>
                  </a:lnTo>
                  <a:lnTo>
                    <a:pt x="1031765" y="281458"/>
                  </a:lnTo>
                  <a:lnTo>
                    <a:pt x="1039368" y="319125"/>
                  </a:lnTo>
                  <a:lnTo>
                    <a:pt x="1039368" y="464286"/>
                  </a:lnTo>
                  <a:lnTo>
                    <a:pt x="1039368" y="706221"/>
                  </a:lnTo>
                  <a:lnTo>
                    <a:pt x="1031765" y="743888"/>
                  </a:lnTo>
                  <a:lnTo>
                    <a:pt x="1011031" y="774649"/>
                  </a:lnTo>
                  <a:lnTo>
                    <a:pt x="980271" y="795389"/>
                  </a:lnTo>
                  <a:lnTo>
                    <a:pt x="942594" y="802995"/>
                  </a:lnTo>
                  <a:lnTo>
                    <a:pt x="433070" y="802995"/>
                  </a:lnTo>
                  <a:lnTo>
                    <a:pt x="173227" y="802995"/>
                  </a:lnTo>
                  <a:lnTo>
                    <a:pt x="96774" y="802995"/>
                  </a:lnTo>
                  <a:lnTo>
                    <a:pt x="59096" y="795389"/>
                  </a:lnTo>
                  <a:lnTo>
                    <a:pt x="28336" y="774649"/>
                  </a:lnTo>
                  <a:lnTo>
                    <a:pt x="7602" y="743888"/>
                  </a:lnTo>
                  <a:lnTo>
                    <a:pt x="0" y="706221"/>
                  </a:lnTo>
                  <a:lnTo>
                    <a:pt x="0" y="464286"/>
                  </a:lnTo>
                  <a:lnTo>
                    <a:pt x="0" y="3191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87818" y="4226763"/>
            <a:ext cx="706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Year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#1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6626" y="2866644"/>
            <a:ext cx="8225155" cy="848994"/>
            <a:chOff x="436626" y="2866644"/>
            <a:chExt cx="8225155" cy="848994"/>
          </a:xfrm>
        </p:grpSpPr>
        <p:sp>
          <p:nvSpPr>
            <p:cNvPr id="23" name="object 23"/>
            <p:cNvSpPr/>
            <p:nvPr/>
          </p:nvSpPr>
          <p:spPr>
            <a:xfrm>
              <a:off x="436626" y="3097530"/>
              <a:ext cx="8225155" cy="0"/>
            </a:xfrm>
            <a:custGeom>
              <a:avLst/>
              <a:gdLst/>
              <a:ahLst/>
              <a:cxnLst/>
              <a:rect l="l" t="t" r="r" b="b"/>
              <a:pathLst>
                <a:path w="8225155">
                  <a:moveTo>
                    <a:pt x="8224774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6661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2843" y="2866644"/>
              <a:ext cx="1161288" cy="8488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10755" y="2967228"/>
              <a:ext cx="1040892" cy="5654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14566" y="2908554"/>
              <a:ext cx="1038225" cy="724535"/>
            </a:xfrm>
            <a:custGeom>
              <a:avLst/>
              <a:gdLst/>
              <a:ahLst/>
              <a:cxnLst/>
              <a:rect l="l" t="t" r="r" b="b"/>
              <a:pathLst>
                <a:path w="1038225" h="724535">
                  <a:moveTo>
                    <a:pt x="432434" y="579119"/>
                  </a:moveTo>
                  <a:lnTo>
                    <a:pt x="172974" y="579119"/>
                  </a:lnTo>
                  <a:lnTo>
                    <a:pt x="299338" y="724534"/>
                  </a:lnTo>
                  <a:lnTo>
                    <a:pt x="432434" y="579119"/>
                  </a:lnTo>
                  <a:close/>
                </a:path>
                <a:path w="1038225" h="724535">
                  <a:moveTo>
                    <a:pt x="941324" y="0"/>
                  </a:moveTo>
                  <a:lnTo>
                    <a:pt x="96519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19"/>
                  </a:lnTo>
                  <a:lnTo>
                    <a:pt x="0" y="482600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19" y="579119"/>
                  </a:lnTo>
                  <a:lnTo>
                    <a:pt x="941324" y="579119"/>
                  </a:lnTo>
                  <a:lnTo>
                    <a:pt x="978908" y="571539"/>
                  </a:lnTo>
                  <a:lnTo>
                    <a:pt x="1009586" y="550862"/>
                  </a:lnTo>
                  <a:lnTo>
                    <a:pt x="1030263" y="520184"/>
                  </a:lnTo>
                  <a:lnTo>
                    <a:pt x="1037843" y="482600"/>
                  </a:lnTo>
                  <a:lnTo>
                    <a:pt x="1037843" y="96519"/>
                  </a:lnTo>
                  <a:lnTo>
                    <a:pt x="1030263" y="58935"/>
                  </a:lnTo>
                  <a:lnTo>
                    <a:pt x="1009586" y="28257"/>
                  </a:lnTo>
                  <a:lnTo>
                    <a:pt x="978908" y="7580"/>
                  </a:lnTo>
                  <a:lnTo>
                    <a:pt x="941324" y="0"/>
                  </a:lnTo>
                  <a:close/>
                </a:path>
              </a:pathLst>
            </a:custGeom>
            <a:solidFill>
              <a:srgbClr val="E2A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14566" y="2908554"/>
              <a:ext cx="1038225" cy="724535"/>
            </a:xfrm>
            <a:custGeom>
              <a:avLst/>
              <a:gdLst/>
              <a:ahLst/>
              <a:cxnLst/>
              <a:rect l="l" t="t" r="r" b="b"/>
              <a:pathLst>
                <a:path w="1038225" h="724535">
                  <a:moveTo>
                    <a:pt x="0" y="96519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19" y="0"/>
                  </a:lnTo>
                  <a:lnTo>
                    <a:pt x="172974" y="0"/>
                  </a:lnTo>
                  <a:lnTo>
                    <a:pt x="432434" y="0"/>
                  </a:lnTo>
                  <a:lnTo>
                    <a:pt x="941324" y="0"/>
                  </a:lnTo>
                  <a:lnTo>
                    <a:pt x="978908" y="7580"/>
                  </a:lnTo>
                  <a:lnTo>
                    <a:pt x="1009586" y="28257"/>
                  </a:lnTo>
                  <a:lnTo>
                    <a:pt x="1030263" y="58935"/>
                  </a:lnTo>
                  <a:lnTo>
                    <a:pt x="1037843" y="96519"/>
                  </a:lnTo>
                  <a:lnTo>
                    <a:pt x="1037843" y="337819"/>
                  </a:lnTo>
                  <a:lnTo>
                    <a:pt x="1037843" y="482600"/>
                  </a:lnTo>
                  <a:lnTo>
                    <a:pt x="1030263" y="520184"/>
                  </a:lnTo>
                  <a:lnTo>
                    <a:pt x="1009586" y="550862"/>
                  </a:lnTo>
                  <a:lnTo>
                    <a:pt x="978908" y="571539"/>
                  </a:lnTo>
                  <a:lnTo>
                    <a:pt x="941324" y="579119"/>
                  </a:lnTo>
                  <a:lnTo>
                    <a:pt x="432434" y="579119"/>
                  </a:lnTo>
                  <a:lnTo>
                    <a:pt x="299338" y="724534"/>
                  </a:lnTo>
                  <a:lnTo>
                    <a:pt x="172974" y="579119"/>
                  </a:lnTo>
                  <a:lnTo>
                    <a:pt x="96519" y="579119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600"/>
                  </a:lnTo>
                  <a:lnTo>
                    <a:pt x="0" y="337819"/>
                  </a:lnTo>
                  <a:lnTo>
                    <a:pt x="0" y="9651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79666" y="3033141"/>
            <a:ext cx="70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Ansible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7905115" cy="39274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Named #1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to watch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 2015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by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SD</a:t>
            </a:r>
            <a:r>
              <a:rPr sz="2200" u="heavy" spc="-25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Times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25" dirty="0">
                <a:solidFill>
                  <a:srgbClr val="302E30"/>
                </a:solidFill>
                <a:latin typeface="Arial"/>
                <a:cs typeface="Arial"/>
              </a:rPr>
              <a:t>Named </a:t>
            </a:r>
            <a:r>
              <a:rPr sz="2200" spc="-175" dirty="0">
                <a:solidFill>
                  <a:srgbClr val="302E30"/>
                </a:solidFill>
                <a:latin typeface="Arial"/>
                <a:cs typeface="Arial"/>
              </a:rPr>
              <a:t>a </a:t>
            </a:r>
            <a:r>
              <a:rPr sz="2200" spc="-200" dirty="0">
                <a:solidFill>
                  <a:srgbClr val="302E30"/>
                </a:solidFill>
                <a:latin typeface="Arial"/>
                <a:cs typeface="Arial"/>
              </a:rPr>
              <a:t>Top </a:t>
            </a:r>
            <a:r>
              <a:rPr sz="2200" spc="-110" dirty="0">
                <a:solidFill>
                  <a:srgbClr val="302E30"/>
                </a:solidFill>
                <a:latin typeface="Arial"/>
                <a:cs typeface="Arial"/>
              </a:rPr>
              <a:t>10 </a:t>
            </a:r>
            <a:r>
              <a:rPr sz="2200" spc="-90" dirty="0">
                <a:solidFill>
                  <a:srgbClr val="302E30"/>
                </a:solidFill>
                <a:latin typeface="Arial"/>
                <a:cs typeface="Arial"/>
              </a:rPr>
              <a:t>open </a:t>
            </a:r>
            <a:r>
              <a:rPr sz="2200" spc="-114" dirty="0">
                <a:solidFill>
                  <a:srgbClr val="302E30"/>
                </a:solidFill>
                <a:latin typeface="Arial"/>
                <a:cs typeface="Arial"/>
              </a:rPr>
              <a:t>source </a:t>
            </a:r>
            <a:r>
              <a:rPr sz="2200" spc="-45" dirty="0">
                <a:solidFill>
                  <a:srgbClr val="302E30"/>
                </a:solidFill>
                <a:latin typeface="Arial"/>
                <a:cs typeface="Arial"/>
              </a:rPr>
              <a:t>project </a:t>
            </a:r>
            <a:r>
              <a:rPr sz="2200" spc="-95" dirty="0">
                <a:solidFill>
                  <a:srgbClr val="302E30"/>
                </a:solidFill>
                <a:latin typeface="Arial"/>
                <a:cs typeface="Arial"/>
              </a:rPr>
              <a:t>by </a:t>
            </a:r>
            <a:r>
              <a:rPr sz="2200" spc="-215" dirty="0">
                <a:solidFill>
                  <a:srgbClr val="302E30"/>
                </a:solidFill>
                <a:latin typeface="Arial"/>
                <a:cs typeface="Arial"/>
              </a:rPr>
              <a:t>Red </a:t>
            </a:r>
            <a:r>
              <a:rPr sz="2200" spc="-110" dirty="0">
                <a:solidFill>
                  <a:srgbClr val="302E30"/>
                </a:solidFill>
                <a:latin typeface="Arial"/>
                <a:cs typeface="Arial"/>
              </a:rPr>
              <a:t>Hat’s</a:t>
            </a:r>
            <a:r>
              <a:rPr sz="2200" spc="21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</a:rPr>
              <a:t>opensource.com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&gt; 1 Million</a:t>
            </a:r>
            <a:r>
              <a:rPr sz="2200" spc="-3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Downloads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&gt; 40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dedicated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meetups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(happen</a:t>
            </a:r>
            <a:r>
              <a:rPr sz="2200" spc="-18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regularly)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&gt; 300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customers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across </a:t>
            </a:r>
            <a:r>
              <a:rPr sz="2200" dirty="0">
                <a:solidFill>
                  <a:srgbClr val="302E30"/>
                </a:solidFill>
                <a:latin typeface="Carlito"/>
                <a:cs typeface="Carlito"/>
              </a:rPr>
              <a:t>all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verticals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(Ansible</a:t>
            </a:r>
            <a:r>
              <a:rPr sz="2200" spc="-24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302E30"/>
                </a:solidFill>
                <a:latin typeface="Carlito"/>
                <a:cs typeface="Carlito"/>
              </a:rPr>
              <a:t>Tower)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95" dirty="0">
                <a:solidFill>
                  <a:srgbClr val="302E30"/>
                </a:solidFill>
                <a:latin typeface="Arial"/>
                <a:cs typeface="Arial"/>
              </a:rPr>
              <a:t>&gt; </a:t>
            </a:r>
            <a:r>
              <a:rPr sz="2200" spc="-110" dirty="0">
                <a:solidFill>
                  <a:srgbClr val="302E30"/>
                </a:solidFill>
                <a:latin typeface="Arial"/>
                <a:cs typeface="Arial"/>
              </a:rPr>
              <a:t>900 </a:t>
            </a:r>
            <a:r>
              <a:rPr sz="2200" spc="-45" dirty="0">
                <a:solidFill>
                  <a:srgbClr val="302E30"/>
                </a:solidFill>
                <a:latin typeface="Arial"/>
                <a:cs typeface="Arial"/>
              </a:rPr>
              <a:t>contributors </a:t>
            </a:r>
            <a:r>
              <a:rPr sz="2200" spc="-70" dirty="0">
                <a:solidFill>
                  <a:srgbClr val="302E30"/>
                </a:solidFill>
                <a:latin typeface="Arial"/>
                <a:cs typeface="Arial"/>
              </a:rPr>
              <a:t>on </a:t>
            </a:r>
            <a:r>
              <a:rPr sz="2200" spc="-95" dirty="0">
                <a:solidFill>
                  <a:srgbClr val="302E30"/>
                </a:solidFill>
                <a:latin typeface="Arial"/>
                <a:cs typeface="Arial"/>
              </a:rPr>
              <a:t>GitHub </a:t>
            </a:r>
            <a:r>
              <a:rPr sz="2200" spc="-90" dirty="0">
                <a:solidFill>
                  <a:srgbClr val="302E30"/>
                </a:solidFill>
                <a:latin typeface="Arial"/>
                <a:cs typeface="Arial"/>
              </a:rPr>
              <a:t>(one </a:t>
            </a:r>
            <a:r>
              <a:rPr sz="2200" spc="-5" dirty="0">
                <a:solidFill>
                  <a:srgbClr val="302E30"/>
                </a:solidFill>
                <a:latin typeface="Arial"/>
                <a:cs typeface="Arial"/>
              </a:rPr>
              <a:t>of </a:t>
            </a:r>
            <a:r>
              <a:rPr sz="2200" spc="-110" dirty="0">
                <a:solidFill>
                  <a:srgbClr val="302E30"/>
                </a:solidFill>
                <a:latin typeface="Arial"/>
                <a:cs typeface="Arial"/>
              </a:rPr>
              <a:t>GitHub’s </a:t>
            </a:r>
            <a:r>
              <a:rPr sz="2200" spc="-70" dirty="0">
                <a:solidFill>
                  <a:srgbClr val="302E30"/>
                </a:solidFill>
                <a:latin typeface="Arial"/>
                <a:cs typeface="Arial"/>
              </a:rPr>
              <a:t>most </a:t>
            </a:r>
            <a:r>
              <a:rPr sz="2200" spc="-80" dirty="0">
                <a:solidFill>
                  <a:srgbClr val="302E30"/>
                </a:solidFill>
                <a:latin typeface="Arial"/>
                <a:cs typeface="Arial"/>
              </a:rPr>
              <a:t>active</a:t>
            </a:r>
            <a:r>
              <a:rPr sz="2200" spc="-5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302E30"/>
                </a:solidFill>
                <a:latin typeface="Arial"/>
                <a:cs typeface="Arial"/>
              </a:rPr>
              <a:t>projects)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AnsibleFest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conferences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 San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Francisco,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Austin &amp;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New</a:t>
            </a:r>
            <a:r>
              <a:rPr sz="2200" spc="-1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45" dirty="0">
                <a:solidFill>
                  <a:srgbClr val="302E30"/>
                </a:solidFill>
                <a:latin typeface="Carlito"/>
                <a:cs typeface="Carlito"/>
              </a:rPr>
              <a:t>York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80" dirty="0">
                <a:solidFill>
                  <a:srgbClr val="302E30"/>
                </a:solidFill>
                <a:latin typeface="Arial"/>
                <a:cs typeface="Arial"/>
              </a:rPr>
              <a:t>“Ansible: </a:t>
            </a:r>
            <a:r>
              <a:rPr sz="2200" spc="-125" dirty="0">
                <a:solidFill>
                  <a:srgbClr val="302E30"/>
                </a:solidFill>
                <a:latin typeface="Arial"/>
                <a:cs typeface="Arial"/>
              </a:rPr>
              <a:t>Up </a:t>
            </a:r>
            <a:r>
              <a:rPr sz="2200" spc="-105" dirty="0">
                <a:solidFill>
                  <a:srgbClr val="302E30"/>
                </a:solidFill>
                <a:latin typeface="Arial"/>
                <a:cs typeface="Arial"/>
              </a:rPr>
              <a:t>and </a:t>
            </a:r>
            <a:r>
              <a:rPr sz="2200" spc="-75" dirty="0">
                <a:solidFill>
                  <a:srgbClr val="302E30"/>
                </a:solidFill>
                <a:latin typeface="Arial"/>
                <a:cs typeface="Arial"/>
              </a:rPr>
              <a:t>Running” book </a:t>
            </a:r>
            <a:r>
              <a:rPr sz="2200" spc="-70" dirty="0">
                <a:solidFill>
                  <a:srgbClr val="302E30"/>
                </a:solidFill>
                <a:latin typeface="Arial"/>
                <a:cs typeface="Arial"/>
              </a:rPr>
              <a:t>preview </a:t>
            </a:r>
            <a:r>
              <a:rPr sz="2200" spc="-105" dirty="0">
                <a:solidFill>
                  <a:srgbClr val="302E30"/>
                </a:solidFill>
                <a:latin typeface="Arial"/>
                <a:cs typeface="Arial"/>
              </a:rPr>
              <a:t>released </a:t>
            </a:r>
            <a:r>
              <a:rPr sz="2200" spc="-100" dirty="0">
                <a:solidFill>
                  <a:srgbClr val="302E30"/>
                </a:solidFill>
                <a:latin typeface="Arial"/>
                <a:cs typeface="Arial"/>
              </a:rPr>
              <a:t>by</a:t>
            </a:r>
            <a:r>
              <a:rPr sz="2200" spc="-5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302E30"/>
                </a:solidFill>
                <a:latin typeface="Arial"/>
                <a:cs typeface="Arial"/>
              </a:rPr>
              <a:t>O’Reilly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57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Ansible: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Recap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of 2014 </a:t>
            </a:r>
            <a:r>
              <a:rPr sz="2800" b="0" spc="-25" dirty="0">
                <a:solidFill>
                  <a:srgbClr val="302E30"/>
                </a:solidFill>
                <a:latin typeface="Carlito"/>
                <a:cs typeface="Carlito"/>
              </a:rPr>
              <a:t>(first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full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year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of</a:t>
            </a:r>
            <a:r>
              <a:rPr sz="2800" b="0" spc="18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sales)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955929"/>
            <a:ext cx="6280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They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integrate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nicely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into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your automated</a:t>
            </a:r>
            <a:r>
              <a:rPr sz="2200" spc="-17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processes!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793" y="1445133"/>
            <a:ext cx="258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1800" spc="-10" dirty="0">
                <a:solidFill>
                  <a:srgbClr val="302E30"/>
                </a:solidFill>
                <a:latin typeface="Carlito"/>
                <a:cs typeface="Carlito"/>
              </a:rPr>
              <a:t>Automated</a:t>
            </a:r>
            <a:r>
              <a:rPr sz="1800" spc="-5" dirty="0">
                <a:solidFill>
                  <a:srgbClr val="302E30"/>
                </a:solidFill>
                <a:latin typeface="Carlito"/>
                <a:cs typeface="Carlito"/>
              </a:rPr>
              <a:t> Deployments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793" y="1872233"/>
            <a:ext cx="281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1800" spc="-10" dirty="0">
                <a:solidFill>
                  <a:srgbClr val="302E30"/>
                </a:solidFill>
                <a:latin typeface="Carlito"/>
                <a:cs typeface="Carlito"/>
              </a:rPr>
              <a:t>Configuration</a:t>
            </a:r>
            <a:r>
              <a:rPr sz="1800" spc="-1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02E30"/>
                </a:solidFill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64" y="2175669"/>
            <a:ext cx="6737350" cy="13970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1800" spc="-5" dirty="0">
                <a:solidFill>
                  <a:srgbClr val="302E30"/>
                </a:solidFill>
                <a:latin typeface="Carlito"/>
                <a:cs typeface="Carlito"/>
              </a:rPr>
              <a:t>Immutable</a:t>
            </a:r>
            <a:r>
              <a:rPr sz="1800" spc="4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02E30"/>
                </a:solidFill>
                <a:latin typeface="Carlito"/>
                <a:cs typeface="Carlito"/>
              </a:rPr>
              <a:t>Infrastructure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dirty="0">
                <a:solidFill>
                  <a:srgbClr val="302E30"/>
                </a:solidFill>
                <a:latin typeface="Carlito"/>
                <a:cs typeface="Carlito"/>
              </a:rPr>
              <a:t>Ansible inside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Dynatrace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SaaS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Orchestration</a:t>
            </a:r>
            <a:r>
              <a:rPr sz="2200" spc="2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Platform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Whether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on-prem </a:t>
            </a:r>
            <a:r>
              <a:rPr sz="2200" dirty="0">
                <a:solidFill>
                  <a:srgbClr val="302E30"/>
                </a:solidFill>
                <a:latin typeface="Carlito"/>
                <a:cs typeface="Carlito"/>
              </a:rPr>
              <a:t>or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SaaS: automatically</a:t>
            </a:r>
            <a:r>
              <a:rPr sz="2200" spc="-27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tested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68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Dynatrace Automated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Deployments.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So</a:t>
            </a:r>
            <a:r>
              <a:rPr sz="2800" b="0" spc="7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what?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78935" y="1304544"/>
            <a:ext cx="4338955" cy="1016635"/>
            <a:chOff x="3678935" y="1304544"/>
            <a:chExt cx="4338955" cy="1016635"/>
          </a:xfrm>
        </p:grpSpPr>
        <p:sp>
          <p:nvSpPr>
            <p:cNvPr id="8" name="object 8"/>
            <p:cNvSpPr/>
            <p:nvPr/>
          </p:nvSpPr>
          <p:spPr>
            <a:xfrm>
              <a:off x="3678935" y="1304544"/>
              <a:ext cx="4338827" cy="1016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3443" y="1424940"/>
              <a:ext cx="3995928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0149" y="1346454"/>
              <a:ext cx="4216400" cy="893444"/>
            </a:xfrm>
            <a:custGeom>
              <a:avLst/>
              <a:gdLst/>
              <a:ahLst/>
              <a:cxnLst/>
              <a:rect l="l" t="t" r="r" b="b"/>
              <a:pathLst>
                <a:path w="4216400" h="893444">
                  <a:moveTo>
                    <a:pt x="4067048" y="0"/>
                  </a:moveTo>
                  <a:lnTo>
                    <a:pt x="318515" y="0"/>
                  </a:lnTo>
                  <a:lnTo>
                    <a:pt x="271483" y="7591"/>
                  </a:lnTo>
                  <a:lnTo>
                    <a:pt x="230625" y="28728"/>
                  </a:lnTo>
                  <a:lnTo>
                    <a:pt x="198400" y="60953"/>
                  </a:lnTo>
                  <a:lnTo>
                    <a:pt x="177263" y="101811"/>
                  </a:lnTo>
                  <a:lnTo>
                    <a:pt x="169672" y="148844"/>
                  </a:lnTo>
                  <a:lnTo>
                    <a:pt x="0" y="268605"/>
                  </a:lnTo>
                  <a:lnTo>
                    <a:pt x="169672" y="372110"/>
                  </a:lnTo>
                  <a:lnTo>
                    <a:pt x="169672" y="744220"/>
                  </a:lnTo>
                  <a:lnTo>
                    <a:pt x="177263" y="791252"/>
                  </a:lnTo>
                  <a:lnTo>
                    <a:pt x="198400" y="832110"/>
                  </a:lnTo>
                  <a:lnTo>
                    <a:pt x="230625" y="864335"/>
                  </a:lnTo>
                  <a:lnTo>
                    <a:pt x="271483" y="885472"/>
                  </a:lnTo>
                  <a:lnTo>
                    <a:pt x="318515" y="893064"/>
                  </a:lnTo>
                  <a:lnTo>
                    <a:pt x="4067048" y="893064"/>
                  </a:lnTo>
                  <a:lnTo>
                    <a:pt x="4114080" y="885472"/>
                  </a:lnTo>
                  <a:lnTo>
                    <a:pt x="4154938" y="864335"/>
                  </a:lnTo>
                  <a:lnTo>
                    <a:pt x="4187163" y="832110"/>
                  </a:lnTo>
                  <a:lnTo>
                    <a:pt x="4208300" y="791252"/>
                  </a:lnTo>
                  <a:lnTo>
                    <a:pt x="4215892" y="744220"/>
                  </a:lnTo>
                  <a:lnTo>
                    <a:pt x="4215892" y="148844"/>
                  </a:lnTo>
                  <a:lnTo>
                    <a:pt x="4208300" y="101811"/>
                  </a:lnTo>
                  <a:lnTo>
                    <a:pt x="4187163" y="60953"/>
                  </a:lnTo>
                  <a:lnTo>
                    <a:pt x="4154938" y="28728"/>
                  </a:lnTo>
                  <a:lnTo>
                    <a:pt x="4114080" y="7591"/>
                  </a:lnTo>
                  <a:lnTo>
                    <a:pt x="4067048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0149" y="1346454"/>
              <a:ext cx="4216400" cy="893444"/>
            </a:xfrm>
            <a:custGeom>
              <a:avLst/>
              <a:gdLst/>
              <a:ahLst/>
              <a:cxnLst/>
              <a:rect l="l" t="t" r="r" b="b"/>
              <a:pathLst>
                <a:path w="4216400" h="893444">
                  <a:moveTo>
                    <a:pt x="169672" y="148844"/>
                  </a:moveTo>
                  <a:lnTo>
                    <a:pt x="177263" y="101811"/>
                  </a:lnTo>
                  <a:lnTo>
                    <a:pt x="198400" y="60953"/>
                  </a:lnTo>
                  <a:lnTo>
                    <a:pt x="230625" y="28728"/>
                  </a:lnTo>
                  <a:lnTo>
                    <a:pt x="271483" y="7591"/>
                  </a:lnTo>
                  <a:lnTo>
                    <a:pt x="318515" y="0"/>
                  </a:lnTo>
                  <a:lnTo>
                    <a:pt x="844041" y="0"/>
                  </a:lnTo>
                  <a:lnTo>
                    <a:pt x="1855597" y="0"/>
                  </a:lnTo>
                  <a:lnTo>
                    <a:pt x="4067048" y="0"/>
                  </a:lnTo>
                  <a:lnTo>
                    <a:pt x="4114080" y="7591"/>
                  </a:lnTo>
                  <a:lnTo>
                    <a:pt x="4154938" y="28728"/>
                  </a:lnTo>
                  <a:lnTo>
                    <a:pt x="4187163" y="60953"/>
                  </a:lnTo>
                  <a:lnTo>
                    <a:pt x="4208300" y="101811"/>
                  </a:lnTo>
                  <a:lnTo>
                    <a:pt x="4215892" y="148844"/>
                  </a:lnTo>
                  <a:lnTo>
                    <a:pt x="4215892" y="372110"/>
                  </a:lnTo>
                  <a:lnTo>
                    <a:pt x="4215892" y="744220"/>
                  </a:lnTo>
                  <a:lnTo>
                    <a:pt x="4208300" y="791252"/>
                  </a:lnTo>
                  <a:lnTo>
                    <a:pt x="4187163" y="832110"/>
                  </a:lnTo>
                  <a:lnTo>
                    <a:pt x="4154938" y="864335"/>
                  </a:lnTo>
                  <a:lnTo>
                    <a:pt x="4114080" y="885472"/>
                  </a:lnTo>
                  <a:lnTo>
                    <a:pt x="4067048" y="893064"/>
                  </a:lnTo>
                  <a:lnTo>
                    <a:pt x="1855597" y="893064"/>
                  </a:lnTo>
                  <a:lnTo>
                    <a:pt x="844041" y="893064"/>
                  </a:lnTo>
                  <a:lnTo>
                    <a:pt x="318515" y="893064"/>
                  </a:lnTo>
                  <a:lnTo>
                    <a:pt x="271483" y="885472"/>
                  </a:lnTo>
                  <a:lnTo>
                    <a:pt x="230625" y="864335"/>
                  </a:lnTo>
                  <a:lnTo>
                    <a:pt x="198400" y="832110"/>
                  </a:lnTo>
                  <a:lnTo>
                    <a:pt x="177263" y="791252"/>
                  </a:lnTo>
                  <a:lnTo>
                    <a:pt x="169672" y="744220"/>
                  </a:lnTo>
                  <a:lnTo>
                    <a:pt x="169672" y="372110"/>
                  </a:lnTo>
                  <a:lnTo>
                    <a:pt x="0" y="268605"/>
                  </a:lnTo>
                  <a:lnTo>
                    <a:pt x="169672" y="14884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1210" y="1490853"/>
            <a:ext cx="366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Agents,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Collectors, Servers,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Clients,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etc.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either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Chef,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Puppet or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Ansible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74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Utmost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Goal: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Minimize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Cycle</a:t>
            </a:r>
            <a:r>
              <a:rPr sz="2800" b="0" spc="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394140"/>
            <a:ext cx="8489315" cy="800735"/>
            <a:chOff x="367220" y="2394140"/>
            <a:chExt cx="8489315" cy="800735"/>
          </a:xfrm>
        </p:grpSpPr>
        <p:sp>
          <p:nvSpPr>
            <p:cNvPr id="4" name="object 4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1"/>
                  </a:lnTo>
                  <a:lnTo>
                    <a:pt x="0" y="187071"/>
                  </a:lnTo>
                  <a:lnTo>
                    <a:pt x="187071" y="374142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4"/>
                  </a:lnTo>
                  <a:lnTo>
                    <a:pt x="8462771" y="374142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1"/>
                  </a:moveTo>
                  <a:lnTo>
                    <a:pt x="8088630" y="187071"/>
                  </a:lnTo>
                  <a:lnTo>
                    <a:pt x="8088630" y="0"/>
                  </a:lnTo>
                  <a:lnTo>
                    <a:pt x="8462771" y="374142"/>
                  </a:lnTo>
                  <a:lnTo>
                    <a:pt x="8088630" y="748284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2"/>
                  </a:lnTo>
                  <a:lnTo>
                    <a:pt x="0" y="18707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9068" y="2427731"/>
              <a:ext cx="4287520" cy="759460"/>
            </a:xfrm>
            <a:custGeom>
              <a:avLst/>
              <a:gdLst/>
              <a:ahLst/>
              <a:cxnLst/>
              <a:rect l="l" t="t" r="r" b="b"/>
              <a:pathLst>
                <a:path w="4287520" h="759460">
                  <a:moveTo>
                    <a:pt x="0" y="0"/>
                  </a:moveTo>
                  <a:lnTo>
                    <a:pt x="1269" y="759079"/>
                  </a:lnTo>
                </a:path>
                <a:path w="4287520" h="759460">
                  <a:moveTo>
                    <a:pt x="4287011" y="0"/>
                  </a:moveTo>
                  <a:lnTo>
                    <a:pt x="4287011" y="751840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3822" y="3005708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feature cycle</a:t>
            </a:r>
            <a:r>
              <a:rPr sz="1800" spc="-4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02E3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2783" y="990600"/>
            <a:ext cx="6030595" cy="2226945"/>
            <a:chOff x="2462783" y="990600"/>
            <a:chExt cx="6030595" cy="2226945"/>
          </a:xfrm>
        </p:grpSpPr>
        <p:sp>
          <p:nvSpPr>
            <p:cNvPr id="9" name="object 9"/>
            <p:cNvSpPr/>
            <p:nvPr/>
          </p:nvSpPr>
          <p:spPr>
            <a:xfrm>
              <a:off x="2462784" y="313943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5">
                  <a:moveTo>
                    <a:pt x="974598" y="33274"/>
                  </a:moveTo>
                  <a:lnTo>
                    <a:pt x="76200" y="33274"/>
                  </a:lnTo>
                  <a:lnTo>
                    <a:pt x="76200" y="1524"/>
                  </a:lnTo>
                  <a:lnTo>
                    <a:pt x="0" y="39624"/>
                  </a:lnTo>
                  <a:lnTo>
                    <a:pt x="76200" y="77724"/>
                  </a:lnTo>
                  <a:lnTo>
                    <a:pt x="76200" y="45974"/>
                  </a:lnTo>
                  <a:lnTo>
                    <a:pt x="974598" y="45974"/>
                  </a:lnTo>
                  <a:lnTo>
                    <a:pt x="974598" y="33274"/>
                  </a:lnTo>
                  <a:close/>
                </a:path>
                <a:path w="4253230" h="78105">
                  <a:moveTo>
                    <a:pt x="4252976" y="38100"/>
                  </a:moveTo>
                  <a:lnTo>
                    <a:pt x="4240276" y="31750"/>
                  </a:lnTo>
                  <a:lnTo>
                    <a:pt x="4176763" y="0"/>
                  </a:lnTo>
                  <a:lnTo>
                    <a:pt x="4176763" y="31750"/>
                  </a:lnTo>
                  <a:lnTo>
                    <a:pt x="3206496" y="31750"/>
                  </a:lnTo>
                  <a:lnTo>
                    <a:pt x="3206496" y="44450"/>
                  </a:lnTo>
                  <a:lnTo>
                    <a:pt x="4176763" y="44450"/>
                  </a:lnTo>
                  <a:lnTo>
                    <a:pt x="4176763" y="76200"/>
                  </a:lnTo>
                  <a:lnTo>
                    <a:pt x="4240276" y="44450"/>
                  </a:lnTo>
                  <a:lnTo>
                    <a:pt x="4252976" y="38100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8992" y="990600"/>
              <a:ext cx="877679" cy="1069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7127" y="998220"/>
              <a:ext cx="2516124" cy="14005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8849" y="1040130"/>
              <a:ext cx="2392680" cy="1277620"/>
            </a:xfrm>
            <a:custGeom>
              <a:avLst/>
              <a:gdLst/>
              <a:ahLst/>
              <a:cxnLst/>
              <a:rect l="l" t="t" r="r" b="b"/>
              <a:pathLst>
                <a:path w="2392679" h="1277620">
                  <a:moveTo>
                    <a:pt x="996950" y="981456"/>
                  </a:moveTo>
                  <a:lnTo>
                    <a:pt x="398779" y="981456"/>
                  </a:lnTo>
                  <a:lnTo>
                    <a:pt x="697865" y="1277239"/>
                  </a:lnTo>
                  <a:lnTo>
                    <a:pt x="996950" y="981456"/>
                  </a:lnTo>
                  <a:close/>
                </a:path>
                <a:path w="2392679" h="1277620">
                  <a:moveTo>
                    <a:pt x="2229104" y="0"/>
                  </a:moveTo>
                  <a:lnTo>
                    <a:pt x="163575" y="0"/>
                  </a:lnTo>
                  <a:lnTo>
                    <a:pt x="120106" y="5846"/>
                  </a:lnTo>
                  <a:lnTo>
                    <a:pt x="81035" y="22342"/>
                  </a:lnTo>
                  <a:lnTo>
                    <a:pt x="47926" y="47926"/>
                  </a:lnTo>
                  <a:lnTo>
                    <a:pt x="22342" y="81035"/>
                  </a:lnTo>
                  <a:lnTo>
                    <a:pt x="5846" y="120106"/>
                  </a:lnTo>
                  <a:lnTo>
                    <a:pt x="0" y="163575"/>
                  </a:lnTo>
                  <a:lnTo>
                    <a:pt x="0" y="817880"/>
                  </a:lnTo>
                  <a:lnTo>
                    <a:pt x="5846" y="861349"/>
                  </a:lnTo>
                  <a:lnTo>
                    <a:pt x="22342" y="900420"/>
                  </a:lnTo>
                  <a:lnTo>
                    <a:pt x="47926" y="933529"/>
                  </a:lnTo>
                  <a:lnTo>
                    <a:pt x="81035" y="959113"/>
                  </a:lnTo>
                  <a:lnTo>
                    <a:pt x="120106" y="975609"/>
                  </a:lnTo>
                  <a:lnTo>
                    <a:pt x="163575" y="981456"/>
                  </a:lnTo>
                  <a:lnTo>
                    <a:pt x="2229104" y="981456"/>
                  </a:lnTo>
                  <a:lnTo>
                    <a:pt x="2272573" y="975609"/>
                  </a:lnTo>
                  <a:lnTo>
                    <a:pt x="2311644" y="959113"/>
                  </a:lnTo>
                  <a:lnTo>
                    <a:pt x="2344753" y="933529"/>
                  </a:lnTo>
                  <a:lnTo>
                    <a:pt x="2370337" y="900420"/>
                  </a:lnTo>
                  <a:lnTo>
                    <a:pt x="2386833" y="861349"/>
                  </a:lnTo>
                  <a:lnTo>
                    <a:pt x="2392679" y="817880"/>
                  </a:lnTo>
                  <a:lnTo>
                    <a:pt x="2392679" y="163575"/>
                  </a:lnTo>
                  <a:lnTo>
                    <a:pt x="2386833" y="120106"/>
                  </a:lnTo>
                  <a:lnTo>
                    <a:pt x="2370337" y="81035"/>
                  </a:lnTo>
                  <a:lnTo>
                    <a:pt x="2344753" y="47926"/>
                  </a:lnTo>
                  <a:lnTo>
                    <a:pt x="2311644" y="22342"/>
                  </a:lnTo>
                  <a:lnTo>
                    <a:pt x="2272573" y="5846"/>
                  </a:lnTo>
                  <a:lnTo>
                    <a:pt x="2229104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8849" y="1040130"/>
              <a:ext cx="2392680" cy="1277620"/>
            </a:xfrm>
            <a:custGeom>
              <a:avLst/>
              <a:gdLst/>
              <a:ahLst/>
              <a:cxnLst/>
              <a:rect l="l" t="t" r="r" b="b"/>
              <a:pathLst>
                <a:path w="2392679" h="1277620">
                  <a:moveTo>
                    <a:pt x="0" y="163575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398779" y="0"/>
                  </a:lnTo>
                  <a:lnTo>
                    <a:pt x="996950" y="0"/>
                  </a:lnTo>
                  <a:lnTo>
                    <a:pt x="2229104" y="0"/>
                  </a:lnTo>
                  <a:lnTo>
                    <a:pt x="2272573" y="5846"/>
                  </a:lnTo>
                  <a:lnTo>
                    <a:pt x="2311644" y="22342"/>
                  </a:lnTo>
                  <a:lnTo>
                    <a:pt x="2344753" y="47926"/>
                  </a:lnTo>
                  <a:lnTo>
                    <a:pt x="2370337" y="81035"/>
                  </a:lnTo>
                  <a:lnTo>
                    <a:pt x="2386833" y="120106"/>
                  </a:lnTo>
                  <a:lnTo>
                    <a:pt x="2392679" y="163575"/>
                  </a:lnTo>
                  <a:lnTo>
                    <a:pt x="2392679" y="572516"/>
                  </a:lnTo>
                  <a:lnTo>
                    <a:pt x="2392679" y="817880"/>
                  </a:lnTo>
                  <a:lnTo>
                    <a:pt x="2386833" y="861349"/>
                  </a:lnTo>
                  <a:lnTo>
                    <a:pt x="2370337" y="900420"/>
                  </a:lnTo>
                  <a:lnTo>
                    <a:pt x="2344753" y="933529"/>
                  </a:lnTo>
                  <a:lnTo>
                    <a:pt x="2311644" y="959113"/>
                  </a:lnTo>
                  <a:lnTo>
                    <a:pt x="2272573" y="975609"/>
                  </a:lnTo>
                  <a:lnTo>
                    <a:pt x="2229104" y="981456"/>
                  </a:lnTo>
                  <a:lnTo>
                    <a:pt x="996950" y="981456"/>
                  </a:lnTo>
                  <a:lnTo>
                    <a:pt x="697865" y="1277239"/>
                  </a:lnTo>
                  <a:lnTo>
                    <a:pt x="398779" y="981456"/>
                  </a:lnTo>
                  <a:lnTo>
                    <a:pt x="163575" y="981456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80"/>
                  </a:lnTo>
                  <a:lnTo>
                    <a:pt x="0" y="572516"/>
                  </a:lnTo>
                  <a:lnTo>
                    <a:pt x="0" y="163575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32217" y="3083813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65074" y="751331"/>
            <a:ext cx="762274" cy="141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6854" y="2101722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5790" y="1228471"/>
            <a:ext cx="155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marR="5080" indent="-163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 when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you  create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value!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81527" y="1999488"/>
            <a:ext cx="3177540" cy="510540"/>
            <a:chOff x="3081527" y="1999488"/>
            <a:chExt cx="3177540" cy="510540"/>
          </a:xfrm>
        </p:grpSpPr>
        <p:sp>
          <p:nvSpPr>
            <p:cNvPr id="19" name="object 19"/>
            <p:cNvSpPr/>
            <p:nvPr/>
          </p:nvSpPr>
          <p:spPr>
            <a:xfrm>
              <a:off x="3094481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1"/>
                  </a:lnTo>
                  <a:lnTo>
                    <a:pt x="978407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4481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2" y="121157"/>
                  </a:lnTo>
                  <a:lnTo>
                    <a:pt x="736092" y="0"/>
                  </a:lnTo>
                  <a:lnTo>
                    <a:pt x="978407" y="242315"/>
                  </a:lnTo>
                  <a:lnTo>
                    <a:pt x="736092" y="484631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7705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6" y="0"/>
                  </a:move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8408" y="363474"/>
                  </a:lnTo>
                  <a:lnTo>
                    <a:pt x="978408" y="121157"/>
                  </a:lnTo>
                  <a:lnTo>
                    <a:pt x="242316" y="121157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7705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978408" y="121157"/>
                  </a:moveTo>
                  <a:lnTo>
                    <a:pt x="242316" y="121157"/>
                  </a:lnTo>
                  <a:lnTo>
                    <a:pt x="242316" y="0"/>
                  </a:ln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8408" y="363474"/>
                  </a:lnTo>
                  <a:lnTo>
                    <a:pt x="978408" y="121157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10050" y="2059685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mi</a:t>
            </a:r>
            <a:r>
              <a:rPr sz="1800" spc="-15" dirty="0">
                <a:solidFill>
                  <a:srgbClr val="302E3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im</a:t>
            </a:r>
            <a:r>
              <a:rPr sz="1800" spc="-15" dirty="0">
                <a:solidFill>
                  <a:srgbClr val="302E3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791" y="4903947"/>
            <a:ext cx="133350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800" dirty="0">
                <a:solidFill>
                  <a:srgbClr val="D9D9D9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794257"/>
            <a:ext cx="6217920" cy="332676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Ansible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 Roles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300" spc="-7" baseline="1262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3300" spc="-15" baseline="1262" dirty="0">
                <a:solidFill>
                  <a:srgbClr val="302E30"/>
                </a:solidFill>
                <a:latin typeface="Carlito"/>
                <a:cs typeface="Carlito"/>
              </a:rPr>
              <a:t>Dynatrace installations</a:t>
            </a:r>
            <a:r>
              <a:rPr sz="3300" spc="607" baseline="1262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80" dirty="0">
                <a:solidFill>
                  <a:srgbClr val="73B11B"/>
                </a:solidFill>
                <a:latin typeface="Noto Sans Symbols"/>
                <a:cs typeface="Noto Sans Symbols"/>
              </a:rPr>
              <a:t>✓</a:t>
            </a:r>
            <a:endParaRPr sz="2200">
              <a:latin typeface="Noto Sans Symbols"/>
              <a:cs typeface="Noto Sans Symbols"/>
            </a:endParaRPr>
          </a:p>
          <a:p>
            <a:pPr marL="585470">
              <a:lnSpc>
                <a:spcPct val="100000"/>
              </a:lnSpc>
              <a:spcBef>
                <a:spcPts val="1215"/>
              </a:spcBef>
            </a:pPr>
            <a:r>
              <a:rPr sz="2700" baseline="1543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700" spc="-7" baseline="1543" dirty="0">
                <a:solidFill>
                  <a:srgbClr val="302E30"/>
                </a:solidFill>
                <a:latin typeface="Carlito"/>
                <a:cs typeface="Carlito"/>
              </a:rPr>
              <a:t>Client, </a:t>
            </a:r>
            <a:r>
              <a:rPr sz="2700" spc="-37" baseline="1543" dirty="0">
                <a:solidFill>
                  <a:srgbClr val="302E30"/>
                </a:solidFill>
                <a:latin typeface="Carlito"/>
                <a:cs typeface="Carlito"/>
              </a:rPr>
              <a:t>Server, Collector, </a:t>
            </a:r>
            <a:r>
              <a:rPr sz="2700" spc="-7" baseline="1543" dirty="0">
                <a:solidFill>
                  <a:srgbClr val="302E30"/>
                </a:solidFill>
                <a:latin typeface="Carlito"/>
                <a:cs typeface="Carlito"/>
              </a:rPr>
              <a:t>Agents</a:t>
            </a:r>
            <a:r>
              <a:rPr sz="2700" spc="337" baseline="1543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1800" spc="-145" dirty="0">
                <a:solidFill>
                  <a:srgbClr val="73B11B"/>
                </a:solidFill>
                <a:latin typeface="Noto Sans Symbols"/>
                <a:cs typeface="Noto Sans Symbols"/>
              </a:rPr>
              <a:t>✓</a:t>
            </a:r>
            <a:endParaRPr sz="1800">
              <a:latin typeface="Noto Sans Symbols"/>
              <a:cs typeface="Noto Sans Symbols"/>
            </a:endParaRPr>
          </a:p>
          <a:p>
            <a:pPr marL="585470">
              <a:lnSpc>
                <a:spcPct val="100000"/>
              </a:lnSpc>
              <a:spcBef>
                <a:spcPts val="1220"/>
              </a:spcBef>
            </a:pPr>
            <a:r>
              <a:rPr sz="2700" baseline="3086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700" spc="-7" baseline="3086" dirty="0">
                <a:solidFill>
                  <a:srgbClr val="302E30"/>
                </a:solidFill>
                <a:latin typeface="Carlito"/>
                <a:cs typeface="Carlito"/>
              </a:rPr>
              <a:t>Fix </a:t>
            </a:r>
            <a:r>
              <a:rPr sz="2700" spc="-22" baseline="3086" dirty="0">
                <a:solidFill>
                  <a:srgbClr val="302E30"/>
                </a:solidFill>
                <a:latin typeface="Carlito"/>
                <a:cs typeface="Carlito"/>
              </a:rPr>
              <a:t>Packs, </a:t>
            </a:r>
            <a:r>
              <a:rPr sz="2700" spc="-7" baseline="3086" dirty="0">
                <a:solidFill>
                  <a:srgbClr val="302E30"/>
                </a:solidFill>
                <a:latin typeface="Carlito"/>
                <a:cs typeface="Carlito"/>
              </a:rPr>
              <a:t>Plugins, Licenses</a:t>
            </a:r>
            <a:r>
              <a:rPr sz="2700" spc="442" baseline="3086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1800" spc="-145" dirty="0">
                <a:solidFill>
                  <a:srgbClr val="73B11B"/>
                </a:solidFill>
                <a:latin typeface="Noto Sans Symbols"/>
                <a:cs typeface="Noto Sans Symbols"/>
              </a:rPr>
              <a:t>✓</a:t>
            </a:r>
            <a:endParaRPr sz="18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Dynatrace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Agent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injections</a:t>
            </a:r>
            <a:r>
              <a:rPr sz="2200" spc="1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3300" spc="-270" baseline="-2525" dirty="0">
                <a:solidFill>
                  <a:srgbClr val="73B11B"/>
                </a:solidFill>
                <a:latin typeface="Noto Sans Symbols"/>
                <a:cs typeface="Noto Sans Symbols"/>
              </a:rPr>
              <a:t>✓</a:t>
            </a:r>
            <a:endParaRPr sz="3300" baseline="-2525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2574290" algn="l"/>
                <a:tab pos="4079875" algn="l"/>
              </a:tabLst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Platforms:</a:t>
            </a:r>
            <a:r>
              <a:rPr sz="2200" spc="-30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Linux</a:t>
            </a:r>
            <a:r>
              <a:rPr sz="2200" spc="17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3300" spc="-270" baseline="-3787" dirty="0">
                <a:solidFill>
                  <a:srgbClr val="73B11B"/>
                </a:solidFill>
                <a:latin typeface="Noto Sans Symbols"/>
                <a:cs typeface="Noto Sans Symbols"/>
              </a:rPr>
              <a:t>✓	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Windows</a:t>
            </a:r>
            <a:r>
              <a:rPr sz="2200" spc="10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3300" spc="-270" baseline="-3787" dirty="0">
                <a:solidFill>
                  <a:srgbClr val="7E7E7E"/>
                </a:solidFill>
                <a:latin typeface="Noto Sans Symbols"/>
                <a:cs typeface="Noto Sans Symbols"/>
              </a:rPr>
              <a:t>✓	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(soon)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dirty="0">
                <a:solidFill>
                  <a:srgbClr val="302E30"/>
                </a:solidFill>
                <a:latin typeface="Carlito"/>
                <a:cs typeface="Carlito"/>
              </a:rPr>
              <a:t>Soon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come: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Agent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Groups, </a:t>
            </a:r>
            <a:r>
              <a:rPr sz="2200" dirty="0">
                <a:solidFill>
                  <a:srgbClr val="302E30"/>
                </a:solidFill>
                <a:latin typeface="Carlito"/>
                <a:cs typeface="Carlito"/>
              </a:rPr>
              <a:t>PWH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Connectivity,</a:t>
            </a:r>
            <a:r>
              <a:rPr sz="2200" spc="-1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52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90" dirty="0">
                <a:solidFill>
                  <a:srgbClr val="302E30"/>
                </a:solidFill>
                <a:latin typeface="Arial"/>
                <a:cs typeface="Arial"/>
              </a:rPr>
              <a:t>Automated </a:t>
            </a:r>
            <a:r>
              <a:rPr sz="2800" b="0" spc="-114" dirty="0">
                <a:solidFill>
                  <a:srgbClr val="302E30"/>
                </a:solidFill>
                <a:latin typeface="Arial"/>
                <a:cs typeface="Arial"/>
              </a:rPr>
              <a:t>Deployments: </a:t>
            </a:r>
            <a:r>
              <a:rPr sz="2800" b="0" spc="-110" dirty="0">
                <a:solidFill>
                  <a:srgbClr val="302E30"/>
                </a:solidFill>
                <a:latin typeface="Arial"/>
                <a:cs typeface="Arial"/>
              </a:rPr>
              <a:t>What’s </a:t>
            </a:r>
            <a:r>
              <a:rPr sz="2800" b="0" spc="-35" dirty="0">
                <a:solidFill>
                  <a:srgbClr val="302E30"/>
                </a:solidFill>
                <a:latin typeface="Arial"/>
                <a:cs typeface="Arial"/>
              </a:rPr>
              <a:t>the</a:t>
            </a:r>
            <a:r>
              <a:rPr sz="2800" b="0" spc="-21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b="0" spc="-175" dirty="0">
                <a:solidFill>
                  <a:srgbClr val="302E30"/>
                </a:solidFill>
                <a:latin typeface="Arial"/>
                <a:cs typeface="Arial"/>
              </a:rPr>
              <a:t>Status?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2122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Galaxy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608" y="917447"/>
            <a:ext cx="8558784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501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Dynatrace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GitHub</a:t>
            </a:r>
            <a:r>
              <a:rPr sz="2800" b="0" spc="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Organization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5880" y="903732"/>
            <a:ext cx="6492240" cy="362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6061710" cy="2616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Chef</a:t>
            </a: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Cookbook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Customers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have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provided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their own</a:t>
            </a:r>
            <a:r>
              <a:rPr sz="2200" spc="2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implementions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45" dirty="0">
                <a:solidFill>
                  <a:srgbClr val="302E30"/>
                </a:solidFill>
                <a:latin typeface="Carlito"/>
                <a:cs typeface="Carlito"/>
              </a:rPr>
              <a:t>We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will clean them up and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open-source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them</a:t>
            </a:r>
            <a:r>
              <a:rPr sz="2200" spc="-17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soon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Puppet</a:t>
            </a:r>
            <a:r>
              <a:rPr sz="2200" b="1" spc="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Module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Being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developed in-house in our Linz</a:t>
            </a:r>
            <a:r>
              <a:rPr sz="2200" spc="-2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lab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52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90" dirty="0">
                <a:solidFill>
                  <a:srgbClr val="302E30"/>
                </a:solidFill>
                <a:latin typeface="Arial"/>
                <a:cs typeface="Arial"/>
              </a:rPr>
              <a:t>Automated </a:t>
            </a:r>
            <a:r>
              <a:rPr sz="2800" b="0" spc="-114" dirty="0">
                <a:solidFill>
                  <a:srgbClr val="302E30"/>
                </a:solidFill>
                <a:latin typeface="Arial"/>
                <a:cs typeface="Arial"/>
              </a:rPr>
              <a:t>Deployments: </a:t>
            </a:r>
            <a:r>
              <a:rPr sz="2800" b="0" spc="-110" dirty="0">
                <a:solidFill>
                  <a:srgbClr val="302E30"/>
                </a:solidFill>
                <a:latin typeface="Arial"/>
                <a:cs typeface="Arial"/>
              </a:rPr>
              <a:t>What’s </a:t>
            </a:r>
            <a:r>
              <a:rPr sz="2800" b="0" spc="-35" dirty="0">
                <a:solidFill>
                  <a:srgbClr val="302E30"/>
                </a:solidFill>
                <a:latin typeface="Arial"/>
                <a:cs typeface="Arial"/>
              </a:rPr>
              <a:t>the</a:t>
            </a:r>
            <a:r>
              <a:rPr sz="2800" b="0" spc="-210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2800" b="0" spc="-175" dirty="0">
                <a:solidFill>
                  <a:srgbClr val="302E30"/>
                </a:solidFill>
                <a:latin typeface="Arial"/>
                <a:cs typeface="Arial"/>
              </a:rPr>
              <a:t>Status?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5189220" cy="19761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Specify the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environment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operates</a:t>
            </a:r>
            <a:r>
              <a:rPr sz="2200" i="1" spc="-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in.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Groups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and hosts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are defined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</a:t>
            </a:r>
            <a:r>
              <a:rPr sz="2200" spc="2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inventories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Use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inventories for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staging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200" spc="-2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production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60" dirty="0">
                <a:solidFill>
                  <a:srgbClr val="302E30"/>
                </a:solidFill>
                <a:latin typeface="Carlito"/>
                <a:cs typeface="Carlito"/>
              </a:rPr>
              <a:t>Text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files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expressed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 an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INI-like</a:t>
            </a:r>
            <a:r>
              <a:rPr sz="2200" spc="29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format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28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Inventories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28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Inventories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723900"/>
            <a:ext cx="3834384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28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6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Inventories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4588" y="1346538"/>
            <a:ext cx="1572260" cy="842010"/>
            <a:chOff x="894588" y="1346538"/>
            <a:chExt cx="1572260" cy="842010"/>
          </a:xfrm>
        </p:grpSpPr>
        <p:sp>
          <p:nvSpPr>
            <p:cNvPr id="4" name="object 4"/>
            <p:cNvSpPr/>
            <p:nvPr/>
          </p:nvSpPr>
          <p:spPr>
            <a:xfrm>
              <a:off x="894588" y="1346538"/>
              <a:ext cx="1572114" cy="84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6310" y="1369313"/>
              <a:ext cx="1468120" cy="737870"/>
            </a:xfrm>
            <a:custGeom>
              <a:avLst/>
              <a:gdLst/>
              <a:ahLst/>
              <a:cxnLst/>
              <a:rect l="l" t="t" r="r" b="b"/>
              <a:pathLst>
                <a:path w="1468120" h="737869">
                  <a:moveTo>
                    <a:pt x="1049020" y="0"/>
                  </a:moveTo>
                  <a:lnTo>
                    <a:pt x="122936" y="0"/>
                  </a:lnTo>
                  <a:lnTo>
                    <a:pt x="75084" y="9653"/>
                  </a:lnTo>
                  <a:lnTo>
                    <a:pt x="36007" y="35988"/>
                  </a:lnTo>
                  <a:lnTo>
                    <a:pt x="9661" y="75062"/>
                  </a:lnTo>
                  <a:lnTo>
                    <a:pt x="0" y="122936"/>
                  </a:lnTo>
                  <a:lnTo>
                    <a:pt x="0" y="614680"/>
                  </a:lnTo>
                  <a:lnTo>
                    <a:pt x="9661" y="662553"/>
                  </a:lnTo>
                  <a:lnTo>
                    <a:pt x="36007" y="701627"/>
                  </a:lnTo>
                  <a:lnTo>
                    <a:pt x="75084" y="727962"/>
                  </a:lnTo>
                  <a:lnTo>
                    <a:pt x="122936" y="737616"/>
                  </a:lnTo>
                  <a:lnTo>
                    <a:pt x="1049020" y="737616"/>
                  </a:lnTo>
                  <a:lnTo>
                    <a:pt x="1096893" y="727962"/>
                  </a:lnTo>
                  <a:lnTo>
                    <a:pt x="1135967" y="701627"/>
                  </a:lnTo>
                  <a:lnTo>
                    <a:pt x="1162302" y="662553"/>
                  </a:lnTo>
                  <a:lnTo>
                    <a:pt x="1171956" y="614680"/>
                  </a:lnTo>
                  <a:lnTo>
                    <a:pt x="1171956" y="307339"/>
                  </a:lnTo>
                  <a:lnTo>
                    <a:pt x="1468120" y="197612"/>
                  </a:lnTo>
                  <a:lnTo>
                    <a:pt x="1171956" y="122936"/>
                  </a:lnTo>
                  <a:lnTo>
                    <a:pt x="1162302" y="75062"/>
                  </a:lnTo>
                  <a:lnTo>
                    <a:pt x="1135967" y="35988"/>
                  </a:lnTo>
                  <a:lnTo>
                    <a:pt x="1096893" y="9653"/>
                  </a:lnTo>
                  <a:lnTo>
                    <a:pt x="104902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6310" y="1369313"/>
              <a:ext cx="1468120" cy="737870"/>
            </a:xfrm>
            <a:custGeom>
              <a:avLst/>
              <a:gdLst/>
              <a:ahLst/>
              <a:cxnLst/>
              <a:rect l="l" t="t" r="r" b="b"/>
              <a:pathLst>
                <a:path w="1468120" h="737869">
                  <a:moveTo>
                    <a:pt x="0" y="122936"/>
                  </a:moveTo>
                  <a:lnTo>
                    <a:pt x="9661" y="75062"/>
                  </a:lnTo>
                  <a:lnTo>
                    <a:pt x="36007" y="35988"/>
                  </a:lnTo>
                  <a:lnTo>
                    <a:pt x="75084" y="9653"/>
                  </a:lnTo>
                  <a:lnTo>
                    <a:pt x="122936" y="0"/>
                  </a:lnTo>
                  <a:lnTo>
                    <a:pt x="683641" y="0"/>
                  </a:lnTo>
                  <a:lnTo>
                    <a:pt x="976629" y="0"/>
                  </a:lnTo>
                  <a:lnTo>
                    <a:pt x="1049020" y="0"/>
                  </a:lnTo>
                  <a:lnTo>
                    <a:pt x="1096893" y="9653"/>
                  </a:lnTo>
                  <a:lnTo>
                    <a:pt x="1135967" y="35988"/>
                  </a:lnTo>
                  <a:lnTo>
                    <a:pt x="1162302" y="75062"/>
                  </a:lnTo>
                  <a:lnTo>
                    <a:pt x="1171956" y="122936"/>
                  </a:lnTo>
                  <a:lnTo>
                    <a:pt x="1468120" y="197612"/>
                  </a:lnTo>
                  <a:lnTo>
                    <a:pt x="1171956" y="307339"/>
                  </a:lnTo>
                  <a:lnTo>
                    <a:pt x="1171956" y="614680"/>
                  </a:lnTo>
                  <a:lnTo>
                    <a:pt x="1162302" y="662553"/>
                  </a:lnTo>
                  <a:lnTo>
                    <a:pt x="1135967" y="701627"/>
                  </a:lnTo>
                  <a:lnTo>
                    <a:pt x="1096893" y="727962"/>
                  </a:lnTo>
                  <a:lnTo>
                    <a:pt x="1049020" y="737616"/>
                  </a:lnTo>
                  <a:lnTo>
                    <a:pt x="976629" y="737616"/>
                  </a:lnTo>
                  <a:lnTo>
                    <a:pt x="683641" y="737616"/>
                  </a:lnTo>
                  <a:lnTo>
                    <a:pt x="122936" y="737616"/>
                  </a:lnTo>
                  <a:lnTo>
                    <a:pt x="75084" y="727962"/>
                  </a:lnTo>
                  <a:lnTo>
                    <a:pt x="36007" y="701627"/>
                  </a:lnTo>
                  <a:lnTo>
                    <a:pt x="9661" y="662553"/>
                  </a:lnTo>
                  <a:lnTo>
                    <a:pt x="0" y="614680"/>
                  </a:lnTo>
                  <a:lnTo>
                    <a:pt x="0" y="307339"/>
                  </a:lnTo>
                  <a:lnTo>
                    <a:pt x="0" y="12293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9360" y="1589277"/>
            <a:ext cx="6267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roup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44963" y="1597998"/>
            <a:ext cx="1409065" cy="842010"/>
            <a:chOff x="4744963" y="1597998"/>
            <a:chExt cx="1409065" cy="842010"/>
          </a:xfrm>
        </p:grpSpPr>
        <p:sp>
          <p:nvSpPr>
            <p:cNvPr id="9" name="object 9"/>
            <p:cNvSpPr/>
            <p:nvPr/>
          </p:nvSpPr>
          <p:spPr>
            <a:xfrm>
              <a:off x="4744963" y="1597998"/>
              <a:ext cx="1408948" cy="84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8281" y="1620774"/>
              <a:ext cx="1304290" cy="737870"/>
            </a:xfrm>
            <a:custGeom>
              <a:avLst/>
              <a:gdLst/>
              <a:ahLst/>
              <a:cxnLst/>
              <a:rect l="l" t="t" r="r" b="b"/>
              <a:pathLst>
                <a:path w="1304289" h="737869">
                  <a:moveTo>
                    <a:pt x="1180973" y="0"/>
                  </a:moveTo>
                  <a:lnTo>
                    <a:pt x="433197" y="0"/>
                  </a:lnTo>
                  <a:lnTo>
                    <a:pt x="385323" y="9653"/>
                  </a:lnTo>
                  <a:lnTo>
                    <a:pt x="346249" y="35988"/>
                  </a:lnTo>
                  <a:lnTo>
                    <a:pt x="319914" y="75062"/>
                  </a:lnTo>
                  <a:lnTo>
                    <a:pt x="310261" y="122936"/>
                  </a:lnTo>
                  <a:lnTo>
                    <a:pt x="0" y="227711"/>
                  </a:lnTo>
                  <a:lnTo>
                    <a:pt x="310261" y="307339"/>
                  </a:lnTo>
                  <a:lnTo>
                    <a:pt x="310261" y="614680"/>
                  </a:lnTo>
                  <a:lnTo>
                    <a:pt x="319914" y="662553"/>
                  </a:lnTo>
                  <a:lnTo>
                    <a:pt x="346249" y="701627"/>
                  </a:lnTo>
                  <a:lnTo>
                    <a:pt x="385323" y="727962"/>
                  </a:lnTo>
                  <a:lnTo>
                    <a:pt x="433197" y="737615"/>
                  </a:lnTo>
                  <a:lnTo>
                    <a:pt x="1180973" y="737615"/>
                  </a:lnTo>
                  <a:lnTo>
                    <a:pt x="1228846" y="727962"/>
                  </a:lnTo>
                  <a:lnTo>
                    <a:pt x="1267920" y="701627"/>
                  </a:lnTo>
                  <a:lnTo>
                    <a:pt x="1294255" y="662553"/>
                  </a:lnTo>
                  <a:lnTo>
                    <a:pt x="1303909" y="614680"/>
                  </a:lnTo>
                  <a:lnTo>
                    <a:pt x="1303909" y="122936"/>
                  </a:lnTo>
                  <a:lnTo>
                    <a:pt x="1294255" y="75062"/>
                  </a:lnTo>
                  <a:lnTo>
                    <a:pt x="1267920" y="35988"/>
                  </a:lnTo>
                  <a:lnTo>
                    <a:pt x="1228846" y="9653"/>
                  </a:lnTo>
                  <a:lnTo>
                    <a:pt x="1180973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8281" y="1620774"/>
              <a:ext cx="1304290" cy="737870"/>
            </a:xfrm>
            <a:custGeom>
              <a:avLst/>
              <a:gdLst/>
              <a:ahLst/>
              <a:cxnLst/>
              <a:rect l="l" t="t" r="r" b="b"/>
              <a:pathLst>
                <a:path w="1304289" h="737869">
                  <a:moveTo>
                    <a:pt x="310261" y="122936"/>
                  </a:moveTo>
                  <a:lnTo>
                    <a:pt x="319914" y="75062"/>
                  </a:lnTo>
                  <a:lnTo>
                    <a:pt x="346249" y="35988"/>
                  </a:lnTo>
                  <a:lnTo>
                    <a:pt x="385323" y="9653"/>
                  </a:lnTo>
                  <a:lnTo>
                    <a:pt x="433197" y="0"/>
                  </a:lnTo>
                  <a:lnTo>
                    <a:pt x="475869" y="0"/>
                  </a:lnTo>
                  <a:lnTo>
                    <a:pt x="724281" y="0"/>
                  </a:lnTo>
                  <a:lnTo>
                    <a:pt x="1180973" y="0"/>
                  </a:lnTo>
                  <a:lnTo>
                    <a:pt x="1228846" y="9653"/>
                  </a:lnTo>
                  <a:lnTo>
                    <a:pt x="1267920" y="35988"/>
                  </a:lnTo>
                  <a:lnTo>
                    <a:pt x="1294255" y="75062"/>
                  </a:lnTo>
                  <a:lnTo>
                    <a:pt x="1303909" y="122936"/>
                  </a:lnTo>
                  <a:lnTo>
                    <a:pt x="1303909" y="307339"/>
                  </a:lnTo>
                  <a:lnTo>
                    <a:pt x="1303909" y="614680"/>
                  </a:lnTo>
                  <a:lnTo>
                    <a:pt x="1294255" y="662553"/>
                  </a:lnTo>
                  <a:lnTo>
                    <a:pt x="1267920" y="701627"/>
                  </a:lnTo>
                  <a:lnTo>
                    <a:pt x="1228846" y="727962"/>
                  </a:lnTo>
                  <a:lnTo>
                    <a:pt x="1180973" y="737615"/>
                  </a:lnTo>
                  <a:lnTo>
                    <a:pt x="724281" y="737615"/>
                  </a:lnTo>
                  <a:lnTo>
                    <a:pt x="475869" y="737615"/>
                  </a:lnTo>
                  <a:lnTo>
                    <a:pt x="433197" y="737615"/>
                  </a:lnTo>
                  <a:lnTo>
                    <a:pt x="385323" y="727962"/>
                  </a:lnTo>
                  <a:lnTo>
                    <a:pt x="346249" y="701627"/>
                  </a:lnTo>
                  <a:lnTo>
                    <a:pt x="319914" y="662553"/>
                  </a:lnTo>
                  <a:lnTo>
                    <a:pt x="310261" y="614680"/>
                  </a:lnTo>
                  <a:lnTo>
                    <a:pt x="310261" y="307339"/>
                  </a:lnTo>
                  <a:lnTo>
                    <a:pt x="0" y="227711"/>
                  </a:lnTo>
                  <a:lnTo>
                    <a:pt x="310261" y="1229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0" y="1841068"/>
            <a:ext cx="4711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244" y="2300562"/>
            <a:ext cx="2345055" cy="842010"/>
            <a:chOff x="47244" y="2300562"/>
            <a:chExt cx="2345055" cy="842010"/>
          </a:xfrm>
        </p:grpSpPr>
        <p:sp>
          <p:nvSpPr>
            <p:cNvPr id="14" name="object 14"/>
            <p:cNvSpPr/>
            <p:nvPr/>
          </p:nvSpPr>
          <p:spPr>
            <a:xfrm>
              <a:off x="47244" y="2300562"/>
              <a:ext cx="2344661" cy="84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966" y="2323338"/>
              <a:ext cx="2240915" cy="737870"/>
            </a:xfrm>
            <a:custGeom>
              <a:avLst/>
              <a:gdLst/>
              <a:ahLst/>
              <a:cxnLst/>
              <a:rect l="l" t="t" r="r" b="b"/>
              <a:pathLst>
                <a:path w="2240915" h="737869">
                  <a:moveTo>
                    <a:pt x="1900935" y="0"/>
                  </a:moveTo>
                  <a:lnTo>
                    <a:pt x="122936" y="0"/>
                  </a:lnTo>
                  <a:lnTo>
                    <a:pt x="75084" y="9653"/>
                  </a:lnTo>
                  <a:lnTo>
                    <a:pt x="36007" y="35988"/>
                  </a:lnTo>
                  <a:lnTo>
                    <a:pt x="9661" y="75062"/>
                  </a:lnTo>
                  <a:lnTo>
                    <a:pt x="0" y="122936"/>
                  </a:lnTo>
                  <a:lnTo>
                    <a:pt x="0" y="614680"/>
                  </a:lnTo>
                  <a:lnTo>
                    <a:pt x="9661" y="662553"/>
                  </a:lnTo>
                  <a:lnTo>
                    <a:pt x="36007" y="701627"/>
                  </a:lnTo>
                  <a:lnTo>
                    <a:pt x="75084" y="727962"/>
                  </a:lnTo>
                  <a:lnTo>
                    <a:pt x="122936" y="737616"/>
                  </a:lnTo>
                  <a:lnTo>
                    <a:pt x="1900935" y="737616"/>
                  </a:lnTo>
                  <a:lnTo>
                    <a:pt x="1948809" y="727962"/>
                  </a:lnTo>
                  <a:lnTo>
                    <a:pt x="1987883" y="701627"/>
                  </a:lnTo>
                  <a:lnTo>
                    <a:pt x="2014218" y="662553"/>
                  </a:lnTo>
                  <a:lnTo>
                    <a:pt x="2023871" y="614680"/>
                  </a:lnTo>
                  <a:lnTo>
                    <a:pt x="2023871" y="307339"/>
                  </a:lnTo>
                  <a:lnTo>
                    <a:pt x="2240915" y="215645"/>
                  </a:lnTo>
                  <a:lnTo>
                    <a:pt x="2023871" y="122936"/>
                  </a:lnTo>
                  <a:lnTo>
                    <a:pt x="2014218" y="75062"/>
                  </a:lnTo>
                  <a:lnTo>
                    <a:pt x="1987883" y="35988"/>
                  </a:lnTo>
                  <a:lnTo>
                    <a:pt x="1948809" y="9653"/>
                  </a:lnTo>
                  <a:lnTo>
                    <a:pt x="1900935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966" y="2323338"/>
              <a:ext cx="2240915" cy="737870"/>
            </a:xfrm>
            <a:custGeom>
              <a:avLst/>
              <a:gdLst/>
              <a:ahLst/>
              <a:cxnLst/>
              <a:rect l="l" t="t" r="r" b="b"/>
              <a:pathLst>
                <a:path w="2240915" h="737869">
                  <a:moveTo>
                    <a:pt x="0" y="122936"/>
                  </a:moveTo>
                  <a:lnTo>
                    <a:pt x="9661" y="75062"/>
                  </a:lnTo>
                  <a:lnTo>
                    <a:pt x="36007" y="35988"/>
                  </a:lnTo>
                  <a:lnTo>
                    <a:pt x="75084" y="9653"/>
                  </a:lnTo>
                  <a:lnTo>
                    <a:pt x="122936" y="0"/>
                  </a:lnTo>
                  <a:lnTo>
                    <a:pt x="1180592" y="0"/>
                  </a:lnTo>
                  <a:lnTo>
                    <a:pt x="1686559" y="0"/>
                  </a:lnTo>
                  <a:lnTo>
                    <a:pt x="1900935" y="0"/>
                  </a:lnTo>
                  <a:lnTo>
                    <a:pt x="1948809" y="9653"/>
                  </a:lnTo>
                  <a:lnTo>
                    <a:pt x="1987883" y="35988"/>
                  </a:lnTo>
                  <a:lnTo>
                    <a:pt x="2014218" y="75062"/>
                  </a:lnTo>
                  <a:lnTo>
                    <a:pt x="2023871" y="122936"/>
                  </a:lnTo>
                  <a:lnTo>
                    <a:pt x="2240915" y="215645"/>
                  </a:lnTo>
                  <a:lnTo>
                    <a:pt x="2023871" y="307339"/>
                  </a:lnTo>
                  <a:lnTo>
                    <a:pt x="2023871" y="614680"/>
                  </a:lnTo>
                  <a:lnTo>
                    <a:pt x="2014218" y="662553"/>
                  </a:lnTo>
                  <a:lnTo>
                    <a:pt x="1987883" y="701627"/>
                  </a:lnTo>
                  <a:lnTo>
                    <a:pt x="1948809" y="727962"/>
                  </a:lnTo>
                  <a:lnTo>
                    <a:pt x="1900935" y="737616"/>
                  </a:lnTo>
                  <a:lnTo>
                    <a:pt x="1686559" y="737616"/>
                  </a:lnTo>
                  <a:lnTo>
                    <a:pt x="1180592" y="737616"/>
                  </a:lnTo>
                  <a:lnTo>
                    <a:pt x="122936" y="737616"/>
                  </a:lnTo>
                  <a:lnTo>
                    <a:pt x="75084" y="727962"/>
                  </a:lnTo>
                  <a:lnTo>
                    <a:pt x="36007" y="701627"/>
                  </a:lnTo>
                  <a:lnTo>
                    <a:pt x="9661" y="662553"/>
                  </a:lnTo>
                  <a:lnTo>
                    <a:pt x="0" y="614680"/>
                  </a:lnTo>
                  <a:lnTo>
                    <a:pt x="0" y="307339"/>
                  </a:lnTo>
                  <a:lnTo>
                    <a:pt x="0" y="1229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6717" y="2543683"/>
            <a:ext cx="15271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05822" y="2989444"/>
            <a:ext cx="2631440" cy="843915"/>
            <a:chOff x="5305822" y="2989444"/>
            <a:chExt cx="2631440" cy="843915"/>
          </a:xfrm>
        </p:grpSpPr>
        <p:sp>
          <p:nvSpPr>
            <p:cNvPr id="19" name="object 19"/>
            <p:cNvSpPr/>
            <p:nvPr/>
          </p:nvSpPr>
          <p:spPr>
            <a:xfrm>
              <a:off x="5305822" y="2989444"/>
              <a:ext cx="2631169" cy="843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8731" y="3012185"/>
              <a:ext cx="2526665" cy="739140"/>
            </a:xfrm>
            <a:custGeom>
              <a:avLst/>
              <a:gdLst/>
              <a:ahLst/>
              <a:cxnLst/>
              <a:rect l="l" t="t" r="r" b="b"/>
              <a:pathLst>
                <a:path w="2526665" h="739139">
                  <a:moveTo>
                    <a:pt x="2403347" y="0"/>
                  </a:moveTo>
                  <a:lnTo>
                    <a:pt x="410971" y="0"/>
                  </a:lnTo>
                  <a:lnTo>
                    <a:pt x="363005" y="9675"/>
                  </a:lnTo>
                  <a:lnTo>
                    <a:pt x="323850" y="36068"/>
                  </a:lnTo>
                  <a:lnTo>
                    <a:pt x="297457" y="75223"/>
                  </a:lnTo>
                  <a:lnTo>
                    <a:pt x="287781" y="123189"/>
                  </a:lnTo>
                  <a:lnTo>
                    <a:pt x="0" y="228219"/>
                  </a:lnTo>
                  <a:lnTo>
                    <a:pt x="287781" y="307975"/>
                  </a:lnTo>
                  <a:lnTo>
                    <a:pt x="287781" y="615950"/>
                  </a:lnTo>
                  <a:lnTo>
                    <a:pt x="297457" y="663916"/>
                  </a:lnTo>
                  <a:lnTo>
                    <a:pt x="323850" y="703072"/>
                  </a:lnTo>
                  <a:lnTo>
                    <a:pt x="363005" y="729464"/>
                  </a:lnTo>
                  <a:lnTo>
                    <a:pt x="410971" y="739139"/>
                  </a:lnTo>
                  <a:lnTo>
                    <a:pt x="2403347" y="739139"/>
                  </a:lnTo>
                  <a:lnTo>
                    <a:pt x="2451314" y="729464"/>
                  </a:lnTo>
                  <a:lnTo>
                    <a:pt x="2490469" y="703072"/>
                  </a:lnTo>
                  <a:lnTo>
                    <a:pt x="2516862" y="663916"/>
                  </a:lnTo>
                  <a:lnTo>
                    <a:pt x="2526538" y="615950"/>
                  </a:lnTo>
                  <a:lnTo>
                    <a:pt x="2526538" y="123189"/>
                  </a:lnTo>
                  <a:lnTo>
                    <a:pt x="2516862" y="75223"/>
                  </a:lnTo>
                  <a:lnTo>
                    <a:pt x="2490469" y="36068"/>
                  </a:lnTo>
                  <a:lnTo>
                    <a:pt x="2451314" y="9675"/>
                  </a:lnTo>
                  <a:lnTo>
                    <a:pt x="2403347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8731" y="3012185"/>
              <a:ext cx="2526665" cy="739140"/>
            </a:xfrm>
            <a:custGeom>
              <a:avLst/>
              <a:gdLst/>
              <a:ahLst/>
              <a:cxnLst/>
              <a:rect l="l" t="t" r="r" b="b"/>
              <a:pathLst>
                <a:path w="2526665" h="739139">
                  <a:moveTo>
                    <a:pt x="287781" y="123189"/>
                  </a:moveTo>
                  <a:lnTo>
                    <a:pt x="297457" y="75223"/>
                  </a:lnTo>
                  <a:lnTo>
                    <a:pt x="323850" y="36068"/>
                  </a:lnTo>
                  <a:lnTo>
                    <a:pt x="363005" y="9675"/>
                  </a:lnTo>
                  <a:lnTo>
                    <a:pt x="410971" y="0"/>
                  </a:lnTo>
                  <a:lnTo>
                    <a:pt x="660907" y="0"/>
                  </a:lnTo>
                  <a:lnTo>
                    <a:pt x="1220596" y="0"/>
                  </a:lnTo>
                  <a:lnTo>
                    <a:pt x="2403347" y="0"/>
                  </a:lnTo>
                  <a:lnTo>
                    <a:pt x="2451314" y="9675"/>
                  </a:lnTo>
                  <a:lnTo>
                    <a:pt x="2490469" y="36068"/>
                  </a:lnTo>
                  <a:lnTo>
                    <a:pt x="2516862" y="75223"/>
                  </a:lnTo>
                  <a:lnTo>
                    <a:pt x="2526538" y="123189"/>
                  </a:lnTo>
                  <a:lnTo>
                    <a:pt x="2526538" y="307975"/>
                  </a:lnTo>
                  <a:lnTo>
                    <a:pt x="2526538" y="615950"/>
                  </a:lnTo>
                  <a:lnTo>
                    <a:pt x="2516862" y="663916"/>
                  </a:lnTo>
                  <a:lnTo>
                    <a:pt x="2490469" y="703072"/>
                  </a:lnTo>
                  <a:lnTo>
                    <a:pt x="2451314" y="729464"/>
                  </a:lnTo>
                  <a:lnTo>
                    <a:pt x="2403347" y="739139"/>
                  </a:lnTo>
                  <a:lnTo>
                    <a:pt x="1220596" y="739139"/>
                  </a:lnTo>
                  <a:lnTo>
                    <a:pt x="660907" y="739139"/>
                  </a:lnTo>
                  <a:lnTo>
                    <a:pt x="410971" y="739139"/>
                  </a:lnTo>
                  <a:lnTo>
                    <a:pt x="363005" y="729464"/>
                  </a:lnTo>
                  <a:lnTo>
                    <a:pt x="323850" y="703071"/>
                  </a:lnTo>
                  <a:lnTo>
                    <a:pt x="297457" y="663916"/>
                  </a:lnTo>
                  <a:lnTo>
                    <a:pt x="287781" y="615950"/>
                  </a:lnTo>
                  <a:lnTo>
                    <a:pt x="287781" y="307975"/>
                  </a:lnTo>
                  <a:lnTo>
                    <a:pt x="0" y="228219"/>
                  </a:lnTo>
                  <a:lnTo>
                    <a:pt x="287781" y="12318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87973" y="3233674"/>
            <a:ext cx="17348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Alphabetic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46730" y="792860"/>
            <a:ext cx="2756535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7280">
              <a:lnSpc>
                <a:spcPct val="155600"/>
              </a:lnSpc>
              <a:spcBef>
                <a:spcPts val="100"/>
              </a:spcBef>
            </a:pPr>
            <a:r>
              <a:rPr sz="1800" dirty="0">
                <a:solidFill>
                  <a:srgbClr val="302E30"/>
                </a:solidFill>
                <a:latin typeface="Courier New"/>
                <a:cs typeface="Courier New"/>
              </a:rPr>
              <a:t>#</a:t>
            </a:r>
            <a:r>
              <a:rPr sz="1800" spc="-10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production  [balancers]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  <a:hlinkClick r:id="rId6"/>
              </a:rPr>
              <a:t>www.example.com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[webservers]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www[0-9].example.com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[dbservers]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db[a:f].example.com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[monitoring]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6730" y="3749751"/>
            <a:ext cx="2894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02E30"/>
                </a:solidFill>
                <a:latin typeface="Courier New"/>
                <a:cs typeface="Courier New"/>
              </a:rPr>
              <a:t>dynatrace.example.com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7863840" cy="19761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Defines </a:t>
            </a:r>
            <a:r>
              <a:rPr sz="2200" b="1" i="1" spc="-10" dirty="0">
                <a:solidFill>
                  <a:srgbClr val="302E30"/>
                </a:solidFill>
                <a:latin typeface="Carlito"/>
                <a:cs typeface="Carlito"/>
              </a:rPr>
              <a:t>sequences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of </a:t>
            </a:r>
            <a:r>
              <a:rPr sz="2200" i="1" spc="-20" dirty="0">
                <a:solidFill>
                  <a:srgbClr val="302E30"/>
                </a:solidFill>
                <a:latin typeface="Carlito"/>
                <a:cs typeface="Carlito"/>
              </a:rPr>
              <a:t>tasks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(Plays) </a:t>
            </a:r>
            <a:r>
              <a:rPr sz="2200" i="1" spc="-15" dirty="0">
                <a:solidFill>
                  <a:srgbClr val="302E30"/>
                </a:solidFill>
                <a:latin typeface="Carlito"/>
                <a:cs typeface="Carlito"/>
              </a:rPr>
              <a:t>to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be </a:t>
            </a:r>
            <a:r>
              <a:rPr sz="2200" i="1" spc="-25" dirty="0">
                <a:solidFill>
                  <a:srgbClr val="302E30"/>
                </a:solidFill>
                <a:latin typeface="Carlito"/>
                <a:cs typeface="Carlito"/>
              </a:rPr>
              <a:t>executed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on a group of</a:t>
            </a:r>
            <a:r>
              <a:rPr sz="2200" i="1" spc="114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hosts.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Describes </a:t>
            </a: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policies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machines under management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shall</a:t>
            </a:r>
            <a:r>
              <a:rPr sz="2200" spc="-19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enforce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Contains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variables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tasks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handlers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files, </a:t>
            </a: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templates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and</a:t>
            </a:r>
            <a:r>
              <a:rPr sz="2200" spc="-14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02E30"/>
                </a:solidFill>
                <a:latin typeface="Carlito"/>
                <a:cs typeface="Carlito"/>
              </a:rPr>
              <a:t>roles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Expressed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</a:t>
            </a:r>
            <a:r>
              <a:rPr sz="2200" spc="-3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b="1" spc="-55" dirty="0">
                <a:solidFill>
                  <a:srgbClr val="302E30"/>
                </a:solidFill>
                <a:latin typeface="Carlito"/>
                <a:cs typeface="Carlito"/>
              </a:rPr>
              <a:t>YAML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1230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Playbooks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6414" y="1806016"/>
            <a:ext cx="36423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apt: name=apache2</a:t>
            </a:r>
            <a:r>
              <a:rPr sz="1400" spc="-55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update_cache=yes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3054" y="2020671"/>
            <a:ext cx="5026660" cy="501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solidFill>
                  <a:srgbClr val="302E30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name: Install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Apache</a:t>
            </a:r>
            <a:r>
              <a:rPr sz="1400" spc="-3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Modules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apache2_module: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name={{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item }}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state=present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8251" y="2733364"/>
            <a:ext cx="1410335" cy="50228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295"/>
              </a:spcBef>
              <a:buChar char="-"/>
              <a:tabLst>
                <a:tab pos="226060" algn="l"/>
              </a:tabLst>
            </a:pP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proxy</a:t>
            </a:r>
            <a:endParaRPr sz="14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spcBef>
                <a:spcPts val="195"/>
              </a:spcBef>
              <a:buChar char="-"/>
              <a:tabLst>
                <a:tab pos="226060" algn="l"/>
              </a:tabLst>
            </a:pPr>
            <a:r>
              <a:rPr sz="1400" spc="-15" dirty="0">
                <a:solidFill>
                  <a:srgbClr val="302E30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ro</a:t>
            </a:r>
            <a:r>
              <a:rPr sz="1400" spc="-15" dirty="0">
                <a:solidFill>
                  <a:srgbClr val="302E30"/>
                </a:solidFill>
                <a:latin typeface="Courier New"/>
                <a:cs typeface="Courier New"/>
              </a:rPr>
              <a:t>x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y_http</a:t>
            </a:r>
            <a:r>
              <a:rPr sz="1400" dirty="0">
                <a:solidFill>
                  <a:srgbClr val="302E30"/>
                </a:solidFill>
                <a:latin typeface="Courier New"/>
                <a:cs typeface="Courier New"/>
              </a:rPr>
              <a:t>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695" y="3209645"/>
            <a:ext cx="2792730" cy="7391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290"/>
              </a:spcBef>
            </a:pP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notify: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reload</a:t>
            </a:r>
            <a:r>
              <a:rPr sz="1400" spc="-7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apache2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b="1" spc="-5" dirty="0">
                <a:solidFill>
                  <a:srgbClr val="302E30"/>
                </a:solidFill>
                <a:latin typeface="Courier New"/>
                <a:cs typeface="Courier New"/>
              </a:rPr>
              <a:t>handlers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302E30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name: reload</a:t>
            </a:r>
            <a:r>
              <a:rPr sz="1400" spc="-5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apache2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9695" y="3922288"/>
            <a:ext cx="4282440" cy="7397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295"/>
              </a:spcBef>
            </a:pP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service: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name=apache2</a:t>
            </a:r>
            <a:r>
              <a:rPr sz="1400" spc="-8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state=reloaded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solidFill>
                  <a:srgbClr val="302E30"/>
                </a:solidFill>
                <a:latin typeface="Courier New"/>
                <a:cs typeface="Courier New"/>
              </a:rPr>
              <a:t>remote_user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:</a:t>
            </a:r>
            <a:r>
              <a:rPr sz="1400" spc="-2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deploy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b="1" spc="-5" dirty="0">
                <a:solidFill>
                  <a:srgbClr val="302E30"/>
                </a:solidFill>
                <a:latin typeface="Courier New"/>
                <a:cs typeface="Courier New"/>
              </a:rPr>
              <a:t>sudo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:</a:t>
            </a:r>
            <a:r>
              <a:rPr sz="1400" spc="-2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yes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1230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Playbooks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3227" y="1333500"/>
            <a:ext cx="1504315" cy="862965"/>
            <a:chOff x="1443227" y="1333500"/>
            <a:chExt cx="1504315" cy="862965"/>
          </a:xfrm>
        </p:grpSpPr>
        <p:sp>
          <p:nvSpPr>
            <p:cNvPr id="9" name="object 9"/>
            <p:cNvSpPr/>
            <p:nvPr/>
          </p:nvSpPr>
          <p:spPr>
            <a:xfrm>
              <a:off x="1443227" y="1333500"/>
              <a:ext cx="1504187" cy="862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6755" y="1594104"/>
              <a:ext cx="1435608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4949" y="1374901"/>
              <a:ext cx="1381125" cy="739775"/>
            </a:xfrm>
            <a:custGeom>
              <a:avLst/>
              <a:gdLst/>
              <a:ahLst/>
              <a:cxnLst/>
              <a:rect l="l" t="t" r="r" b="b"/>
              <a:pathLst>
                <a:path w="1381125" h="739775">
                  <a:moveTo>
                    <a:pt x="1284224" y="160527"/>
                  </a:moveTo>
                  <a:lnTo>
                    <a:pt x="96519" y="160527"/>
                  </a:lnTo>
                  <a:lnTo>
                    <a:pt x="58935" y="168108"/>
                  </a:lnTo>
                  <a:lnTo>
                    <a:pt x="28257" y="188785"/>
                  </a:lnTo>
                  <a:lnTo>
                    <a:pt x="7580" y="219463"/>
                  </a:lnTo>
                  <a:lnTo>
                    <a:pt x="0" y="257048"/>
                  </a:lnTo>
                  <a:lnTo>
                    <a:pt x="0" y="643128"/>
                  </a:lnTo>
                  <a:lnTo>
                    <a:pt x="7580" y="680712"/>
                  </a:lnTo>
                  <a:lnTo>
                    <a:pt x="28257" y="711390"/>
                  </a:lnTo>
                  <a:lnTo>
                    <a:pt x="58935" y="732067"/>
                  </a:lnTo>
                  <a:lnTo>
                    <a:pt x="96519" y="739648"/>
                  </a:lnTo>
                  <a:lnTo>
                    <a:pt x="1284224" y="739648"/>
                  </a:lnTo>
                  <a:lnTo>
                    <a:pt x="1321808" y="732067"/>
                  </a:lnTo>
                  <a:lnTo>
                    <a:pt x="1352486" y="711390"/>
                  </a:lnTo>
                  <a:lnTo>
                    <a:pt x="1373163" y="680712"/>
                  </a:lnTo>
                  <a:lnTo>
                    <a:pt x="1380744" y="643128"/>
                  </a:lnTo>
                  <a:lnTo>
                    <a:pt x="1380744" y="257048"/>
                  </a:lnTo>
                  <a:lnTo>
                    <a:pt x="1373163" y="219463"/>
                  </a:lnTo>
                  <a:lnTo>
                    <a:pt x="1352486" y="188785"/>
                  </a:lnTo>
                  <a:lnTo>
                    <a:pt x="1321808" y="168108"/>
                  </a:lnTo>
                  <a:lnTo>
                    <a:pt x="1284224" y="160527"/>
                  </a:lnTo>
                  <a:close/>
                </a:path>
                <a:path w="1381125" h="739775">
                  <a:moveTo>
                    <a:pt x="977900" y="0"/>
                  </a:moveTo>
                  <a:lnTo>
                    <a:pt x="805433" y="160527"/>
                  </a:lnTo>
                  <a:lnTo>
                    <a:pt x="1150620" y="160527"/>
                  </a:lnTo>
                  <a:lnTo>
                    <a:pt x="97790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4949" y="1374901"/>
              <a:ext cx="1381125" cy="739775"/>
            </a:xfrm>
            <a:custGeom>
              <a:avLst/>
              <a:gdLst/>
              <a:ahLst/>
              <a:cxnLst/>
              <a:rect l="l" t="t" r="r" b="b"/>
              <a:pathLst>
                <a:path w="1381125" h="739775">
                  <a:moveTo>
                    <a:pt x="0" y="257048"/>
                  </a:moveTo>
                  <a:lnTo>
                    <a:pt x="7580" y="219463"/>
                  </a:lnTo>
                  <a:lnTo>
                    <a:pt x="28257" y="188785"/>
                  </a:lnTo>
                  <a:lnTo>
                    <a:pt x="58935" y="168108"/>
                  </a:lnTo>
                  <a:lnTo>
                    <a:pt x="96519" y="160527"/>
                  </a:lnTo>
                  <a:lnTo>
                    <a:pt x="805433" y="160527"/>
                  </a:lnTo>
                  <a:lnTo>
                    <a:pt x="977900" y="0"/>
                  </a:lnTo>
                  <a:lnTo>
                    <a:pt x="1150620" y="160527"/>
                  </a:lnTo>
                  <a:lnTo>
                    <a:pt x="1284224" y="160527"/>
                  </a:lnTo>
                  <a:lnTo>
                    <a:pt x="1321808" y="168108"/>
                  </a:lnTo>
                  <a:lnTo>
                    <a:pt x="1352486" y="188785"/>
                  </a:lnTo>
                  <a:lnTo>
                    <a:pt x="1373163" y="219463"/>
                  </a:lnTo>
                  <a:lnTo>
                    <a:pt x="1380744" y="257048"/>
                  </a:lnTo>
                  <a:lnTo>
                    <a:pt x="1380744" y="401827"/>
                  </a:lnTo>
                  <a:lnTo>
                    <a:pt x="1380744" y="643128"/>
                  </a:lnTo>
                  <a:lnTo>
                    <a:pt x="1373163" y="680712"/>
                  </a:lnTo>
                  <a:lnTo>
                    <a:pt x="1352486" y="711390"/>
                  </a:lnTo>
                  <a:lnTo>
                    <a:pt x="1321808" y="732067"/>
                  </a:lnTo>
                  <a:lnTo>
                    <a:pt x="1284224" y="739648"/>
                  </a:lnTo>
                  <a:lnTo>
                    <a:pt x="1150620" y="739648"/>
                  </a:lnTo>
                  <a:lnTo>
                    <a:pt x="805433" y="739648"/>
                  </a:lnTo>
                  <a:lnTo>
                    <a:pt x="96519" y="739648"/>
                  </a:lnTo>
                  <a:lnTo>
                    <a:pt x="58935" y="732067"/>
                  </a:lnTo>
                  <a:lnTo>
                    <a:pt x="28257" y="711390"/>
                  </a:lnTo>
                  <a:lnTo>
                    <a:pt x="7580" y="680712"/>
                  </a:lnTo>
                  <a:lnTo>
                    <a:pt x="0" y="643128"/>
                  </a:lnTo>
                  <a:lnTo>
                    <a:pt x="0" y="401827"/>
                  </a:lnTo>
                  <a:lnTo>
                    <a:pt x="0" y="25704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43633" y="1659763"/>
            <a:ext cx="110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plays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18588" y="973836"/>
            <a:ext cx="1221105" cy="897890"/>
            <a:chOff x="2418588" y="973836"/>
            <a:chExt cx="1221105" cy="897890"/>
          </a:xfrm>
        </p:grpSpPr>
        <p:sp>
          <p:nvSpPr>
            <p:cNvPr id="15" name="object 15"/>
            <p:cNvSpPr/>
            <p:nvPr/>
          </p:nvSpPr>
          <p:spPr>
            <a:xfrm>
              <a:off x="2418588" y="973836"/>
              <a:ext cx="1220724" cy="8976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5644" y="1074420"/>
              <a:ext cx="1082040" cy="5654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0310" y="1015746"/>
              <a:ext cx="1097280" cy="774700"/>
            </a:xfrm>
            <a:custGeom>
              <a:avLst/>
              <a:gdLst/>
              <a:ahLst/>
              <a:cxnLst/>
              <a:rect l="l" t="t" r="r" b="b"/>
              <a:pathLst>
                <a:path w="1097279" h="774700">
                  <a:moveTo>
                    <a:pt x="914400" y="580643"/>
                  </a:moveTo>
                  <a:lnTo>
                    <a:pt x="640079" y="580643"/>
                  </a:lnTo>
                  <a:lnTo>
                    <a:pt x="777113" y="774318"/>
                  </a:lnTo>
                  <a:lnTo>
                    <a:pt x="914400" y="580643"/>
                  </a:lnTo>
                  <a:close/>
                </a:path>
                <a:path w="1097279" h="774700">
                  <a:moveTo>
                    <a:pt x="1000505" y="0"/>
                  </a:moveTo>
                  <a:lnTo>
                    <a:pt x="96773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3" y="580643"/>
                  </a:lnTo>
                  <a:lnTo>
                    <a:pt x="1000505" y="580643"/>
                  </a:lnTo>
                  <a:lnTo>
                    <a:pt x="1038183" y="573041"/>
                  </a:lnTo>
                  <a:lnTo>
                    <a:pt x="1068943" y="552307"/>
                  </a:lnTo>
                  <a:lnTo>
                    <a:pt x="1089677" y="521547"/>
                  </a:lnTo>
                  <a:lnTo>
                    <a:pt x="1097279" y="483869"/>
                  </a:lnTo>
                  <a:lnTo>
                    <a:pt x="1097279" y="96774"/>
                  </a:lnTo>
                  <a:lnTo>
                    <a:pt x="1089677" y="59096"/>
                  </a:lnTo>
                  <a:lnTo>
                    <a:pt x="1068943" y="28336"/>
                  </a:lnTo>
                  <a:lnTo>
                    <a:pt x="1038183" y="7602"/>
                  </a:lnTo>
                  <a:lnTo>
                    <a:pt x="1000505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0310" y="1015746"/>
              <a:ext cx="1097280" cy="774700"/>
            </a:xfrm>
            <a:custGeom>
              <a:avLst/>
              <a:gdLst/>
              <a:ahLst/>
              <a:cxnLst/>
              <a:rect l="l" t="t" r="r" b="b"/>
              <a:pathLst>
                <a:path w="1097279" h="774700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3" y="0"/>
                  </a:lnTo>
                  <a:lnTo>
                    <a:pt x="640079" y="0"/>
                  </a:lnTo>
                  <a:lnTo>
                    <a:pt x="914400" y="0"/>
                  </a:lnTo>
                  <a:lnTo>
                    <a:pt x="1000505" y="0"/>
                  </a:lnTo>
                  <a:lnTo>
                    <a:pt x="1038183" y="7602"/>
                  </a:lnTo>
                  <a:lnTo>
                    <a:pt x="1068943" y="28336"/>
                  </a:lnTo>
                  <a:lnTo>
                    <a:pt x="1089677" y="59096"/>
                  </a:lnTo>
                  <a:lnTo>
                    <a:pt x="1097279" y="96774"/>
                  </a:lnTo>
                  <a:lnTo>
                    <a:pt x="1097279" y="338708"/>
                  </a:lnTo>
                  <a:lnTo>
                    <a:pt x="1097279" y="483869"/>
                  </a:lnTo>
                  <a:lnTo>
                    <a:pt x="1089677" y="521547"/>
                  </a:lnTo>
                  <a:lnTo>
                    <a:pt x="1068943" y="552307"/>
                  </a:lnTo>
                  <a:lnTo>
                    <a:pt x="1038183" y="573041"/>
                  </a:lnTo>
                  <a:lnTo>
                    <a:pt x="1000505" y="580643"/>
                  </a:lnTo>
                  <a:lnTo>
                    <a:pt x="914400" y="580643"/>
                  </a:lnTo>
                  <a:lnTo>
                    <a:pt x="777113" y="774318"/>
                  </a:lnTo>
                  <a:lnTo>
                    <a:pt x="640079" y="580643"/>
                  </a:lnTo>
                  <a:lnTo>
                    <a:pt x="96773" y="580643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8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688079" y="723900"/>
            <a:ext cx="3069590" cy="1148080"/>
            <a:chOff x="3688079" y="723900"/>
            <a:chExt cx="3069590" cy="1148080"/>
          </a:xfrm>
        </p:grpSpPr>
        <p:sp>
          <p:nvSpPr>
            <p:cNvPr id="20" name="object 20"/>
            <p:cNvSpPr/>
            <p:nvPr/>
          </p:nvSpPr>
          <p:spPr>
            <a:xfrm>
              <a:off x="4565903" y="1019556"/>
              <a:ext cx="2191511" cy="704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5379" y="1121663"/>
              <a:ext cx="1731264" cy="565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27879" y="1061465"/>
              <a:ext cx="2068195" cy="581025"/>
            </a:xfrm>
            <a:custGeom>
              <a:avLst/>
              <a:gdLst/>
              <a:ahLst/>
              <a:cxnLst/>
              <a:rect l="l" t="t" r="r" b="b"/>
              <a:pathLst>
                <a:path w="2068195" h="581025">
                  <a:moveTo>
                    <a:pt x="1971040" y="0"/>
                  </a:moveTo>
                  <a:lnTo>
                    <a:pt x="396748" y="0"/>
                  </a:lnTo>
                  <a:lnTo>
                    <a:pt x="359070" y="7602"/>
                  </a:lnTo>
                  <a:lnTo>
                    <a:pt x="328310" y="28336"/>
                  </a:lnTo>
                  <a:lnTo>
                    <a:pt x="307576" y="59096"/>
                  </a:lnTo>
                  <a:lnTo>
                    <a:pt x="299974" y="96774"/>
                  </a:lnTo>
                  <a:lnTo>
                    <a:pt x="0" y="164337"/>
                  </a:lnTo>
                  <a:lnTo>
                    <a:pt x="299974" y="241935"/>
                  </a:lnTo>
                  <a:lnTo>
                    <a:pt x="299974" y="483870"/>
                  </a:lnTo>
                  <a:lnTo>
                    <a:pt x="307576" y="521547"/>
                  </a:lnTo>
                  <a:lnTo>
                    <a:pt x="328310" y="552307"/>
                  </a:lnTo>
                  <a:lnTo>
                    <a:pt x="359070" y="573041"/>
                  </a:lnTo>
                  <a:lnTo>
                    <a:pt x="396748" y="580644"/>
                  </a:lnTo>
                  <a:lnTo>
                    <a:pt x="1971040" y="580644"/>
                  </a:lnTo>
                  <a:lnTo>
                    <a:pt x="2008717" y="573041"/>
                  </a:lnTo>
                  <a:lnTo>
                    <a:pt x="2039477" y="552307"/>
                  </a:lnTo>
                  <a:lnTo>
                    <a:pt x="2060211" y="521547"/>
                  </a:lnTo>
                  <a:lnTo>
                    <a:pt x="2067814" y="483870"/>
                  </a:lnTo>
                  <a:lnTo>
                    <a:pt x="2067814" y="96774"/>
                  </a:lnTo>
                  <a:lnTo>
                    <a:pt x="2060211" y="59096"/>
                  </a:lnTo>
                  <a:lnTo>
                    <a:pt x="2039477" y="28336"/>
                  </a:lnTo>
                  <a:lnTo>
                    <a:pt x="2008717" y="7602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7879" y="1061465"/>
              <a:ext cx="2068195" cy="581025"/>
            </a:xfrm>
            <a:custGeom>
              <a:avLst/>
              <a:gdLst/>
              <a:ahLst/>
              <a:cxnLst/>
              <a:rect l="l" t="t" r="r" b="b"/>
              <a:pathLst>
                <a:path w="2068195" h="581025">
                  <a:moveTo>
                    <a:pt x="299974" y="96774"/>
                  </a:moveTo>
                  <a:lnTo>
                    <a:pt x="307576" y="59096"/>
                  </a:lnTo>
                  <a:lnTo>
                    <a:pt x="328310" y="28336"/>
                  </a:lnTo>
                  <a:lnTo>
                    <a:pt x="359070" y="7602"/>
                  </a:lnTo>
                  <a:lnTo>
                    <a:pt x="396748" y="0"/>
                  </a:lnTo>
                  <a:lnTo>
                    <a:pt x="594614" y="0"/>
                  </a:lnTo>
                  <a:lnTo>
                    <a:pt x="1036574" y="0"/>
                  </a:lnTo>
                  <a:lnTo>
                    <a:pt x="1971040" y="0"/>
                  </a:lnTo>
                  <a:lnTo>
                    <a:pt x="2008717" y="7602"/>
                  </a:lnTo>
                  <a:lnTo>
                    <a:pt x="2039477" y="28336"/>
                  </a:lnTo>
                  <a:lnTo>
                    <a:pt x="2060211" y="59096"/>
                  </a:lnTo>
                  <a:lnTo>
                    <a:pt x="2067814" y="96774"/>
                  </a:lnTo>
                  <a:lnTo>
                    <a:pt x="2067814" y="241935"/>
                  </a:lnTo>
                  <a:lnTo>
                    <a:pt x="2067814" y="483870"/>
                  </a:lnTo>
                  <a:lnTo>
                    <a:pt x="2060211" y="521547"/>
                  </a:lnTo>
                  <a:lnTo>
                    <a:pt x="2039477" y="552307"/>
                  </a:lnTo>
                  <a:lnTo>
                    <a:pt x="2008717" y="573041"/>
                  </a:lnTo>
                  <a:lnTo>
                    <a:pt x="1971040" y="580644"/>
                  </a:lnTo>
                  <a:lnTo>
                    <a:pt x="1036574" y="580644"/>
                  </a:lnTo>
                  <a:lnTo>
                    <a:pt x="594614" y="580644"/>
                  </a:lnTo>
                  <a:lnTo>
                    <a:pt x="396748" y="580644"/>
                  </a:lnTo>
                  <a:lnTo>
                    <a:pt x="359070" y="573041"/>
                  </a:lnTo>
                  <a:lnTo>
                    <a:pt x="328310" y="552307"/>
                  </a:lnTo>
                  <a:lnTo>
                    <a:pt x="307576" y="521547"/>
                  </a:lnTo>
                  <a:lnTo>
                    <a:pt x="299974" y="483870"/>
                  </a:lnTo>
                  <a:lnTo>
                    <a:pt x="299974" y="241935"/>
                  </a:lnTo>
                  <a:lnTo>
                    <a:pt x="0" y="164337"/>
                  </a:lnTo>
                  <a:lnTo>
                    <a:pt x="299974" y="9677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88079" y="723900"/>
              <a:ext cx="1891283" cy="8976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0751" y="826007"/>
              <a:ext cx="1802892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49801" y="765809"/>
              <a:ext cx="1767839" cy="774700"/>
            </a:xfrm>
            <a:custGeom>
              <a:avLst/>
              <a:gdLst/>
              <a:ahLst/>
              <a:cxnLst/>
              <a:rect l="l" t="t" r="r" b="b"/>
              <a:pathLst>
                <a:path w="1767839" h="774700">
                  <a:moveTo>
                    <a:pt x="1473200" y="580643"/>
                  </a:moveTo>
                  <a:lnTo>
                    <a:pt x="1031239" y="580643"/>
                  </a:lnTo>
                  <a:lnTo>
                    <a:pt x="1252093" y="774318"/>
                  </a:lnTo>
                  <a:lnTo>
                    <a:pt x="1473200" y="580643"/>
                  </a:lnTo>
                  <a:close/>
                </a:path>
                <a:path w="1767839" h="774700">
                  <a:moveTo>
                    <a:pt x="1671065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3"/>
                  </a:lnTo>
                  <a:lnTo>
                    <a:pt x="1671065" y="580643"/>
                  </a:lnTo>
                  <a:lnTo>
                    <a:pt x="1708743" y="573041"/>
                  </a:lnTo>
                  <a:lnTo>
                    <a:pt x="1739503" y="552307"/>
                  </a:lnTo>
                  <a:lnTo>
                    <a:pt x="1760237" y="521547"/>
                  </a:lnTo>
                  <a:lnTo>
                    <a:pt x="1767839" y="483869"/>
                  </a:lnTo>
                  <a:lnTo>
                    <a:pt x="1767839" y="96774"/>
                  </a:lnTo>
                  <a:lnTo>
                    <a:pt x="1760237" y="59096"/>
                  </a:lnTo>
                  <a:lnTo>
                    <a:pt x="1739503" y="28336"/>
                  </a:lnTo>
                  <a:lnTo>
                    <a:pt x="1708743" y="7602"/>
                  </a:lnTo>
                  <a:lnTo>
                    <a:pt x="1671065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49801" y="765809"/>
              <a:ext cx="1767839" cy="774700"/>
            </a:xfrm>
            <a:custGeom>
              <a:avLst/>
              <a:gdLst/>
              <a:ahLst/>
              <a:cxnLst/>
              <a:rect l="l" t="t" r="r" b="b"/>
              <a:pathLst>
                <a:path w="1767839" h="774700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1031239" y="0"/>
                  </a:lnTo>
                  <a:lnTo>
                    <a:pt x="1473200" y="0"/>
                  </a:lnTo>
                  <a:lnTo>
                    <a:pt x="1671065" y="0"/>
                  </a:lnTo>
                  <a:lnTo>
                    <a:pt x="1708743" y="7602"/>
                  </a:lnTo>
                  <a:lnTo>
                    <a:pt x="1739503" y="28336"/>
                  </a:lnTo>
                  <a:lnTo>
                    <a:pt x="1760237" y="59096"/>
                  </a:lnTo>
                  <a:lnTo>
                    <a:pt x="1767839" y="96774"/>
                  </a:lnTo>
                  <a:lnTo>
                    <a:pt x="1767839" y="338709"/>
                  </a:lnTo>
                  <a:lnTo>
                    <a:pt x="1767839" y="483869"/>
                  </a:lnTo>
                  <a:lnTo>
                    <a:pt x="1760237" y="521547"/>
                  </a:lnTo>
                  <a:lnTo>
                    <a:pt x="1739503" y="552307"/>
                  </a:lnTo>
                  <a:lnTo>
                    <a:pt x="1708743" y="573041"/>
                  </a:lnTo>
                  <a:lnTo>
                    <a:pt x="1671065" y="580643"/>
                  </a:lnTo>
                  <a:lnTo>
                    <a:pt x="1473200" y="580643"/>
                  </a:lnTo>
                  <a:lnTo>
                    <a:pt x="1252093" y="774318"/>
                  </a:lnTo>
                  <a:lnTo>
                    <a:pt x="1031239" y="580643"/>
                  </a:lnTo>
                  <a:lnTo>
                    <a:pt x="96774" y="580643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1627" y="973836"/>
              <a:ext cx="1556003" cy="8976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8495" y="1074420"/>
              <a:ext cx="1379220" cy="565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3349" y="1015745"/>
              <a:ext cx="1432560" cy="774700"/>
            </a:xfrm>
            <a:custGeom>
              <a:avLst/>
              <a:gdLst/>
              <a:ahLst/>
              <a:cxnLst/>
              <a:rect l="l" t="t" r="r" b="b"/>
              <a:pathLst>
                <a:path w="1432560" h="774700">
                  <a:moveTo>
                    <a:pt x="1193800" y="580643"/>
                  </a:moveTo>
                  <a:lnTo>
                    <a:pt x="835660" y="580643"/>
                  </a:lnTo>
                  <a:lnTo>
                    <a:pt x="1014602" y="774318"/>
                  </a:lnTo>
                  <a:lnTo>
                    <a:pt x="1193800" y="580643"/>
                  </a:lnTo>
                  <a:close/>
                </a:path>
                <a:path w="1432560" h="774700">
                  <a:moveTo>
                    <a:pt x="1335786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3"/>
                  </a:lnTo>
                  <a:lnTo>
                    <a:pt x="1335786" y="580643"/>
                  </a:lnTo>
                  <a:lnTo>
                    <a:pt x="1373463" y="573041"/>
                  </a:lnTo>
                  <a:lnTo>
                    <a:pt x="1404223" y="552307"/>
                  </a:lnTo>
                  <a:lnTo>
                    <a:pt x="1424957" y="521547"/>
                  </a:lnTo>
                  <a:lnTo>
                    <a:pt x="1432560" y="483869"/>
                  </a:lnTo>
                  <a:lnTo>
                    <a:pt x="1432560" y="96774"/>
                  </a:lnTo>
                  <a:lnTo>
                    <a:pt x="1424957" y="59096"/>
                  </a:lnTo>
                  <a:lnTo>
                    <a:pt x="1404223" y="28336"/>
                  </a:lnTo>
                  <a:lnTo>
                    <a:pt x="1373463" y="7602"/>
                  </a:lnTo>
                  <a:lnTo>
                    <a:pt x="1335786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3349" y="1015745"/>
              <a:ext cx="1432560" cy="774700"/>
            </a:xfrm>
            <a:custGeom>
              <a:avLst/>
              <a:gdLst/>
              <a:ahLst/>
              <a:cxnLst/>
              <a:rect l="l" t="t" r="r" b="b"/>
              <a:pathLst>
                <a:path w="1432560" h="774700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835660" y="0"/>
                  </a:lnTo>
                  <a:lnTo>
                    <a:pt x="1193800" y="0"/>
                  </a:lnTo>
                  <a:lnTo>
                    <a:pt x="1335786" y="0"/>
                  </a:lnTo>
                  <a:lnTo>
                    <a:pt x="1373463" y="7602"/>
                  </a:lnTo>
                  <a:lnTo>
                    <a:pt x="1404223" y="28336"/>
                  </a:lnTo>
                  <a:lnTo>
                    <a:pt x="1424957" y="59096"/>
                  </a:lnTo>
                  <a:lnTo>
                    <a:pt x="1432560" y="96774"/>
                  </a:lnTo>
                  <a:lnTo>
                    <a:pt x="1432560" y="338708"/>
                  </a:lnTo>
                  <a:lnTo>
                    <a:pt x="1432560" y="483869"/>
                  </a:lnTo>
                  <a:lnTo>
                    <a:pt x="1424957" y="521547"/>
                  </a:lnTo>
                  <a:lnTo>
                    <a:pt x="1404223" y="552307"/>
                  </a:lnTo>
                  <a:lnTo>
                    <a:pt x="1373463" y="573041"/>
                  </a:lnTo>
                  <a:lnTo>
                    <a:pt x="1335786" y="580643"/>
                  </a:lnTo>
                  <a:lnTo>
                    <a:pt x="1193800" y="580643"/>
                  </a:lnTo>
                  <a:lnTo>
                    <a:pt x="1014602" y="774318"/>
                  </a:lnTo>
                  <a:lnTo>
                    <a:pt x="835660" y="580643"/>
                  </a:lnTo>
                  <a:lnTo>
                    <a:pt x="96774" y="580643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8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75154" y="805053"/>
            <a:ext cx="418592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014"/>
              </a:lnSpc>
              <a:spcBef>
                <a:spcPts val="100"/>
              </a:spcBef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--- </a:t>
            </a:r>
            <a:r>
              <a:rPr sz="1400" i="1" dirty="0">
                <a:solidFill>
                  <a:srgbClr val="302E30"/>
                </a:solidFill>
                <a:latin typeface="Courier New"/>
                <a:cs typeface="Courier New"/>
              </a:rPr>
              <a:t>#</a:t>
            </a:r>
            <a:r>
              <a:rPr sz="1400" i="1" spc="-1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i="1" spc="-200" dirty="0">
                <a:solidFill>
                  <a:srgbClr val="302E30"/>
                </a:solidFill>
                <a:latin typeface="Courier New"/>
                <a:cs typeface="Courier New"/>
              </a:rPr>
              <a:t>webserve</a:t>
            </a:r>
            <a:r>
              <a:rPr sz="2700" spc="-300" baseline="-2006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i="1" spc="-200" dirty="0">
                <a:solidFill>
                  <a:srgbClr val="302E30"/>
                </a:solidFill>
                <a:latin typeface="Courier New"/>
                <a:cs typeface="Courier New"/>
              </a:rPr>
              <a:t>rs</a:t>
            </a:r>
            <a:r>
              <a:rPr sz="2700" spc="-300" baseline="-2006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i="1" spc="-200" dirty="0">
                <a:solidFill>
                  <a:srgbClr val="302E30"/>
                </a:solidFill>
                <a:latin typeface="Courier New"/>
                <a:cs typeface="Courier New"/>
              </a:rPr>
              <a:t>.</a:t>
            </a:r>
            <a:r>
              <a:rPr sz="2700" spc="-300" baseline="-20061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i="1" spc="-200" dirty="0">
                <a:solidFill>
                  <a:srgbClr val="302E30"/>
                </a:solidFill>
                <a:latin typeface="Courier New"/>
                <a:cs typeface="Courier New"/>
              </a:rPr>
              <a:t>y</a:t>
            </a:r>
            <a:r>
              <a:rPr sz="2700" spc="-300" baseline="-20061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i="1" spc="-200" dirty="0">
                <a:solidFill>
                  <a:srgbClr val="302E30"/>
                </a:solidFill>
                <a:latin typeface="Courier New"/>
                <a:cs typeface="Courier New"/>
              </a:rPr>
              <a:t>m</a:t>
            </a:r>
            <a:r>
              <a:rPr sz="2700" spc="-300" baseline="-20061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i="1" spc="-200" dirty="0">
                <a:solidFill>
                  <a:srgbClr val="302E30"/>
                </a:solidFill>
                <a:latin typeface="Courier New"/>
                <a:cs typeface="Courier New"/>
              </a:rPr>
              <a:t>l</a:t>
            </a:r>
            <a:r>
              <a:rPr sz="2700" spc="-300" baseline="-20061" dirty="0">
                <a:solidFill>
                  <a:srgbClr val="FFFFFF"/>
                </a:solidFill>
                <a:latin typeface="Carlito"/>
                <a:cs typeface="Carlito"/>
              </a:rPr>
              <a:t>entation</a:t>
            </a:r>
            <a:endParaRPr sz="2700" baseline="-20061">
              <a:latin typeface="Carlito"/>
              <a:cs typeface="Carlito"/>
            </a:endParaRPr>
          </a:p>
          <a:p>
            <a:pPr marL="63500">
              <a:lnSpc>
                <a:spcPts val="2014"/>
              </a:lnSpc>
            </a:pPr>
            <a:r>
              <a:rPr sz="1400" dirty="0">
                <a:solidFill>
                  <a:srgbClr val="302E30"/>
                </a:solidFill>
                <a:latin typeface="Courier New"/>
                <a:cs typeface="Courier New"/>
              </a:rPr>
              <a:t>- </a:t>
            </a:r>
            <a:r>
              <a:rPr sz="1400" b="1" spc="-295" dirty="0">
                <a:solidFill>
                  <a:srgbClr val="302E30"/>
                </a:solidFill>
                <a:latin typeface="Courier New"/>
                <a:cs typeface="Courier New"/>
              </a:rPr>
              <a:t>h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b="1" spc="-295" dirty="0">
                <a:solidFill>
                  <a:srgbClr val="302E30"/>
                </a:solidFill>
                <a:latin typeface="Courier New"/>
                <a:cs typeface="Courier New"/>
              </a:rPr>
              <a:t>o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b="1" spc="-295" dirty="0">
                <a:solidFill>
                  <a:srgbClr val="302E30"/>
                </a:solidFill>
                <a:latin typeface="Courier New"/>
                <a:cs typeface="Courier New"/>
              </a:rPr>
              <a:t>st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b="1" spc="-295" dirty="0">
                <a:solidFill>
                  <a:srgbClr val="302E30"/>
                </a:solidFill>
                <a:latin typeface="Courier New"/>
                <a:cs typeface="Courier New"/>
              </a:rPr>
              <a:t>s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spc="-295" dirty="0">
                <a:solidFill>
                  <a:srgbClr val="302E30"/>
                </a:solidFill>
                <a:latin typeface="Courier New"/>
                <a:cs typeface="Courier New"/>
              </a:rPr>
              <a:t>: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le</a:t>
            </a:r>
            <a:r>
              <a:rPr sz="1400" spc="-295" dirty="0">
                <a:solidFill>
                  <a:srgbClr val="302E30"/>
                </a:solidFill>
                <a:latin typeface="Courier New"/>
                <a:cs typeface="Courier New"/>
              </a:rPr>
              <a:t>webserve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95" dirty="0">
                <a:solidFill>
                  <a:srgbClr val="302E30"/>
                </a:solidFill>
                <a:latin typeface="Courier New"/>
                <a:cs typeface="Courier New"/>
              </a:rPr>
              <a:t>r</a:t>
            </a:r>
            <a:r>
              <a:rPr sz="2700" spc="-442" baseline="-23148" dirty="0">
                <a:solidFill>
                  <a:srgbClr val="FFFFFF"/>
                </a:solidFill>
                <a:latin typeface="Carlito"/>
                <a:cs typeface="Carlito"/>
              </a:rPr>
              <a:t>rgu</a:t>
            </a:r>
            <a:r>
              <a:rPr sz="1400" spc="-295" dirty="0">
                <a:solidFill>
                  <a:srgbClr val="302E30"/>
                </a:solidFill>
                <a:latin typeface="Courier New"/>
                <a:cs typeface="Courier New"/>
              </a:rPr>
              <a:t>s </a:t>
            </a:r>
            <a:r>
              <a:rPr sz="2700" spc="-60" baseline="-23148" dirty="0">
                <a:solidFill>
                  <a:srgbClr val="FFFFFF"/>
                </a:solidFill>
                <a:latin typeface="Carlito"/>
                <a:cs typeface="Carlito"/>
              </a:rPr>
              <a:t>ments</a:t>
            </a:r>
            <a:r>
              <a:rPr sz="2700" spc="-60" baseline="-35493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2700" spc="-7" baseline="-35493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700" spc="44" baseline="-35493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112" baseline="-35493" dirty="0">
                <a:solidFill>
                  <a:srgbClr val="FFFFFF"/>
                </a:solidFill>
                <a:latin typeface="Carlito"/>
                <a:cs typeface="Carlito"/>
              </a:rPr>
              <a:t>hosts</a:t>
            </a:r>
            <a:endParaRPr sz="2700" baseline="-35493">
              <a:latin typeface="Carlito"/>
              <a:cs typeface="Carlito"/>
            </a:endParaRPr>
          </a:p>
          <a:p>
            <a:pPr marL="276860">
              <a:lnSpc>
                <a:spcPct val="100000"/>
              </a:lnSpc>
              <a:spcBef>
                <a:spcPts val="110"/>
              </a:spcBef>
            </a:pPr>
            <a:r>
              <a:rPr sz="1400" b="1" spc="-5" dirty="0">
                <a:solidFill>
                  <a:srgbClr val="302E30"/>
                </a:solidFill>
                <a:latin typeface="Courier New"/>
                <a:cs typeface="Courier New"/>
              </a:rPr>
              <a:t>tasks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39867" y="1450847"/>
            <a:ext cx="1221105" cy="897890"/>
            <a:chOff x="5039867" y="1450847"/>
            <a:chExt cx="1221105" cy="897890"/>
          </a:xfrm>
        </p:grpSpPr>
        <p:sp>
          <p:nvSpPr>
            <p:cNvPr id="34" name="object 34"/>
            <p:cNvSpPr/>
            <p:nvPr/>
          </p:nvSpPr>
          <p:spPr>
            <a:xfrm>
              <a:off x="5039867" y="1450847"/>
              <a:ext cx="1220724" cy="897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1683" y="1552955"/>
              <a:ext cx="1114043" cy="5654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01589" y="1492757"/>
              <a:ext cx="1097280" cy="774700"/>
            </a:xfrm>
            <a:custGeom>
              <a:avLst/>
              <a:gdLst/>
              <a:ahLst/>
              <a:cxnLst/>
              <a:rect l="l" t="t" r="r" b="b"/>
              <a:pathLst>
                <a:path w="1097279" h="774700">
                  <a:moveTo>
                    <a:pt x="914400" y="580643"/>
                  </a:moveTo>
                  <a:lnTo>
                    <a:pt x="640080" y="580643"/>
                  </a:lnTo>
                  <a:lnTo>
                    <a:pt x="777113" y="774318"/>
                  </a:lnTo>
                  <a:lnTo>
                    <a:pt x="914400" y="580643"/>
                  </a:lnTo>
                  <a:close/>
                </a:path>
                <a:path w="1097279" h="774700">
                  <a:moveTo>
                    <a:pt x="1000506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3"/>
                  </a:lnTo>
                  <a:lnTo>
                    <a:pt x="1000506" y="580643"/>
                  </a:lnTo>
                  <a:lnTo>
                    <a:pt x="1038183" y="573041"/>
                  </a:lnTo>
                  <a:lnTo>
                    <a:pt x="1068943" y="552307"/>
                  </a:lnTo>
                  <a:lnTo>
                    <a:pt x="1089677" y="521547"/>
                  </a:lnTo>
                  <a:lnTo>
                    <a:pt x="1097280" y="483869"/>
                  </a:lnTo>
                  <a:lnTo>
                    <a:pt x="1097280" y="96774"/>
                  </a:lnTo>
                  <a:lnTo>
                    <a:pt x="1089677" y="59096"/>
                  </a:lnTo>
                  <a:lnTo>
                    <a:pt x="1068943" y="28336"/>
                  </a:lnTo>
                  <a:lnTo>
                    <a:pt x="1038183" y="7602"/>
                  </a:lnTo>
                  <a:lnTo>
                    <a:pt x="1000506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01589" y="1492757"/>
              <a:ext cx="1097280" cy="774700"/>
            </a:xfrm>
            <a:custGeom>
              <a:avLst/>
              <a:gdLst/>
              <a:ahLst/>
              <a:cxnLst/>
              <a:rect l="l" t="t" r="r" b="b"/>
              <a:pathLst>
                <a:path w="1097279" h="774700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640080" y="0"/>
                  </a:lnTo>
                  <a:lnTo>
                    <a:pt x="914400" y="0"/>
                  </a:lnTo>
                  <a:lnTo>
                    <a:pt x="1000506" y="0"/>
                  </a:lnTo>
                  <a:lnTo>
                    <a:pt x="1038183" y="7602"/>
                  </a:lnTo>
                  <a:lnTo>
                    <a:pt x="1068943" y="28336"/>
                  </a:lnTo>
                  <a:lnTo>
                    <a:pt x="1089677" y="59096"/>
                  </a:lnTo>
                  <a:lnTo>
                    <a:pt x="1097280" y="96774"/>
                  </a:lnTo>
                  <a:lnTo>
                    <a:pt x="1097280" y="338708"/>
                  </a:lnTo>
                  <a:lnTo>
                    <a:pt x="1097280" y="483869"/>
                  </a:lnTo>
                  <a:lnTo>
                    <a:pt x="1089677" y="521547"/>
                  </a:lnTo>
                  <a:lnTo>
                    <a:pt x="1068943" y="552307"/>
                  </a:lnTo>
                  <a:lnTo>
                    <a:pt x="1038183" y="573041"/>
                  </a:lnTo>
                  <a:lnTo>
                    <a:pt x="1000506" y="580643"/>
                  </a:lnTo>
                  <a:lnTo>
                    <a:pt x="914400" y="580643"/>
                  </a:lnTo>
                  <a:lnTo>
                    <a:pt x="777113" y="774318"/>
                  </a:lnTo>
                  <a:lnTo>
                    <a:pt x="640080" y="580643"/>
                  </a:lnTo>
                  <a:lnTo>
                    <a:pt x="96774" y="580643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8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27654" y="1518284"/>
            <a:ext cx="3694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02E30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name: Install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Apache</a:t>
            </a:r>
            <a:r>
              <a:rPr sz="1400" spc="-30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2700" spc="-419" baseline="-24691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400" spc="-280" dirty="0">
                <a:solidFill>
                  <a:srgbClr val="302E30"/>
                </a:solidFill>
                <a:latin typeface="Courier New"/>
                <a:cs typeface="Courier New"/>
              </a:rPr>
              <a:t>H</a:t>
            </a:r>
            <a:r>
              <a:rPr sz="2700" spc="-419" baseline="-2469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80" dirty="0">
                <a:solidFill>
                  <a:srgbClr val="302E30"/>
                </a:solidFill>
                <a:latin typeface="Courier New"/>
                <a:cs typeface="Courier New"/>
              </a:rPr>
              <a:t>T</a:t>
            </a:r>
            <a:r>
              <a:rPr sz="2700" spc="-419" baseline="-2469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280" dirty="0">
                <a:solidFill>
                  <a:srgbClr val="302E30"/>
                </a:solidFill>
                <a:latin typeface="Courier New"/>
                <a:cs typeface="Courier New"/>
              </a:rPr>
              <a:t>T</a:t>
            </a:r>
            <a:r>
              <a:rPr sz="2700" spc="-419" baseline="-24691" dirty="0">
                <a:solidFill>
                  <a:srgbClr val="FFFFFF"/>
                </a:solidFill>
                <a:latin typeface="Carlito"/>
                <a:cs typeface="Carlito"/>
              </a:rPr>
              <a:t>ia</a:t>
            </a:r>
            <a:r>
              <a:rPr sz="1400" spc="-280" dirty="0">
                <a:solidFill>
                  <a:srgbClr val="302E30"/>
                </a:solidFill>
                <a:latin typeface="Courier New"/>
                <a:cs typeface="Courier New"/>
              </a:rPr>
              <a:t>P</a:t>
            </a:r>
            <a:r>
              <a:rPr sz="2700" spc="-419" baseline="-2469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400" spc="-280" dirty="0">
                <a:solidFill>
                  <a:srgbClr val="302E30"/>
                </a:solidFill>
                <a:latin typeface="Courier New"/>
                <a:cs typeface="Courier New"/>
              </a:rPr>
              <a:t>S</a:t>
            </a:r>
            <a:r>
              <a:rPr sz="2700" spc="-419" baseline="-24691" dirty="0">
                <a:solidFill>
                  <a:srgbClr val="FFFFFF"/>
                </a:solidFill>
                <a:latin typeface="Carlito"/>
                <a:cs typeface="Carlito"/>
              </a:rPr>
              <a:t>le</a:t>
            </a:r>
            <a:r>
              <a:rPr sz="1400" spc="-280" dirty="0">
                <a:solidFill>
                  <a:srgbClr val="302E30"/>
                </a:solidFill>
                <a:latin typeface="Courier New"/>
                <a:cs typeface="Courier New"/>
              </a:rPr>
              <a:t>erver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53411" y="2395727"/>
            <a:ext cx="1800225" cy="897890"/>
            <a:chOff x="2153411" y="2395727"/>
            <a:chExt cx="1800225" cy="897890"/>
          </a:xfrm>
        </p:grpSpPr>
        <p:sp>
          <p:nvSpPr>
            <p:cNvPr id="40" name="object 40"/>
            <p:cNvSpPr/>
            <p:nvPr/>
          </p:nvSpPr>
          <p:spPr>
            <a:xfrm>
              <a:off x="2153411" y="2395727"/>
              <a:ext cx="1799843" cy="8976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3703" y="2497835"/>
              <a:ext cx="1699260" cy="5654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15133" y="2437637"/>
              <a:ext cx="1676400" cy="774700"/>
            </a:xfrm>
            <a:custGeom>
              <a:avLst/>
              <a:gdLst/>
              <a:ahLst/>
              <a:cxnLst/>
              <a:rect l="l" t="t" r="r" b="b"/>
              <a:pathLst>
                <a:path w="1676400" h="774700">
                  <a:moveTo>
                    <a:pt x="1397000" y="580644"/>
                  </a:moveTo>
                  <a:lnTo>
                    <a:pt x="977900" y="580644"/>
                  </a:lnTo>
                  <a:lnTo>
                    <a:pt x="1187323" y="774319"/>
                  </a:lnTo>
                  <a:lnTo>
                    <a:pt x="1397000" y="580644"/>
                  </a:lnTo>
                  <a:close/>
                </a:path>
                <a:path w="1676400" h="774700">
                  <a:moveTo>
                    <a:pt x="1579626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4"/>
                  </a:lnTo>
                  <a:lnTo>
                    <a:pt x="1579626" y="580644"/>
                  </a:lnTo>
                  <a:lnTo>
                    <a:pt x="1617303" y="573041"/>
                  </a:lnTo>
                  <a:lnTo>
                    <a:pt x="1648063" y="552307"/>
                  </a:lnTo>
                  <a:lnTo>
                    <a:pt x="1668797" y="521547"/>
                  </a:lnTo>
                  <a:lnTo>
                    <a:pt x="1676400" y="483869"/>
                  </a:lnTo>
                  <a:lnTo>
                    <a:pt x="1676400" y="96774"/>
                  </a:lnTo>
                  <a:lnTo>
                    <a:pt x="1668797" y="59096"/>
                  </a:lnTo>
                  <a:lnTo>
                    <a:pt x="1648063" y="28336"/>
                  </a:lnTo>
                  <a:lnTo>
                    <a:pt x="1617303" y="7602"/>
                  </a:lnTo>
                  <a:lnTo>
                    <a:pt x="1579626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5133" y="2437637"/>
              <a:ext cx="1676400" cy="774700"/>
            </a:xfrm>
            <a:custGeom>
              <a:avLst/>
              <a:gdLst/>
              <a:ahLst/>
              <a:cxnLst/>
              <a:rect l="l" t="t" r="r" b="b"/>
              <a:pathLst>
                <a:path w="1676400" h="774700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977900" y="0"/>
                  </a:lnTo>
                  <a:lnTo>
                    <a:pt x="1397000" y="0"/>
                  </a:lnTo>
                  <a:lnTo>
                    <a:pt x="1579626" y="0"/>
                  </a:lnTo>
                  <a:lnTo>
                    <a:pt x="1617303" y="7602"/>
                  </a:lnTo>
                  <a:lnTo>
                    <a:pt x="1648063" y="28336"/>
                  </a:lnTo>
                  <a:lnTo>
                    <a:pt x="1668797" y="59096"/>
                  </a:lnTo>
                  <a:lnTo>
                    <a:pt x="1676400" y="96774"/>
                  </a:lnTo>
                  <a:lnTo>
                    <a:pt x="1676400" y="338709"/>
                  </a:lnTo>
                  <a:lnTo>
                    <a:pt x="1676400" y="483869"/>
                  </a:lnTo>
                  <a:lnTo>
                    <a:pt x="1668797" y="521547"/>
                  </a:lnTo>
                  <a:lnTo>
                    <a:pt x="1648063" y="552307"/>
                  </a:lnTo>
                  <a:lnTo>
                    <a:pt x="1617303" y="573041"/>
                  </a:lnTo>
                  <a:lnTo>
                    <a:pt x="1579626" y="580644"/>
                  </a:lnTo>
                  <a:lnTo>
                    <a:pt x="1397000" y="580644"/>
                  </a:lnTo>
                  <a:lnTo>
                    <a:pt x="1187323" y="774319"/>
                  </a:lnTo>
                  <a:lnTo>
                    <a:pt x="977900" y="580644"/>
                  </a:lnTo>
                  <a:lnTo>
                    <a:pt x="96774" y="580644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45689" y="2562860"/>
            <a:ext cx="194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Notify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w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i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t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h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_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i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100" spc="-427" baseline="29761" dirty="0">
                <a:solidFill>
                  <a:srgbClr val="302E30"/>
                </a:solidFill>
                <a:latin typeface="Courier New"/>
                <a:cs typeface="Courier New"/>
              </a:rPr>
              <a:t>tems:</a:t>
            </a:r>
            <a:endParaRPr sz="2100" baseline="29761">
              <a:latin typeface="Courier New"/>
              <a:cs typeface="Courier New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512308" y="3159251"/>
            <a:ext cx="2668905" cy="702945"/>
            <a:chOff x="5512308" y="3159251"/>
            <a:chExt cx="2668905" cy="702945"/>
          </a:xfrm>
        </p:grpSpPr>
        <p:sp>
          <p:nvSpPr>
            <p:cNvPr id="46" name="object 46"/>
            <p:cNvSpPr/>
            <p:nvPr/>
          </p:nvSpPr>
          <p:spPr>
            <a:xfrm>
              <a:off x="5519128" y="3178240"/>
              <a:ext cx="2661703" cy="6835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09488" y="3259835"/>
              <a:ext cx="2307336" cy="5654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62600" y="3201161"/>
              <a:ext cx="2556510" cy="579120"/>
            </a:xfrm>
            <a:custGeom>
              <a:avLst/>
              <a:gdLst/>
              <a:ahLst/>
              <a:cxnLst/>
              <a:rect l="l" t="t" r="r" b="b"/>
              <a:pathLst>
                <a:path w="2556509" h="579120">
                  <a:moveTo>
                    <a:pt x="2459990" y="0"/>
                  </a:moveTo>
                  <a:lnTo>
                    <a:pt x="345694" y="0"/>
                  </a:lnTo>
                  <a:lnTo>
                    <a:pt x="308109" y="7580"/>
                  </a:lnTo>
                  <a:lnTo>
                    <a:pt x="277431" y="28257"/>
                  </a:lnTo>
                  <a:lnTo>
                    <a:pt x="256754" y="58935"/>
                  </a:lnTo>
                  <a:lnTo>
                    <a:pt x="249174" y="96519"/>
                  </a:lnTo>
                  <a:lnTo>
                    <a:pt x="0" y="173989"/>
                  </a:lnTo>
                  <a:lnTo>
                    <a:pt x="249174" y="241300"/>
                  </a:lnTo>
                  <a:lnTo>
                    <a:pt x="249174" y="482600"/>
                  </a:lnTo>
                  <a:lnTo>
                    <a:pt x="256754" y="520184"/>
                  </a:lnTo>
                  <a:lnTo>
                    <a:pt x="277431" y="550862"/>
                  </a:lnTo>
                  <a:lnTo>
                    <a:pt x="308109" y="571539"/>
                  </a:lnTo>
                  <a:lnTo>
                    <a:pt x="345694" y="579119"/>
                  </a:lnTo>
                  <a:lnTo>
                    <a:pt x="2459990" y="579119"/>
                  </a:lnTo>
                  <a:lnTo>
                    <a:pt x="2497574" y="571539"/>
                  </a:lnTo>
                  <a:lnTo>
                    <a:pt x="2528252" y="550862"/>
                  </a:lnTo>
                  <a:lnTo>
                    <a:pt x="2548929" y="520184"/>
                  </a:lnTo>
                  <a:lnTo>
                    <a:pt x="2556509" y="482600"/>
                  </a:lnTo>
                  <a:lnTo>
                    <a:pt x="2556509" y="96519"/>
                  </a:lnTo>
                  <a:lnTo>
                    <a:pt x="2548929" y="58935"/>
                  </a:lnTo>
                  <a:lnTo>
                    <a:pt x="2528252" y="28257"/>
                  </a:lnTo>
                  <a:lnTo>
                    <a:pt x="2497574" y="7580"/>
                  </a:lnTo>
                  <a:lnTo>
                    <a:pt x="2459990" y="0"/>
                  </a:lnTo>
                  <a:close/>
                </a:path>
              </a:pathLst>
            </a:custGeom>
            <a:solidFill>
              <a:srgbClr val="302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62600" y="3201161"/>
              <a:ext cx="2556510" cy="579120"/>
            </a:xfrm>
            <a:custGeom>
              <a:avLst/>
              <a:gdLst/>
              <a:ahLst/>
              <a:cxnLst/>
              <a:rect l="l" t="t" r="r" b="b"/>
              <a:pathLst>
                <a:path w="2556509" h="579120">
                  <a:moveTo>
                    <a:pt x="249174" y="96519"/>
                  </a:moveTo>
                  <a:lnTo>
                    <a:pt x="256754" y="58935"/>
                  </a:lnTo>
                  <a:lnTo>
                    <a:pt x="277431" y="28257"/>
                  </a:lnTo>
                  <a:lnTo>
                    <a:pt x="308109" y="7580"/>
                  </a:lnTo>
                  <a:lnTo>
                    <a:pt x="345694" y="0"/>
                  </a:lnTo>
                  <a:lnTo>
                    <a:pt x="633729" y="0"/>
                  </a:lnTo>
                  <a:lnTo>
                    <a:pt x="1210564" y="0"/>
                  </a:lnTo>
                  <a:lnTo>
                    <a:pt x="2459990" y="0"/>
                  </a:lnTo>
                  <a:lnTo>
                    <a:pt x="2497574" y="7580"/>
                  </a:lnTo>
                  <a:lnTo>
                    <a:pt x="2528252" y="28257"/>
                  </a:lnTo>
                  <a:lnTo>
                    <a:pt x="2548929" y="58935"/>
                  </a:lnTo>
                  <a:lnTo>
                    <a:pt x="2556509" y="96519"/>
                  </a:lnTo>
                  <a:lnTo>
                    <a:pt x="2556509" y="241300"/>
                  </a:lnTo>
                  <a:lnTo>
                    <a:pt x="2556509" y="482600"/>
                  </a:lnTo>
                  <a:lnTo>
                    <a:pt x="2548929" y="520184"/>
                  </a:lnTo>
                  <a:lnTo>
                    <a:pt x="2528252" y="550862"/>
                  </a:lnTo>
                  <a:lnTo>
                    <a:pt x="2497574" y="571539"/>
                  </a:lnTo>
                  <a:lnTo>
                    <a:pt x="2459990" y="579119"/>
                  </a:lnTo>
                  <a:lnTo>
                    <a:pt x="1210564" y="579119"/>
                  </a:lnTo>
                  <a:lnTo>
                    <a:pt x="633729" y="579119"/>
                  </a:lnTo>
                  <a:lnTo>
                    <a:pt x="345694" y="579119"/>
                  </a:lnTo>
                  <a:lnTo>
                    <a:pt x="308109" y="571539"/>
                  </a:lnTo>
                  <a:lnTo>
                    <a:pt x="277431" y="550862"/>
                  </a:lnTo>
                  <a:lnTo>
                    <a:pt x="256754" y="520184"/>
                  </a:lnTo>
                  <a:lnTo>
                    <a:pt x="249174" y="482600"/>
                  </a:lnTo>
                  <a:lnTo>
                    <a:pt x="249174" y="241300"/>
                  </a:lnTo>
                  <a:lnTo>
                    <a:pt x="0" y="173989"/>
                  </a:lnTo>
                  <a:lnTo>
                    <a:pt x="249174" y="9651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12308" y="3159251"/>
              <a:ext cx="1804415" cy="7025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18632" y="3259835"/>
              <a:ext cx="1426464" cy="5654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74538" y="3201161"/>
              <a:ext cx="1680845" cy="579120"/>
            </a:xfrm>
            <a:custGeom>
              <a:avLst/>
              <a:gdLst/>
              <a:ahLst/>
              <a:cxnLst/>
              <a:rect l="l" t="t" r="r" b="b"/>
              <a:pathLst>
                <a:path w="1680845" h="579120">
                  <a:moveTo>
                    <a:pt x="1583943" y="0"/>
                  </a:moveTo>
                  <a:lnTo>
                    <a:pt x="333756" y="0"/>
                  </a:lnTo>
                  <a:lnTo>
                    <a:pt x="296171" y="7580"/>
                  </a:lnTo>
                  <a:lnTo>
                    <a:pt x="265493" y="28257"/>
                  </a:lnTo>
                  <a:lnTo>
                    <a:pt x="244816" y="58935"/>
                  </a:lnTo>
                  <a:lnTo>
                    <a:pt x="237236" y="96519"/>
                  </a:lnTo>
                  <a:lnTo>
                    <a:pt x="0" y="173989"/>
                  </a:lnTo>
                  <a:lnTo>
                    <a:pt x="237236" y="241300"/>
                  </a:lnTo>
                  <a:lnTo>
                    <a:pt x="237236" y="482600"/>
                  </a:lnTo>
                  <a:lnTo>
                    <a:pt x="244816" y="520184"/>
                  </a:lnTo>
                  <a:lnTo>
                    <a:pt x="265493" y="550862"/>
                  </a:lnTo>
                  <a:lnTo>
                    <a:pt x="296171" y="571539"/>
                  </a:lnTo>
                  <a:lnTo>
                    <a:pt x="333756" y="579119"/>
                  </a:lnTo>
                  <a:lnTo>
                    <a:pt x="1583943" y="579119"/>
                  </a:lnTo>
                  <a:lnTo>
                    <a:pt x="1621528" y="571539"/>
                  </a:lnTo>
                  <a:lnTo>
                    <a:pt x="1652206" y="550862"/>
                  </a:lnTo>
                  <a:lnTo>
                    <a:pt x="1672883" y="520184"/>
                  </a:lnTo>
                  <a:lnTo>
                    <a:pt x="1680464" y="482600"/>
                  </a:lnTo>
                  <a:lnTo>
                    <a:pt x="1680464" y="96519"/>
                  </a:lnTo>
                  <a:lnTo>
                    <a:pt x="1672883" y="58935"/>
                  </a:lnTo>
                  <a:lnTo>
                    <a:pt x="1652206" y="28257"/>
                  </a:lnTo>
                  <a:lnTo>
                    <a:pt x="1621528" y="7580"/>
                  </a:lnTo>
                  <a:lnTo>
                    <a:pt x="1583943" y="0"/>
                  </a:lnTo>
                  <a:close/>
                </a:path>
              </a:pathLst>
            </a:custGeom>
            <a:solidFill>
              <a:srgbClr val="302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74538" y="3201161"/>
              <a:ext cx="1680845" cy="579120"/>
            </a:xfrm>
            <a:custGeom>
              <a:avLst/>
              <a:gdLst/>
              <a:ahLst/>
              <a:cxnLst/>
              <a:rect l="l" t="t" r="r" b="b"/>
              <a:pathLst>
                <a:path w="1680845" h="579120">
                  <a:moveTo>
                    <a:pt x="237236" y="96519"/>
                  </a:moveTo>
                  <a:lnTo>
                    <a:pt x="244816" y="58935"/>
                  </a:lnTo>
                  <a:lnTo>
                    <a:pt x="265493" y="28257"/>
                  </a:lnTo>
                  <a:lnTo>
                    <a:pt x="296171" y="7580"/>
                  </a:lnTo>
                  <a:lnTo>
                    <a:pt x="333756" y="0"/>
                  </a:lnTo>
                  <a:lnTo>
                    <a:pt x="477774" y="0"/>
                  </a:lnTo>
                  <a:lnTo>
                    <a:pt x="838581" y="0"/>
                  </a:lnTo>
                  <a:lnTo>
                    <a:pt x="1583943" y="0"/>
                  </a:lnTo>
                  <a:lnTo>
                    <a:pt x="1621528" y="7580"/>
                  </a:lnTo>
                  <a:lnTo>
                    <a:pt x="1652206" y="28257"/>
                  </a:lnTo>
                  <a:lnTo>
                    <a:pt x="1672883" y="58935"/>
                  </a:lnTo>
                  <a:lnTo>
                    <a:pt x="1680464" y="96519"/>
                  </a:lnTo>
                  <a:lnTo>
                    <a:pt x="1680464" y="241300"/>
                  </a:lnTo>
                  <a:lnTo>
                    <a:pt x="1680464" y="482600"/>
                  </a:lnTo>
                  <a:lnTo>
                    <a:pt x="1672883" y="520184"/>
                  </a:lnTo>
                  <a:lnTo>
                    <a:pt x="1652206" y="550862"/>
                  </a:lnTo>
                  <a:lnTo>
                    <a:pt x="1621528" y="571539"/>
                  </a:lnTo>
                  <a:lnTo>
                    <a:pt x="1583943" y="579119"/>
                  </a:lnTo>
                  <a:lnTo>
                    <a:pt x="838581" y="579119"/>
                  </a:lnTo>
                  <a:lnTo>
                    <a:pt x="477774" y="579119"/>
                  </a:lnTo>
                  <a:lnTo>
                    <a:pt x="333756" y="579119"/>
                  </a:lnTo>
                  <a:lnTo>
                    <a:pt x="296171" y="571539"/>
                  </a:lnTo>
                  <a:lnTo>
                    <a:pt x="265493" y="550862"/>
                  </a:lnTo>
                  <a:lnTo>
                    <a:pt x="244816" y="520184"/>
                  </a:lnTo>
                  <a:lnTo>
                    <a:pt x="237236" y="482600"/>
                  </a:lnTo>
                  <a:lnTo>
                    <a:pt x="237236" y="241300"/>
                  </a:lnTo>
                  <a:lnTo>
                    <a:pt x="0" y="173989"/>
                  </a:lnTo>
                  <a:lnTo>
                    <a:pt x="237236" y="9651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78144" y="3325748"/>
            <a:ext cx="197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FFFFFF"/>
                </a:solidFill>
                <a:latin typeface="Carlito"/>
                <a:cs typeface="Carlito"/>
              </a:rPr>
              <a:t>ODenblyoouncsetadte</a:t>
            </a:r>
            <a:r>
              <a:rPr sz="1800" spc="-3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change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869948" y="2308860"/>
            <a:ext cx="1504315" cy="862965"/>
            <a:chOff x="1869948" y="2308860"/>
            <a:chExt cx="1504315" cy="862965"/>
          </a:xfrm>
        </p:grpSpPr>
        <p:sp>
          <p:nvSpPr>
            <p:cNvPr id="56" name="object 56"/>
            <p:cNvSpPr/>
            <p:nvPr/>
          </p:nvSpPr>
          <p:spPr>
            <a:xfrm>
              <a:off x="1869948" y="2308860"/>
              <a:ext cx="1504188" cy="862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06524" y="2569464"/>
              <a:ext cx="1431036" cy="565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31670" y="2350262"/>
              <a:ext cx="1381125" cy="739775"/>
            </a:xfrm>
            <a:custGeom>
              <a:avLst/>
              <a:gdLst/>
              <a:ahLst/>
              <a:cxnLst/>
              <a:rect l="l" t="t" r="r" b="b"/>
              <a:pathLst>
                <a:path w="1381125" h="739775">
                  <a:moveTo>
                    <a:pt x="1284224" y="160527"/>
                  </a:moveTo>
                  <a:lnTo>
                    <a:pt x="96519" y="160527"/>
                  </a:lnTo>
                  <a:lnTo>
                    <a:pt x="58935" y="168108"/>
                  </a:lnTo>
                  <a:lnTo>
                    <a:pt x="28257" y="188785"/>
                  </a:lnTo>
                  <a:lnTo>
                    <a:pt x="7580" y="219463"/>
                  </a:lnTo>
                  <a:lnTo>
                    <a:pt x="0" y="257048"/>
                  </a:lnTo>
                  <a:lnTo>
                    <a:pt x="0" y="643127"/>
                  </a:lnTo>
                  <a:lnTo>
                    <a:pt x="7580" y="680712"/>
                  </a:lnTo>
                  <a:lnTo>
                    <a:pt x="28257" y="711390"/>
                  </a:lnTo>
                  <a:lnTo>
                    <a:pt x="58935" y="732067"/>
                  </a:lnTo>
                  <a:lnTo>
                    <a:pt x="96519" y="739648"/>
                  </a:lnTo>
                  <a:lnTo>
                    <a:pt x="1284224" y="739648"/>
                  </a:lnTo>
                  <a:lnTo>
                    <a:pt x="1321808" y="732067"/>
                  </a:lnTo>
                  <a:lnTo>
                    <a:pt x="1352486" y="711390"/>
                  </a:lnTo>
                  <a:lnTo>
                    <a:pt x="1373163" y="680712"/>
                  </a:lnTo>
                  <a:lnTo>
                    <a:pt x="1380744" y="643127"/>
                  </a:lnTo>
                  <a:lnTo>
                    <a:pt x="1380744" y="257048"/>
                  </a:lnTo>
                  <a:lnTo>
                    <a:pt x="1373163" y="219463"/>
                  </a:lnTo>
                  <a:lnTo>
                    <a:pt x="1352486" y="188785"/>
                  </a:lnTo>
                  <a:lnTo>
                    <a:pt x="1321808" y="168108"/>
                  </a:lnTo>
                  <a:lnTo>
                    <a:pt x="1284224" y="160527"/>
                  </a:lnTo>
                  <a:close/>
                </a:path>
                <a:path w="1381125" h="739775">
                  <a:moveTo>
                    <a:pt x="977900" y="0"/>
                  </a:moveTo>
                  <a:lnTo>
                    <a:pt x="805434" y="160527"/>
                  </a:lnTo>
                  <a:lnTo>
                    <a:pt x="1150620" y="160527"/>
                  </a:lnTo>
                  <a:lnTo>
                    <a:pt x="97790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31670" y="2350262"/>
              <a:ext cx="1381125" cy="739775"/>
            </a:xfrm>
            <a:custGeom>
              <a:avLst/>
              <a:gdLst/>
              <a:ahLst/>
              <a:cxnLst/>
              <a:rect l="l" t="t" r="r" b="b"/>
              <a:pathLst>
                <a:path w="1381125" h="739775">
                  <a:moveTo>
                    <a:pt x="0" y="257048"/>
                  </a:moveTo>
                  <a:lnTo>
                    <a:pt x="7580" y="219463"/>
                  </a:lnTo>
                  <a:lnTo>
                    <a:pt x="28257" y="188785"/>
                  </a:lnTo>
                  <a:lnTo>
                    <a:pt x="58935" y="168108"/>
                  </a:lnTo>
                  <a:lnTo>
                    <a:pt x="96519" y="160527"/>
                  </a:lnTo>
                  <a:lnTo>
                    <a:pt x="805434" y="160527"/>
                  </a:lnTo>
                  <a:lnTo>
                    <a:pt x="977900" y="0"/>
                  </a:lnTo>
                  <a:lnTo>
                    <a:pt x="1150620" y="160527"/>
                  </a:lnTo>
                  <a:lnTo>
                    <a:pt x="1284224" y="160527"/>
                  </a:lnTo>
                  <a:lnTo>
                    <a:pt x="1321808" y="168108"/>
                  </a:lnTo>
                  <a:lnTo>
                    <a:pt x="1352486" y="188785"/>
                  </a:lnTo>
                  <a:lnTo>
                    <a:pt x="1373163" y="219463"/>
                  </a:lnTo>
                  <a:lnTo>
                    <a:pt x="1380744" y="257048"/>
                  </a:lnTo>
                  <a:lnTo>
                    <a:pt x="1380744" y="401827"/>
                  </a:lnTo>
                  <a:lnTo>
                    <a:pt x="1380744" y="643127"/>
                  </a:lnTo>
                  <a:lnTo>
                    <a:pt x="1373163" y="680712"/>
                  </a:lnTo>
                  <a:lnTo>
                    <a:pt x="1352486" y="711390"/>
                  </a:lnTo>
                  <a:lnTo>
                    <a:pt x="1321808" y="732067"/>
                  </a:lnTo>
                  <a:lnTo>
                    <a:pt x="1284224" y="739648"/>
                  </a:lnTo>
                  <a:lnTo>
                    <a:pt x="1150620" y="739648"/>
                  </a:lnTo>
                  <a:lnTo>
                    <a:pt x="805434" y="739648"/>
                  </a:lnTo>
                  <a:lnTo>
                    <a:pt x="96519" y="739648"/>
                  </a:lnTo>
                  <a:lnTo>
                    <a:pt x="58935" y="732067"/>
                  </a:lnTo>
                  <a:lnTo>
                    <a:pt x="28257" y="711390"/>
                  </a:lnTo>
                  <a:lnTo>
                    <a:pt x="7580" y="680712"/>
                  </a:lnTo>
                  <a:lnTo>
                    <a:pt x="0" y="643127"/>
                  </a:lnTo>
                  <a:lnTo>
                    <a:pt x="0" y="401827"/>
                  </a:lnTo>
                  <a:lnTo>
                    <a:pt x="0" y="25704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73401" y="2635376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List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tasks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81812" y="3631691"/>
            <a:ext cx="2100580" cy="704215"/>
            <a:chOff x="781812" y="3631691"/>
            <a:chExt cx="2100580" cy="704215"/>
          </a:xfrm>
        </p:grpSpPr>
        <p:sp>
          <p:nvSpPr>
            <p:cNvPr id="62" name="object 62"/>
            <p:cNvSpPr/>
            <p:nvPr/>
          </p:nvSpPr>
          <p:spPr>
            <a:xfrm>
              <a:off x="781812" y="3631691"/>
              <a:ext cx="2100072" cy="7040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9912" y="3733799"/>
              <a:ext cx="1722120" cy="5654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3534" y="3673601"/>
              <a:ext cx="1977389" cy="581025"/>
            </a:xfrm>
            <a:custGeom>
              <a:avLst/>
              <a:gdLst/>
              <a:ahLst/>
              <a:cxnLst/>
              <a:rect l="l" t="t" r="r" b="b"/>
              <a:pathLst>
                <a:path w="1977389" h="581025">
                  <a:moveTo>
                    <a:pt x="1579626" y="0"/>
                  </a:moveTo>
                  <a:lnTo>
                    <a:pt x="96774" y="0"/>
                  </a:lnTo>
                  <a:lnTo>
                    <a:pt x="59107" y="7602"/>
                  </a:lnTo>
                  <a:lnTo>
                    <a:pt x="28346" y="28336"/>
                  </a:lnTo>
                  <a:lnTo>
                    <a:pt x="7605" y="59096"/>
                  </a:lnTo>
                  <a:lnTo>
                    <a:pt x="0" y="96774"/>
                  </a:lnTo>
                  <a:lnTo>
                    <a:pt x="0" y="483870"/>
                  </a:lnTo>
                  <a:lnTo>
                    <a:pt x="7605" y="521536"/>
                  </a:lnTo>
                  <a:lnTo>
                    <a:pt x="28346" y="552297"/>
                  </a:lnTo>
                  <a:lnTo>
                    <a:pt x="59107" y="573038"/>
                  </a:lnTo>
                  <a:lnTo>
                    <a:pt x="96774" y="580644"/>
                  </a:lnTo>
                  <a:lnTo>
                    <a:pt x="1579626" y="580644"/>
                  </a:lnTo>
                  <a:lnTo>
                    <a:pt x="1617303" y="573038"/>
                  </a:lnTo>
                  <a:lnTo>
                    <a:pt x="1648063" y="552297"/>
                  </a:lnTo>
                  <a:lnTo>
                    <a:pt x="1668797" y="521536"/>
                  </a:lnTo>
                  <a:lnTo>
                    <a:pt x="1676400" y="483870"/>
                  </a:lnTo>
                  <a:lnTo>
                    <a:pt x="1977389" y="418477"/>
                  </a:lnTo>
                  <a:lnTo>
                    <a:pt x="1676400" y="338709"/>
                  </a:lnTo>
                  <a:lnTo>
                    <a:pt x="1676400" y="96774"/>
                  </a:lnTo>
                  <a:lnTo>
                    <a:pt x="1668797" y="59096"/>
                  </a:lnTo>
                  <a:lnTo>
                    <a:pt x="1648063" y="28336"/>
                  </a:lnTo>
                  <a:lnTo>
                    <a:pt x="1617303" y="7602"/>
                  </a:lnTo>
                  <a:lnTo>
                    <a:pt x="1579626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534" y="3673601"/>
              <a:ext cx="1977389" cy="581025"/>
            </a:xfrm>
            <a:custGeom>
              <a:avLst/>
              <a:gdLst/>
              <a:ahLst/>
              <a:cxnLst/>
              <a:rect l="l" t="t" r="r" b="b"/>
              <a:pathLst>
                <a:path w="1977389" h="581025">
                  <a:moveTo>
                    <a:pt x="0" y="96774"/>
                  </a:moveTo>
                  <a:lnTo>
                    <a:pt x="7605" y="59096"/>
                  </a:lnTo>
                  <a:lnTo>
                    <a:pt x="28346" y="28336"/>
                  </a:lnTo>
                  <a:lnTo>
                    <a:pt x="59107" y="7602"/>
                  </a:lnTo>
                  <a:lnTo>
                    <a:pt x="96774" y="0"/>
                  </a:lnTo>
                  <a:lnTo>
                    <a:pt x="977899" y="0"/>
                  </a:lnTo>
                  <a:lnTo>
                    <a:pt x="1396999" y="0"/>
                  </a:lnTo>
                  <a:lnTo>
                    <a:pt x="1579626" y="0"/>
                  </a:lnTo>
                  <a:lnTo>
                    <a:pt x="1617303" y="7602"/>
                  </a:lnTo>
                  <a:lnTo>
                    <a:pt x="1648063" y="28336"/>
                  </a:lnTo>
                  <a:lnTo>
                    <a:pt x="1668797" y="59096"/>
                  </a:lnTo>
                  <a:lnTo>
                    <a:pt x="1676400" y="96774"/>
                  </a:lnTo>
                  <a:lnTo>
                    <a:pt x="1676400" y="338709"/>
                  </a:lnTo>
                  <a:lnTo>
                    <a:pt x="1977389" y="418477"/>
                  </a:lnTo>
                  <a:lnTo>
                    <a:pt x="1676400" y="483870"/>
                  </a:lnTo>
                  <a:lnTo>
                    <a:pt x="1668797" y="521536"/>
                  </a:lnTo>
                  <a:lnTo>
                    <a:pt x="1648063" y="552297"/>
                  </a:lnTo>
                  <a:lnTo>
                    <a:pt x="1617303" y="573038"/>
                  </a:lnTo>
                  <a:lnTo>
                    <a:pt x="1579626" y="580644"/>
                  </a:lnTo>
                  <a:lnTo>
                    <a:pt x="1396999" y="580644"/>
                  </a:lnTo>
                  <a:lnTo>
                    <a:pt x="977899" y="580644"/>
                  </a:lnTo>
                  <a:lnTo>
                    <a:pt x="96774" y="580644"/>
                  </a:lnTo>
                  <a:lnTo>
                    <a:pt x="59107" y="573038"/>
                  </a:lnTo>
                  <a:lnTo>
                    <a:pt x="28346" y="552297"/>
                  </a:lnTo>
                  <a:lnTo>
                    <a:pt x="7605" y="521536"/>
                  </a:lnTo>
                  <a:lnTo>
                    <a:pt x="0" y="483870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87348" y="3799128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Restart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1230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Playbooks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291" y="723900"/>
            <a:ext cx="3834384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974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Utmost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Goal: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Minimize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Cycle</a:t>
            </a:r>
            <a:r>
              <a:rPr sz="2800" b="0" spc="5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0" y="2394140"/>
            <a:ext cx="8489315" cy="800735"/>
            <a:chOff x="367220" y="2394140"/>
            <a:chExt cx="8489315" cy="800735"/>
          </a:xfrm>
        </p:grpSpPr>
        <p:sp>
          <p:nvSpPr>
            <p:cNvPr id="4" name="object 4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8088630" y="0"/>
                  </a:moveTo>
                  <a:lnTo>
                    <a:pt x="8088630" y="187071"/>
                  </a:lnTo>
                  <a:lnTo>
                    <a:pt x="0" y="187071"/>
                  </a:lnTo>
                  <a:lnTo>
                    <a:pt x="187071" y="374142"/>
                  </a:lnTo>
                  <a:lnTo>
                    <a:pt x="0" y="561213"/>
                  </a:lnTo>
                  <a:lnTo>
                    <a:pt x="8088630" y="561213"/>
                  </a:lnTo>
                  <a:lnTo>
                    <a:pt x="8088630" y="748284"/>
                  </a:lnTo>
                  <a:lnTo>
                    <a:pt x="8462771" y="374142"/>
                  </a:lnTo>
                  <a:lnTo>
                    <a:pt x="8088630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238" y="2407157"/>
              <a:ext cx="8463280" cy="748665"/>
            </a:xfrm>
            <a:custGeom>
              <a:avLst/>
              <a:gdLst/>
              <a:ahLst/>
              <a:cxnLst/>
              <a:rect l="l" t="t" r="r" b="b"/>
              <a:pathLst>
                <a:path w="8463280" h="748664">
                  <a:moveTo>
                    <a:pt x="0" y="187071"/>
                  </a:moveTo>
                  <a:lnTo>
                    <a:pt x="8088630" y="187071"/>
                  </a:lnTo>
                  <a:lnTo>
                    <a:pt x="8088630" y="0"/>
                  </a:lnTo>
                  <a:lnTo>
                    <a:pt x="8462771" y="374142"/>
                  </a:lnTo>
                  <a:lnTo>
                    <a:pt x="8088630" y="748284"/>
                  </a:lnTo>
                  <a:lnTo>
                    <a:pt x="8088630" y="561213"/>
                  </a:lnTo>
                  <a:lnTo>
                    <a:pt x="0" y="561213"/>
                  </a:lnTo>
                  <a:lnTo>
                    <a:pt x="187071" y="374142"/>
                  </a:lnTo>
                  <a:lnTo>
                    <a:pt x="0" y="187071"/>
                  </a:lnTo>
                  <a:close/>
                </a:path>
              </a:pathLst>
            </a:custGeom>
            <a:ln w="25908">
              <a:solidFill>
                <a:srgbClr val="006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9068" y="2427731"/>
              <a:ext cx="4287520" cy="759460"/>
            </a:xfrm>
            <a:custGeom>
              <a:avLst/>
              <a:gdLst/>
              <a:ahLst/>
              <a:cxnLst/>
              <a:rect l="l" t="t" r="r" b="b"/>
              <a:pathLst>
                <a:path w="4287520" h="759460">
                  <a:moveTo>
                    <a:pt x="0" y="0"/>
                  </a:moveTo>
                  <a:lnTo>
                    <a:pt x="1269" y="759079"/>
                  </a:lnTo>
                </a:path>
                <a:path w="4287520" h="759460">
                  <a:moveTo>
                    <a:pt x="4287011" y="0"/>
                  </a:moveTo>
                  <a:lnTo>
                    <a:pt x="4287011" y="751840"/>
                  </a:lnTo>
                </a:path>
              </a:pathLst>
            </a:custGeom>
            <a:ln w="15240">
              <a:solidFill>
                <a:srgbClr val="464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3822" y="3005708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feature cycle</a:t>
            </a:r>
            <a:r>
              <a:rPr sz="1800" spc="-45" dirty="0">
                <a:solidFill>
                  <a:srgbClr val="302E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02E3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2783" y="990600"/>
            <a:ext cx="6030595" cy="2226945"/>
            <a:chOff x="2462783" y="990600"/>
            <a:chExt cx="6030595" cy="2226945"/>
          </a:xfrm>
        </p:grpSpPr>
        <p:sp>
          <p:nvSpPr>
            <p:cNvPr id="9" name="object 9"/>
            <p:cNvSpPr/>
            <p:nvPr/>
          </p:nvSpPr>
          <p:spPr>
            <a:xfrm>
              <a:off x="2462784" y="3139439"/>
              <a:ext cx="4253230" cy="78105"/>
            </a:xfrm>
            <a:custGeom>
              <a:avLst/>
              <a:gdLst/>
              <a:ahLst/>
              <a:cxnLst/>
              <a:rect l="l" t="t" r="r" b="b"/>
              <a:pathLst>
                <a:path w="4253230" h="78105">
                  <a:moveTo>
                    <a:pt x="974598" y="33274"/>
                  </a:moveTo>
                  <a:lnTo>
                    <a:pt x="76200" y="33274"/>
                  </a:lnTo>
                  <a:lnTo>
                    <a:pt x="76200" y="1524"/>
                  </a:lnTo>
                  <a:lnTo>
                    <a:pt x="0" y="39624"/>
                  </a:lnTo>
                  <a:lnTo>
                    <a:pt x="76200" y="77724"/>
                  </a:lnTo>
                  <a:lnTo>
                    <a:pt x="76200" y="45974"/>
                  </a:lnTo>
                  <a:lnTo>
                    <a:pt x="974598" y="45974"/>
                  </a:lnTo>
                  <a:lnTo>
                    <a:pt x="974598" y="33274"/>
                  </a:lnTo>
                  <a:close/>
                </a:path>
                <a:path w="4253230" h="78105">
                  <a:moveTo>
                    <a:pt x="4252976" y="38100"/>
                  </a:moveTo>
                  <a:lnTo>
                    <a:pt x="4240276" y="31750"/>
                  </a:lnTo>
                  <a:lnTo>
                    <a:pt x="4176763" y="0"/>
                  </a:lnTo>
                  <a:lnTo>
                    <a:pt x="4176763" y="31750"/>
                  </a:lnTo>
                  <a:lnTo>
                    <a:pt x="3206496" y="31750"/>
                  </a:lnTo>
                  <a:lnTo>
                    <a:pt x="3206496" y="44450"/>
                  </a:lnTo>
                  <a:lnTo>
                    <a:pt x="4176763" y="44450"/>
                  </a:lnTo>
                  <a:lnTo>
                    <a:pt x="4176763" y="76200"/>
                  </a:lnTo>
                  <a:lnTo>
                    <a:pt x="4240276" y="44450"/>
                  </a:lnTo>
                  <a:lnTo>
                    <a:pt x="4252976" y="38100"/>
                  </a:lnTo>
                  <a:close/>
                </a:path>
              </a:pathLst>
            </a:custGeom>
            <a:solidFill>
              <a:srgbClr val="464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8992" y="990600"/>
              <a:ext cx="877679" cy="1069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7127" y="998220"/>
              <a:ext cx="2516124" cy="14005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8849" y="1040130"/>
              <a:ext cx="2392680" cy="1277620"/>
            </a:xfrm>
            <a:custGeom>
              <a:avLst/>
              <a:gdLst/>
              <a:ahLst/>
              <a:cxnLst/>
              <a:rect l="l" t="t" r="r" b="b"/>
              <a:pathLst>
                <a:path w="2392679" h="1277620">
                  <a:moveTo>
                    <a:pt x="996950" y="981456"/>
                  </a:moveTo>
                  <a:lnTo>
                    <a:pt x="398779" y="981456"/>
                  </a:lnTo>
                  <a:lnTo>
                    <a:pt x="697865" y="1277239"/>
                  </a:lnTo>
                  <a:lnTo>
                    <a:pt x="996950" y="981456"/>
                  </a:lnTo>
                  <a:close/>
                </a:path>
                <a:path w="2392679" h="1277620">
                  <a:moveTo>
                    <a:pt x="2229104" y="0"/>
                  </a:moveTo>
                  <a:lnTo>
                    <a:pt x="163575" y="0"/>
                  </a:lnTo>
                  <a:lnTo>
                    <a:pt x="120106" y="5846"/>
                  </a:lnTo>
                  <a:lnTo>
                    <a:pt x="81035" y="22342"/>
                  </a:lnTo>
                  <a:lnTo>
                    <a:pt x="47926" y="47926"/>
                  </a:lnTo>
                  <a:lnTo>
                    <a:pt x="22342" y="81035"/>
                  </a:lnTo>
                  <a:lnTo>
                    <a:pt x="5846" y="120106"/>
                  </a:lnTo>
                  <a:lnTo>
                    <a:pt x="0" y="163575"/>
                  </a:lnTo>
                  <a:lnTo>
                    <a:pt x="0" y="817880"/>
                  </a:lnTo>
                  <a:lnTo>
                    <a:pt x="5846" y="861349"/>
                  </a:lnTo>
                  <a:lnTo>
                    <a:pt x="22342" y="900420"/>
                  </a:lnTo>
                  <a:lnTo>
                    <a:pt x="47926" y="933529"/>
                  </a:lnTo>
                  <a:lnTo>
                    <a:pt x="81035" y="959113"/>
                  </a:lnTo>
                  <a:lnTo>
                    <a:pt x="120106" y="975609"/>
                  </a:lnTo>
                  <a:lnTo>
                    <a:pt x="163575" y="981456"/>
                  </a:lnTo>
                  <a:lnTo>
                    <a:pt x="2229104" y="981456"/>
                  </a:lnTo>
                  <a:lnTo>
                    <a:pt x="2272573" y="975609"/>
                  </a:lnTo>
                  <a:lnTo>
                    <a:pt x="2311644" y="959113"/>
                  </a:lnTo>
                  <a:lnTo>
                    <a:pt x="2344753" y="933529"/>
                  </a:lnTo>
                  <a:lnTo>
                    <a:pt x="2370337" y="900420"/>
                  </a:lnTo>
                  <a:lnTo>
                    <a:pt x="2386833" y="861349"/>
                  </a:lnTo>
                  <a:lnTo>
                    <a:pt x="2392679" y="817880"/>
                  </a:lnTo>
                  <a:lnTo>
                    <a:pt x="2392679" y="163575"/>
                  </a:lnTo>
                  <a:lnTo>
                    <a:pt x="2386833" y="120106"/>
                  </a:lnTo>
                  <a:lnTo>
                    <a:pt x="2370337" y="81035"/>
                  </a:lnTo>
                  <a:lnTo>
                    <a:pt x="2344753" y="47926"/>
                  </a:lnTo>
                  <a:lnTo>
                    <a:pt x="2311644" y="22342"/>
                  </a:lnTo>
                  <a:lnTo>
                    <a:pt x="2272573" y="5846"/>
                  </a:lnTo>
                  <a:lnTo>
                    <a:pt x="2229104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8849" y="1040130"/>
              <a:ext cx="2392680" cy="1277620"/>
            </a:xfrm>
            <a:custGeom>
              <a:avLst/>
              <a:gdLst/>
              <a:ahLst/>
              <a:cxnLst/>
              <a:rect l="l" t="t" r="r" b="b"/>
              <a:pathLst>
                <a:path w="2392679" h="1277620">
                  <a:moveTo>
                    <a:pt x="0" y="163575"/>
                  </a:moveTo>
                  <a:lnTo>
                    <a:pt x="5846" y="120106"/>
                  </a:lnTo>
                  <a:lnTo>
                    <a:pt x="22342" y="81035"/>
                  </a:lnTo>
                  <a:lnTo>
                    <a:pt x="47926" y="47926"/>
                  </a:lnTo>
                  <a:lnTo>
                    <a:pt x="81035" y="22342"/>
                  </a:lnTo>
                  <a:lnTo>
                    <a:pt x="120106" y="5846"/>
                  </a:lnTo>
                  <a:lnTo>
                    <a:pt x="163575" y="0"/>
                  </a:lnTo>
                  <a:lnTo>
                    <a:pt x="398779" y="0"/>
                  </a:lnTo>
                  <a:lnTo>
                    <a:pt x="996950" y="0"/>
                  </a:lnTo>
                  <a:lnTo>
                    <a:pt x="2229104" y="0"/>
                  </a:lnTo>
                  <a:lnTo>
                    <a:pt x="2272573" y="5846"/>
                  </a:lnTo>
                  <a:lnTo>
                    <a:pt x="2311644" y="22342"/>
                  </a:lnTo>
                  <a:lnTo>
                    <a:pt x="2344753" y="47926"/>
                  </a:lnTo>
                  <a:lnTo>
                    <a:pt x="2370337" y="81035"/>
                  </a:lnTo>
                  <a:lnTo>
                    <a:pt x="2386833" y="120106"/>
                  </a:lnTo>
                  <a:lnTo>
                    <a:pt x="2392679" y="163575"/>
                  </a:lnTo>
                  <a:lnTo>
                    <a:pt x="2392679" y="572516"/>
                  </a:lnTo>
                  <a:lnTo>
                    <a:pt x="2392679" y="817880"/>
                  </a:lnTo>
                  <a:lnTo>
                    <a:pt x="2386833" y="861349"/>
                  </a:lnTo>
                  <a:lnTo>
                    <a:pt x="2370337" y="900420"/>
                  </a:lnTo>
                  <a:lnTo>
                    <a:pt x="2344753" y="933529"/>
                  </a:lnTo>
                  <a:lnTo>
                    <a:pt x="2311644" y="959113"/>
                  </a:lnTo>
                  <a:lnTo>
                    <a:pt x="2272573" y="975609"/>
                  </a:lnTo>
                  <a:lnTo>
                    <a:pt x="2229104" y="981456"/>
                  </a:lnTo>
                  <a:lnTo>
                    <a:pt x="996950" y="981456"/>
                  </a:lnTo>
                  <a:lnTo>
                    <a:pt x="697865" y="1277239"/>
                  </a:lnTo>
                  <a:lnTo>
                    <a:pt x="398779" y="981456"/>
                  </a:lnTo>
                  <a:lnTo>
                    <a:pt x="163575" y="981456"/>
                  </a:lnTo>
                  <a:lnTo>
                    <a:pt x="120106" y="975609"/>
                  </a:lnTo>
                  <a:lnTo>
                    <a:pt x="81035" y="959113"/>
                  </a:lnTo>
                  <a:lnTo>
                    <a:pt x="47926" y="933529"/>
                  </a:lnTo>
                  <a:lnTo>
                    <a:pt x="22342" y="900420"/>
                  </a:lnTo>
                  <a:lnTo>
                    <a:pt x="5846" y="861349"/>
                  </a:lnTo>
                  <a:lnTo>
                    <a:pt x="0" y="817880"/>
                  </a:lnTo>
                  <a:lnTo>
                    <a:pt x="0" y="572516"/>
                  </a:lnTo>
                  <a:lnTo>
                    <a:pt x="0" y="163575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32217" y="3083813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ti</a:t>
            </a:r>
            <a:r>
              <a:rPr sz="1600" i="1" spc="-15" dirty="0">
                <a:solidFill>
                  <a:srgbClr val="302E3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302E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65074" y="751331"/>
            <a:ext cx="762274" cy="141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6854" y="2101722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35623" y="3311699"/>
            <a:ext cx="1240535" cy="1162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55790" y="1228471"/>
            <a:ext cx="155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marR="5080" indent="-163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 when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you  create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value!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81527" y="1999488"/>
            <a:ext cx="3177540" cy="510540"/>
            <a:chOff x="3081527" y="1999488"/>
            <a:chExt cx="3177540" cy="510540"/>
          </a:xfrm>
        </p:grpSpPr>
        <p:sp>
          <p:nvSpPr>
            <p:cNvPr id="20" name="object 20"/>
            <p:cNvSpPr/>
            <p:nvPr/>
          </p:nvSpPr>
          <p:spPr>
            <a:xfrm>
              <a:off x="3094481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1"/>
                  </a:lnTo>
                  <a:lnTo>
                    <a:pt x="978407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4481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2" y="121157"/>
                  </a:lnTo>
                  <a:lnTo>
                    <a:pt x="736092" y="0"/>
                  </a:lnTo>
                  <a:lnTo>
                    <a:pt x="978407" y="242315"/>
                  </a:lnTo>
                  <a:lnTo>
                    <a:pt x="736092" y="484631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7705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6" y="0"/>
                  </a:move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8408" y="363474"/>
                  </a:lnTo>
                  <a:lnTo>
                    <a:pt x="978408" y="121157"/>
                  </a:lnTo>
                  <a:lnTo>
                    <a:pt x="242316" y="121157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DE5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67705" y="2012442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978408" y="121157"/>
                  </a:moveTo>
                  <a:lnTo>
                    <a:pt x="242316" y="121157"/>
                  </a:lnTo>
                  <a:lnTo>
                    <a:pt x="242316" y="0"/>
                  </a:lnTo>
                  <a:lnTo>
                    <a:pt x="0" y="242315"/>
                  </a:lnTo>
                  <a:lnTo>
                    <a:pt x="242316" y="484631"/>
                  </a:lnTo>
                  <a:lnTo>
                    <a:pt x="242316" y="363474"/>
                  </a:lnTo>
                  <a:lnTo>
                    <a:pt x="978408" y="363474"/>
                  </a:lnTo>
                  <a:lnTo>
                    <a:pt x="978408" y="121157"/>
                  </a:lnTo>
                  <a:close/>
                </a:path>
              </a:pathLst>
            </a:custGeom>
            <a:ln w="25908">
              <a:solidFill>
                <a:srgbClr val="A24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0050" y="2059685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mi</a:t>
            </a:r>
            <a:r>
              <a:rPr sz="1800" spc="-15" dirty="0">
                <a:solidFill>
                  <a:srgbClr val="302E3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im</a:t>
            </a:r>
            <a:r>
              <a:rPr sz="1800" spc="-15" dirty="0">
                <a:solidFill>
                  <a:srgbClr val="302E3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02E30"/>
                </a:solidFill>
                <a:latin typeface="Arial"/>
                <a:cs typeface="Arial"/>
              </a:rPr>
              <a:t>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5706" y="4523941"/>
            <a:ext cx="3651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170" dirty="0">
                <a:solidFill>
                  <a:srgbClr val="302E3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302E30"/>
                </a:solidFill>
                <a:latin typeface="Arial"/>
                <a:cs typeface="Arial"/>
              </a:rPr>
              <a:t>ou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954" y="1781880"/>
            <a:ext cx="2688590" cy="12153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solidFill>
                  <a:srgbClr val="302E30"/>
                </a:solidFill>
                <a:latin typeface="Courier New"/>
                <a:cs typeface="Courier New"/>
              </a:rPr>
              <a:t>--- </a:t>
            </a:r>
            <a:r>
              <a:rPr sz="1400" i="1" dirty="0">
                <a:solidFill>
                  <a:srgbClr val="302E30"/>
                </a:solidFill>
                <a:latin typeface="Courier New"/>
                <a:cs typeface="Courier New"/>
              </a:rPr>
              <a:t>#</a:t>
            </a:r>
            <a:r>
              <a:rPr sz="1400" i="1" spc="-3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302E30"/>
                </a:solidFill>
                <a:latin typeface="Courier New"/>
                <a:cs typeface="Courier New"/>
              </a:rPr>
              <a:t>playbook.yml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spcBef>
                <a:spcPts val="195"/>
              </a:spcBef>
              <a:buChar char="-"/>
              <a:tabLst>
                <a:tab pos="226695" algn="l"/>
              </a:tabLst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include:</a:t>
            </a:r>
            <a:r>
              <a:rPr sz="1400" spc="-5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dbservers.yml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spcBef>
                <a:spcPts val="190"/>
              </a:spcBef>
              <a:buChar char="-"/>
              <a:tabLst>
                <a:tab pos="226695" algn="l"/>
              </a:tabLst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include:</a:t>
            </a:r>
            <a:r>
              <a:rPr sz="1400" spc="-8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webservers.yml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spcBef>
                <a:spcPts val="195"/>
              </a:spcBef>
              <a:buChar char="-"/>
              <a:tabLst>
                <a:tab pos="226695" algn="l"/>
              </a:tabLst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include:</a:t>
            </a:r>
            <a:r>
              <a:rPr sz="1400" spc="-50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balancers.yml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spcBef>
                <a:spcPts val="190"/>
              </a:spcBef>
              <a:buChar char="-"/>
              <a:tabLst>
                <a:tab pos="226695" algn="l"/>
              </a:tabLst>
            </a:pPr>
            <a:r>
              <a:rPr sz="1400" spc="-5" dirty="0">
                <a:solidFill>
                  <a:srgbClr val="302E30"/>
                </a:solidFill>
                <a:latin typeface="Courier New"/>
                <a:cs typeface="Courier New"/>
              </a:rPr>
              <a:t>include:</a:t>
            </a:r>
            <a:r>
              <a:rPr sz="1400" spc="-45" dirty="0">
                <a:solidFill>
                  <a:srgbClr val="302E3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02E30"/>
                </a:solidFill>
                <a:latin typeface="Courier New"/>
                <a:cs typeface="Courier New"/>
              </a:rPr>
              <a:t>monitoring.yml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1230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3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Playbooks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1011" y="923544"/>
            <a:ext cx="2359660" cy="857250"/>
            <a:chOff x="2001011" y="923544"/>
            <a:chExt cx="2359660" cy="857250"/>
          </a:xfrm>
        </p:grpSpPr>
        <p:sp>
          <p:nvSpPr>
            <p:cNvPr id="5" name="object 5"/>
            <p:cNvSpPr/>
            <p:nvPr/>
          </p:nvSpPr>
          <p:spPr>
            <a:xfrm>
              <a:off x="2001011" y="923544"/>
              <a:ext cx="2359152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8067" y="1024128"/>
              <a:ext cx="22235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2733" y="965454"/>
              <a:ext cx="2235835" cy="752475"/>
            </a:xfrm>
            <a:custGeom>
              <a:avLst/>
              <a:gdLst/>
              <a:ahLst/>
              <a:cxnLst/>
              <a:rect l="l" t="t" r="r" b="b"/>
              <a:pathLst>
                <a:path w="2235835" h="752475">
                  <a:moveTo>
                    <a:pt x="1863090" y="579120"/>
                  </a:moveTo>
                  <a:lnTo>
                    <a:pt x="1304163" y="579120"/>
                  </a:lnTo>
                  <a:lnTo>
                    <a:pt x="1567688" y="751967"/>
                  </a:lnTo>
                  <a:lnTo>
                    <a:pt x="1863090" y="579120"/>
                  </a:lnTo>
                  <a:close/>
                </a:path>
                <a:path w="2235835" h="752475">
                  <a:moveTo>
                    <a:pt x="2139188" y="0"/>
                  </a:moveTo>
                  <a:lnTo>
                    <a:pt x="96520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20"/>
                  </a:lnTo>
                  <a:lnTo>
                    <a:pt x="0" y="482600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20" y="579120"/>
                  </a:lnTo>
                  <a:lnTo>
                    <a:pt x="2139188" y="579120"/>
                  </a:lnTo>
                  <a:lnTo>
                    <a:pt x="2176772" y="571539"/>
                  </a:lnTo>
                  <a:lnTo>
                    <a:pt x="2207450" y="550862"/>
                  </a:lnTo>
                  <a:lnTo>
                    <a:pt x="2228127" y="520184"/>
                  </a:lnTo>
                  <a:lnTo>
                    <a:pt x="2235708" y="482600"/>
                  </a:lnTo>
                  <a:lnTo>
                    <a:pt x="2235708" y="96520"/>
                  </a:lnTo>
                  <a:lnTo>
                    <a:pt x="2228127" y="58935"/>
                  </a:lnTo>
                  <a:lnTo>
                    <a:pt x="2207450" y="28257"/>
                  </a:lnTo>
                  <a:lnTo>
                    <a:pt x="2176772" y="7580"/>
                  </a:lnTo>
                  <a:lnTo>
                    <a:pt x="2139188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2733" y="965454"/>
              <a:ext cx="2235835" cy="752475"/>
            </a:xfrm>
            <a:custGeom>
              <a:avLst/>
              <a:gdLst/>
              <a:ahLst/>
              <a:cxnLst/>
              <a:rect l="l" t="t" r="r" b="b"/>
              <a:pathLst>
                <a:path w="2235835" h="752475">
                  <a:moveTo>
                    <a:pt x="0" y="96520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20" y="0"/>
                  </a:lnTo>
                  <a:lnTo>
                    <a:pt x="1304163" y="0"/>
                  </a:lnTo>
                  <a:lnTo>
                    <a:pt x="1863090" y="0"/>
                  </a:lnTo>
                  <a:lnTo>
                    <a:pt x="2139188" y="0"/>
                  </a:lnTo>
                  <a:lnTo>
                    <a:pt x="2176772" y="7580"/>
                  </a:lnTo>
                  <a:lnTo>
                    <a:pt x="2207450" y="28257"/>
                  </a:lnTo>
                  <a:lnTo>
                    <a:pt x="2228127" y="58935"/>
                  </a:lnTo>
                  <a:lnTo>
                    <a:pt x="2235708" y="96520"/>
                  </a:lnTo>
                  <a:lnTo>
                    <a:pt x="2235708" y="337820"/>
                  </a:lnTo>
                  <a:lnTo>
                    <a:pt x="2235708" y="482600"/>
                  </a:lnTo>
                  <a:lnTo>
                    <a:pt x="2228127" y="520184"/>
                  </a:lnTo>
                  <a:lnTo>
                    <a:pt x="2207450" y="550862"/>
                  </a:lnTo>
                  <a:lnTo>
                    <a:pt x="2176772" y="571539"/>
                  </a:lnTo>
                  <a:lnTo>
                    <a:pt x="2139188" y="579120"/>
                  </a:lnTo>
                  <a:lnTo>
                    <a:pt x="1863090" y="579120"/>
                  </a:lnTo>
                  <a:lnTo>
                    <a:pt x="1567688" y="751967"/>
                  </a:lnTo>
                  <a:lnTo>
                    <a:pt x="1304163" y="579120"/>
                  </a:lnTo>
                  <a:lnTo>
                    <a:pt x="96520" y="579120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600"/>
                  </a:lnTo>
                  <a:lnTo>
                    <a:pt x="0" y="337820"/>
                  </a:lnTo>
                  <a:lnTo>
                    <a:pt x="0" y="9652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5454" y="1089101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rule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them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03391"/>
            <a:ext cx="7560945" cy="19761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The </a:t>
            </a:r>
            <a:r>
              <a:rPr sz="2200" i="1" spc="-15" dirty="0">
                <a:solidFill>
                  <a:srgbClr val="302E30"/>
                </a:solidFill>
                <a:latin typeface="Carlito"/>
                <a:cs typeface="Carlito"/>
              </a:rPr>
              <a:t>best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way </a:t>
            </a:r>
            <a:r>
              <a:rPr sz="2200" i="1" spc="-20" dirty="0">
                <a:solidFill>
                  <a:srgbClr val="302E30"/>
                </a:solidFill>
                <a:latin typeface="Carlito"/>
                <a:cs typeface="Carlito"/>
              </a:rPr>
              <a:t>to </a:t>
            </a:r>
            <a:r>
              <a:rPr sz="2200" i="1" spc="-15" dirty="0">
                <a:solidFill>
                  <a:srgbClr val="302E30"/>
                </a:solidFill>
                <a:latin typeface="Carlito"/>
                <a:cs typeface="Carlito"/>
              </a:rPr>
              <a:t>organize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your</a:t>
            </a:r>
            <a:r>
              <a:rPr sz="2200" i="1" spc="6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playbooks.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Structure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content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into related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vars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i="1" spc="-15" dirty="0">
                <a:solidFill>
                  <a:srgbClr val="302E30"/>
                </a:solidFill>
                <a:latin typeface="Carlito"/>
                <a:cs typeface="Carlito"/>
              </a:rPr>
              <a:t>tasks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files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handlers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,</a:t>
            </a:r>
            <a:r>
              <a:rPr sz="2200" spc="-24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File structure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for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automated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inclusion </a:t>
            </a:r>
            <a:r>
              <a:rPr sz="2200" dirty="0">
                <a:solidFill>
                  <a:srgbClr val="302E30"/>
                </a:solidFill>
                <a:latin typeface="Carlito"/>
                <a:cs typeface="Carlito"/>
              </a:rPr>
              <a:t>of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role-specific</a:t>
            </a:r>
            <a:r>
              <a:rPr sz="2200" spc="-229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content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</a:rPr>
              <a:t>»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Roles can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be shared and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pulled from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Ansible </a:t>
            </a:r>
            <a:r>
              <a:rPr sz="2200" i="1" spc="-10" dirty="0">
                <a:solidFill>
                  <a:srgbClr val="302E30"/>
                </a:solidFill>
                <a:latin typeface="Carlito"/>
                <a:cs typeface="Carlito"/>
              </a:rPr>
              <a:t>Galaxy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, </a:t>
            </a:r>
            <a:r>
              <a:rPr sz="2200" i="1" spc="-5" dirty="0">
                <a:solidFill>
                  <a:srgbClr val="302E30"/>
                </a:solidFill>
                <a:latin typeface="Carlito"/>
                <a:cs typeface="Carlito"/>
              </a:rPr>
              <a:t>GitHub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,</a:t>
            </a:r>
            <a:r>
              <a:rPr sz="2200" spc="-22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4467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Ansible Concepts:</a:t>
            </a:r>
            <a:r>
              <a:rPr sz="2800" b="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Roles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874260"/>
            <a:chOff x="0" y="0"/>
            <a:chExt cx="9144000" cy="48742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874260"/>
            </a:xfrm>
            <a:custGeom>
              <a:avLst/>
              <a:gdLst/>
              <a:ahLst/>
              <a:cxnLst/>
              <a:rect l="l" t="t" r="r" b="b"/>
              <a:pathLst>
                <a:path w="9144000" h="4874260">
                  <a:moveTo>
                    <a:pt x="9144000" y="0"/>
                  </a:moveTo>
                  <a:lnTo>
                    <a:pt x="0" y="0"/>
                  </a:lnTo>
                  <a:lnTo>
                    <a:pt x="0" y="4873752"/>
                  </a:lnTo>
                  <a:lnTo>
                    <a:pt x="9144000" y="48737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73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3984" y="175831"/>
              <a:ext cx="541655" cy="548640"/>
            </a:xfrm>
            <a:custGeom>
              <a:avLst/>
              <a:gdLst/>
              <a:ahLst/>
              <a:cxnLst/>
              <a:rect l="l" t="t" r="r" b="b"/>
              <a:pathLst>
                <a:path w="541654" h="548640">
                  <a:moveTo>
                    <a:pt x="204698" y="548436"/>
                  </a:moveTo>
                  <a:lnTo>
                    <a:pt x="138099" y="435838"/>
                  </a:lnTo>
                  <a:lnTo>
                    <a:pt x="110553" y="363804"/>
                  </a:lnTo>
                  <a:lnTo>
                    <a:pt x="117246" y="301282"/>
                  </a:lnTo>
                  <a:lnTo>
                    <a:pt x="153365" y="217220"/>
                  </a:lnTo>
                  <a:lnTo>
                    <a:pt x="92697" y="257225"/>
                  </a:lnTo>
                  <a:lnTo>
                    <a:pt x="59677" y="284365"/>
                  </a:lnTo>
                  <a:lnTo>
                    <a:pt x="42760" y="311048"/>
                  </a:lnTo>
                  <a:lnTo>
                    <a:pt x="30429" y="349707"/>
                  </a:lnTo>
                  <a:lnTo>
                    <a:pt x="78130" y="414248"/>
                  </a:lnTo>
                  <a:lnTo>
                    <a:pt x="112191" y="456450"/>
                  </a:lnTo>
                  <a:lnTo>
                    <a:pt x="148932" y="494982"/>
                  </a:lnTo>
                  <a:lnTo>
                    <a:pt x="204698" y="548436"/>
                  </a:lnTo>
                  <a:close/>
                </a:path>
                <a:path w="541654" h="548640">
                  <a:moveTo>
                    <a:pt x="261391" y="143814"/>
                  </a:moveTo>
                  <a:lnTo>
                    <a:pt x="196519" y="111302"/>
                  </a:lnTo>
                  <a:lnTo>
                    <a:pt x="156502" y="96304"/>
                  </a:lnTo>
                  <a:lnTo>
                    <a:pt x="124764" y="95059"/>
                  </a:lnTo>
                  <a:lnTo>
                    <a:pt x="84734" y="103835"/>
                  </a:lnTo>
                  <a:lnTo>
                    <a:pt x="52870" y="177571"/>
                  </a:lnTo>
                  <a:lnTo>
                    <a:pt x="33413" y="228193"/>
                  </a:lnTo>
                  <a:lnTo>
                    <a:pt x="18440" y="279146"/>
                  </a:lnTo>
                  <a:lnTo>
                    <a:pt x="0" y="353885"/>
                  </a:lnTo>
                  <a:lnTo>
                    <a:pt x="64503" y="240157"/>
                  </a:lnTo>
                  <a:lnTo>
                    <a:pt x="113233" y="180378"/>
                  </a:lnTo>
                  <a:lnTo>
                    <a:pt x="170688" y="154825"/>
                  </a:lnTo>
                  <a:lnTo>
                    <a:pt x="261391" y="143814"/>
                  </a:lnTo>
                  <a:close/>
                </a:path>
                <a:path w="541654" h="548640">
                  <a:moveTo>
                    <a:pt x="378955" y="200507"/>
                  </a:moveTo>
                  <a:lnTo>
                    <a:pt x="374764" y="128333"/>
                  </a:lnTo>
                  <a:lnTo>
                    <a:pt x="367766" y="86309"/>
                  </a:lnTo>
                  <a:lnTo>
                    <a:pt x="352945" y="58267"/>
                  </a:lnTo>
                  <a:lnTo>
                    <a:pt x="325247" y="28041"/>
                  </a:lnTo>
                  <a:lnTo>
                    <a:pt x="245668" y="37249"/>
                  </a:lnTo>
                  <a:lnTo>
                    <a:pt x="192163" y="45720"/>
                  </a:lnTo>
                  <a:lnTo>
                    <a:pt x="140449" y="58343"/>
                  </a:lnTo>
                  <a:lnTo>
                    <a:pt x="66230" y="79959"/>
                  </a:lnTo>
                  <a:lnTo>
                    <a:pt x="197015" y="78486"/>
                  </a:lnTo>
                  <a:lnTo>
                    <a:pt x="273177" y="90551"/>
                  </a:lnTo>
                  <a:lnTo>
                    <a:pt x="324053" y="127457"/>
                  </a:lnTo>
                  <a:lnTo>
                    <a:pt x="378955" y="200507"/>
                  </a:lnTo>
                  <a:close/>
                </a:path>
                <a:path w="541654" h="548640">
                  <a:moveTo>
                    <a:pt x="475043" y="468464"/>
                  </a:moveTo>
                  <a:lnTo>
                    <a:pt x="344284" y="469595"/>
                  </a:lnTo>
                  <a:lnTo>
                    <a:pt x="268173" y="457352"/>
                  </a:lnTo>
                  <a:lnTo>
                    <a:pt x="217474" y="420382"/>
                  </a:lnTo>
                  <a:lnTo>
                    <a:pt x="162915" y="347319"/>
                  </a:lnTo>
                  <a:lnTo>
                    <a:pt x="167106" y="419836"/>
                  </a:lnTo>
                  <a:lnTo>
                    <a:pt x="174040" y="461975"/>
                  </a:lnTo>
                  <a:lnTo>
                    <a:pt x="188683" y="489902"/>
                  </a:lnTo>
                  <a:lnTo>
                    <a:pt x="216039" y="519785"/>
                  </a:lnTo>
                  <a:lnTo>
                    <a:pt x="295948" y="510933"/>
                  </a:lnTo>
                  <a:lnTo>
                    <a:pt x="349567" y="502640"/>
                  </a:lnTo>
                  <a:lnTo>
                    <a:pt x="401167" y="490080"/>
                  </a:lnTo>
                  <a:lnTo>
                    <a:pt x="475043" y="468464"/>
                  </a:lnTo>
                  <a:close/>
                </a:path>
                <a:path w="541654" h="548640">
                  <a:moveTo>
                    <a:pt x="510857" y="198120"/>
                  </a:moveTo>
                  <a:lnTo>
                    <a:pt x="463143" y="133604"/>
                  </a:lnTo>
                  <a:lnTo>
                    <a:pt x="429094" y="91452"/>
                  </a:lnTo>
                  <a:lnTo>
                    <a:pt x="392353" y="53111"/>
                  </a:lnTo>
                  <a:lnTo>
                    <a:pt x="336588" y="0"/>
                  </a:lnTo>
                  <a:lnTo>
                    <a:pt x="403186" y="112598"/>
                  </a:lnTo>
                  <a:lnTo>
                    <a:pt x="430733" y="184619"/>
                  </a:lnTo>
                  <a:lnTo>
                    <a:pt x="424040" y="247142"/>
                  </a:lnTo>
                  <a:lnTo>
                    <a:pt x="387908" y="331203"/>
                  </a:lnTo>
                  <a:lnTo>
                    <a:pt x="448576" y="291198"/>
                  </a:lnTo>
                  <a:lnTo>
                    <a:pt x="481609" y="263994"/>
                  </a:lnTo>
                  <a:lnTo>
                    <a:pt x="498525" y="237134"/>
                  </a:lnTo>
                  <a:lnTo>
                    <a:pt x="510857" y="198120"/>
                  </a:lnTo>
                  <a:close/>
                </a:path>
                <a:path w="541654" h="548640">
                  <a:moveTo>
                    <a:pt x="541286" y="193954"/>
                  </a:moveTo>
                  <a:lnTo>
                    <a:pt x="477126" y="308013"/>
                  </a:lnTo>
                  <a:lnTo>
                    <a:pt x="428574" y="367906"/>
                  </a:lnTo>
                  <a:lnTo>
                    <a:pt x="371170" y="393344"/>
                  </a:lnTo>
                  <a:lnTo>
                    <a:pt x="280492" y="404012"/>
                  </a:lnTo>
                  <a:lnTo>
                    <a:pt x="345338" y="436524"/>
                  </a:lnTo>
                  <a:lnTo>
                    <a:pt x="385305" y="451535"/>
                  </a:lnTo>
                  <a:lnTo>
                    <a:pt x="416864" y="452767"/>
                  </a:lnTo>
                  <a:lnTo>
                    <a:pt x="456552" y="444004"/>
                  </a:lnTo>
                  <a:lnTo>
                    <a:pt x="488416" y="370611"/>
                  </a:lnTo>
                  <a:lnTo>
                    <a:pt x="507873" y="320090"/>
                  </a:lnTo>
                  <a:lnTo>
                    <a:pt x="522846" y="269024"/>
                  </a:lnTo>
                  <a:lnTo>
                    <a:pt x="541286" y="1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49879"/>
              <a:ext cx="3916679" cy="2007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948309"/>
            <a:ext cx="7881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rlito"/>
                <a:cs typeface="Carlito"/>
              </a:rPr>
              <a:t>Deployment Automation </a:t>
            </a:r>
            <a:r>
              <a:rPr sz="4000" b="0" spc="-5" dirty="0">
                <a:latin typeface="Carlito"/>
                <a:cs typeface="Carlito"/>
              </a:rPr>
              <a:t>of</a:t>
            </a:r>
            <a:r>
              <a:rPr sz="4000" b="0" spc="-70" dirty="0">
                <a:latin typeface="Carlito"/>
                <a:cs typeface="Carlito"/>
              </a:rPr>
              <a:t> </a:t>
            </a:r>
            <a:r>
              <a:rPr sz="4000" b="0" spc="-15" dirty="0">
                <a:latin typeface="Carlito"/>
                <a:cs typeface="Carlito"/>
              </a:rPr>
              <a:t>Dynatrace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1652016"/>
            <a:ext cx="1588008" cy="542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977" y="1703959"/>
            <a:ext cx="1299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Ansible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9459" y="1764792"/>
            <a:ext cx="2223770" cy="1127760"/>
            <a:chOff x="3299459" y="1764792"/>
            <a:chExt cx="2223770" cy="1127760"/>
          </a:xfrm>
        </p:grpSpPr>
        <p:sp>
          <p:nvSpPr>
            <p:cNvPr id="10" name="object 10"/>
            <p:cNvSpPr/>
            <p:nvPr/>
          </p:nvSpPr>
          <p:spPr>
            <a:xfrm>
              <a:off x="3299459" y="1764792"/>
              <a:ext cx="2223516" cy="1127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1181" y="1805813"/>
              <a:ext cx="2100580" cy="1005205"/>
            </a:xfrm>
            <a:custGeom>
              <a:avLst/>
              <a:gdLst/>
              <a:ahLst/>
              <a:cxnLst/>
              <a:rect l="l" t="t" r="r" b="b"/>
              <a:pathLst>
                <a:path w="2100579" h="1005205">
                  <a:moveTo>
                    <a:pt x="1977135" y="267588"/>
                  </a:moveTo>
                  <a:lnTo>
                    <a:pt x="122935" y="267588"/>
                  </a:lnTo>
                  <a:lnTo>
                    <a:pt x="75062" y="277242"/>
                  </a:lnTo>
                  <a:lnTo>
                    <a:pt x="35988" y="303577"/>
                  </a:lnTo>
                  <a:lnTo>
                    <a:pt x="9653" y="342651"/>
                  </a:lnTo>
                  <a:lnTo>
                    <a:pt x="0" y="390525"/>
                  </a:lnTo>
                  <a:lnTo>
                    <a:pt x="0" y="882269"/>
                  </a:lnTo>
                  <a:lnTo>
                    <a:pt x="9653" y="930142"/>
                  </a:lnTo>
                  <a:lnTo>
                    <a:pt x="35988" y="969216"/>
                  </a:lnTo>
                  <a:lnTo>
                    <a:pt x="75062" y="995551"/>
                  </a:lnTo>
                  <a:lnTo>
                    <a:pt x="122935" y="1005205"/>
                  </a:lnTo>
                  <a:lnTo>
                    <a:pt x="1977135" y="1005205"/>
                  </a:lnTo>
                  <a:lnTo>
                    <a:pt x="2025009" y="995551"/>
                  </a:lnTo>
                  <a:lnTo>
                    <a:pt x="2064083" y="969216"/>
                  </a:lnTo>
                  <a:lnTo>
                    <a:pt x="2090418" y="930142"/>
                  </a:lnTo>
                  <a:lnTo>
                    <a:pt x="2100071" y="882269"/>
                  </a:lnTo>
                  <a:lnTo>
                    <a:pt x="2100071" y="390525"/>
                  </a:lnTo>
                  <a:lnTo>
                    <a:pt x="2090418" y="342651"/>
                  </a:lnTo>
                  <a:lnTo>
                    <a:pt x="2064083" y="303577"/>
                  </a:lnTo>
                  <a:lnTo>
                    <a:pt x="2025009" y="277242"/>
                  </a:lnTo>
                  <a:lnTo>
                    <a:pt x="1977135" y="267588"/>
                  </a:lnTo>
                  <a:close/>
                </a:path>
                <a:path w="2100579" h="1005205">
                  <a:moveTo>
                    <a:pt x="614171" y="0"/>
                  </a:moveTo>
                  <a:lnTo>
                    <a:pt x="350012" y="267588"/>
                  </a:lnTo>
                  <a:lnTo>
                    <a:pt x="875029" y="267588"/>
                  </a:lnTo>
                  <a:lnTo>
                    <a:pt x="614171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1181" y="1805813"/>
              <a:ext cx="2100580" cy="1005205"/>
            </a:xfrm>
            <a:custGeom>
              <a:avLst/>
              <a:gdLst/>
              <a:ahLst/>
              <a:cxnLst/>
              <a:rect l="l" t="t" r="r" b="b"/>
              <a:pathLst>
                <a:path w="2100579" h="1005205">
                  <a:moveTo>
                    <a:pt x="0" y="390525"/>
                  </a:moveTo>
                  <a:lnTo>
                    <a:pt x="9653" y="342651"/>
                  </a:lnTo>
                  <a:lnTo>
                    <a:pt x="35988" y="303577"/>
                  </a:lnTo>
                  <a:lnTo>
                    <a:pt x="75062" y="277242"/>
                  </a:lnTo>
                  <a:lnTo>
                    <a:pt x="122935" y="267588"/>
                  </a:lnTo>
                  <a:lnTo>
                    <a:pt x="350012" y="267588"/>
                  </a:lnTo>
                  <a:lnTo>
                    <a:pt x="614171" y="0"/>
                  </a:lnTo>
                  <a:lnTo>
                    <a:pt x="875029" y="267588"/>
                  </a:lnTo>
                  <a:lnTo>
                    <a:pt x="1977135" y="267588"/>
                  </a:lnTo>
                  <a:lnTo>
                    <a:pt x="2025009" y="277242"/>
                  </a:lnTo>
                  <a:lnTo>
                    <a:pt x="2064083" y="303577"/>
                  </a:lnTo>
                  <a:lnTo>
                    <a:pt x="2090418" y="342651"/>
                  </a:lnTo>
                  <a:lnTo>
                    <a:pt x="2100071" y="390525"/>
                  </a:lnTo>
                  <a:lnTo>
                    <a:pt x="2100071" y="574929"/>
                  </a:lnTo>
                  <a:lnTo>
                    <a:pt x="2100071" y="882269"/>
                  </a:lnTo>
                  <a:lnTo>
                    <a:pt x="2090418" y="930142"/>
                  </a:lnTo>
                  <a:lnTo>
                    <a:pt x="2064083" y="969216"/>
                  </a:lnTo>
                  <a:lnTo>
                    <a:pt x="2025009" y="995551"/>
                  </a:lnTo>
                  <a:lnTo>
                    <a:pt x="1977135" y="1005205"/>
                  </a:lnTo>
                  <a:lnTo>
                    <a:pt x="875029" y="1005205"/>
                  </a:lnTo>
                  <a:lnTo>
                    <a:pt x="350012" y="1005205"/>
                  </a:lnTo>
                  <a:lnTo>
                    <a:pt x="122935" y="1005205"/>
                  </a:lnTo>
                  <a:lnTo>
                    <a:pt x="75062" y="995551"/>
                  </a:lnTo>
                  <a:lnTo>
                    <a:pt x="35988" y="969216"/>
                  </a:lnTo>
                  <a:lnTo>
                    <a:pt x="9653" y="930142"/>
                  </a:lnTo>
                  <a:lnTo>
                    <a:pt x="0" y="882269"/>
                  </a:lnTo>
                  <a:lnTo>
                    <a:pt x="0" y="574929"/>
                  </a:lnTo>
                  <a:lnTo>
                    <a:pt x="0" y="3905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92829" y="2293747"/>
            <a:ext cx="16357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in 3 simple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734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Simulated Production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Environment:</a:t>
            </a:r>
            <a:r>
              <a:rPr sz="2800" b="0" spc="15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40" dirty="0">
                <a:solidFill>
                  <a:srgbClr val="302E30"/>
                </a:solidFill>
                <a:latin typeface="Carlito"/>
                <a:cs typeface="Carlito"/>
              </a:rPr>
              <a:t>easyTravel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6232" y="877824"/>
            <a:ext cx="5431536" cy="374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734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Simulated Production </a:t>
            </a:r>
            <a:r>
              <a:rPr sz="2800" b="0" spc="-20" dirty="0">
                <a:solidFill>
                  <a:srgbClr val="302E30"/>
                </a:solidFill>
                <a:latin typeface="Carlito"/>
                <a:cs typeface="Carlito"/>
              </a:rPr>
              <a:t>Environment:</a:t>
            </a:r>
            <a:r>
              <a:rPr sz="2800" b="0" spc="15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40" dirty="0">
                <a:solidFill>
                  <a:srgbClr val="302E30"/>
                </a:solidFill>
                <a:latin typeface="Carlito"/>
                <a:cs typeface="Carlito"/>
              </a:rPr>
              <a:t>easyTravel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432" y="1437900"/>
            <a:ext cx="7687766" cy="2220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710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02E30"/>
                </a:solidFill>
              </a:rPr>
              <a:t>Deployment </a:t>
            </a:r>
            <a:r>
              <a:rPr sz="2800" spc="-5" dirty="0">
                <a:solidFill>
                  <a:srgbClr val="302E30"/>
                </a:solidFill>
              </a:rPr>
              <a:t>Scenario I: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Install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Server </a:t>
            </a: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&amp;</a:t>
            </a:r>
            <a:r>
              <a:rPr sz="2800" b="0" spc="9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Collector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500" y="899927"/>
            <a:ext cx="7782999" cy="365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02E30"/>
                </a:solidFill>
              </a:rPr>
              <a:t>Deployment </a:t>
            </a:r>
            <a:r>
              <a:rPr sz="2800" spc="-5" dirty="0">
                <a:solidFill>
                  <a:srgbClr val="302E30"/>
                </a:solidFill>
              </a:rPr>
              <a:t>Scenario II: </a:t>
            </a:r>
            <a:r>
              <a:rPr sz="2800" b="0" dirty="0">
                <a:solidFill>
                  <a:srgbClr val="302E30"/>
                </a:solidFill>
                <a:latin typeface="Carlito"/>
                <a:cs typeface="Carlito"/>
              </a:rPr>
              <a:t>Inject</a:t>
            </a:r>
            <a:r>
              <a:rPr sz="2800" b="0" spc="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Agents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0500" y="899927"/>
            <a:ext cx="7783195" cy="3658870"/>
            <a:chOff x="680500" y="899927"/>
            <a:chExt cx="7783195" cy="3658870"/>
          </a:xfrm>
        </p:grpSpPr>
        <p:sp>
          <p:nvSpPr>
            <p:cNvPr id="4" name="object 4"/>
            <p:cNvSpPr/>
            <p:nvPr/>
          </p:nvSpPr>
          <p:spPr>
            <a:xfrm>
              <a:off x="680500" y="899927"/>
              <a:ext cx="7782999" cy="365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1955" y="926592"/>
              <a:ext cx="477012" cy="705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5004" y="1827275"/>
              <a:ext cx="475488" cy="704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9940" y="1385316"/>
              <a:ext cx="477012" cy="705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860290"/>
            <a:chOff x="0" y="0"/>
            <a:chExt cx="9144000" cy="4860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860290"/>
            </a:xfrm>
            <a:custGeom>
              <a:avLst/>
              <a:gdLst/>
              <a:ahLst/>
              <a:cxnLst/>
              <a:rect l="l" t="t" r="r" b="b"/>
              <a:pathLst>
                <a:path w="9144000" h="4860290">
                  <a:moveTo>
                    <a:pt x="9144000" y="0"/>
                  </a:moveTo>
                  <a:lnTo>
                    <a:pt x="0" y="0"/>
                  </a:lnTo>
                  <a:lnTo>
                    <a:pt x="0" y="4860036"/>
                  </a:lnTo>
                  <a:lnTo>
                    <a:pt x="9144000" y="48600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3984" y="175831"/>
              <a:ext cx="541655" cy="548640"/>
            </a:xfrm>
            <a:custGeom>
              <a:avLst/>
              <a:gdLst/>
              <a:ahLst/>
              <a:cxnLst/>
              <a:rect l="l" t="t" r="r" b="b"/>
              <a:pathLst>
                <a:path w="541654" h="548640">
                  <a:moveTo>
                    <a:pt x="204698" y="548436"/>
                  </a:moveTo>
                  <a:lnTo>
                    <a:pt x="138099" y="435838"/>
                  </a:lnTo>
                  <a:lnTo>
                    <a:pt x="110553" y="363804"/>
                  </a:lnTo>
                  <a:lnTo>
                    <a:pt x="117246" y="301282"/>
                  </a:lnTo>
                  <a:lnTo>
                    <a:pt x="153365" y="217220"/>
                  </a:lnTo>
                  <a:lnTo>
                    <a:pt x="92697" y="257225"/>
                  </a:lnTo>
                  <a:lnTo>
                    <a:pt x="59677" y="284365"/>
                  </a:lnTo>
                  <a:lnTo>
                    <a:pt x="42760" y="311048"/>
                  </a:lnTo>
                  <a:lnTo>
                    <a:pt x="30429" y="349707"/>
                  </a:lnTo>
                  <a:lnTo>
                    <a:pt x="78130" y="414248"/>
                  </a:lnTo>
                  <a:lnTo>
                    <a:pt x="112191" y="456450"/>
                  </a:lnTo>
                  <a:lnTo>
                    <a:pt x="148932" y="494982"/>
                  </a:lnTo>
                  <a:lnTo>
                    <a:pt x="204698" y="548436"/>
                  </a:lnTo>
                  <a:close/>
                </a:path>
                <a:path w="541654" h="548640">
                  <a:moveTo>
                    <a:pt x="261391" y="143814"/>
                  </a:moveTo>
                  <a:lnTo>
                    <a:pt x="196519" y="111302"/>
                  </a:lnTo>
                  <a:lnTo>
                    <a:pt x="156502" y="96304"/>
                  </a:lnTo>
                  <a:lnTo>
                    <a:pt x="124764" y="95059"/>
                  </a:lnTo>
                  <a:lnTo>
                    <a:pt x="84734" y="103835"/>
                  </a:lnTo>
                  <a:lnTo>
                    <a:pt x="52870" y="177571"/>
                  </a:lnTo>
                  <a:lnTo>
                    <a:pt x="33413" y="228193"/>
                  </a:lnTo>
                  <a:lnTo>
                    <a:pt x="18440" y="279146"/>
                  </a:lnTo>
                  <a:lnTo>
                    <a:pt x="0" y="353885"/>
                  </a:lnTo>
                  <a:lnTo>
                    <a:pt x="64503" y="240157"/>
                  </a:lnTo>
                  <a:lnTo>
                    <a:pt x="113233" y="180378"/>
                  </a:lnTo>
                  <a:lnTo>
                    <a:pt x="170688" y="154825"/>
                  </a:lnTo>
                  <a:lnTo>
                    <a:pt x="261391" y="143814"/>
                  </a:lnTo>
                  <a:close/>
                </a:path>
                <a:path w="541654" h="548640">
                  <a:moveTo>
                    <a:pt x="378955" y="200507"/>
                  </a:moveTo>
                  <a:lnTo>
                    <a:pt x="374764" y="128333"/>
                  </a:lnTo>
                  <a:lnTo>
                    <a:pt x="367766" y="86309"/>
                  </a:lnTo>
                  <a:lnTo>
                    <a:pt x="352945" y="58267"/>
                  </a:lnTo>
                  <a:lnTo>
                    <a:pt x="325247" y="28041"/>
                  </a:lnTo>
                  <a:lnTo>
                    <a:pt x="245668" y="37249"/>
                  </a:lnTo>
                  <a:lnTo>
                    <a:pt x="192163" y="45720"/>
                  </a:lnTo>
                  <a:lnTo>
                    <a:pt x="140449" y="58343"/>
                  </a:lnTo>
                  <a:lnTo>
                    <a:pt x="66230" y="79959"/>
                  </a:lnTo>
                  <a:lnTo>
                    <a:pt x="197015" y="78486"/>
                  </a:lnTo>
                  <a:lnTo>
                    <a:pt x="273177" y="90551"/>
                  </a:lnTo>
                  <a:lnTo>
                    <a:pt x="324053" y="127457"/>
                  </a:lnTo>
                  <a:lnTo>
                    <a:pt x="378955" y="200507"/>
                  </a:lnTo>
                  <a:close/>
                </a:path>
                <a:path w="541654" h="548640">
                  <a:moveTo>
                    <a:pt x="475043" y="468464"/>
                  </a:moveTo>
                  <a:lnTo>
                    <a:pt x="344284" y="469595"/>
                  </a:lnTo>
                  <a:lnTo>
                    <a:pt x="268173" y="457352"/>
                  </a:lnTo>
                  <a:lnTo>
                    <a:pt x="217474" y="420382"/>
                  </a:lnTo>
                  <a:lnTo>
                    <a:pt x="162915" y="347319"/>
                  </a:lnTo>
                  <a:lnTo>
                    <a:pt x="167106" y="419836"/>
                  </a:lnTo>
                  <a:lnTo>
                    <a:pt x="174040" y="461975"/>
                  </a:lnTo>
                  <a:lnTo>
                    <a:pt x="188683" y="489902"/>
                  </a:lnTo>
                  <a:lnTo>
                    <a:pt x="216039" y="519785"/>
                  </a:lnTo>
                  <a:lnTo>
                    <a:pt x="295948" y="510933"/>
                  </a:lnTo>
                  <a:lnTo>
                    <a:pt x="349567" y="502640"/>
                  </a:lnTo>
                  <a:lnTo>
                    <a:pt x="401167" y="490080"/>
                  </a:lnTo>
                  <a:lnTo>
                    <a:pt x="475043" y="468464"/>
                  </a:lnTo>
                  <a:close/>
                </a:path>
                <a:path w="541654" h="548640">
                  <a:moveTo>
                    <a:pt x="510857" y="198120"/>
                  </a:moveTo>
                  <a:lnTo>
                    <a:pt x="463143" y="133604"/>
                  </a:lnTo>
                  <a:lnTo>
                    <a:pt x="429094" y="91452"/>
                  </a:lnTo>
                  <a:lnTo>
                    <a:pt x="392353" y="53111"/>
                  </a:lnTo>
                  <a:lnTo>
                    <a:pt x="336588" y="0"/>
                  </a:lnTo>
                  <a:lnTo>
                    <a:pt x="403186" y="112598"/>
                  </a:lnTo>
                  <a:lnTo>
                    <a:pt x="430733" y="184619"/>
                  </a:lnTo>
                  <a:lnTo>
                    <a:pt x="424040" y="247142"/>
                  </a:lnTo>
                  <a:lnTo>
                    <a:pt x="387908" y="331203"/>
                  </a:lnTo>
                  <a:lnTo>
                    <a:pt x="448576" y="291198"/>
                  </a:lnTo>
                  <a:lnTo>
                    <a:pt x="481609" y="263994"/>
                  </a:lnTo>
                  <a:lnTo>
                    <a:pt x="498525" y="237134"/>
                  </a:lnTo>
                  <a:lnTo>
                    <a:pt x="510857" y="198120"/>
                  </a:lnTo>
                  <a:close/>
                </a:path>
                <a:path w="541654" h="548640">
                  <a:moveTo>
                    <a:pt x="541286" y="193954"/>
                  </a:moveTo>
                  <a:lnTo>
                    <a:pt x="477126" y="308013"/>
                  </a:lnTo>
                  <a:lnTo>
                    <a:pt x="428574" y="367906"/>
                  </a:lnTo>
                  <a:lnTo>
                    <a:pt x="371170" y="393344"/>
                  </a:lnTo>
                  <a:lnTo>
                    <a:pt x="280492" y="404012"/>
                  </a:lnTo>
                  <a:lnTo>
                    <a:pt x="345338" y="436524"/>
                  </a:lnTo>
                  <a:lnTo>
                    <a:pt x="385305" y="451535"/>
                  </a:lnTo>
                  <a:lnTo>
                    <a:pt x="416864" y="452767"/>
                  </a:lnTo>
                  <a:lnTo>
                    <a:pt x="456552" y="444004"/>
                  </a:lnTo>
                  <a:lnTo>
                    <a:pt x="488416" y="370611"/>
                  </a:lnTo>
                  <a:lnTo>
                    <a:pt x="507873" y="320090"/>
                  </a:lnTo>
                  <a:lnTo>
                    <a:pt x="522846" y="269024"/>
                  </a:lnTo>
                  <a:lnTo>
                    <a:pt x="541286" y="193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49879"/>
              <a:ext cx="3916679" cy="2007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399110"/>
            <a:ext cx="510984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-10" dirty="0">
                <a:latin typeface="Carlito"/>
                <a:cs typeface="Carlito"/>
              </a:rPr>
              <a:t>Deployment Scenario:  </a:t>
            </a:r>
            <a:r>
              <a:rPr sz="4000" b="0" spc="-15" dirty="0">
                <a:latin typeface="Carlito"/>
                <a:cs typeface="Carlito"/>
              </a:rPr>
              <a:t>Install </a:t>
            </a:r>
            <a:r>
              <a:rPr sz="4000" b="0" spc="-10" dirty="0">
                <a:latin typeface="Carlito"/>
                <a:cs typeface="Carlito"/>
              </a:rPr>
              <a:t>Server </a:t>
            </a:r>
            <a:r>
              <a:rPr sz="4000" b="0" spc="-5" dirty="0">
                <a:latin typeface="Carlito"/>
                <a:cs typeface="Carlito"/>
              </a:rPr>
              <a:t>&amp;</a:t>
            </a:r>
            <a:r>
              <a:rPr sz="4000" b="0" spc="-65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Collector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487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02E30"/>
                </a:solidFill>
              </a:rPr>
              <a:t>Ansible </a:t>
            </a:r>
            <a:r>
              <a:rPr sz="2800" spc="-15" dirty="0">
                <a:solidFill>
                  <a:srgbClr val="302E30"/>
                </a:solidFill>
              </a:rPr>
              <a:t>Galaxy:</a:t>
            </a:r>
            <a:r>
              <a:rPr sz="2800" spc="90" dirty="0">
                <a:solidFill>
                  <a:srgbClr val="302E30"/>
                </a:solidFill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Dynatrace-Server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5112" y="833627"/>
            <a:ext cx="8115300" cy="3744595"/>
            <a:chOff x="515112" y="833627"/>
            <a:chExt cx="8115300" cy="3744595"/>
          </a:xfrm>
        </p:grpSpPr>
        <p:sp>
          <p:nvSpPr>
            <p:cNvPr id="4" name="object 4"/>
            <p:cNvSpPr/>
            <p:nvPr/>
          </p:nvSpPr>
          <p:spPr>
            <a:xfrm>
              <a:off x="515112" y="833627"/>
              <a:ext cx="8115300" cy="3744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4990" y="2794254"/>
              <a:ext cx="1559560" cy="497205"/>
            </a:xfrm>
            <a:custGeom>
              <a:avLst/>
              <a:gdLst/>
              <a:ahLst/>
              <a:cxnLst/>
              <a:rect l="l" t="t" r="r" b="b"/>
              <a:pathLst>
                <a:path w="1559560" h="497204">
                  <a:moveTo>
                    <a:pt x="0" y="248412"/>
                  </a:moveTo>
                  <a:lnTo>
                    <a:pt x="12558" y="203768"/>
                  </a:lnTo>
                  <a:lnTo>
                    <a:pt x="48768" y="161746"/>
                  </a:lnTo>
                  <a:lnTo>
                    <a:pt x="106425" y="123048"/>
                  </a:lnTo>
                  <a:lnTo>
                    <a:pt x="142610" y="105165"/>
                  </a:lnTo>
                  <a:lnTo>
                    <a:pt x="183331" y="88377"/>
                  </a:lnTo>
                  <a:lnTo>
                    <a:pt x="228314" y="72771"/>
                  </a:lnTo>
                  <a:lnTo>
                    <a:pt x="277283" y="58434"/>
                  </a:lnTo>
                  <a:lnTo>
                    <a:pt x="329963" y="45456"/>
                  </a:lnTo>
                  <a:lnTo>
                    <a:pt x="386079" y="33923"/>
                  </a:lnTo>
                  <a:lnTo>
                    <a:pt x="445357" y="23923"/>
                  </a:lnTo>
                  <a:lnTo>
                    <a:pt x="507520" y="15545"/>
                  </a:lnTo>
                  <a:lnTo>
                    <a:pt x="572293" y="8875"/>
                  </a:lnTo>
                  <a:lnTo>
                    <a:pt x="639402" y="4003"/>
                  </a:lnTo>
                  <a:lnTo>
                    <a:pt x="708571" y="1015"/>
                  </a:lnTo>
                  <a:lnTo>
                    <a:pt x="779526" y="0"/>
                  </a:lnTo>
                  <a:lnTo>
                    <a:pt x="850480" y="1015"/>
                  </a:lnTo>
                  <a:lnTo>
                    <a:pt x="919649" y="4003"/>
                  </a:lnTo>
                  <a:lnTo>
                    <a:pt x="986758" y="8875"/>
                  </a:lnTo>
                  <a:lnTo>
                    <a:pt x="1051531" y="15545"/>
                  </a:lnTo>
                  <a:lnTo>
                    <a:pt x="1113694" y="23923"/>
                  </a:lnTo>
                  <a:lnTo>
                    <a:pt x="1172971" y="33923"/>
                  </a:lnTo>
                  <a:lnTo>
                    <a:pt x="1229088" y="45456"/>
                  </a:lnTo>
                  <a:lnTo>
                    <a:pt x="1281768" y="58434"/>
                  </a:lnTo>
                  <a:lnTo>
                    <a:pt x="1330737" y="72770"/>
                  </a:lnTo>
                  <a:lnTo>
                    <a:pt x="1375720" y="88377"/>
                  </a:lnTo>
                  <a:lnTo>
                    <a:pt x="1416441" y="105165"/>
                  </a:lnTo>
                  <a:lnTo>
                    <a:pt x="1452625" y="123048"/>
                  </a:lnTo>
                  <a:lnTo>
                    <a:pt x="1510283" y="161746"/>
                  </a:lnTo>
                  <a:lnTo>
                    <a:pt x="1546493" y="203768"/>
                  </a:lnTo>
                  <a:lnTo>
                    <a:pt x="1559052" y="248412"/>
                  </a:lnTo>
                  <a:lnTo>
                    <a:pt x="1555866" y="271017"/>
                  </a:lnTo>
                  <a:lnTo>
                    <a:pt x="1531207" y="314437"/>
                  </a:lnTo>
                  <a:lnTo>
                    <a:pt x="1483998" y="354885"/>
                  </a:lnTo>
                  <a:lnTo>
                    <a:pt x="1416441" y="391658"/>
                  </a:lnTo>
                  <a:lnTo>
                    <a:pt x="1375720" y="408446"/>
                  </a:lnTo>
                  <a:lnTo>
                    <a:pt x="1330737" y="424052"/>
                  </a:lnTo>
                  <a:lnTo>
                    <a:pt x="1281768" y="438389"/>
                  </a:lnTo>
                  <a:lnTo>
                    <a:pt x="1229088" y="451367"/>
                  </a:lnTo>
                  <a:lnTo>
                    <a:pt x="1172972" y="462900"/>
                  </a:lnTo>
                  <a:lnTo>
                    <a:pt x="1113694" y="472900"/>
                  </a:lnTo>
                  <a:lnTo>
                    <a:pt x="1051531" y="481278"/>
                  </a:lnTo>
                  <a:lnTo>
                    <a:pt x="986758" y="487948"/>
                  </a:lnTo>
                  <a:lnTo>
                    <a:pt x="919649" y="492820"/>
                  </a:lnTo>
                  <a:lnTo>
                    <a:pt x="850480" y="495808"/>
                  </a:lnTo>
                  <a:lnTo>
                    <a:pt x="779526" y="496823"/>
                  </a:lnTo>
                  <a:lnTo>
                    <a:pt x="708571" y="495808"/>
                  </a:lnTo>
                  <a:lnTo>
                    <a:pt x="639402" y="492820"/>
                  </a:lnTo>
                  <a:lnTo>
                    <a:pt x="572293" y="487948"/>
                  </a:lnTo>
                  <a:lnTo>
                    <a:pt x="507520" y="481278"/>
                  </a:lnTo>
                  <a:lnTo>
                    <a:pt x="445357" y="472900"/>
                  </a:lnTo>
                  <a:lnTo>
                    <a:pt x="386080" y="462900"/>
                  </a:lnTo>
                  <a:lnTo>
                    <a:pt x="329963" y="451367"/>
                  </a:lnTo>
                  <a:lnTo>
                    <a:pt x="277283" y="438389"/>
                  </a:lnTo>
                  <a:lnTo>
                    <a:pt x="228314" y="424052"/>
                  </a:lnTo>
                  <a:lnTo>
                    <a:pt x="183331" y="408446"/>
                  </a:lnTo>
                  <a:lnTo>
                    <a:pt x="142610" y="391658"/>
                  </a:lnTo>
                  <a:lnTo>
                    <a:pt x="106426" y="373775"/>
                  </a:lnTo>
                  <a:lnTo>
                    <a:pt x="48768" y="335077"/>
                  </a:lnTo>
                  <a:lnTo>
                    <a:pt x="12558" y="293055"/>
                  </a:lnTo>
                  <a:lnTo>
                    <a:pt x="0" y="248412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2013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Identify</a:t>
            </a:r>
            <a:r>
              <a:rPr sz="2800" b="0" spc="-3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Hosts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0500" y="899927"/>
            <a:ext cx="7783195" cy="3658870"/>
            <a:chOff x="680500" y="899927"/>
            <a:chExt cx="7783195" cy="3658870"/>
          </a:xfrm>
        </p:grpSpPr>
        <p:sp>
          <p:nvSpPr>
            <p:cNvPr id="4" name="object 4"/>
            <p:cNvSpPr/>
            <p:nvPr/>
          </p:nvSpPr>
          <p:spPr>
            <a:xfrm>
              <a:off x="680500" y="899927"/>
              <a:ext cx="7782999" cy="365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6191" y="2442972"/>
              <a:ext cx="2929128" cy="949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79" y="2545079"/>
              <a:ext cx="2737104" cy="565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7913" y="2484882"/>
              <a:ext cx="2806065" cy="826769"/>
            </a:xfrm>
            <a:custGeom>
              <a:avLst/>
              <a:gdLst/>
              <a:ahLst/>
              <a:cxnLst/>
              <a:rect l="l" t="t" r="r" b="b"/>
              <a:pathLst>
                <a:path w="2806065" h="826770">
                  <a:moveTo>
                    <a:pt x="2338070" y="580644"/>
                  </a:moveTo>
                  <a:lnTo>
                    <a:pt x="1636649" y="580644"/>
                  </a:lnTo>
                  <a:lnTo>
                    <a:pt x="1968373" y="826516"/>
                  </a:lnTo>
                  <a:lnTo>
                    <a:pt x="2338070" y="580644"/>
                  </a:lnTo>
                  <a:close/>
                </a:path>
                <a:path w="2806065" h="826770">
                  <a:moveTo>
                    <a:pt x="2708910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4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4"/>
                  </a:lnTo>
                  <a:lnTo>
                    <a:pt x="2708910" y="580644"/>
                  </a:lnTo>
                  <a:lnTo>
                    <a:pt x="2746587" y="573041"/>
                  </a:lnTo>
                  <a:lnTo>
                    <a:pt x="2777347" y="552307"/>
                  </a:lnTo>
                  <a:lnTo>
                    <a:pt x="2798081" y="521547"/>
                  </a:lnTo>
                  <a:lnTo>
                    <a:pt x="2805684" y="483869"/>
                  </a:lnTo>
                  <a:lnTo>
                    <a:pt x="2805684" y="96774"/>
                  </a:lnTo>
                  <a:lnTo>
                    <a:pt x="2798081" y="59096"/>
                  </a:lnTo>
                  <a:lnTo>
                    <a:pt x="2777347" y="28336"/>
                  </a:lnTo>
                  <a:lnTo>
                    <a:pt x="2746587" y="7602"/>
                  </a:lnTo>
                  <a:lnTo>
                    <a:pt x="2708910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7913" y="2484882"/>
              <a:ext cx="2806065" cy="826769"/>
            </a:xfrm>
            <a:custGeom>
              <a:avLst/>
              <a:gdLst/>
              <a:ahLst/>
              <a:cxnLst/>
              <a:rect l="l" t="t" r="r" b="b"/>
              <a:pathLst>
                <a:path w="2806065" h="826770">
                  <a:moveTo>
                    <a:pt x="0" y="96774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1636649" y="0"/>
                  </a:lnTo>
                  <a:lnTo>
                    <a:pt x="2338070" y="0"/>
                  </a:lnTo>
                  <a:lnTo>
                    <a:pt x="2708910" y="0"/>
                  </a:lnTo>
                  <a:lnTo>
                    <a:pt x="2746587" y="7602"/>
                  </a:lnTo>
                  <a:lnTo>
                    <a:pt x="2777347" y="28336"/>
                  </a:lnTo>
                  <a:lnTo>
                    <a:pt x="2798081" y="59096"/>
                  </a:lnTo>
                  <a:lnTo>
                    <a:pt x="2805684" y="96774"/>
                  </a:lnTo>
                  <a:lnTo>
                    <a:pt x="2805684" y="338709"/>
                  </a:lnTo>
                  <a:lnTo>
                    <a:pt x="2805684" y="483869"/>
                  </a:lnTo>
                  <a:lnTo>
                    <a:pt x="2798081" y="521547"/>
                  </a:lnTo>
                  <a:lnTo>
                    <a:pt x="2777347" y="552307"/>
                  </a:lnTo>
                  <a:lnTo>
                    <a:pt x="2746587" y="573041"/>
                  </a:lnTo>
                  <a:lnTo>
                    <a:pt x="2708910" y="580644"/>
                  </a:lnTo>
                  <a:lnTo>
                    <a:pt x="2338070" y="580644"/>
                  </a:lnTo>
                  <a:lnTo>
                    <a:pt x="1968373" y="826516"/>
                  </a:lnTo>
                  <a:lnTo>
                    <a:pt x="1636649" y="580644"/>
                  </a:lnTo>
                  <a:lnTo>
                    <a:pt x="96774" y="580644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338709"/>
                  </a:lnTo>
                  <a:lnTo>
                    <a:pt x="0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97557" y="2610104"/>
            <a:ext cx="240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dynatrace.easytravel.com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22520" y="3531108"/>
            <a:ext cx="1865630" cy="704215"/>
            <a:chOff x="4922520" y="3531108"/>
            <a:chExt cx="1865630" cy="704215"/>
          </a:xfrm>
        </p:grpSpPr>
        <p:sp>
          <p:nvSpPr>
            <p:cNvPr id="11" name="object 11"/>
            <p:cNvSpPr/>
            <p:nvPr/>
          </p:nvSpPr>
          <p:spPr>
            <a:xfrm>
              <a:off x="4922520" y="3531108"/>
              <a:ext cx="1865376" cy="7040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9616" y="3633216"/>
              <a:ext cx="1402080" cy="56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4623" y="3573018"/>
              <a:ext cx="1741805" cy="581025"/>
            </a:xfrm>
            <a:custGeom>
              <a:avLst/>
              <a:gdLst/>
              <a:ahLst/>
              <a:cxnLst/>
              <a:rect l="l" t="t" r="r" b="b"/>
              <a:pathLst>
                <a:path w="1741804" h="581025">
                  <a:moveTo>
                    <a:pt x="1644777" y="0"/>
                  </a:moveTo>
                  <a:lnTo>
                    <a:pt x="410337" y="0"/>
                  </a:lnTo>
                  <a:lnTo>
                    <a:pt x="372659" y="7602"/>
                  </a:lnTo>
                  <a:lnTo>
                    <a:pt x="341899" y="28336"/>
                  </a:lnTo>
                  <a:lnTo>
                    <a:pt x="321165" y="59096"/>
                  </a:lnTo>
                  <a:lnTo>
                    <a:pt x="313563" y="96773"/>
                  </a:lnTo>
                  <a:lnTo>
                    <a:pt x="0" y="160908"/>
                  </a:lnTo>
                  <a:lnTo>
                    <a:pt x="313563" y="241934"/>
                  </a:lnTo>
                  <a:lnTo>
                    <a:pt x="313563" y="483869"/>
                  </a:lnTo>
                  <a:lnTo>
                    <a:pt x="321165" y="521536"/>
                  </a:lnTo>
                  <a:lnTo>
                    <a:pt x="341899" y="552297"/>
                  </a:lnTo>
                  <a:lnTo>
                    <a:pt x="372659" y="573038"/>
                  </a:lnTo>
                  <a:lnTo>
                    <a:pt x="410337" y="580643"/>
                  </a:lnTo>
                  <a:lnTo>
                    <a:pt x="1644777" y="580643"/>
                  </a:lnTo>
                  <a:lnTo>
                    <a:pt x="1682454" y="573038"/>
                  </a:lnTo>
                  <a:lnTo>
                    <a:pt x="1713214" y="552297"/>
                  </a:lnTo>
                  <a:lnTo>
                    <a:pt x="1733948" y="521536"/>
                  </a:lnTo>
                  <a:lnTo>
                    <a:pt x="1741551" y="483869"/>
                  </a:lnTo>
                  <a:lnTo>
                    <a:pt x="1741551" y="96773"/>
                  </a:lnTo>
                  <a:lnTo>
                    <a:pt x="1733948" y="59096"/>
                  </a:lnTo>
                  <a:lnTo>
                    <a:pt x="1713214" y="28336"/>
                  </a:lnTo>
                  <a:lnTo>
                    <a:pt x="1682454" y="7602"/>
                  </a:lnTo>
                  <a:lnTo>
                    <a:pt x="1644777" y="0"/>
                  </a:lnTo>
                  <a:close/>
                </a:path>
              </a:pathLst>
            </a:custGeom>
            <a:solidFill>
              <a:srgbClr val="302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4623" y="3573018"/>
              <a:ext cx="1741805" cy="581025"/>
            </a:xfrm>
            <a:custGeom>
              <a:avLst/>
              <a:gdLst/>
              <a:ahLst/>
              <a:cxnLst/>
              <a:rect l="l" t="t" r="r" b="b"/>
              <a:pathLst>
                <a:path w="1741804" h="581025">
                  <a:moveTo>
                    <a:pt x="313563" y="96773"/>
                  </a:moveTo>
                  <a:lnTo>
                    <a:pt x="321165" y="59096"/>
                  </a:lnTo>
                  <a:lnTo>
                    <a:pt x="341899" y="28336"/>
                  </a:lnTo>
                  <a:lnTo>
                    <a:pt x="372659" y="7602"/>
                  </a:lnTo>
                  <a:lnTo>
                    <a:pt x="410337" y="0"/>
                  </a:lnTo>
                  <a:lnTo>
                    <a:pt x="551561" y="0"/>
                  </a:lnTo>
                  <a:lnTo>
                    <a:pt x="908557" y="0"/>
                  </a:lnTo>
                  <a:lnTo>
                    <a:pt x="1644777" y="0"/>
                  </a:lnTo>
                  <a:lnTo>
                    <a:pt x="1682454" y="7602"/>
                  </a:lnTo>
                  <a:lnTo>
                    <a:pt x="1713214" y="28336"/>
                  </a:lnTo>
                  <a:lnTo>
                    <a:pt x="1733948" y="59096"/>
                  </a:lnTo>
                  <a:lnTo>
                    <a:pt x="1741551" y="96773"/>
                  </a:lnTo>
                  <a:lnTo>
                    <a:pt x="1741551" y="241934"/>
                  </a:lnTo>
                  <a:lnTo>
                    <a:pt x="1741551" y="483869"/>
                  </a:lnTo>
                  <a:lnTo>
                    <a:pt x="1733948" y="521536"/>
                  </a:lnTo>
                  <a:lnTo>
                    <a:pt x="1713214" y="552297"/>
                  </a:lnTo>
                  <a:lnTo>
                    <a:pt x="1682454" y="573038"/>
                  </a:lnTo>
                  <a:lnTo>
                    <a:pt x="1644777" y="580643"/>
                  </a:lnTo>
                  <a:lnTo>
                    <a:pt x="908557" y="580643"/>
                  </a:lnTo>
                  <a:lnTo>
                    <a:pt x="551561" y="580643"/>
                  </a:lnTo>
                  <a:lnTo>
                    <a:pt x="410337" y="580643"/>
                  </a:lnTo>
                  <a:lnTo>
                    <a:pt x="372659" y="573038"/>
                  </a:lnTo>
                  <a:lnTo>
                    <a:pt x="341899" y="552297"/>
                  </a:lnTo>
                  <a:lnTo>
                    <a:pt x="321165" y="521536"/>
                  </a:lnTo>
                  <a:lnTo>
                    <a:pt x="313563" y="483869"/>
                  </a:lnTo>
                  <a:lnTo>
                    <a:pt x="313563" y="241934"/>
                  </a:lnTo>
                  <a:lnTo>
                    <a:pt x="0" y="160908"/>
                  </a:lnTo>
                  <a:lnTo>
                    <a:pt x="313563" y="9677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77636" y="3698849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Monitoring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16" y="910539"/>
            <a:ext cx="7124700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...which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at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the heart of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Continuous </a:t>
            </a:r>
            <a:r>
              <a:rPr sz="2200" spc="-25" dirty="0">
                <a:solidFill>
                  <a:srgbClr val="302E30"/>
                </a:solidFill>
                <a:latin typeface="Carlito"/>
                <a:cs typeface="Carlito"/>
              </a:rPr>
              <a:t>Delivery,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defined</a:t>
            </a:r>
            <a:r>
              <a:rPr sz="2200" spc="8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as: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000" i="1" spc="-80" dirty="0">
                <a:solidFill>
                  <a:srgbClr val="302E30"/>
                </a:solidFill>
                <a:latin typeface="Carlito"/>
                <a:cs typeface="Carlito"/>
              </a:rPr>
              <a:t>“A </a:t>
            </a:r>
            <a:r>
              <a:rPr sz="2000" i="1" spc="-10" dirty="0">
                <a:solidFill>
                  <a:srgbClr val="302E30"/>
                </a:solidFill>
                <a:latin typeface="Carlito"/>
                <a:cs typeface="Carlito"/>
              </a:rPr>
              <a:t>deployment </a:t>
            </a:r>
            <a:r>
              <a:rPr sz="2000" i="1" spc="-5" dirty="0">
                <a:solidFill>
                  <a:srgbClr val="302E30"/>
                </a:solidFill>
                <a:latin typeface="Carlito"/>
                <a:cs typeface="Carlito"/>
              </a:rPr>
              <a:t>pipeline </a:t>
            </a:r>
            <a:r>
              <a:rPr sz="2000" i="1" dirty="0">
                <a:solidFill>
                  <a:srgbClr val="302E30"/>
                </a:solidFill>
                <a:latin typeface="Carlito"/>
                <a:cs typeface="Carlito"/>
              </a:rPr>
              <a:t>is, in </a:t>
            </a:r>
            <a:r>
              <a:rPr sz="2000" i="1" spc="-5" dirty="0">
                <a:solidFill>
                  <a:srgbClr val="302E30"/>
                </a:solidFill>
                <a:latin typeface="Carlito"/>
                <a:cs typeface="Carlito"/>
              </a:rPr>
              <a:t>essence, an </a:t>
            </a:r>
            <a:r>
              <a:rPr sz="2000" b="1" i="1" spc="-10" dirty="0">
                <a:solidFill>
                  <a:srgbClr val="302E30"/>
                </a:solidFill>
                <a:latin typeface="Carlito"/>
                <a:cs typeface="Carlito"/>
              </a:rPr>
              <a:t>automated</a:t>
            </a:r>
            <a:r>
              <a:rPr sz="2000" b="1" i="1" spc="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302E30"/>
                </a:solidFill>
                <a:latin typeface="Carlito"/>
                <a:cs typeface="Carlito"/>
              </a:rPr>
              <a:t>implementation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i="1" dirty="0">
                <a:solidFill>
                  <a:srgbClr val="302E30"/>
                </a:solidFill>
                <a:latin typeface="Carlito"/>
                <a:cs typeface="Carlito"/>
              </a:rPr>
              <a:t>of your </a:t>
            </a:r>
            <a:r>
              <a:rPr sz="2000" i="1" spc="-15" dirty="0">
                <a:solidFill>
                  <a:srgbClr val="302E30"/>
                </a:solidFill>
                <a:latin typeface="Carlito"/>
                <a:cs typeface="Carlito"/>
              </a:rPr>
              <a:t>application’s </a:t>
            </a:r>
            <a:r>
              <a:rPr sz="2000" b="1" i="1" dirty="0">
                <a:solidFill>
                  <a:srgbClr val="302E30"/>
                </a:solidFill>
                <a:latin typeface="Carlito"/>
                <a:cs typeface="Carlito"/>
              </a:rPr>
              <a:t>build, </a:t>
            </a:r>
            <a:r>
              <a:rPr sz="2000" b="1" i="1" spc="-15" dirty="0">
                <a:solidFill>
                  <a:srgbClr val="302E30"/>
                </a:solidFill>
                <a:latin typeface="Carlito"/>
                <a:cs typeface="Carlito"/>
              </a:rPr>
              <a:t>deploy, </a:t>
            </a:r>
            <a:r>
              <a:rPr sz="2000" b="1" i="1" spc="-10" dirty="0">
                <a:solidFill>
                  <a:srgbClr val="302E30"/>
                </a:solidFill>
                <a:latin typeface="Carlito"/>
                <a:cs typeface="Carlito"/>
              </a:rPr>
              <a:t>test </a:t>
            </a:r>
            <a:r>
              <a:rPr sz="2000" b="1" i="1" dirty="0">
                <a:solidFill>
                  <a:srgbClr val="302E30"/>
                </a:solidFill>
                <a:latin typeface="Carlito"/>
                <a:cs typeface="Carlito"/>
              </a:rPr>
              <a:t>and </a:t>
            </a:r>
            <a:r>
              <a:rPr sz="2000" b="1" i="1" spc="-5" dirty="0">
                <a:solidFill>
                  <a:srgbClr val="302E30"/>
                </a:solidFill>
                <a:latin typeface="Carlito"/>
                <a:cs typeface="Carlito"/>
              </a:rPr>
              <a:t>release</a:t>
            </a:r>
            <a:r>
              <a:rPr sz="2000" b="1" i="1" spc="-19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000" i="1" spc="-20" dirty="0">
                <a:solidFill>
                  <a:srgbClr val="302E30"/>
                </a:solidFill>
                <a:latin typeface="Carlito"/>
                <a:cs typeface="Carlito"/>
              </a:rPr>
              <a:t>process.”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930"/>
              </a:spcBef>
            </a:pP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Jez </a:t>
            </a:r>
            <a:r>
              <a:rPr sz="2200" spc="-10" dirty="0">
                <a:solidFill>
                  <a:srgbClr val="302E30"/>
                </a:solidFill>
                <a:latin typeface="Carlito"/>
                <a:cs typeface="Carlito"/>
              </a:rPr>
              <a:t>Humble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&amp; </a:t>
            </a:r>
            <a:r>
              <a:rPr sz="2200" spc="-20" dirty="0">
                <a:solidFill>
                  <a:srgbClr val="302E30"/>
                </a:solidFill>
                <a:latin typeface="Carlito"/>
                <a:cs typeface="Carlito"/>
              </a:rPr>
              <a:t>Dave </a:t>
            </a:r>
            <a:r>
              <a:rPr sz="2200" spc="-15" dirty="0">
                <a:solidFill>
                  <a:srgbClr val="302E30"/>
                </a:solidFill>
                <a:latin typeface="Carlito"/>
                <a:cs typeface="Carlito"/>
              </a:rPr>
              <a:t>Farley </a:t>
            </a:r>
            <a:r>
              <a:rPr sz="2200" spc="-5" dirty="0">
                <a:solidFill>
                  <a:srgbClr val="302E30"/>
                </a:solidFill>
                <a:latin typeface="Carlito"/>
                <a:cs typeface="Carlito"/>
              </a:rPr>
              <a:t>in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</a:rPr>
              <a:t>Continuous</a:t>
            </a:r>
            <a:r>
              <a:rPr sz="2200" u="heavy" spc="9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</a:rPr>
              <a:t>Delivery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60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b="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075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Identify</a:t>
            </a:r>
            <a:r>
              <a:rPr sz="2800" b="0" spc="-3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25" dirty="0">
                <a:solidFill>
                  <a:srgbClr val="302E30"/>
                </a:solidFill>
                <a:latin typeface="Carlito"/>
                <a:cs typeface="Carlito"/>
              </a:rPr>
              <a:t>Technologies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0500" y="899927"/>
            <a:ext cx="7783195" cy="3658870"/>
            <a:chOff x="680500" y="899927"/>
            <a:chExt cx="7783195" cy="3658870"/>
          </a:xfrm>
        </p:grpSpPr>
        <p:sp>
          <p:nvSpPr>
            <p:cNvPr id="4" name="object 4"/>
            <p:cNvSpPr/>
            <p:nvPr/>
          </p:nvSpPr>
          <p:spPr>
            <a:xfrm>
              <a:off x="680500" y="899927"/>
              <a:ext cx="7782999" cy="365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847" y="2717292"/>
              <a:ext cx="2414016" cy="978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191" y="3092195"/>
              <a:ext cx="2240280" cy="565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2569" y="2758820"/>
              <a:ext cx="2291080" cy="855344"/>
            </a:xfrm>
            <a:custGeom>
              <a:avLst/>
              <a:gdLst/>
              <a:ahLst/>
              <a:cxnLst/>
              <a:rect l="l" t="t" r="r" b="b"/>
              <a:pathLst>
                <a:path w="2291079" h="855345">
                  <a:moveTo>
                    <a:pt x="2193797" y="274701"/>
                  </a:moveTo>
                  <a:lnTo>
                    <a:pt x="96774" y="274701"/>
                  </a:lnTo>
                  <a:lnTo>
                    <a:pt x="59096" y="282303"/>
                  </a:lnTo>
                  <a:lnTo>
                    <a:pt x="28336" y="303037"/>
                  </a:lnTo>
                  <a:lnTo>
                    <a:pt x="7602" y="333797"/>
                  </a:lnTo>
                  <a:lnTo>
                    <a:pt x="0" y="371475"/>
                  </a:lnTo>
                  <a:lnTo>
                    <a:pt x="0" y="758571"/>
                  </a:lnTo>
                  <a:lnTo>
                    <a:pt x="7602" y="796248"/>
                  </a:lnTo>
                  <a:lnTo>
                    <a:pt x="28336" y="827008"/>
                  </a:lnTo>
                  <a:lnTo>
                    <a:pt x="59096" y="847742"/>
                  </a:lnTo>
                  <a:lnTo>
                    <a:pt x="96774" y="855345"/>
                  </a:lnTo>
                  <a:lnTo>
                    <a:pt x="2193797" y="855345"/>
                  </a:lnTo>
                  <a:lnTo>
                    <a:pt x="2231475" y="847742"/>
                  </a:lnTo>
                  <a:lnTo>
                    <a:pt x="2262235" y="827008"/>
                  </a:lnTo>
                  <a:lnTo>
                    <a:pt x="2282969" y="796248"/>
                  </a:lnTo>
                  <a:lnTo>
                    <a:pt x="2290572" y="758571"/>
                  </a:lnTo>
                  <a:lnTo>
                    <a:pt x="2290572" y="371475"/>
                  </a:lnTo>
                  <a:lnTo>
                    <a:pt x="2282969" y="333797"/>
                  </a:lnTo>
                  <a:lnTo>
                    <a:pt x="2262235" y="303037"/>
                  </a:lnTo>
                  <a:lnTo>
                    <a:pt x="2231475" y="282303"/>
                  </a:lnTo>
                  <a:lnTo>
                    <a:pt x="2193797" y="274701"/>
                  </a:lnTo>
                  <a:close/>
                </a:path>
                <a:path w="2291079" h="855345">
                  <a:moveTo>
                    <a:pt x="1630934" y="0"/>
                  </a:moveTo>
                  <a:lnTo>
                    <a:pt x="1336167" y="274701"/>
                  </a:lnTo>
                  <a:lnTo>
                    <a:pt x="1908809" y="274701"/>
                  </a:lnTo>
                  <a:lnTo>
                    <a:pt x="1630934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569" y="2758820"/>
              <a:ext cx="2291080" cy="855344"/>
            </a:xfrm>
            <a:custGeom>
              <a:avLst/>
              <a:gdLst/>
              <a:ahLst/>
              <a:cxnLst/>
              <a:rect l="l" t="t" r="r" b="b"/>
              <a:pathLst>
                <a:path w="2291079" h="855345">
                  <a:moveTo>
                    <a:pt x="0" y="371475"/>
                  </a:moveTo>
                  <a:lnTo>
                    <a:pt x="7602" y="333797"/>
                  </a:lnTo>
                  <a:lnTo>
                    <a:pt x="28336" y="303037"/>
                  </a:lnTo>
                  <a:lnTo>
                    <a:pt x="59096" y="282303"/>
                  </a:lnTo>
                  <a:lnTo>
                    <a:pt x="96774" y="274701"/>
                  </a:lnTo>
                  <a:lnTo>
                    <a:pt x="1336167" y="274701"/>
                  </a:lnTo>
                  <a:lnTo>
                    <a:pt x="1630934" y="0"/>
                  </a:lnTo>
                  <a:lnTo>
                    <a:pt x="1908809" y="274701"/>
                  </a:lnTo>
                  <a:lnTo>
                    <a:pt x="2193797" y="274701"/>
                  </a:lnTo>
                  <a:lnTo>
                    <a:pt x="2231475" y="282303"/>
                  </a:lnTo>
                  <a:lnTo>
                    <a:pt x="2262235" y="303037"/>
                  </a:lnTo>
                  <a:lnTo>
                    <a:pt x="2282969" y="333797"/>
                  </a:lnTo>
                  <a:lnTo>
                    <a:pt x="2290572" y="371475"/>
                  </a:lnTo>
                  <a:lnTo>
                    <a:pt x="2290572" y="516636"/>
                  </a:lnTo>
                  <a:lnTo>
                    <a:pt x="2290572" y="758571"/>
                  </a:lnTo>
                  <a:lnTo>
                    <a:pt x="2282969" y="796248"/>
                  </a:lnTo>
                  <a:lnTo>
                    <a:pt x="2262235" y="827008"/>
                  </a:lnTo>
                  <a:lnTo>
                    <a:pt x="2231475" y="847742"/>
                  </a:lnTo>
                  <a:lnTo>
                    <a:pt x="2193797" y="855345"/>
                  </a:lnTo>
                  <a:lnTo>
                    <a:pt x="1908809" y="855345"/>
                  </a:lnTo>
                  <a:lnTo>
                    <a:pt x="1336167" y="855345"/>
                  </a:lnTo>
                  <a:lnTo>
                    <a:pt x="96774" y="855345"/>
                  </a:lnTo>
                  <a:lnTo>
                    <a:pt x="59096" y="847742"/>
                  </a:lnTo>
                  <a:lnTo>
                    <a:pt x="28336" y="827008"/>
                  </a:lnTo>
                  <a:lnTo>
                    <a:pt x="7602" y="796248"/>
                  </a:lnTo>
                  <a:lnTo>
                    <a:pt x="0" y="758571"/>
                  </a:lnTo>
                  <a:lnTo>
                    <a:pt x="0" y="516636"/>
                  </a:lnTo>
                  <a:lnTo>
                    <a:pt x="0" y="3714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6531" y="3200400"/>
              <a:ext cx="1990343" cy="978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0163" y="3576827"/>
              <a:ext cx="1780032" cy="56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8254" y="3241929"/>
              <a:ext cx="1866900" cy="855344"/>
            </a:xfrm>
            <a:custGeom>
              <a:avLst/>
              <a:gdLst/>
              <a:ahLst/>
              <a:cxnLst/>
              <a:rect l="l" t="t" r="r" b="b"/>
              <a:pathLst>
                <a:path w="1866900" h="855345">
                  <a:moveTo>
                    <a:pt x="1770126" y="274700"/>
                  </a:moveTo>
                  <a:lnTo>
                    <a:pt x="96774" y="274700"/>
                  </a:lnTo>
                  <a:lnTo>
                    <a:pt x="59096" y="282303"/>
                  </a:lnTo>
                  <a:lnTo>
                    <a:pt x="28336" y="303037"/>
                  </a:lnTo>
                  <a:lnTo>
                    <a:pt x="7602" y="333797"/>
                  </a:lnTo>
                  <a:lnTo>
                    <a:pt x="0" y="371474"/>
                  </a:lnTo>
                  <a:lnTo>
                    <a:pt x="0" y="758570"/>
                  </a:lnTo>
                  <a:lnTo>
                    <a:pt x="7602" y="796237"/>
                  </a:lnTo>
                  <a:lnTo>
                    <a:pt x="28336" y="826998"/>
                  </a:lnTo>
                  <a:lnTo>
                    <a:pt x="59096" y="847739"/>
                  </a:lnTo>
                  <a:lnTo>
                    <a:pt x="96774" y="855344"/>
                  </a:lnTo>
                  <a:lnTo>
                    <a:pt x="1770126" y="855344"/>
                  </a:lnTo>
                  <a:lnTo>
                    <a:pt x="1807803" y="847739"/>
                  </a:lnTo>
                  <a:lnTo>
                    <a:pt x="1838563" y="826998"/>
                  </a:lnTo>
                  <a:lnTo>
                    <a:pt x="1859297" y="796237"/>
                  </a:lnTo>
                  <a:lnTo>
                    <a:pt x="1866900" y="758570"/>
                  </a:lnTo>
                  <a:lnTo>
                    <a:pt x="1866900" y="371474"/>
                  </a:lnTo>
                  <a:lnTo>
                    <a:pt x="1859297" y="333797"/>
                  </a:lnTo>
                  <a:lnTo>
                    <a:pt x="1838563" y="303037"/>
                  </a:lnTo>
                  <a:lnTo>
                    <a:pt x="1807803" y="282303"/>
                  </a:lnTo>
                  <a:lnTo>
                    <a:pt x="1770126" y="274700"/>
                  </a:lnTo>
                  <a:close/>
                </a:path>
                <a:path w="1866900" h="855345">
                  <a:moveTo>
                    <a:pt x="1329309" y="0"/>
                  </a:moveTo>
                  <a:lnTo>
                    <a:pt x="1089025" y="274700"/>
                  </a:lnTo>
                  <a:lnTo>
                    <a:pt x="1555750" y="274700"/>
                  </a:lnTo>
                  <a:lnTo>
                    <a:pt x="1329309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8254" y="3241929"/>
              <a:ext cx="1866900" cy="855344"/>
            </a:xfrm>
            <a:custGeom>
              <a:avLst/>
              <a:gdLst/>
              <a:ahLst/>
              <a:cxnLst/>
              <a:rect l="l" t="t" r="r" b="b"/>
              <a:pathLst>
                <a:path w="1866900" h="855345">
                  <a:moveTo>
                    <a:pt x="0" y="371474"/>
                  </a:moveTo>
                  <a:lnTo>
                    <a:pt x="7602" y="333797"/>
                  </a:lnTo>
                  <a:lnTo>
                    <a:pt x="28336" y="303037"/>
                  </a:lnTo>
                  <a:lnTo>
                    <a:pt x="59096" y="282303"/>
                  </a:lnTo>
                  <a:lnTo>
                    <a:pt x="96774" y="274700"/>
                  </a:lnTo>
                  <a:lnTo>
                    <a:pt x="1089025" y="274700"/>
                  </a:lnTo>
                  <a:lnTo>
                    <a:pt x="1329309" y="0"/>
                  </a:lnTo>
                  <a:lnTo>
                    <a:pt x="1555750" y="274700"/>
                  </a:lnTo>
                  <a:lnTo>
                    <a:pt x="1770126" y="274700"/>
                  </a:lnTo>
                  <a:lnTo>
                    <a:pt x="1807803" y="282303"/>
                  </a:lnTo>
                  <a:lnTo>
                    <a:pt x="1838563" y="303037"/>
                  </a:lnTo>
                  <a:lnTo>
                    <a:pt x="1859297" y="333797"/>
                  </a:lnTo>
                  <a:lnTo>
                    <a:pt x="1866900" y="371474"/>
                  </a:lnTo>
                  <a:lnTo>
                    <a:pt x="1866900" y="516635"/>
                  </a:lnTo>
                  <a:lnTo>
                    <a:pt x="1866900" y="758570"/>
                  </a:lnTo>
                  <a:lnTo>
                    <a:pt x="1859297" y="796237"/>
                  </a:lnTo>
                  <a:lnTo>
                    <a:pt x="1838563" y="826998"/>
                  </a:lnTo>
                  <a:lnTo>
                    <a:pt x="1807803" y="847739"/>
                  </a:lnTo>
                  <a:lnTo>
                    <a:pt x="1770126" y="855344"/>
                  </a:lnTo>
                  <a:lnTo>
                    <a:pt x="1555750" y="855344"/>
                  </a:lnTo>
                  <a:lnTo>
                    <a:pt x="1089025" y="855344"/>
                  </a:lnTo>
                  <a:lnTo>
                    <a:pt x="96774" y="855344"/>
                  </a:lnTo>
                  <a:lnTo>
                    <a:pt x="59096" y="847739"/>
                  </a:lnTo>
                  <a:lnTo>
                    <a:pt x="28336" y="826998"/>
                  </a:lnTo>
                  <a:lnTo>
                    <a:pt x="7602" y="796237"/>
                  </a:lnTo>
                  <a:lnTo>
                    <a:pt x="0" y="758570"/>
                  </a:lnTo>
                  <a:lnTo>
                    <a:pt x="0" y="516635"/>
                  </a:lnTo>
                  <a:lnTo>
                    <a:pt x="0" y="3714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03577" y="3158489"/>
            <a:ext cx="4272280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Apache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HTTP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50">
              <a:latin typeface="Carlito"/>
              <a:cs typeface="Carlito"/>
            </a:endParaRPr>
          </a:p>
          <a:p>
            <a:pPr marL="28378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Apache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Tomcat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7771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02E30"/>
                </a:solidFill>
              </a:rPr>
              <a:t>Ansible </a:t>
            </a:r>
            <a:r>
              <a:rPr sz="2800" spc="-15" dirty="0">
                <a:solidFill>
                  <a:srgbClr val="302E30"/>
                </a:solidFill>
              </a:rPr>
              <a:t>Galaxy:</a:t>
            </a:r>
            <a:r>
              <a:rPr sz="2800" spc="114" dirty="0">
                <a:solidFill>
                  <a:srgbClr val="302E30"/>
                </a:solidFill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Dynatrace-Apache-HTTPServer-Agent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7972" y="833627"/>
            <a:ext cx="8068309" cy="3744595"/>
            <a:chOff x="537972" y="833627"/>
            <a:chExt cx="8068309" cy="3744595"/>
          </a:xfrm>
        </p:grpSpPr>
        <p:sp>
          <p:nvSpPr>
            <p:cNvPr id="4" name="object 4"/>
            <p:cNvSpPr/>
            <p:nvPr/>
          </p:nvSpPr>
          <p:spPr>
            <a:xfrm>
              <a:off x="537972" y="833627"/>
              <a:ext cx="8068056" cy="3744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7182" y="2736342"/>
              <a:ext cx="1557655" cy="739140"/>
            </a:xfrm>
            <a:custGeom>
              <a:avLst/>
              <a:gdLst/>
              <a:ahLst/>
              <a:cxnLst/>
              <a:rect l="l" t="t" r="r" b="b"/>
              <a:pathLst>
                <a:path w="1557654" h="739139">
                  <a:moveTo>
                    <a:pt x="0" y="369569"/>
                  </a:moveTo>
                  <a:lnTo>
                    <a:pt x="10191" y="309628"/>
                  </a:lnTo>
                  <a:lnTo>
                    <a:pt x="39697" y="252764"/>
                  </a:lnTo>
                  <a:lnTo>
                    <a:pt x="86914" y="199739"/>
                  </a:lnTo>
                  <a:lnTo>
                    <a:pt x="116664" y="174904"/>
                  </a:lnTo>
                  <a:lnTo>
                    <a:pt x="150242" y="151314"/>
                  </a:lnTo>
                  <a:lnTo>
                    <a:pt x="187445" y="129065"/>
                  </a:lnTo>
                  <a:lnTo>
                    <a:pt x="228076" y="108251"/>
                  </a:lnTo>
                  <a:lnTo>
                    <a:pt x="271932" y="88968"/>
                  </a:lnTo>
                  <a:lnTo>
                    <a:pt x="318814" y="71311"/>
                  </a:lnTo>
                  <a:lnTo>
                    <a:pt x="368522" y="55374"/>
                  </a:lnTo>
                  <a:lnTo>
                    <a:pt x="420855" y="41254"/>
                  </a:lnTo>
                  <a:lnTo>
                    <a:pt x="475613" y="29045"/>
                  </a:lnTo>
                  <a:lnTo>
                    <a:pt x="532595" y="18842"/>
                  </a:lnTo>
                  <a:lnTo>
                    <a:pt x="591601" y="10741"/>
                  </a:lnTo>
                  <a:lnTo>
                    <a:pt x="652432" y="4837"/>
                  </a:lnTo>
                  <a:lnTo>
                    <a:pt x="714886" y="1225"/>
                  </a:lnTo>
                  <a:lnTo>
                    <a:pt x="778763" y="0"/>
                  </a:lnTo>
                  <a:lnTo>
                    <a:pt x="842641" y="1225"/>
                  </a:lnTo>
                  <a:lnTo>
                    <a:pt x="905095" y="4837"/>
                  </a:lnTo>
                  <a:lnTo>
                    <a:pt x="965926" y="10741"/>
                  </a:lnTo>
                  <a:lnTo>
                    <a:pt x="1024932" y="18842"/>
                  </a:lnTo>
                  <a:lnTo>
                    <a:pt x="1081914" y="29045"/>
                  </a:lnTo>
                  <a:lnTo>
                    <a:pt x="1136672" y="41254"/>
                  </a:lnTo>
                  <a:lnTo>
                    <a:pt x="1189005" y="55374"/>
                  </a:lnTo>
                  <a:lnTo>
                    <a:pt x="1238713" y="71311"/>
                  </a:lnTo>
                  <a:lnTo>
                    <a:pt x="1285595" y="88968"/>
                  </a:lnTo>
                  <a:lnTo>
                    <a:pt x="1329451" y="108251"/>
                  </a:lnTo>
                  <a:lnTo>
                    <a:pt x="1370082" y="129065"/>
                  </a:lnTo>
                  <a:lnTo>
                    <a:pt x="1407285" y="151314"/>
                  </a:lnTo>
                  <a:lnTo>
                    <a:pt x="1440863" y="174904"/>
                  </a:lnTo>
                  <a:lnTo>
                    <a:pt x="1470613" y="199739"/>
                  </a:lnTo>
                  <a:lnTo>
                    <a:pt x="1517830" y="252764"/>
                  </a:lnTo>
                  <a:lnTo>
                    <a:pt x="1547336" y="309628"/>
                  </a:lnTo>
                  <a:lnTo>
                    <a:pt x="1557528" y="369569"/>
                  </a:lnTo>
                  <a:lnTo>
                    <a:pt x="1554946" y="399877"/>
                  </a:lnTo>
                  <a:lnTo>
                    <a:pt x="1534897" y="458375"/>
                  </a:lnTo>
                  <a:lnTo>
                    <a:pt x="1496335" y="513415"/>
                  </a:lnTo>
                  <a:lnTo>
                    <a:pt x="1440863" y="564235"/>
                  </a:lnTo>
                  <a:lnTo>
                    <a:pt x="1407285" y="587825"/>
                  </a:lnTo>
                  <a:lnTo>
                    <a:pt x="1370082" y="610074"/>
                  </a:lnTo>
                  <a:lnTo>
                    <a:pt x="1329451" y="630888"/>
                  </a:lnTo>
                  <a:lnTo>
                    <a:pt x="1285595" y="650171"/>
                  </a:lnTo>
                  <a:lnTo>
                    <a:pt x="1238713" y="667828"/>
                  </a:lnTo>
                  <a:lnTo>
                    <a:pt x="1189005" y="683765"/>
                  </a:lnTo>
                  <a:lnTo>
                    <a:pt x="1136672" y="697885"/>
                  </a:lnTo>
                  <a:lnTo>
                    <a:pt x="1081914" y="710094"/>
                  </a:lnTo>
                  <a:lnTo>
                    <a:pt x="1024932" y="720297"/>
                  </a:lnTo>
                  <a:lnTo>
                    <a:pt x="965926" y="728398"/>
                  </a:lnTo>
                  <a:lnTo>
                    <a:pt x="905095" y="734302"/>
                  </a:lnTo>
                  <a:lnTo>
                    <a:pt x="842641" y="737914"/>
                  </a:lnTo>
                  <a:lnTo>
                    <a:pt x="778763" y="739139"/>
                  </a:lnTo>
                  <a:lnTo>
                    <a:pt x="714886" y="737914"/>
                  </a:lnTo>
                  <a:lnTo>
                    <a:pt x="652432" y="734302"/>
                  </a:lnTo>
                  <a:lnTo>
                    <a:pt x="591601" y="728398"/>
                  </a:lnTo>
                  <a:lnTo>
                    <a:pt x="532595" y="720297"/>
                  </a:lnTo>
                  <a:lnTo>
                    <a:pt x="475613" y="710094"/>
                  </a:lnTo>
                  <a:lnTo>
                    <a:pt x="420855" y="697885"/>
                  </a:lnTo>
                  <a:lnTo>
                    <a:pt x="368522" y="683765"/>
                  </a:lnTo>
                  <a:lnTo>
                    <a:pt x="318814" y="667828"/>
                  </a:lnTo>
                  <a:lnTo>
                    <a:pt x="271932" y="650171"/>
                  </a:lnTo>
                  <a:lnTo>
                    <a:pt x="228076" y="630888"/>
                  </a:lnTo>
                  <a:lnTo>
                    <a:pt x="187445" y="610074"/>
                  </a:lnTo>
                  <a:lnTo>
                    <a:pt x="150242" y="587825"/>
                  </a:lnTo>
                  <a:lnTo>
                    <a:pt x="116664" y="564235"/>
                  </a:lnTo>
                  <a:lnTo>
                    <a:pt x="86914" y="539400"/>
                  </a:lnTo>
                  <a:lnTo>
                    <a:pt x="39697" y="486375"/>
                  </a:lnTo>
                  <a:lnTo>
                    <a:pt x="10191" y="429511"/>
                  </a:lnTo>
                  <a:lnTo>
                    <a:pt x="0" y="36956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5952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02E30"/>
                </a:solidFill>
              </a:rPr>
              <a:t>Ansible </a:t>
            </a:r>
            <a:r>
              <a:rPr sz="2800" spc="-15" dirty="0">
                <a:solidFill>
                  <a:srgbClr val="302E30"/>
                </a:solidFill>
              </a:rPr>
              <a:t>Galaxy:</a:t>
            </a:r>
            <a:r>
              <a:rPr sz="2800" spc="60" dirty="0">
                <a:solidFill>
                  <a:srgbClr val="302E30"/>
                </a:solidFill>
              </a:rPr>
              <a:t> </a:t>
            </a:r>
            <a:r>
              <a:rPr sz="2800" b="0" spc="-25" dirty="0">
                <a:solidFill>
                  <a:srgbClr val="302E30"/>
                </a:solidFill>
                <a:latin typeface="Carlito"/>
                <a:cs typeface="Carlito"/>
              </a:rPr>
              <a:t>Dynatrace-Tomcat-Agent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5112" y="838200"/>
            <a:ext cx="8115300" cy="3736975"/>
            <a:chOff x="515112" y="838200"/>
            <a:chExt cx="8115300" cy="3736975"/>
          </a:xfrm>
        </p:grpSpPr>
        <p:sp>
          <p:nvSpPr>
            <p:cNvPr id="4" name="object 4"/>
            <p:cNvSpPr/>
            <p:nvPr/>
          </p:nvSpPr>
          <p:spPr>
            <a:xfrm>
              <a:off x="515112" y="838200"/>
              <a:ext cx="8115300" cy="3736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570" y="2736342"/>
              <a:ext cx="1685925" cy="739140"/>
            </a:xfrm>
            <a:custGeom>
              <a:avLst/>
              <a:gdLst/>
              <a:ahLst/>
              <a:cxnLst/>
              <a:rect l="l" t="t" r="r" b="b"/>
              <a:pathLst>
                <a:path w="1685925" h="739139">
                  <a:moveTo>
                    <a:pt x="0" y="369569"/>
                  </a:moveTo>
                  <a:lnTo>
                    <a:pt x="10017" y="312419"/>
                  </a:lnTo>
                  <a:lnTo>
                    <a:pt x="39070" y="258026"/>
                  </a:lnTo>
                  <a:lnTo>
                    <a:pt x="85659" y="207050"/>
                  </a:lnTo>
                  <a:lnTo>
                    <a:pt x="148286" y="160148"/>
                  </a:lnTo>
                  <a:lnTo>
                    <a:pt x="185146" y="138430"/>
                  </a:lnTo>
                  <a:lnTo>
                    <a:pt x="225452" y="117977"/>
                  </a:lnTo>
                  <a:lnTo>
                    <a:pt x="269019" y="98872"/>
                  </a:lnTo>
                  <a:lnTo>
                    <a:pt x="315659" y="81196"/>
                  </a:lnTo>
                  <a:lnTo>
                    <a:pt x="365183" y="65031"/>
                  </a:lnTo>
                  <a:lnTo>
                    <a:pt x="417406" y="50461"/>
                  </a:lnTo>
                  <a:lnTo>
                    <a:pt x="472140" y="37566"/>
                  </a:lnTo>
                  <a:lnTo>
                    <a:pt x="529196" y="26430"/>
                  </a:lnTo>
                  <a:lnTo>
                    <a:pt x="588389" y="17134"/>
                  </a:lnTo>
                  <a:lnTo>
                    <a:pt x="649530" y="9761"/>
                  </a:lnTo>
                  <a:lnTo>
                    <a:pt x="712432" y="4393"/>
                  </a:lnTo>
                  <a:lnTo>
                    <a:pt x="776909" y="1112"/>
                  </a:lnTo>
                  <a:lnTo>
                    <a:pt x="842772" y="0"/>
                  </a:lnTo>
                  <a:lnTo>
                    <a:pt x="908634" y="1112"/>
                  </a:lnTo>
                  <a:lnTo>
                    <a:pt x="973111" y="4393"/>
                  </a:lnTo>
                  <a:lnTo>
                    <a:pt x="1036013" y="9761"/>
                  </a:lnTo>
                  <a:lnTo>
                    <a:pt x="1097154" y="17134"/>
                  </a:lnTo>
                  <a:lnTo>
                    <a:pt x="1156347" y="26430"/>
                  </a:lnTo>
                  <a:lnTo>
                    <a:pt x="1213403" y="37566"/>
                  </a:lnTo>
                  <a:lnTo>
                    <a:pt x="1268137" y="50461"/>
                  </a:lnTo>
                  <a:lnTo>
                    <a:pt x="1320360" y="65031"/>
                  </a:lnTo>
                  <a:lnTo>
                    <a:pt x="1369884" y="81196"/>
                  </a:lnTo>
                  <a:lnTo>
                    <a:pt x="1416524" y="98872"/>
                  </a:lnTo>
                  <a:lnTo>
                    <a:pt x="1460091" y="117977"/>
                  </a:lnTo>
                  <a:lnTo>
                    <a:pt x="1500397" y="138430"/>
                  </a:lnTo>
                  <a:lnTo>
                    <a:pt x="1537257" y="160148"/>
                  </a:lnTo>
                  <a:lnTo>
                    <a:pt x="1570482" y="183049"/>
                  </a:lnTo>
                  <a:lnTo>
                    <a:pt x="1625277" y="232070"/>
                  </a:lnTo>
                  <a:lnTo>
                    <a:pt x="1663286" y="284836"/>
                  </a:lnTo>
                  <a:lnTo>
                    <a:pt x="1683008" y="340690"/>
                  </a:lnTo>
                  <a:lnTo>
                    <a:pt x="1685544" y="369569"/>
                  </a:lnTo>
                  <a:lnTo>
                    <a:pt x="1683008" y="398449"/>
                  </a:lnTo>
                  <a:lnTo>
                    <a:pt x="1663286" y="454303"/>
                  </a:lnTo>
                  <a:lnTo>
                    <a:pt x="1625277" y="507069"/>
                  </a:lnTo>
                  <a:lnTo>
                    <a:pt x="1570482" y="556090"/>
                  </a:lnTo>
                  <a:lnTo>
                    <a:pt x="1537257" y="578991"/>
                  </a:lnTo>
                  <a:lnTo>
                    <a:pt x="1500397" y="600709"/>
                  </a:lnTo>
                  <a:lnTo>
                    <a:pt x="1460091" y="621162"/>
                  </a:lnTo>
                  <a:lnTo>
                    <a:pt x="1416524" y="640267"/>
                  </a:lnTo>
                  <a:lnTo>
                    <a:pt x="1369884" y="657943"/>
                  </a:lnTo>
                  <a:lnTo>
                    <a:pt x="1320360" y="674108"/>
                  </a:lnTo>
                  <a:lnTo>
                    <a:pt x="1268137" y="688678"/>
                  </a:lnTo>
                  <a:lnTo>
                    <a:pt x="1213403" y="701573"/>
                  </a:lnTo>
                  <a:lnTo>
                    <a:pt x="1156347" y="712709"/>
                  </a:lnTo>
                  <a:lnTo>
                    <a:pt x="1097154" y="722005"/>
                  </a:lnTo>
                  <a:lnTo>
                    <a:pt x="1036013" y="729378"/>
                  </a:lnTo>
                  <a:lnTo>
                    <a:pt x="973111" y="734746"/>
                  </a:lnTo>
                  <a:lnTo>
                    <a:pt x="908634" y="738027"/>
                  </a:lnTo>
                  <a:lnTo>
                    <a:pt x="842772" y="739139"/>
                  </a:lnTo>
                  <a:lnTo>
                    <a:pt x="776909" y="738027"/>
                  </a:lnTo>
                  <a:lnTo>
                    <a:pt x="712432" y="734746"/>
                  </a:lnTo>
                  <a:lnTo>
                    <a:pt x="649530" y="729378"/>
                  </a:lnTo>
                  <a:lnTo>
                    <a:pt x="588389" y="722005"/>
                  </a:lnTo>
                  <a:lnTo>
                    <a:pt x="529196" y="712709"/>
                  </a:lnTo>
                  <a:lnTo>
                    <a:pt x="472140" y="701573"/>
                  </a:lnTo>
                  <a:lnTo>
                    <a:pt x="417406" y="688678"/>
                  </a:lnTo>
                  <a:lnTo>
                    <a:pt x="365183" y="674108"/>
                  </a:lnTo>
                  <a:lnTo>
                    <a:pt x="315659" y="657943"/>
                  </a:lnTo>
                  <a:lnTo>
                    <a:pt x="269019" y="640267"/>
                  </a:lnTo>
                  <a:lnTo>
                    <a:pt x="225452" y="621162"/>
                  </a:lnTo>
                  <a:lnTo>
                    <a:pt x="185146" y="600709"/>
                  </a:lnTo>
                  <a:lnTo>
                    <a:pt x="148286" y="578991"/>
                  </a:lnTo>
                  <a:lnTo>
                    <a:pt x="115062" y="556090"/>
                  </a:lnTo>
                  <a:lnTo>
                    <a:pt x="60266" y="507069"/>
                  </a:lnTo>
                  <a:lnTo>
                    <a:pt x="22257" y="454303"/>
                  </a:lnTo>
                  <a:lnTo>
                    <a:pt x="2535" y="398449"/>
                  </a:lnTo>
                  <a:lnTo>
                    <a:pt x="0" y="36956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2013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Identify</a:t>
            </a:r>
            <a:r>
              <a:rPr sz="2800" b="0" spc="-30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Hosts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0500" y="899927"/>
            <a:ext cx="7783195" cy="3658870"/>
            <a:chOff x="680500" y="899927"/>
            <a:chExt cx="7783195" cy="3658870"/>
          </a:xfrm>
        </p:grpSpPr>
        <p:sp>
          <p:nvSpPr>
            <p:cNvPr id="4" name="object 4"/>
            <p:cNvSpPr/>
            <p:nvPr/>
          </p:nvSpPr>
          <p:spPr>
            <a:xfrm>
              <a:off x="680500" y="899927"/>
              <a:ext cx="7782999" cy="365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6463" y="2717292"/>
              <a:ext cx="2438400" cy="978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091" y="3092195"/>
              <a:ext cx="2290572" cy="565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8186" y="2758820"/>
              <a:ext cx="2315210" cy="855344"/>
            </a:xfrm>
            <a:custGeom>
              <a:avLst/>
              <a:gdLst/>
              <a:ahLst/>
              <a:cxnLst/>
              <a:rect l="l" t="t" r="r" b="b"/>
              <a:pathLst>
                <a:path w="2315210" h="855345">
                  <a:moveTo>
                    <a:pt x="2218181" y="274701"/>
                  </a:moveTo>
                  <a:lnTo>
                    <a:pt x="96773" y="274701"/>
                  </a:lnTo>
                  <a:lnTo>
                    <a:pt x="59096" y="282303"/>
                  </a:lnTo>
                  <a:lnTo>
                    <a:pt x="28336" y="303037"/>
                  </a:lnTo>
                  <a:lnTo>
                    <a:pt x="7602" y="333797"/>
                  </a:lnTo>
                  <a:lnTo>
                    <a:pt x="0" y="371475"/>
                  </a:lnTo>
                  <a:lnTo>
                    <a:pt x="0" y="758571"/>
                  </a:lnTo>
                  <a:lnTo>
                    <a:pt x="7602" y="796248"/>
                  </a:lnTo>
                  <a:lnTo>
                    <a:pt x="28336" y="827008"/>
                  </a:lnTo>
                  <a:lnTo>
                    <a:pt x="59096" y="847742"/>
                  </a:lnTo>
                  <a:lnTo>
                    <a:pt x="96773" y="855345"/>
                  </a:lnTo>
                  <a:lnTo>
                    <a:pt x="2218181" y="855345"/>
                  </a:lnTo>
                  <a:lnTo>
                    <a:pt x="2255859" y="847742"/>
                  </a:lnTo>
                  <a:lnTo>
                    <a:pt x="2286619" y="827008"/>
                  </a:lnTo>
                  <a:lnTo>
                    <a:pt x="2307353" y="796248"/>
                  </a:lnTo>
                  <a:lnTo>
                    <a:pt x="2314955" y="758571"/>
                  </a:lnTo>
                  <a:lnTo>
                    <a:pt x="2314955" y="371475"/>
                  </a:lnTo>
                  <a:lnTo>
                    <a:pt x="2307353" y="333797"/>
                  </a:lnTo>
                  <a:lnTo>
                    <a:pt x="2286619" y="303037"/>
                  </a:lnTo>
                  <a:lnTo>
                    <a:pt x="2255859" y="282303"/>
                  </a:lnTo>
                  <a:lnTo>
                    <a:pt x="2218181" y="274701"/>
                  </a:lnTo>
                  <a:close/>
                </a:path>
                <a:path w="2315210" h="855345">
                  <a:moveTo>
                    <a:pt x="1648333" y="0"/>
                  </a:moveTo>
                  <a:lnTo>
                    <a:pt x="1350390" y="274701"/>
                  </a:lnTo>
                  <a:lnTo>
                    <a:pt x="1929129" y="274701"/>
                  </a:lnTo>
                  <a:lnTo>
                    <a:pt x="1648333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8186" y="2758820"/>
              <a:ext cx="2315210" cy="855344"/>
            </a:xfrm>
            <a:custGeom>
              <a:avLst/>
              <a:gdLst/>
              <a:ahLst/>
              <a:cxnLst/>
              <a:rect l="l" t="t" r="r" b="b"/>
              <a:pathLst>
                <a:path w="2315210" h="855345">
                  <a:moveTo>
                    <a:pt x="0" y="371475"/>
                  </a:moveTo>
                  <a:lnTo>
                    <a:pt x="7602" y="333797"/>
                  </a:lnTo>
                  <a:lnTo>
                    <a:pt x="28336" y="303037"/>
                  </a:lnTo>
                  <a:lnTo>
                    <a:pt x="59096" y="282303"/>
                  </a:lnTo>
                  <a:lnTo>
                    <a:pt x="96773" y="274701"/>
                  </a:lnTo>
                  <a:lnTo>
                    <a:pt x="1350390" y="274701"/>
                  </a:lnTo>
                  <a:lnTo>
                    <a:pt x="1648333" y="0"/>
                  </a:lnTo>
                  <a:lnTo>
                    <a:pt x="1929129" y="274701"/>
                  </a:lnTo>
                  <a:lnTo>
                    <a:pt x="2218181" y="274701"/>
                  </a:lnTo>
                  <a:lnTo>
                    <a:pt x="2255859" y="282303"/>
                  </a:lnTo>
                  <a:lnTo>
                    <a:pt x="2286619" y="303037"/>
                  </a:lnTo>
                  <a:lnTo>
                    <a:pt x="2307353" y="333797"/>
                  </a:lnTo>
                  <a:lnTo>
                    <a:pt x="2314955" y="371475"/>
                  </a:lnTo>
                  <a:lnTo>
                    <a:pt x="2314955" y="516636"/>
                  </a:lnTo>
                  <a:lnTo>
                    <a:pt x="2314955" y="758571"/>
                  </a:lnTo>
                  <a:lnTo>
                    <a:pt x="2307353" y="796248"/>
                  </a:lnTo>
                  <a:lnTo>
                    <a:pt x="2286619" y="827008"/>
                  </a:lnTo>
                  <a:lnTo>
                    <a:pt x="2255859" y="847742"/>
                  </a:lnTo>
                  <a:lnTo>
                    <a:pt x="2218181" y="855345"/>
                  </a:lnTo>
                  <a:lnTo>
                    <a:pt x="1929129" y="855345"/>
                  </a:lnTo>
                  <a:lnTo>
                    <a:pt x="1350390" y="855345"/>
                  </a:lnTo>
                  <a:lnTo>
                    <a:pt x="96773" y="855345"/>
                  </a:lnTo>
                  <a:lnTo>
                    <a:pt x="59096" y="847742"/>
                  </a:lnTo>
                  <a:lnTo>
                    <a:pt x="28336" y="827008"/>
                  </a:lnTo>
                  <a:lnTo>
                    <a:pt x="7602" y="796248"/>
                  </a:lnTo>
                  <a:lnTo>
                    <a:pt x="0" y="758571"/>
                  </a:lnTo>
                  <a:lnTo>
                    <a:pt x="0" y="516636"/>
                  </a:lnTo>
                  <a:lnTo>
                    <a:pt x="0" y="3714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5858" y="3158489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  <a:hlinkClick r:id="rId5"/>
              </a:rPr>
              <a:t>www.easytravel.com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4955" y="1092708"/>
            <a:ext cx="2985770" cy="1594485"/>
            <a:chOff x="6124955" y="1092708"/>
            <a:chExt cx="2985770" cy="1594485"/>
          </a:xfrm>
        </p:grpSpPr>
        <p:sp>
          <p:nvSpPr>
            <p:cNvPr id="11" name="object 11"/>
            <p:cNvSpPr/>
            <p:nvPr/>
          </p:nvSpPr>
          <p:spPr>
            <a:xfrm>
              <a:off x="6137147" y="1092708"/>
              <a:ext cx="2973324" cy="7025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6707" y="1193292"/>
              <a:ext cx="2627376" cy="565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98234" y="1134618"/>
              <a:ext cx="2850515" cy="579120"/>
            </a:xfrm>
            <a:custGeom>
              <a:avLst/>
              <a:gdLst/>
              <a:ahLst/>
              <a:cxnLst/>
              <a:rect l="l" t="t" r="r" b="b"/>
              <a:pathLst>
                <a:path w="2850515" h="579119">
                  <a:moveTo>
                    <a:pt x="2753994" y="0"/>
                  </a:moveTo>
                  <a:lnTo>
                    <a:pt x="333374" y="0"/>
                  </a:lnTo>
                  <a:lnTo>
                    <a:pt x="295790" y="7580"/>
                  </a:lnTo>
                  <a:lnTo>
                    <a:pt x="265112" y="28257"/>
                  </a:lnTo>
                  <a:lnTo>
                    <a:pt x="244435" y="58935"/>
                  </a:lnTo>
                  <a:lnTo>
                    <a:pt x="236854" y="96520"/>
                  </a:lnTo>
                  <a:lnTo>
                    <a:pt x="0" y="172593"/>
                  </a:lnTo>
                  <a:lnTo>
                    <a:pt x="236854" y="241300"/>
                  </a:lnTo>
                  <a:lnTo>
                    <a:pt x="236854" y="482600"/>
                  </a:lnTo>
                  <a:lnTo>
                    <a:pt x="244435" y="520184"/>
                  </a:lnTo>
                  <a:lnTo>
                    <a:pt x="265112" y="550862"/>
                  </a:lnTo>
                  <a:lnTo>
                    <a:pt x="295790" y="571539"/>
                  </a:lnTo>
                  <a:lnTo>
                    <a:pt x="333374" y="579120"/>
                  </a:lnTo>
                  <a:lnTo>
                    <a:pt x="2753994" y="579120"/>
                  </a:lnTo>
                  <a:lnTo>
                    <a:pt x="2791579" y="571539"/>
                  </a:lnTo>
                  <a:lnTo>
                    <a:pt x="2822257" y="550862"/>
                  </a:lnTo>
                  <a:lnTo>
                    <a:pt x="2842934" y="520184"/>
                  </a:lnTo>
                  <a:lnTo>
                    <a:pt x="2850515" y="482600"/>
                  </a:lnTo>
                  <a:lnTo>
                    <a:pt x="2850515" y="96520"/>
                  </a:lnTo>
                  <a:lnTo>
                    <a:pt x="2842934" y="58935"/>
                  </a:lnTo>
                  <a:lnTo>
                    <a:pt x="2822257" y="28257"/>
                  </a:lnTo>
                  <a:lnTo>
                    <a:pt x="2791579" y="7580"/>
                  </a:lnTo>
                  <a:lnTo>
                    <a:pt x="2753994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8234" y="1134618"/>
              <a:ext cx="2850515" cy="579120"/>
            </a:xfrm>
            <a:custGeom>
              <a:avLst/>
              <a:gdLst/>
              <a:ahLst/>
              <a:cxnLst/>
              <a:rect l="l" t="t" r="r" b="b"/>
              <a:pathLst>
                <a:path w="2850515" h="579119">
                  <a:moveTo>
                    <a:pt x="236854" y="96520"/>
                  </a:moveTo>
                  <a:lnTo>
                    <a:pt x="244435" y="58935"/>
                  </a:lnTo>
                  <a:lnTo>
                    <a:pt x="265112" y="28257"/>
                  </a:lnTo>
                  <a:lnTo>
                    <a:pt x="295790" y="7580"/>
                  </a:lnTo>
                  <a:lnTo>
                    <a:pt x="333374" y="0"/>
                  </a:lnTo>
                  <a:lnTo>
                    <a:pt x="672464" y="0"/>
                  </a:lnTo>
                  <a:lnTo>
                    <a:pt x="1325880" y="0"/>
                  </a:lnTo>
                  <a:lnTo>
                    <a:pt x="2753994" y="0"/>
                  </a:lnTo>
                  <a:lnTo>
                    <a:pt x="2791579" y="7580"/>
                  </a:lnTo>
                  <a:lnTo>
                    <a:pt x="2822257" y="28257"/>
                  </a:lnTo>
                  <a:lnTo>
                    <a:pt x="2842934" y="58935"/>
                  </a:lnTo>
                  <a:lnTo>
                    <a:pt x="2850515" y="96520"/>
                  </a:lnTo>
                  <a:lnTo>
                    <a:pt x="2850515" y="241300"/>
                  </a:lnTo>
                  <a:lnTo>
                    <a:pt x="2850515" y="482600"/>
                  </a:lnTo>
                  <a:lnTo>
                    <a:pt x="2842934" y="520184"/>
                  </a:lnTo>
                  <a:lnTo>
                    <a:pt x="2822257" y="550862"/>
                  </a:lnTo>
                  <a:lnTo>
                    <a:pt x="2791579" y="571539"/>
                  </a:lnTo>
                  <a:lnTo>
                    <a:pt x="2753994" y="579120"/>
                  </a:lnTo>
                  <a:lnTo>
                    <a:pt x="1325880" y="579120"/>
                  </a:lnTo>
                  <a:lnTo>
                    <a:pt x="672464" y="579120"/>
                  </a:lnTo>
                  <a:lnTo>
                    <a:pt x="333374" y="579120"/>
                  </a:lnTo>
                  <a:lnTo>
                    <a:pt x="295790" y="571539"/>
                  </a:lnTo>
                  <a:lnTo>
                    <a:pt x="265112" y="550862"/>
                  </a:lnTo>
                  <a:lnTo>
                    <a:pt x="244435" y="520184"/>
                  </a:lnTo>
                  <a:lnTo>
                    <a:pt x="236854" y="482600"/>
                  </a:lnTo>
                  <a:lnTo>
                    <a:pt x="236854" y="241300"/>
                  </a:lnTo>
                  <a:lnTo>
                    <a:pt x="0" y="172593"/>
                  </a:lnTo>
                  <a:lnTo>
                    <a:pt x="236854" y="9652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4955" y="1982724"/>
              <a:ext cx="2985516" cy="704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4995" y="2083308"/>
              <a:ext cx="2590800" cy="5654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86169" y="2024633"/>
              <a:ext cx="2862580" cy="581025"/>
            </a:xfrm>
            <a:custGeom>
              <a:avLst/>
              <a:gdLst/>
              <a:ahLst/>
              <a:cxnLst/>
              <a:rect l="l" t="t" r="r" b="b"/>
              <a:pathLst>
                <a:path w="2862579" h="581025">
                  <a:moveTo>
                    <a:pt x="2765805" y="0"/>
                  </a:moveTo>
                  <a:lnTo>
                    <a:pt x="345694" y="0"/>
                  </a:lnTo>
                  <a:lnTo>
                    <a:pt x="308016" y="7602"/>
                  </a:lnTo>
                  <a:lnTo>
                    <a:pt x="277256" y="28336"/>
                  </a:lnTo>
                  <a:lnTo>
                    <a:pt x="256522" y="59096"/>
                  </a:lnTo>
                  <a:lnTo>
                    <a:pt x="248919" y="96774"/>
                  </a:lnTo>
                  <a:lnTo>
                    <a:pt x="0" y="173101"/>
                  </a:lnTo>
                  <a:lnTo>
                    <a:pt x="248919" y="241935"/>
                  </a:lnTo>
                  <a:lnTo>
                    <a:pt x="248919" y="483870"/>
                  </a:lnTo>
                  <a:lnTo>
                    <a:pt x="256522" y="521547"/>
                  </a:lnTo>
                  <a:lnTo>
                    <a:pt x="277256" y="552307"/>
                  </a:lnTo>
                  <a:lnTo>
                    <a:pt x="308016" y="573041"/>
                  </a:lnTo>
                  <a:lnTo>
                    <a:pt x="345694" y="580644"/>
                  </a:lnTo>
                  <a:lnTo>
                    <a:pt x="2765805" y="580644"/>
                  </a:lnTo>
                  <a:lnTo>
                    <a:pt x="2803483" y="573041"/>
                  </a:lnTo>
                  <a:lnTo>
                    <a:pt x="2834243" y="552307"/>
                  </a:lnTo>
                  <a:lnTo>
                    <a:pt x="2854977" y="521547"/>
                  </a:lnTo>
                  <a:lnTo>
                    <a:pt x="2862579" y="483870"/>
                  </a:lnTo>
                  <a:lnTo>
                    <a:pt x="2862579" y="96774"/>
                  </a:lnTo>
                  <a:lnTo>
                    <a:pt x="2854977" y="59096"/>
                  </a:lnTo>
                  <a:lnTo>
                    <a:pt x="2834243" y="28336"/>
                  </a:lnTo>
                  <a:lnTo>
                    <a:pt x="2803483" y="7602"/>
                  </a:lnTo>
                  <a:lnTo>
                    <a:pt x="2765805" y="0"/>
                  </a:lnTo>
                  <a:close/>
                </a:path>
              </a:pathLst>
            </a:custGeom>
            <a:solidFill>
              <a:srgbClr val="6D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6169" y="2024633"/>
              <a:ext cx="2862580" cy="581025"/>
            </a:xfrm>
            <a:custGeom>
              <a:avLst/>
              <a:gdLst/>
              <a:ahLst/>
              <a:cxnLst/>
              <a:rect l="l" t="t" r="r" b="b"/>
              <a:pathLst>
                <a:path w="2862579" h="581025">
                  <a:moveTo>
                    <a:pt x="248919" y="96774"/>
                  </a:moveTo>
                  <a:lnTo>
                    <a:pt x="256522" y="59096"/>
                  </a:lnTo>
                  <a:lnTo>
                    <a:pt x="277256" y="28336"/>
                  </a:lnTo>
                  <a:lnTo>
                    <a:pt x="308016" y="7602"/>
                  </a:lnTo>
                  <a:lnTo>
                    <a:pt x="345694" y="0"/>
                  </a:lnTo>
                  <a:lnTo>
                    <a:pt x="684529" y="0"/>
                  </a:lnTo>
                  <a:lnTo>
                    <a:pt x="1337945" y="0"/>
                  </a:lnTo>
                  <a:lnTo>
                    <a:pt x="2765805" y="0"/>
                  </a:lnTo>
                  <a:lnTo>
                    <a:pt x="2803483" y="7602"/>
                  </a:lnTo>
                  <a:lnTo>
                    <a:pt x="2834243" y="28336"/>
                  </a:lnTo>
                  <a:lnTo>
                    <a:pt x="2854977" y="59096"/>
                  </a:lnTo>
                  <a:lnTo>
                    <a:pt x="2862579" y="96774"/>
                  </a:lnTo>
                  <a:lnTo>
                    <a:pt x="2862579" y="241935"/>
                  </a:lnTo>
                  <a:lnTo>
                    <a:pt x="2862579" y="483870"/>
                  </a:lnTo>
                  <a:lnTo>
                    <a:pt x="2854977" y="521547"/>
                  </a:lnTo>
                  <a:lnTo>
                    <a:pt x="2834243" y="552307"/>
                  </a:lnTo>
                  <a:lnTo>
                    <a:pt x="2803483" y="573041"/>
                  </a:lnTo>
                  <a:lnTo>
                    <a:pt x="2765805" y="580644"/>
                  </a:lnTo>
                  <a:lnTo>
                    <a:pt x="1337945" y="580644"/>
                  </a:lnTo>
                  <a:lnTo>
                    <a:pt x="684529" y="580644"/>
                  </a:lnTo>
                  <a:lnTo>
                    <a:pt x="345694" y="580644"/>
                  </a:lnTo>
                  <a:lnTo>
                    <a:pt x="308016" y="573041"/>
                  </a:lnTo>
                  <a:lnTo>
                    <a:pt x="277256" y="552307"/>
                  </a:lnTo>
                  <a:lnTo>
                    <a:pt x="256522" y="521547"/>
                  </a:lnTo>
                  <a:lnTo>
                    <a:pt x="248919" y="483870"/>
                  </a:lnTo>
                  <a:lnTo>
                    <a:pt x="248919" y="241935"/>
                  </a:lnTo>
                  <a:lnTo>
                    <a:pt x="0" y="173101"/>
                  </a:lnTo>
                  <a:lnTo>
                    <a:pt x="248919" y="9677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95364" y="1258951"/>
            <a:ext cx="229298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frontend.easytravel.com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backend.easytravel.com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68523" y="298704"/>
            <a:ext cx="1615440" cy="960119"/>
            <a:chOff x="2668523" y="298704"/>
            <a:chExt cx="1615440" cy="960119"/>
          </a:xfrm>
        </p:grpSpPr>
        <p:sp>
          <p:nvSpPr>
            <p:cNvPr id="21" name="object 21"/>
            <p:cNvSpPr/>
            <p:nvPr/>
          </p:nvSpPr>
          <p:spPr>
            <a:xfrm>
              <a:off x="2668523" y="298704"/>
              <a:ext cx="1615439" cy="960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6915" y="399288"/>
              <a:ext cx="1437132" cy="565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30245" y="340614"/>
              <a:ext cx="1492250" cy="836930"/>
            </a:xfrm>
            <a:custGeom>
              <a:avLst/>
              <a:gdLst/>
              <a:ahLst/>
              <a:cxnLst/>
              <a:rect l="l" t="t" r="r" b="b"/>
              <a:pathLst>
                <a:path w="1492250" h="836930">
                  <a:moveTo>
                    <a:pt x="621665" y="579120"/>
                  </a:moveTo>
                  <a:lnTo>
                    <a:pt x="248666" y="579120"/>
                  </a:lnTo>
                  <a:lnTo>
                    <a:pt x="430656" y="836422"/>
                  </a:lnTo>
                  <a:lnTo>
                    <a:pt x="621665" y="579120"/>
                  </a:lnTo>
                  <a:close/>
                </a:path>
                <a:path w="1492250" h="836930">
                  <a:moveTo>
                    <a:pt x="1395476" y="0"/>
                  </a:moveTo>
                  <a:lnTo>
                    <a:pt x="96520" y="0"/>
                  </a:lnTo>
                  <a:lnTo>
                    <a:pt x="58935" y="7580"/>
                  </a:lnTo>
                  <a:lnTo>
                    <a:pt x="28257" y="28257"/>
                  </a:lnTo>
                  <a:lnTo>
                    <a:pt x="7580" y="58935"/>
                  </a:lnTo>
                  <a:lnTo>
                    <a:pt x="0" y="96520"/>
                  </a:lnTo>
                  <a:lnTo>
                    <a:pt x="0" y="482600"/>
                  </a:lnTo>
                  <a:lnTo>
                    <a:pt x="7580" y="520184"/>
                  </a:lnTo>
                  <a:lnTo>
                    <a:pt x="28257" y="550862"/>
                  </a:lnTo>
                  <a:lnTo>
                    <a:pt x="58935" y="571539"/>
                  </a:lnTo>
                  <a:lnTo>
                    <a:pt x="96520" y="579120"/>
                  </a:lnTo>
                  <a:lnTo>
                    <a:pt x="1395476" y="579120"/>
                  </a:lnTo>
                  <a:lnTo>
                    <a:pt x="1433060" y="571539"/>
                  </a:lnTo>
                  <a:lnTo>
                    <a:pt x="1463738" y="550862"/>
                  </a:lnTo>
                  <a:lnTo>
                    <a:pt x="1484415" y="520184"/>
                  </a:lnTo>
                  <a:lnTo>
                    <a:pt x="1491995" y="482600"/>
                  </a:lnTo>
                  <a:lnTo>
                    <a:pt x="1491995" y="96520"/>
                  </a:lnTo>
                  <a:lnTo>
                    <a:pt x="1484415" y="58935"/>
                  </a:lnTo>
                  <a:lnTo>
                    <a:pt x="1463738" y="28257"/>
                  </a:lnTo>
                  <a:lnTo>
                    <a:pt x="1433060" y="7580"/>
                  </a:lnTo>
                  <a:lnTo>
                    <a:pt x="1395476" y="0"/>
                  </a:lnTo>
                  <a:close/>
                </a:path>
              </a:pathLst>
            </a:custGeom>
            <a:solidFill>
              <a:srgbClr val="302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30245" y="340614"/>
              <a:ext cx="1492250" cy="836930"/>
            </a:xfrm>
            <a:custGeom>
              <a:avLst/>
              <a:gdLst/>
              <a:ahLst/>
              <a:cxnLst/>
              <a:rect l="l" t="t" r="r" b="b"/>
              <a:pathLst>
                <a:path w="1492250" h="836930">
                  <a:moveTo>
                    <a:pt x="0" y="96520"/>
                  </a:moveTo>
                  <a:lnTo>
                    <a:pt x="7580" y="58935"/>
                  </a:lnTo>
                  <a:lnTo>
                    <a:pt x="28257" y="28257"/>
                  </a:lnTo>
                  <a:lnTo>
                    <a:pt x="58935" y="7580"/>
                  </a:lnTo>
                  <a:lnTo>
                    <a:pt x="96520" y="0"/>
                  </a:lnTo>
                  <a:lnTo>
                    <a:pt x="248666" y="0"/>
                  </a:lnTo>
                  <a:lnTo>
                    <a:pt x="621665" y="0"/>
                  </a:lnTo>
                  <a:lnTo>
                    <a:pt x="1395476" y="0"/>
                  </a:lnTo>
                  <a:lnTo>
                    <a:pt x="1433060" y="7580"/>
                  </a:lnTo>
                  <a:lnTo>
                    <a:pt x="1463738" y="28257"/>
                  </a:lnTo>
                  <a:lnTo>
                    <a:pt x="1484415" y="58935"/>
                  </a:lnTo>
                  <a:lnTo>
                    <a:pt x="1491995" y="96520"/>
                  </a:lnTo>
                  <a:lnTo>
                    <a:pt x="1491995" y="337820"/>
                  </a:lnTo>
                  <a:lnTo>
                    <a:pt x="1491995" y="482600"/>
                  </a:lnTo>
                  <a:lnTo>
                    <a:pt x="1484415" y="520184"/>
                  </a:lnTo>
                  <a:lnTo>
                    <a:pt x="1463738" y="550862"/>
                  </a:lnTo>
                  <a:lnTo>
                    <a:pt x="1433060" y="571539"/>
                  </a:lnTo>
                  <a:lnTo>
                    <a:pt x="1395476" y="579120"/>
                  </a:lnTo>
                  <a:lnTo>
                    <a:pt x="621665" y="579120"/>
                  </a:lnTo>
                  <a:lnTo>
                    <a:pt x="430656" y="836422"/>
                  </a:lnTo>
                  <a:lnTo>
                    <a:pt x="248666" y="579120"/>
                  </a:lnTo>
                  <a:lnTo>
                    <a:pt x="96520" y="579120"/>
                  </a:lnTo>
                  <a:lnTo>
                    <a:pt x="58935" y="571539"/>
                  </a:lnTo>
                  <a:lnTo>
                    <a:pt x="28257" y="550862"/>
                  </a:lnTo>
                  <a:lnTo>
                    <a:pt x="7580" y="520184"/>
                  </a:lnTo>
                  <a:lnTo>
                    <a:pt x="0" y="482600"/>
                  </a:lnTo>
                  <a:lnTo>
                    <a:pt x="0" y="337820"/>
                  </a:lnTo>
                  <a:lnTo>
                    <a:pt x="0" y="9652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24682" y="464565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01767" y="3198876"/>
            <a:ext cx="2342515" cy="977265"/>
            <a:chOff x="5001767" y="3198876"/>
            <a:chExt cx="2342515" cy="977265"/>
          </a:xfrm>
        </p:grpSpPr>
        <p:sp>
          <p:nvSpPr>
            <p:cNvPr id="27" name="object 27"/>
            <p:cNvSpPr/>
            <p:nvPr/>
          </p:nvSpPr>
          <p:spPr>
            <a:xfrm>
              <a:off x="5001767" y="3198876"/>
              <a:ext cx="2342388" cy="9768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0827" y="3573780"/>
              <a:ext cx="2142744" cy="5654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63489" y="3241040"/>
              <a:ext cx="2219325" cy="853440"/>
            </a:xfrm>
            <a:custGeom>
              <a:avLst/>
              <a:gdLst/>
              <a:ahLst/>
              <a:cxnLst/>
              <a:rect l="l" t="t" r="r" b="b"/>
              <a:pathLst>
                <a:path w="2219325" h="853439">
                  <a:moveTo>
                    <a:pt x="2122424" y="274066"/>
                  </a:moveTo>
                  <a:lnTo>
                    <a:pt x="96520" y="274066"/>
                  </a:lnTo>
                  <a:lnTo>
                    <a:pt x="58935" y="281646"/>
                  </a:lnTo>
                  <a:lnTo>
                    <a:pt x="28257" y="302323"/>
                  </a:lnTo>
                  <a:lnTo>
                    <a:pt x="7580" y="333001"/>
                  </a:lnTo>
                  <a:lnTo>
                    <a:pt x="0" y="370586"/>
                  </a:lnTo>
                  <a:lnTo>
                    <a:pt x="0" y="756666"/>
                  </a:lnTo>
                  <a:lnTo>
                    <a:pt x="7580" y="794233"/>
                  </a:lnTo>
                  <a:lnTo>
                    <a:pt x="28257" y="824914"/>
                  </a:lnTo>
                  <a:lnTo>
                    <a:pt x="58935" y="845600"/>
                  </a:lnTo>
                  <a:lnTo>
                    <a:pt x="96520" y="853186"/>
                  </a:lnTo>
                  <a:lnTo>
                    <a:pt x="2122424" y="853186"/>
                  </a:lnTo>
                  <a:lnTo>
                    <a:pt x="2160008" y="845600"/>
                  </a:lnTo>
                  <a:lnTo>
                    <a:pt x="2190686" y="824914"/>
                  </a:lnTo>
                  <a:lnTo>
                    <a:pt x="2211363" y="794233"/>
                  </a:lnTo>
                  <a:lnTo>
                    <a:pt x="2218943" y="756666"/>
                  </a:lnTo>
                  <a:lnTo>
                    <a:pt x="2218943" y="370586"/>
                  </a:lnTo>
                  <a:lnTo>
                    <a:pt x="2211363" y="333001"/>
                  </a:lnTo>
                  <a:lnTo>
                    <a:pt x="2190686" y="302323"/>
                  </a:lnTo>
                  <a:lnTo>
                    <a:pt x="2160008" y="281646"/>
                  </a:lnTo>
                  <a:lnTo>
                    <a:pt x="2122424" y="274066"/>
                  </a:lnTo>
                  <a:close/>
                </a:path>
                <a:path w="2219325" h="853439">
                  <a:moveTo>
                    <a:pt x="627888" y="0"/>
                  </a:moveTo>
                  <a:lnTo>
                    <a:pt x="369824" y="274066"/>
                  </a:lnTo>
                  <a:lnTo>
                    <a:pt x="924560" y="274066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302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63489" y="3241040"/>
              <a:ext cx="2219325" cy="853440"/>
            </a:xfrm>
            <a:custGeom>
              <a:avLst/>
              <a:gdLst/>
              <a:ahLst/>
              <a:cxnLst/>
              <a:rect l="l" t="t" r="r" b="b"/>
              <a:pathLst>
                <a:path w="2219325" h="853439">
                  <a:moveTo>
                    <a:pt x="0" y="370586"/>
                  </a:moveTo>
                  <a:lnTo>
                    <a:pt x="7580" y="333001"/>
                  </a:lnTo>
                  <a:lnTo>
                    <a:pt x="28257" y="302323"/>
                  </a:lnTo>
                  <a:lnTo>
                    <a:pt x="58935" y="281646"/>
                  </a:lnTo>
                  <a:lnTo>
                    <a:pt x="96520" y="274066"/>
                  </a:lnTo>
                  <a:lnTo>
                    <a:pt x="369824" y="274066"/>
                  </a:lnTo>
                  <a:lnTo>
                    <a:pt x="627888" y="0"/>
                  </a:lnTo>
                  <a:lnTo>
                    <a:pt x="924560" y="274066"/>
                  </a:lnTo>
                  <a:lnTo>
                    <a:pt x="2122424" y="274066"/>
                  </a:lnTo>
                  <a:lnTo>
                    <a:pt x="2160008" y="281646"/>
                  </a:lnTo>
                  <a:lnTo>
                    <a:pt x="2190686" y="302323"/>
                  </a:lnTo>
                  <a:lnTo>
                    <a:pt x="2211363" y="333001"/>
                  </a:lnTo>
                  <a:lnTo>
                    <a:pt x="2218943" y="370586"/>
                  </a:lnTo>
                  <a:lnTo>
                    <a:pt x="2218943" y="515366"/>
                  </a:lnTo>
                  <a:lnTo>
                    <a:pt x="2218943" y="756666"/>
                  </a:lnTo>
                  <a:lnTo>
                    <a:pt x="2211363" y="794233"/>
                  </a:lnTo>
                  <a:lnTo>
                    <a:pt x="2190686" y="824914"/>
                  </a:lnTo>
                  <a:lnTo>
                    <a:pt x="2160008" y="845600"/>
                  </a:lnTo>
                  <a:lnTo>
                    <a:pt x="2122424" y="853186"/>
                  </a:lnTo>
                  <a:lnTo>
                    <a:pt x="924560" y="853186"/>
                  </a:lnTo>
                  <a:lnTo>
                    <a:pt x="369824" y="853186"/>
                  </a:lnTo>
                  <a:lnTo>
                    <a:pt x="96520" y="853186"/>
                  </a:lnTo>
                  <a:lnTo>
                    <a:pt x="58935" y="845600"/>
                  </a:lnTo>
                  <a:lnTo>
                    <a:pt x="28257" y="824914"/>
                  </a:lnTo>
                  <a:lnTo>
                    <a:pt x="7580" y="794233"/>
                  </a:lnTo>
                  <a:lnTo>
                    <a:pt x="0" y="756666"/>
                  </a:lnTo>
                  <a:lnTo>
                    <a:pt x="0" y="515366"/>
                  </a:lnTo>
                  <a:lnTo>
                    <a:pt x="0" y="37058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68848" y="3639718"/>
            <a:ext cx="180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Servers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769391"/>
            <a:ext cx="7651750" cy="38944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b="1" spc="-5" dirty="0">
                <a:solidFill>
                  <a:srgbClr val="302E30"/>
                </a:solidFill>
                <a:latin typeface="Carlito"/>
                <a:cs typeface="Carlito"/>
              </a:rPr>
              <a:t>Blogs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  <a:hlinkClick r:id="rId2"/>
              </a:rPr>
              <a:t>»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Continuous Delivery 101: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Automated</a:t>
            </a:r>
            <a:r>
              <a:rPr sz="2200" u="heavy" spc="21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2"/>
              </a:rPr>
              <a:t>Deployments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  <a:hlinkClick r:id="rId3"/>
              </a:rPr>
              <a:t>»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How </a:t>
            </a:r>
            <a:r>
              <a:rPr sz="2200" u="heavy" spc="-2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to </a:t>
            </a:r>
            <a:r>
              <a:rPr sz="2200" u="heavy" spc="-1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Automate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Enterprise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Application Monitoring with</a:t>
            </a:r>
            <a:r>
              <a:rPr sz="2200" u="heavy" spc="-12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3"/>
              </a:rPr>
              <a:t>Ansible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b="1" spc="-15" dirty="0">
                <a:solidFill>
                  <a:srgbClr val="302E30"/>
                </a:solidFill>
                <a:latin typeface="Carlito"/>
                <a:cs typeface="Carlito"/>
              </a:rPr>
              <a:t>Presentations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  <a:hlinkClick r:id="rId4"/>
              </a:rPr>
              <a:t>»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4"/>
              </a:rPr>
              <a:t>Automated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4"/>
              </a:rPr>
              <a:t>Deployments: </a:t>
            </a:r>
            <a:r>
              <a:rPr sz="2200" u="heavy" spc="-1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4"/>
              </a:rPr>
              <a:t>Hands-On</a:t>
            </a:r>
            <a:r>
              <a:rPr sz="2200" u="heavy" spc="25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2200" u="heavy" spc="-2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4"/>
              </a:rPr>
              <a:t>Training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  <a:hlinkClick r:id="rId5"/>
              </a:rPr>
              <a:t>»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5"/>
              </a:rPr>
              <a:t>Dynatrace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5"/>
              </a:rPr>
              <a:t>Inside Continuous</a:t>
            </a:r>
            <a:r>
              <a:rPr sz="2200" u="heavy" spc="-30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5"/>
              </a:rPr>
              <a:t>Delivery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b="1" spc="-20" dirty="0">
                <a:solidFill>
                  <a:srgbClr val="302E30"/>
                </a:solidFill>
                <a:latin typeface="Carlito"/>
                <a:cs typeface="Carlito"/>
              </a:rPr>
              <a:t>Tutorials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6DA634"/>
                </a:solidFill>
                <a:latin typeface="Carlito"/>
                <a:cs typeface="Carlito"/>
                <a:hlinkClick r:id="rId6"/>
              </a:rPr>
              <a:t>»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6"/>
              </a:rPr>
              <a:t>Automated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6"/>
              </a:rPr>
              <a:t>Deployments with </a:t>
            </a:r>
            <a:r>
              <a:rPr sz="2200" u="heavy" spc="-10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6"/>
              </a:rPr>
              <a:t>Dynatrace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6"/>
              </a:rPr>
              <a:t>and</a:t>
            </a:r>
            <a:r>
              <a:rPr sz="2200" u="heavy" spc="-22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2200" u="heavy" spc="-5" dirty="0">
                <a:solidFill>
                  <a:srgbClr val="0090B6"/>
                </a:solidFill>
                <a:uFill>
                  <a:solidFill>
                    <a:srgbClr val="0090B6"/>
                  </a:solidFill>
                </a:uFill>
                <a:latin typeface="Carlito"/>
                <a:cs typeface="Carlito"/>
                <a:hlinkClick r:id="rId6"/>
              </a:rPr>
              <a:t>Ansible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3055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302E30"/>
                </a:solidFill>
                <a:latin typeface="Carlito"/>
                <a:cs typeface="Carlito"/>
              </a:rPr>
              <a:t>Additional</a:t>
            </a:r>
            <a:r>
              <a:rPr sz="2800" b="0" spc="-2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302E30"/>
                </a:solidFill>
                <a:latin typeface="Carlito"/>
                <a:cs typeface="Carlito"/>
              </a:rPr>
              <a:t>Resources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338"/>
            <a:ext cx="9144000" cy="460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146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37387"/>
            <a:ext cx="6620509" cy="2330450"/>
            <a:chOff x="0" y="437387"/>
            <a:chExt cx="6620509" cy="2330450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752600" cy="156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1203" y="1062227"/>
              <a:ext cx="2831592" cy="1652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0291" y="899159"/>
              <a:ext cx="2759964" cy="1868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452" y="1808987"/>
              <a:ext cx="1744979" cy="790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9" y="437387"/>
              <a:ext cx="1199388" cy="8839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02402" y="1252473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338"/>
            <a:ext cx="9144000" cy="460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146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37387"/>
            <a:ext cx="6620509" cy="4605655"/>
            <a:chOff x="0" y="437387"/>
            <a:chExt cx="6620509" cy="460565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752600" cy="156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1203" y="1062227"/>
              <a:ext cx="2831592" cy="1652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0291" y="899159"/>
              <a:ext cx="2759964" cy="1868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452" y="1808987"/>
              <a:ext cx="1744979" cy="790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9" y="437387"/>
              <a:ext cx="1199388" cy="8839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7707" y="2513076"/>
              <a:ext cx="3346704" cy="2529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02402" y="1252473"/>
            <a:ext cx="51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338"/>
            <a:ext cx="9144000" cy="460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235711"/>
            <a:ext cx="601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Continuous Delivery Deployment</a:t>
            </a:r>
            <a:r>
              <a:rPr sz="2800" b="0" spc="45" dirty="0">
                <a:solidFill>
                  <a:srgbClr val="302E30"/>
                </a:solidFill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302E30"/>
                </a:solidFill>
                <a:latin typeface="Carlito"/>
                <a:cs typeface="Carlito"/>
              </a:rPr>
              <a:t>Pipeline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37387"/>
            <a:ext cx="6620509" cy="4605655"/>
            <a:chOff x="0" y="437387"/>
            <a:chExt cx="6620509" cy="460565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752600" cy="156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1203" y="1062227"/>
              <a:ext cx="2831592" cy="1652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0291" y="899159"/>
              <a:ext cx="2759964" cy="1868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452" y="1808987"/>
              <a:ext cx="1744979" cy="790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559" y="437387"/>
              <a:ext cx="1199388" cy="8839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7707" y="2513076"/>
              <a:ext cx="3346704" cy="2529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53205" y="1252473"/>
            <a:ext cx="2463165" cy="279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spc="-625" dirty="0">
                <a:solidFill>
                  <a:srgbClr val="6DA634"/>
                </a:solidFill>
                <a:latin typeface="Noto Sans Symbols"/>
                <a:cs typeface="Noto Sans Symbols"/>
              </a:rPr>
              <a:t>✔</a:t>
            </a:r>
            <a:endParaRPr sz="4800">
              <a:latin typeface="Noto Sans Symbols"/>
              <a:cs typeface="Noto Sans Symbol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#Dynatrace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1385</Words>
  <Application>Microsoft Office PowerPoint</Application>
  <PresentationFormat>On-screen Show (16:9)</PresentationFormat>
  <Paragraphs>398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Carlito</vt:lpstr>
      <vt:lpstr>Courier New</vt:lpstr>
      <vt:lpstr>Noto Sans Symbols</vt:lpstr>
      <vt:lpstr>Office Theme</vt:lpstr>
      <vt:lpstr>Agile Manifesto: Principle #1</vt:lpstr>
      <vt:lpstr>Utmost Goal: Minimize Cycle Time</vt:lpstr>
      <vt:lpstr>Utmost Goal: Minimize Cycle Time</vt:lpstr>
      <vt:lpstr>Utmost Goal: Minimize Cycle Time</vt:lpstr>
      <vt:lpstr>Utmost Goal: Minimize Cycle Time</vt:lpstr>
      <vt:lpstr>Continuous Delivery Deployment Pipeline</vt:lpstr>
      <vt:lpstr>PowerPoint Presentation</vt:lpstr>
      <vt:lpstr>PowerPoint Presentation</vt:lpstr>
      <vt:lpstr>Continuous Delivery Deployment Pipeline</vt:lpstr>
      <vt:lpstr>Continuous Delivery Deployment Pipeline</vt:lpstr>
      <vt:lpstr>Continuous Delivery Deployment Pipeline</vt:lpstr>
      <vt:lpstr>Continuous Delivery Deployment Pipeline</vt:lpstr>
      <vt:lpstr>Automated Deployments</vt:lpstr>
      <vt:lpstr>PowerPoint Presentation</vt:lpstr>
      <vt:lpstr>Automated Deployments</vt:lpstr>
      <vt:lpstr>Automated Deployments</vt:lpstr>
      <vt:lpstr>Align Development and Operations</vt:lpstr>
      <vt:lpstr>Align Development and Operations</vt:lpstr>
      <vt:lpstr>Align Development and Operations</vt:lpstr>
      <vt:lpstr>Align Development and Operations</vt:lpstr>
      <vt:lpstr>PowerPoint Presentation</vt:lpstr>
      <vt:lpstr>Agent-Based Architectures</vt:lpstr>
      <vt:lpstr>Agent-Based Architectures</vt:lpstr>
      <vt:lpstr>Agent-Based Architectures</vt:lpstr>
      <vt:lpstr>PowerPoint Presentation</vt:lpstr>
      <vt:lpstr>Ansible’s Agentless Architecture</vt:lpstr>
      <vt:lpstr>Ansible’s Agentless Architecture</vt:lpstr>
      <vt:lpstr>Ansible’s Agentless Architecture</vt:lpstr>
      <vt:lpstr>Ansible’s Agentless Architecture</vt:lpstr>
      <vt:lpstr>Ansible is an Orchestration Engine</vt:lpstr>
      <vt:lpstr>Ansible is an Orchestration Engine</vt:lpstr>
      <vt:lpstr>Ansible is an Orchestration Engine</vt:lpstr>
      <vt:lpstr>Ansible is an Orchestration Engine</vt:lpstr>
      <vt:lpstr>Ansible is an Orchestration Engine</vt:lpstr>
      <vt:lpstr>Ansible is an Orchestration Engine</vt:lpstr>
      <vt:lpstr>Ansible is an Orchestration Engine</vt:lpstr>
      <vt:lpstr>Global Google Trends: Chef vs. Puppet vs. Ansible</vt:lpstr>
      <vt:lpstr>Ansible: Recap of 2014 (first full year of sales)</vt:lpstr>
      <vt:lpstr>Dynatrace Automated Deployments. So what?</vt:lpstr>
      <vt:lpstr>Automated Deployments: What’s the Status?</vt:lpstr>
      <vt:lpstr>Ansible Galaxy</vt:lpstr>
      <vt:lpstr>Dynatrace GitHub Organization</vt:lpstr>
      <vt:lpstr>Automated Deployments: What’s the Status?</vt:lpstr>
      <vt:lpstr>Ansible Concepts: Inventories</vt:lpstr>
      <vt:lpstr>Ansible Concepts: Inventories</vt:lpstr>
      <vt:lpstr>Ansible Concepts: Inventories</vt:lpstr>
      <vt:lpstr>Ansible Concepts: Playbooks</vt:lpstr>
      <vt:lpstr>Ansible Concepts: Playbooks</vt:lpstr>
      <vt:lpstr>Ansible Concepts: Playbooks</vt:lpstr>
      <vt:lpstr>Ansible Concepts: Playbooks</vt:lpstr>
      <vt:lpstr>Ansible Concepts: Roles</vt:lpstr>
      <vt:lpstr>Deployment Automation of Dynatrace</vt:lpstr>
      <vt:lpstr>Simulated Production Environment: easyTravel</vt:lpstr>
      <vt:lpstr>Simulated Production Environment: easyTravel</vt:lpstr>
      <vt:lpstr>Deployment Scenario I: Install Server &amp; Collector</vt:lpstr>
      <vt:lpstr>Deployment Scenario II: Inject Agents</vt:lpstr>
      <vt:lpstr>Deployment Scenario:  Install Server &amp; Collector</vt:lpstr>
      <vt:lpstr>Ansible Galaxy: Dynatrace-Server</vt:lpstr>
      <vt:lpstr>Identify Hosts</vt:lpstr>
      <vt:lpstr>Identify Technologies</vt:lpstr>
      <vt:lpstr>Ansible Galaxy: Dynatrace-Apache-HTTPServer-Agent</vt:lpstr>
      <vt:lpstr>Ansible Galaxy: Dynatrace-Tomcat-Agent</vt:lpstr>
      <vt:lpstr>Identify Hosts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Deployments</dc:title>
  <cp:lastModifiedBy>Krishna Murthy P</cp:lastModifiedBy>
  <cp:revision>2</cp:revision>
  <dcterms:created xsi:type="dcterms:W3CDTF">2021-01-11T00:47:17Z</dcterms:created>
  <dcterms:modified xsi:type="dcterms:W3CDTF">2021-01-11T01:39:58Z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2021-01-11T00:00:00Z</vt:filetime>
  </property>
</Properties>
</file>