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4265" y="958088"/>
            <a:ext cx="729615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8429" y="2283688"/>
            <a:ext cx="6108700" cy="331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configuration/synta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providers/aws/r/instanc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providers/aws/r/instance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rraform.io/docs/commands/graph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rraform.io/docs/providers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terraform.io/downloads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0492" y="762000"/>
            <a:ext cx="2921635" cy="5334000"/>
          </a:xfrm>
          <a:custGeom>
            <a:avLst/>
            <a:gdLst/>
            <a:ahLst/>
            <a:cxnLst/>
            <a:rect l="l" t="t" r="r" b="b"/>
            <a:pathLst>
              <a:path w="2921634" h="5334000">
                <a:moveTo>
                  <a:pt x="0" y="5334000"/>
                </a:moveTo>
                <a:lnTo>
                  <a:pt x="2921507" y="5334000"/>
                </a:lnTo>
                <a:lnTo>
                  <a:pt x="2921507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8892" y="1206449"/>
            <a:ext cx="5791200" cy="15614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5730"/>
              </a:lnSpc>
              <a:spcBef>
                <a:spcPts val="819"/>
              </a:spcBef>
            </a:pPr>
            <a:r>
              <a:rPr sz="5300" spc="-185" dirty="0">
                <a:solidFill>
                  <a:srgbClr val="FFFFFF"/>
                </a:solidFill>
              </a:rPr>
              <a:t>Infrastructure </a:t>
            </a:r>
            <a:r>
              <a:rPr sz="5300" spc="-480" dirty="0">
                <a:solidFill>
                  <a:srgbClr val="FFFFFF"/>
                </a:solidFill>
              </a:rPr>
              <a:t>as</a:t>
            </a:r>
            <a:r>
              <a:rPr sz="5300" spc="-1125" dirty="0">
                <a:solidFill>
                  <a:srgbClr val="FFFFFF"/>
                </a:solidFill>
              </a:rPr>
              <a:t> </a:t>
            </a:r>
            <a:r>
              <a:rPr sz="5300" spc="-285" dirty="0">
                <a:solidFill>
                  <a:srgbClr val="FFFFFF"/>
                </a:solidFill>
              </a:rPr>
              <a:t>code  </a:t>
            </a:r>
            <a:r>
              <a:rPr sz="5300" spc="-270" dirty="0">
                <a:solidFill>
                  <a:srgbClr val="FFFFFF"/>
                </a:solidFill>
              </a:rPr>
              <a:t>using</a:t>
            </a:r>
            <a:r>
              <a:rPr sz="5300" spc="-1025" dirty="0">
                <a:solidFill>
                  <a:srgbClr val="FFFFFF"/>
                </a:solidFill>
              </a:rPr>
              <a:t> </a:t>
            </a:r>
            <a:r>
              <a:rPr sz="5300" spc="-220" dirty="0">
                <a:solidFill>
                  <a:srgbClr val="FFFFFF"/>
                </a:solidFill>
              </a:rPr>
              <a:t>Terraform</a:t>
            </a:r>
            <a:endParaRPr sz="5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2647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FFFFFF"/>
                </a:solidFill>
              </a:rPr>
              <a:t>Terraform:</a:t>
            </a:r>
            <a:r>
              <a:rPr sz="3600" spc="-459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init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66388" y="763523"/>
            <a:ext cx="7050023" cy="5362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98056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90" dirty="0">
                <a:solidFill>
                  <a:srgbClr val="FFFFFF"/>
                </a:solidFill>
              </a:rPr>
              <a:t>T</a:t>
            </a:r>
            <a:r>
              <a:rPr sz="3600" spc="-280" dirty="0">
                <a:solidFill>
                  <a:srgbClr val="FFFFFF"/>
                </a:solidFill>
              </a:rPr>
              <a:t>e</a:t>
            </a:r>
            <a:r>
              <a:rPr sz="3600" spc="-60" dirty="0">
                <a:solidFill>
                  <a:srgbClr val="FFFFFF"/>
                </a:solidFill>
              </a:rPr>
              <a:t>rr</a:t>
            </a:r>
            <a:r>
              <a:rPr sz="3600" spc="-305" dirty="0">
                <a:solidFill>
                  <a:srgbClr val="FFFFFF"/>
                </a:solidFill>
              </a:rPr>
              <a:t>a</a:t>
            </a:r>
            <a:r>
              <a:rPr sz="3600" spc="75" dirty="0">
                <a:solidFill>
                  <a:srgbClr val="FFFFFF"/>
                </a:solidFill>
              </a:rPr>
              <a:t>f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50" dirty="0">
                <a:solidFill>
                  <a:srgbClr val="FFFFFF"/>
                </a:solidFill>
              </a:rPr>
              <a:t>:  </a:t>
            </a:r>
            <a:r>
              <a:rPr sz="3600" spc="-125" dirty="0">
                <a:solidFill>
                  <a:srgbClr val="FFFFFF"/>
                </a:solidFill>
              </a:rPr>
              <a:t>validate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65220" y="2154935"/>
            <a:ext cx="465734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98056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90" dirty="0">
                <a:solidFill>
                  <a:srgbClr val="FFFFFF"/>
                </a:solidFill>
              </a:rPr>
              <a:t>T</a:t>
            </a:r>
            <a:r>
              <a:rPr sz="3600" spc="-280" dirty="0">
                <a:solidFill>
                  <a:srgbClr val="FFFFFF"/>
                </a:solidFill>
              </a:rPr>
              <a:t>e</a:t>
            </a:r>
            <a:r>
              <a:rPr sz="3600" spc="-60" dirty="0">
                <a:solidFill>
                  <a:srgbClr val="FFFFFF"/>
                </a:solidFill>
              </a:rPr>
              <a:t>rr</a:t>
            </a:r>
            <a:r>
              <a:rPr sz="3600" spc="-305" dirty="0">
                <a:solidFill>
                  <a:srgbClr val="FFFFFF"/>
                </a:solidFill>
              </a:rPr>
              <a:t>a</a:t>
            </a:r>
            <a:r>
              <a:rPr sz="3600" spc="75" dirty="0">
                <a:solidFill>
                  <a:srgbClr val="FFFFFF"/>
                </a:solidFill>
              </a:rPr>
              <a:t>f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50" dirty="0">
                <a:solidFill>
                  <a:srgbClr val="FFFFFF"/>
                </a:solidFill>
              </a:rPr>
              <a:t>:  </a:t>
            </a:r>
            <a:r>
              <a:rPr sz="3600" spc="-145" dirty="0">
                <a:solidFill>
                  <a:srgbClr val="FFFFFF"/>
                </a:solidFill>
              </a:rPr>
              <a:t>plan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27120" y="772668"/>
            <a:ext cx="7694676" cy="533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98056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90" dirty="0">
                <a:solidFill>
                  <a:srgbClr val="FFFFFF"/>
                </a:solidFill>
              </a:rPr>
              <a:t>T</a:t>
            </a:r>
            <a:r>
              <a:rPr sz="3600" spc="-280" dirty="0">
                <a:solidFill>
                  <a:srgbClr val="FFFFFF"/>
                </a:solidFill>
              </a:rPr>
              <a:t>e</a:t>
            </a:r>
            <a:r>
              <a:rPr sz="3600" spc="-60" dirty="0">
                <a:solidFill>
                  <a:srgbClr val="FFFFFF"/>
                </a:solidFill>
              </a:rPr>
              <a:t>rr</a:t>
            </a:r>
            <a:r>
              <a:rPr sz="3600" spc="-305" dirty="0">
                <a:solidFill>
                  <a:srgbClr val="FFFFFF"/>
                </a:solidFill>
              </a:rPr>
              <a:t>a</a:t>
            </a:r>
            <a:r>
              <a:rPr sz="3600" spc="75" dirty="0">
                <a:solidFill>
                  <a:srgbClr val="FFFFFF"/>
                </a:solidFill>
              </a:rPr>
              <a:t>f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50" dirty="0">
                <a:solidFill>
                  <a:srgbClr val="FFFFFF"/>
                </a:solidFill>
              </a:rPr>
              <a:t>:  </a:t>
            </a:r>
            <a:r>
              <a:rPr sz="3600" spc="-145" dirty="0">
                <a:solidFill>
                  <a:srgbClr val="FFFFFF"/>
                </a:solidFill>
              </a:rPr>
              <a:t>apply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752088" y="763523"/>
            <a:ext cx="6181344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98056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90" dirty="0">
                <a:solidFill>
                  <a:srgbClr val="FFFFFF"/>
                </a:solidFill>
              </a:rPr>
              <a:t>T</a:t>
            </a:r>
            <a:r>
              <a:rPr sz="3600" spc="-280" dirty="0">
                <a:solidFill>
                  <a:srgbClr val="FFFFFF"/>
                </a:solidFill>
              </a:rPr>
              <a:t>e</a:t>
            </a:r>
            <a:r>
              <a:rPr sz="3600" spc="-60" dirty="0">
                <a:solidFill>
                  <a:srgbClr val="FFFFFF"/>
                </a:solidFill>
              </a:rPr>
              <a:t>rr</a:t>
            </a:r>
            <a:r>
              <a:rPr sz="3600" spc="-305" dirty="0">
                <a:solidFill>
                  <a:srgbClr val="FFFFFF"/>
                </a:solidFill>
              </a:rPr>
              <a:t>a</a:t>
            </a:r>
            <a:r>
              <a:rPr sz="3600" spc="75" dirty="0">
                <a:solidFill>
                  <a:srgbClr val="FFFFFF"/>
                </a:solidFill>
              </a:rPr>
              <a:t>f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50" dirty="0">
                <a:solidFill>
                  <a:srgbClr val="FFFFFF"/>
                </a:solidFill>
              </a:rPr>
              <a:t>:  </a:t>
            </a:r>
            <a:r>
              <a:rPr sz="3600" spc="-145" dirty="0">
                <a:solidFill>
                  <a:srgbClr val="FFFFFF"/>
                </a:solidFill>
              </a:rPr>
              <a:t>apply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706367" y="751331"/>
            <a:ext cx="7303008" cy="534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98056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90" dirty="0">
                <a:solidFill>
                  <a:srgbClr val="FFFFFF"/>
                </a:solidFill>
              </a:rPr>
              <a:t>T</a:t>
            </a:r>
            <a:r>
              <a:rPr sz="3600" spc="-280" dirty="0">
                <a:solidFill>
                  <a:srgbClr val="FFFFFF"/>
                </a:solidFill>
              </a:rPr>
              <a:t>e</a:t>
            </a:r>
            <a:r>
              <a:rPr sz="3600" spc="-60" dirty="0">
                <a:solidFill>
                  <a:srgbClr val="FFFFFF"/>
                </a:solidFill>
              </a:rPr>
              <a:t>rr</a:t>
            </a:r>
            <a:r>
              <a:rPr sz="3600" spc="-305" dirty="0">
                <a:solidFill>
                  <a:srgbClr val="FFFFFF"/>
                </a:solidFill>
              </a:rPr>
              <a:t>a</a:t>
            </a:r>
            <a:r>
              <a:rPr sz="3600" spc="75" dirty="0">
                <a:solidFill>
                  <a:srgbClr val="FFFFFF"/>
                </a:solidFill>
              </a:rPr>
              <a:t>f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50" dirty="0">
                <a:solidFill>
                  <a:srgbClr val="FFFFFF"/>
                </a:solidFill>
              </a:rPr>
              <a:t>:  </a:t>
            </a:r>
            <a:r>
              <a:rPr sz="3600" spc="-185" dirty="0">
                <a:solidFill>
                  <a:srgbClr val="FFFFFF"/>
                </a:solidFill>
              </a:rPr>
              <a:t>show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40835" y="748283"/>
            <a:ext cx="3941064" cy="535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41808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340" dirty="0">
                <a:solidFill>
                  <a:srgbClr val="FFFFFF"/>
                </a:solidFill>
              </a:rPr>
              <a:t>AWS</a:t>
            </a:r>
            <a:r>
              <a:rPr sz="3600" spc="-470" dirty="0">
                <a:solidFill>
                  <a:srgbClr val="FFFFFF"/>
                </a:solidFill>
              </a:rPr>
              <a:t> </a:t>
            </a:r>
            <a:r>
              <a:rPr sz="3600" spc="-200" dirty="0">
                <a:solidFill>
                  <a:srgbClr val="FFFFFF"/>
                </a:solidFill>
              </a:rPr>
              <a:t>console  </a:t>
            </a:r>
            <a:r>
              <a:rPr sz="3600" spc="-135" dirty="0">
                <a:solidFill>
                  <a:srgbClr val="FFFFFF"/>
                </a:solidFill>
              </a:rPr>
              <a:t>view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14381" y="697905"/>
            <a:ext cx="7589520" cy="1939289"/>
            <a:chOff x="3514381" y="697905"/>
            <a:chExt cx="7589520" cy="1939289"/>
          </a:xfrm>
        </p:grpSpPr>
        <p:sp>
          <p:nvSpPr>
            <p:cNvPr id="4" name="object 4"/>
            <p:cNvSpPr/>
            <p:nvPr/>
          </p:nvSpPr>
          <p:spPr>
            <a:xfrm>
              <a:off x="3514381" y="697905"/>
              <a:ext cx="7589444" cy="1938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0" y="765048"/>
              <a:ext cx="7455408" cy="1804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514344" y="3230927"/>
            <a:ext cx="6591300" cy="2994660"/>
            <a:chOff x="3514344" y="3230927"/>
            <a:chExt cx="6591300" cy="2994660"/>
          </a:xfrm>
        </p:grpSpPr>
        <p:sp>
          <p:nvSpPr>
            <p:cNvPr id="7" name="object 7"/>
            <p:cNvSpPr/>
            <p:nvPr/>
          </p:nvSpPr>
          <p:spPr>
            <a:xfrm>
              <a:off x="3514344" y="3230927"/>
              <a:ext cx="6591300" cy="29945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1400" y="3297936"/>
              <a:ext cx="6457188" cy="2860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98056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90" dirty="0">
                <a:solidFill>
                  <a:srgbClr val="FFFFFF"/>
                </a:solidFill>
              </a:rPr>
              <a:t>T</a:t>
            </a:r>
            <a:r>
              <a:rPr sz="3600" spc="-280" dirty="0">
                <a:solidFill>
                  <a:srgbClr val="FFFFFF"/>
                </a:solidFill>
              </a:rPr>
              <a:t>e</a:t>
            </a:r>
            <a:r>
              <a:rPr sz="3600" spc="-60" dirty="0">
                <a:solidFill>
                  <a:srgbClr val="FFFFFF"/>
                </a:solidFill>
              </a:rPr>
              <a:t>rr</a:t>
            </a:r>
            <a:r>
              <a:rPr sz="3600" spc="-305" dirty="0">
                <a:solidFill>
                  <a:srgbClr val="FFFFFF"/>
                </a:solidFill>
              </a:rPr>
              <a:t>a</a:t>
            </a:r>
            <a:r>
              <a:rPr sz="3600" spc="75" dirty="0">
                <a:solidFill>
                  <a:srgbClr val="FFFFFF"/>
                </a:solidFill>
              </a:rPr>
              <a:t>f</a:t>
            </a:r>
            <a:r>
              <a:rPr sz="3600" spc="-145" dirty="0">
                <a:solidFill>
                  <a:srgbClr val="FFFFFF"/>
                </a:solidFill>
              </a:rPr>
              <a:t>o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50" dirty="0">
                <a:solidFill>
                  <a:srgbClr val="FFFFFF"/>
                </a:solidFill>
              </a:rPr>
              <a:t>:  </a:t>
            </a:r>
            <a:r>
              <a:rPr sz="3600" spc="-135" dirty="0">
                <a:solidFill>
                  <a:srgbClr val="FFFFFF"/>
                </a:solidFill>
              </a:rPr>
              <a:t>destroy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720084" y="748283"/>
            <a:ext cx="6009132" cy="443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41808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340" dirty="0">
                <a:solidFill>
                  <a:srgbClr val="FFFFFF"/>
                </a:solidFill>
              </a:rPr>
              <a:t>AWS</a:t>
            </a:r>
            <a:r>
              <a:rPr sz="3600" spc="-470" dirty="0">
                <a:solidFill>
                  <a:srgbClr val="FFFFFF"/>
                </a:solidFill>
              </a:rPr>
              <a:t> </a:t>
            </a:r>
            <a:r>
              <a:rPr sz="3600" spc="-200" dirty="0">
                <a:solidFill>
                  <a:srgbClr val="FFFFFF"/>
                </a:solidFill>
              </a:rPr>
              <a:t>console  </a:t>
            </a:r>
            <a:r>
              <a:rPr sz="3600" spc="-135" dirty="0">
                <a:solidFill>
                  <a:srgbClr val="FFFFFF"/>
                </a:solidFill>
              </a:rPr>
              <a:t>view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19445" y="2270594"/>
            <a:ext cx="5763895" cy="1669414"/>
            <a:chOff x="3619445" y="2270594"/>
            <a:chExt cx="5763895" cy="1669414"/>
          </a:xfrm>
        </p:grpSpPr>
        <p:sp>
          <p:nvSpPr>
            <p:cNvPr id="4" name="object 4"/>
            <p:cNvSpPr/>
            <p:nvPr/>
          </p:nvSpPr>
          <p:spPr>
            <a:xfrm>
              <a:off x="3619445" y="2270594"/>
              <a:ext cx="5763877" cy="1669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555" y="2337816"/>
              <a:ext cx="5629656" cy="15346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36347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285" dirty="0">
                <a:solidFill>
                  <a:srgbClr val="FFFFFF"/>
                </a:solidFill>
              </a:rPr>
              <a:t>IDE </a:t>
            </a:r>
            <a:r>
              <a:rPr sz="3600" spc="-135" dirty="0">
                <a:solidFill>
                  <a:srgbClr val="FFFFFF"/>
                </a:solidFill>
              </a:rPr>
              <a:t>Support  </a:t>
            </a:r>
            <a:r>
              <a:rPr sz="3600" spc="-110" dirty="0">
                <a:solidFill>
                  <a:srgbClr val="FFFFFF"/>
                </a:solidFill>
              </a:rPr>
              <a:t>(optional</a:t>
            </a:r>
            <a:r>
              <a:rPr sz="3600" spc="-455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but  </a:t>
            </a:r>
            <a:r>
              <a:rPr sz="3600" spc="-185" dirty="0">
                <a:solidFill>
                  <a:srgbClr val="FFFFFF"/>
                </a:solidFill>
              </a:rPr>
              <a:t>essential)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3028" y="1287780"/>
            <a:ext cx="7919084" cy="4777740"/>
            <a:chOff x="3653028" y="1287780"/>
            <a:chExt cx="7919084" cy="4777740"/>
          </a:xfrm>
        </p:grpSpPr>
        <p:sp>
          <p:nvSpPr>
            <p:cNvPr id="4" name="object 4"/>
            <p:cNvSpPr/>
            <p:nvPr/>
          </p:nvSpPr>
          <p:spPr>
            <a:xfrm>
              <a:off x="3653028" y="1287780"/>
              <a:ext cx="5806439" cy="4777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9516" y="2926080"/>
              <a:ext cx="7062216" cy="2065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4672" y="3031236"/>
              <a:ext cx="6851904" cy="18547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4265" y="744727"/>
            <a:ext cx="74390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"/>
                <a:cs typeface="Arial"/>
              </a:rPr>
              <a:t>IntelliJ,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PyCharm: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full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featured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IDE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extension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auto-completion,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syntax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highlighting,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code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snippets,  </a:t>
            </a:r>
            <a:r>
              <a:rPr sz="1400" spc="-25" dirty="0">
                <a:latin typeface="Arial"/>
                <a:cs typeface="Arial"/>
              </a:rPr>
              <a:t>validation, </a:t>
            </a:r>
            <a:r>
              <a:rPr sz="1400" spc="5" dirty="0">
                <a:latin typeface="Arial"/>
                <a:cs typeface="Arial"/>
              </a:rPr>
              <a:t>formatting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692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898016"/>
            <a:ext cx="3320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35" dirty="0">
                <a:solidFill>
                  <a:srgbClr val="40B9D2"/>
                </a:solidFill>
              </a:rPr>
              <a:t></a:t>
            </a:r>
            <a:r>
              <a:rPr sz="2000" spc="155" dirty="0">
                <a:solidFill>
                  <a:srgbClr val="40B9D2"/>
                </a:solidFill>
              </a:rPr>
              <a:t> </a:t>
            </a:r>
            <a:r>
              <a:rPr sz="2000" spc="-40" dirty="0">
                <a:solidFill>
                  <a:srgbClr val="585858"/>
                </a:solidFill>
              </a:rPr>
              <a:t>What </a:t>
            </a:r>
            <a:r>
              <a:rPr sz="2000" spc="-85" dirty="0">
                <a:solidFill>
                  <a:srgbClr val="585858"/>
                </a:solidFill>
              </a:rPr>
              <a:t>is </a:t>
            </a:r>
            <a:r>
              <a:rPr sz="2000" spc="-40" dirty="0">
                <a:solidFill>
                  <a:srgbClr val="585858"/>
                </a:solidFill>
              </a:rPr>
              <a:t>Infrastructure</a:t>
            </a:r>
            <a:r>
              <a:rPr sz="2000" spc="-365" dirty="0">
                <a:solidFill>
                  <a:srgbClr val="585858"/>
                </a:solidFill>
              </a:rPr>
              <a:t> </a:t>
            </a:r>
            <a:r>
              <a:rPr sz="2000" spc="-165" dirty="0">
                <a:solidFill>
                  <a:srgbClr val="585858"/>
                </a:solidFill>
              </a:rPr>
              <a:t>as </a:t>
            </a:r>
            <a:r>
              <a:rPr sz="2000" spc="-120" dirty="0">
                <a:solidFill>
                  <a:srgbClr val="585858"/>
                </a:solidFill>
              </a:rPr>
              <a:t>code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451350" y="1187272"/>
            <a:ext cx="592836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1945"/>
              </a:lnSpc>
              <a:spcBef>
                <a:spcPts val="10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Automate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creation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maintenance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resources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(servers,</a:t>
            </a: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ts val="1945"/>
              </a:lnSpc>
            </a:pP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balancers, 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volumes,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databases,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middleware</a:t>
            </a:r>
            <a:r>
              <a:rPr sz="1800" spc="-3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7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Build</a:t>
            </a:r>
            <a:r>
              <a:rPr sz="18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source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control,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manual</a:t>
            </a:r>
            <a:r>
              <a:rPr sz="18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changes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!!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65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1800" spc="-105" dirty="0">
                <a:solidFill>
                  <a:srgbClr val="585858"/>
                </a:solidFill>
                <a:latin typeface="Arial"/>
                <a:cs typeface="Arial"/>
              </a:rPr>
              <a:t>Ensure</a:t>
            </a: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testability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1350" y="2568448"/>
            <a:ext cx="6553834" cy="8369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Infrastructure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described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high-level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configuration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syntax.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600"/>
              </a:spcBef>
            </a:pP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allows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blueprint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datacenter</a:t>
            </a:r>
            <a:r>
              <a:rPr sz="18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versioned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treated  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you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would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any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other</a:t>
            </a:r>
            <a:r>
              <a:rPr sz="1800" spc="-3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429" y="3581731"/>
            <a:ext cx="6899909" cy="19939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5"/>
              </a:spcBef>
            </a:pP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Write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execute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code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define,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deploy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infrastructure.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ts val="2340"/>
              </a:lnSpc>
              <a:spcBef>
                <a:spcPts val="101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Tooling</a:t>
            </a:r>
            <a:endParaRPr sz="2000">
              <a:latin typeface="Arial"/>
              <a:cs typeface="Arial"/>
            </a:endParaRPr>
          </a:p>
          <a:p>
            <a:pPr marL="698500" lvl="1" indent="-182880">
              <a:lnSpc>
                <a:spcPts val="2100"/>
              </a:lnSpc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Terraform,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Hashicorp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170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Libraries 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–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boto3,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fog,</a:t>
            </a:r>
            <a:r>
              <a:rPr sz="1800" spc="-3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apache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libcloud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16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Ansible,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chef,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puppet,</a:t>
            </a:r>
            <a:r>
              <a:rPr sz="1800" spc="-2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CFengine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170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AWS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Cloud</a:t>
            </a:r>
            <a:r>
              <a:rPr sz="18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1980564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4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advanced  </a:t>
            </a:r>
            <a:r>
              <a:rPr sz="3600" spc="-130" dirty="0">
                <a:solidFill>
                  <a:srgbClr val="FFFFFF"/>
                </a:solidFill>
                <a:latin typeface="Arial"/>
                <a:cs typeface="Arial"/>
              </a:rPr>
              <a:t>topics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920241"/>
            <a:ext cx="6976745" cy="3409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90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Saves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current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file</a:t>
            </a:r>
            <a:r>
              <a:rPr sz="18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85858"/>
                </a:solidFill>
                <a:latin typeface="Arial"/>
                <a:cs typeface="Arial"/>
              </a:rPr>
              <a:t>(s3,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consul,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etcd,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local)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4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Applies</a:t>
            </a:r>
            <a:r>
              <a:rPr sz="18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diff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current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apply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25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Provisioners</a:t>
            </a:r>
            <a:endParaRPr sz="20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Run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local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remove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scripts</a:t>
            </a:r>
            <a:r>
              <a:rPr sz="18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part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resource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creation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deletion.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bootstrap,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cleanup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before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destroy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4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Pre-post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custom</a:t>
            </a:r>
            <a:r>
              <a:rPr sz="1800" spc="-2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25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DRY 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don’t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repeat</a:t>
            </a:r>
            <a:r>
              <a:rPr sz="1800" spc="-2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yourself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4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Reuseable,</a:t>
            </a: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ex: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postgres</a:t>
            </a:r>
            <a:r>
              <a:rPr sz="18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db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instance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585858"/>
                </a:solidFill>
                <a:latin typeface="Arial"/>
                <a:cs typeface="Arial"/>
              </a:rPr>
              <a:t>s3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bucket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692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185418"/>
            <a:ext cx="1345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35" dirty="0">
                <a:solidFill>
                  <a:srgbClr val="40B9D2"/>
                </a:solidFill>
              </a:rPr>
              <a:t></a:t>
            </a:r>
            <a:r>
              <a:rPr sz="2000" spc="90" dirty="0">
                <a:solidFill>
                  <a:srgbClr val="40B9D2"/>
                </a:solidFill>
              </a:rPr>
              <a:t> </a:t>
            </a:r>
            <a:r>
              <a:rPr sz="2000" spc="-60" dirty="0">
                <a:solidFill>
                  <a:srgbClr val="585858"/>
                </a:solidFill>
              </a:rPr>
              <a:t>Imperative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451350" y="1453641"/>
            <a:ext cx="3749675" cy="995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84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Traditional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control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flow</a:t>
            </a:r>
            <a:r>
              <a:rPr sz="1800" spc="-3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8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Build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9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Python,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java, </a:t>
            </a:r>
            <a:r>
              <a:rPr sz="1800" spc="-105" dirty="0">
                <a:solidFill>
                  <a:srgbClr val="585858"/>
                </a:solidFill>
                <a:latin typeface="Arial"/>
                <a:cs typeface="Arial"/>
              </a:rPr>
              <a:t>c++,</a:t>
            </a:r>
            <a:r>
              <a:rPr sz="1800" spc="-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75" dirty="0">
                <a:solidFill>
                  <a:srgbClr val="585858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2904870"/>
            <a:ext cx="5308600" cy="190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Declarative</a:t>
            </a:r>
            <a:endParaRPr sz="20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90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JSON-like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Font typeface="Arial"/>
              <a:buChar char=""/>
              <a:tabLst>
                <a:tab pos="698500" algn="l"/>
              </a:tabLst>
            </a:pPr>
            <a:r>
              <a:rPr sz="1800" b="1" spc="-65" dirty="0">
                <a:solidFill>
                  <a:srgbClr val="585858"/>
                </a:solidFill>
                <a:latin typeface="Trebuchet MS"/>
                <a:cs typeface="Trebuchet MS"/>
              </a:rPr>
              <a:t>Define</a:t>
            </a:r>
            <a:r>
              <a:rPr sz="180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180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585858"/>
                </a:solidFill>
                <a:latin typeface="Trebuchet MS"/>
                <a:cs typeface="Trebuchet MS"/>
              </a:rPr>
              <a:t>outcomes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sz="18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should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Dependency</a:t>
            </a: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Graphing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4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Immutable;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everything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3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disposable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186563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Enter  </a:t>
            </a:r>
            <a:r>
              <a:rPr sz="3600" spc="-4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728218"/>
            <a:ext cx="611124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r>
              <a:rPr sz="2000" spc="175" dirty="0">
                <a:solidFill>
                  <a:srgbClr val="40B9D2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Terraform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35" dirty="0">
                <a:solidFill>
                  <a:srgbClr val="585858"/>
                </a:solidFill>
                <a:latin typeface="Arial"/>
                <a:cs typeface="Arial"/>
              </a:rPr>
              <a:t> a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tool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building,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changing,</a:t>
            </a:r>
            <a:r>
              <a:rPr sz="20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versioning 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infrastructure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safely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40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efficiently.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429257"/>
            <a:ext cx="7125334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1035" dirty="0">
                <a:solidFill>
                  <a:srgbClr val="40B9D2"/>
                </a:solidFill>
              </a:rPr>
              <a:t></a:t>
            </a:r>
            <a:r>
              <a:rPr sz="2000" spc="160" dirty="0">
                <a:solidFill>
                  <a:srgbClr val="40B9D2"/>
                </a:solidFill>
              </a:rPr>
              <a:t> </a:t>
            </a:r>
            <a:r>
              <a:rPr sz="2000" spc="-130" dirty="0">
                <a:solidFill>
                  <a:srgbClr val="585858"/>
                </a:solidFill>
              </a:rPr>
              <a:t>As</a:t>
            </a:r>
            <a:r>
              <a:rPr sz="2000" spc="-16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the</a:t>
            </a:r>
            <a:r>
              <a:rPr sz="2000" spc="-150" dirty="0">
                <a:solidFill>
                  <a:srgbClr val="585858"/>
                </a:solidFill>
              </a:rPr>
              <a:t> </a:t>
            </a:r>
            <a:r>
              <a:rPr sz="2000" spc="-30" dirty="0">
                <a:solidFill>
                  <a:srgbClr val="585858"/>
                </a:solidFill>
              </a:rPr>
              <a:t>configuration</a:t>
            </a:r>
            <a:r>
              <a:rPr sz="2000" spc="-195" dirty="0">
                <a:solidFill>
                  <a:srgbClr val="585858"/>
                </a:solidFill>
              </a:rPr>
              <a:t> </a:t>
            </a:r>
            <a:r>
              <a:rPr sz="2000" spc="-95" dirty="0">
                <a:solidFill>
                  <a:srgbClr val="585858"/>
                </a:solidFill>
              </a:rPr>
              <a:t>changes,</a:t>
            </a:r>
            <a:r>
              <a:rPr sz="2000" spc="-320" dirty="0">
                <a:solidFill>
                  <a:srgbClr val="585858"/>
                </a:solidFill>
              </a:rPr>
              <a:t> </a:t>
            </a:r>
            <a:r>
              <a:rPr sz="2000" spc="-50" dirty="0">
                <a:solidFill>
                  <a:srgbClr val="585858"/>
                </a:solidFill>
              </a:rPr>
              <a:t>Terraform</a:t>
            </a:r>
            <a:r>
              <a:rPr sz="2000" spc="-155" dirty="0">
                <a:solidFill>
                  <a:srgbClr val="585858"/>
                </a:solidFill>
              </a:rPr>
              <a:t> </a:t>
            </a:r>
            <a:r>
              <a:rPr sz="2000" spc="-85" dirty="0">
                <a:solidFill>
                  <a:srgbClr val="585858"/>
                </a:solidFill>
              </a:rPr>
              <a:t>is</a:t>
            </a:r>
            <a:r>
              <a:rPr sz="2000" spc="-160" dirty="0">
                <a:solidFill>
                  <a:srgbClr val="585858"/>
                </a:solidFill>
              </a:rPr>
              <a:t> </a:t>
            </a:r>
            <a:r>
              <a:rPr sz="2000" spc="-70" dirty="0">
                <a:solidFill>
                  <a:srgbClr val="585858"/>
                </a:solidFill>
              </a:rPr>
              <a:t>able</a:t>
            </a:r>
            <a:r>
              <a:rPr sz="2000" spc="-165" dirty="0">
                <a:solidFill>
                  <a:srgbClr val="585858"/>
                </a:solidFill>
              </a:rPr>
              <a:t> </a:t>
            </a:r>
            <a:r>
              <a:rPr sz="2000" spc="45" dirty="0">
                <a:solidFill>
                  <a:srgbClr val="585858"/>
                </a:solidFill>
              </a:rPr>
              <a:t>to</a:t>
            </a:r>
            <a:r>
              <a:rPr sz="2000" spc="-150" dirty="0">
                <a:solidFill>
                  <a:srgbClr val="585858"/>
                </a:solidFill>
              </a:rPr>
              <a:t> </a:t>
            </a:r>
            <a:r>
              <a:rPr sz="2000" spc="-35" dirty="0">
                <a:solidFill>
                  <a:srgbClr val="585858"/>
                </a:solidFill>
              </a:rPr>
              <a:t>determine</a:t>
            </a:r>
            <a:r>
              <a:rPr sz="2000" spc="-140" dirty="0">
                <a:solidFill>
                  <a:srgbClr val="585858"/>
                </a:solidFill>
              </a:rPr>
              <a:t> </a:t>
            </a:r>
            <a:r>
              <a:rPr sz="2000" spc="-55" dirty="0">
                <a:solidFill>
                  <a:srgbClr val="585858"/>
                </a:solidFill>
              </a:rPr>
              <a:t>what  </a:t>
            </a:r>
            <a:r>
              <a:rPr sz="2000" spc="-85" dirty="0">
                <a:solidFill>
                  <a:srgbClr val="585858"/>
                </a:solidFill>
              </a:rPr>
              <a:t>changed </a:t>
            </a:r>
            <a:r>
              <a:rPr sz="2000" spc="-80" dirty="0">
                <a:solidFill>
                  <a:srgbClr val="585858"/>
                </a:solidFill>
              </a:rPr>
              <a:t>and </a:t>
            </a:r>
            <a:r>
              <a:rPr sz="2000" spc="-65" dirty="0">
                <a:solidFill>
                  <a:srgbClr val="585858"/>
                </a:solidFill>
              </a:rPr>
              <a:t>create </a:t>
            </a:r>
            <a:r>
              <a:rPr sz="2000" spc="-40" dirty="0">
                <a:solidFill>
                  <a:srgbClr val="585858"/>
                </a:solidFill>
              </a:rPr>
              <a:t>incremental </a:t>
            </a:r>
            <a:r>
              <a:rPr sz="2000" spc="-55" dirty="0">
                <a:solidFill>
                  <a:srgbClr val="585858"/>
                </a:solidFill>
              </a:rPr>
              <a:t>execution </a:t>
            </a:r>
            <a:r>
              <a:rPr sz="2000" spc="-85" dirty="0">
                <a:solidFill>
                  <a:srgbClr val="585858"/>
                </a:solidFill>
              </a:rPr>
              <a:t>plans </a:t>
            </a:r>
            <a:r>
              <a:rPr sz="2000" spc="-45" dirty="0">
                <a:solidFill>
                  <a:srgbClr val="585858"/>
                </a:solidFill>
              </a:rPr>
              <a:t>which </a:t>
            </a:r>
            <a:r>
              <a:rPr sz="2000" spc="-110" dirty="0">
                <a:solidFill>
                  <a:srgbClr val="585858"/>
                </a:solidFill>
              </a:rPr>
              <a:t>can </a:t>
            </a:r>
            <a:r>
              <a:rPr sz="2000" spc="-85" dirty="0">
                <a:solidFill>
                  <a:srgbClr val="585858"/>
                </a:solidFill>
              </a:rPr>
              <a:t>be  </a:t>
            </a:r>
            <a:r>
              <a:rPr sz="2000" spc="-45" dirty="0">
                <a:solidFill>
                  <a:srgbClr val="585858"/>
                </a:solidFill>
              </a:rPr>
              <a:t>applied.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pc="-90" dirty="0"/>
              <a:t>Cloud</a:t>
            </a:r>
            <a:r>
              <a:rPr spc="-170" dirty="0"/>
              <a:t> </a:t>
            </a:r>
            <a:r>
              <a:rPr spc="-55" dirty="0"/>
              <a:t>agnostic</a:t>
            </a: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pc="-155" dirty="0"/>
              <a:t>JSON</a:t>
            </a:r>
            <a:r>
              <a:rPr spc="-175" dirty="0"/>
              <a:t> </a:t>
            </a:r>
            <a:r>
              <a:rPr spc="-35" dirty="0"/>
              <a:t>like</a:t>
            </a:r>
            <a:r>
              <a:rPr spc="-160" dirty="0"/>
              <a:t> </a:t>
            </a:r>
            <a:r>
              <a:rPr spc="-60" dirty="0"/>
              <a:t>syntax,</a:t>
            </a:r>
            <a:r>
              <a:rPr spc="-175" dirty="0"/>
              <a:t> </a:t>
            </a:r>
            <a:r>
              <a:rPr spc="-155" dirty="0"/>
              <a:t>HCL </a:t>
            </a:r>
            <a:r>
              <a:rPr spc="25" dirty="0"/>
              <a:t>(.tf</a:t>
            </a:r>
            <a:r>
              <a:rPr spc="-160" dirty="0"/>
              <a:t> </a:t>
            </a:r>
            <a:r>
              <a:rPr dirty="0"/>
              <a:t>file</a:t>
            </a:r>
            <a:r>
              <a:rPr spc="-175" dirty="0"/>
              <a:t> </a:t>
            </a:r>
            <a:r>
              <a:rPr spc="-65" dirty="0"/>
              <a:t>extension)</a:t>
            </a:r>
          </a:p>
          <a:p>
            <a:pPr marL="698500" lvl="1" indent="-182880">
              <a:lnSpc>
                <a:spcPct val="100000"/>
              </a:lnSpc>
              <a:spcBef>
                <a:spcPts val="90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u="heavy" spc="-2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2"/>
              </a:rPr>
              <a:t>https://www.terraform.io/docs/configuration/syntax.html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255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pc="-65" dirty="0"/>
              <a:t>Standalone</a:t>
            </a:r>
            <a:r>
              <a:rPr spc="-190" dirty="0"/>
              <a:t> </a:t>
            </a:r>
            <a:r>
              <a:rPr spc="-50" dirty="0"/>
              <a:t>binary,</a:t>
            </a:r>
            <a:r>
              <a:rPr spc="-155" dirty="0"/>
              <a:t> </a:t>
            </a:r>
            <a:r>
              <a:rPr spc="15" dirty="0"/>
              <a:t>written</a:t>
            </a:r>
            <a:r>
              <a:rPr spc="-165" dirty="0"/>
              <a:t> </a:t>
            </a:r>
            <a:r>
              <a:rPr spc="-20" dirty="0"/>
              <a:t>in</a:t>
            </a:r>
            <a:r>
              <a:rPr spc="-245" dirty="0"/>
              <a:t> </a:t>
            </a:r>
            <a:r>
              <a:rPr spc="-75" dirty="0"/>
              <a:t>Golang,</a:t>
            </a:r>
            <a:r>
              <a:rPr spc="-165" dirty="0"/>
              <a:t> </a:t>
            </a:r>
            <a:r>
              <a:rPr spc="-45" dirty="0"/>
              <a:t>cross-platform</a:t>
            </a: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Char char=""/>
              <a:tabLst>
                <a:tab pos="195580" algn="l"/>
              </a:tabLst>
            </a:pPr>
            <a:r>
              <a:rPr spc="-80" dirty="0"/>
              <a:t>Leader</a:t>
            </a:r>
            <a:r>
              <a:rPr spc="-155" dirty="0"/>
              <a:t> </a:t>
            </a:r>
            <a:r>
              <a:rPr spc="-15" dirty="0"/>
              <a:t>in</a:t>
            </a:r>
            <a:r>
              <a:rPr spc="-175" dirty="0"/>
              <a:t> </a:t>
            </a:r>
            <a:r>
              <a:rPr spc="-65" dirty="0"/>
              <a:t>Infra-as-code</a:t>
            </a:r>
            <a:r>
              <a:rPr spc="-180" dirty="0"/>
              <a:t> </a:t>
            </a:r>
            <a:r>
              <a:rPr spc="-110" dirty="0"/>
              <a:t>space,</a:t>
            </a:r>
            <a:r>
              <a:rPr spc="-170" dirty="0"/>
              <a:t> </a:t>
            </a:r>
            <a:r>
              <a:rPr spc="-125" dirty="0"/>
              <a:t>11,000+</a:t>
            </a:r>
            <a:r>
              <a:rPr spc="-190" dirty="0"/>
              <a:t> </a:t>
            </a:r>
            <a:r>
              <a:rPr spc="-80" dirty="0"/>
              <a:t>stars</a:t>
            </a:r>
            <a:r>
              <a:rPr spc="-145" dirty="0"/>
              <a:t> </a:t>
            </a:r>
            <a:r>
              <a:rPr spc="-55" dirty="0"/>
              <a:t>on</a:t>
            </a:r>
            <a:r>
              <a:rPr spc="-180" dirty="0"/>
              <a:t> </a:t>
            </a:r>
            <a:r>
              <a:rPr spc="-15" dirty="0"/>
              <a:t>github</a:t>
            </a:r>
          </a:p>
          <a:p>
            <a:pPr marL="698500" lvl="1" indent="-182880">
              <a:lnSpc>
                <a:spcPct val="100000"/>
              </a:lnSpc>
              <a:spcBef>
                <a:spcPts val="90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Open</a:t>
            </a:r>
            <a:r>
              <a:rPr sz="18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Very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active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development</a:t>
            </a:r>
            <a:r>
              <a:rPr sz="1800" spc="-2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You 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contribute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submit</a:t>
            </a:r>
            <a:r>
              <a:rPr sz="18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issues,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698500" lvl="1" indent="-18288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"/>
              <a:tabLst>
                <a:tab pos="698500" algn="l"/>
              </a:tabLst>
            </a:pP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https://github.com/hashicorp/terraform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40990"/>
            <a:ext cx="173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724" y="3328238"/>
            <a:ext cx="209613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3734" y="784987"/>
            <a:ext cx="465709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40" dirty="0">
                <a:latin typeface="Arial"/>
                <a:cs typeface="Arial"/>
              </a:rPr>
              <a:t>#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Create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new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RHEL74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virtual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machine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on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AWS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40" dirty="0">
                <a:latin typeface="Arial"/>
                <a:cs typeface="Arial"/>
              </a:rPr>
              <a:t>#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u="sng" spc="-2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2"/>
              </a:rPr>
              <a:t>https://www.terraform.io/docs/providers/aws/r/instance.html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65" dirty="0">
                <a:solidFill>
                  <a:srgbClr val="FF0000"/>
                </a:solidFill>
                <a:latin typeface="Trebuchet MS"/>
                <a:cs typeface="Trebuchet MS"/>
              </a:rPr>
              <a:t>provider </a:t>
            </a:r>
            <a:r>
              <a:rPr sz="1400" spc="-35" dirty="0">
                <a:latin typeface="Arial"/>
                <a:cs typeface="Arial"/>
              </a:rPr>
              <a:t>"aws”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region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”eu-west-1"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734" y="2278761"/>
            <a:ext cx="2409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latin typeface="Trebuchet MS"/>
                <a:cs typeface="Trebuchet MS"/>
              </a:rPr>
              <a:t>resource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Arial"/>
                <a:cs typeface="Arial"/>
              </a:rPr>
              <a:t>"aws_instance”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”vm1”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5985" y="2705481"/>
            <a:ext cx="2402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91565" algn="l"/>
              </a:tabLst>
            </a:pPr>
            <a:r>
              <a:rPr sz="1400" spc="-30" dirty="0">
                <a:latin typeface="Arial"/>
                <a:cs typeface="Arial"/>
              </a:rPr>
              <a:t>ami	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"ami-c90195b0"  </a:t>
            </a:r>
            <a:r>
              <a:rPr sz="1400" spc="-40" dirty="0">
                <a:latin typeface="Arial"/>
                <a:cs typeface="Arial"/>
              </a:rPr>
              <a:t>instance_type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"t2.micro"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5985" y="3345941"/>
            <a:ext cx="175450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Arial"/>
                <a:cs typeface="Arial"/>
              </a:rPr>
              <a:t>tags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Name </a:t>
            </a:r>
            <a:r>
              <a:rPr sz="1400" spc="-100" dirty="0">
                <a:latin typeface="Arial"/>
                <a:cs typeface="Arial"/>
              </a:rPr>
              <a:t>= </a:t>
            </a:r>
            <a:r>
              <a:rPr sz="1400" spc="-25" dirty="0">
                <a:latin typeface="Arial"/>
                <a:cs typeface="Arial"/>
              </a:rPr>
              <a:t>"HelloWorld”  </a:t>
            </a:r>
            <a:r>
              <a:rPr sz="1400" spc="-40" dirty="0">
                <a:latin typeface="Arial"/>
                <a:cs typeface="Arial"/>
              </a:rPr>
              <a:t>costcentre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“307100”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3734" y="4412741"/>
            <a:ext cx="79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40990"/>
            <a:ext cx="173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724" y="3328238"/>
            <a:ext cx="209613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3734" y="784987"/>
            <a:ext cx="465709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40" dirty="0">
                <a:latin typeface="Arial"/>
                <a:cs typeface="Arial"/>
              </a:rPr>
              <a:t>#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Create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new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RHEL74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virtual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machine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on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AWS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40" dirty="0">
                <a:latin typeface="Arial"/>
                <a:cs typeface="Arial"/>
              </a:rPr>
              <a:t>#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u="sng" spc="-2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2"/>
              </a:rPr>
              <a:t>https://www.terraform.io/docs/providers/aws/r/instance.html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65" dirty="0">
                <a:solidFill>
                  <a:srgbClr val="FF0000"/>
                </a:solidFill>
                <a:latin typeface="Trebuchet MS"/>
                <a:cs typeface="Trebuchet MS"/>
              </a:rPr>
              <a:t>provider </a:t>
            </a:r>
            <a:r>
              <a:rPr sz="1400" spc="-35" dirty="0">
                <a:latin typeface="Arial"/>
                <a:cs typeface="Arial"/>
              </a:rPr>
              <a:t>"aws”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region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”eu-west-1"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734" y="2278761"/>
            <a:ext cx="474281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047239" indent="-45720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latin typeface="Trebuchet MS"/>
                <a:cs typeface="Trebuchet MS"/>
              </a:rPr>
              <a:t>resource </a:t>
            </a:r>
            <a:r>
              <a:rPr sz="1400" spc="-45" dirty="0">
                <a:latin typeface="Arial"/>
                <a:cs typeface="Arial"/>
              </a:rPr>
              <a:t>"aws_key_pair” </a:t>
            </a:r>
            <a:r>
              <a:rPr sz="1400" spc="-50" dirty="0">
                <a:latin typeface="Arial"/>
                <a:cs typeface="Arial"/>
              </a:rPr>
              <a:t>“ssh_key”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  </a:t>
            </a:r>
            <a:r>
              <a:rPr sz="1400" spc="-60" dirty="0">
                <a:latin typeface="Arial"/>
                <a:cs typeface="Arial"/>
              </a:rPr>
              <a:t>key_name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"deployer-key"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45" dirty="0">
                <a:latin typeface="Arial"/>
                <a:cs typeface="Arial"/>
              </a:rPr>
              <a:t>public_key </a:t>
            </a:r>
            <a:r>
              <a:rPr sz="1400" spc="-100" dirty="0">
                <a:latin typeface="Arial"/>
                <a:cs typeface="Arial"/>
              </a:rPr>
              <a:t>= </a:t>
            </a:r>
            <a:r>
              <a:rPr sz="1400" spc="-70" dirty="0">
                <a:latin typeface="Arial"/>
                <a:cs typeface="Arial"/>
              </a:rPr>
              <a:t>"ssh-rsa </a:t>
            </a:r>
            <a:r>
              <a:rPr sz="1400" spc="-20" dirty="0">
                <a:latin typeface="Arial"/>
                <a:cs typeface="Arial"/>
              </a:rPr>
              <a:t>..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2xwWdhXmXSrbX8ZbabVohBK41"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3734" y="3345941"/>
            <a:ext cx="2409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latin typeface="Trebuchet MS"/>
                <a:cs typeface="Trebuchet MS"/>
              </a:rPr>
              <a:t>resource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Arial"/>
                <a:cs typeface="Arial"/>
              </a:rPr>
              <a:t>"aws_instance”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”vm1”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5985" y="3772661"/>
            <a:ext cx="240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z="1400" spc="-30" dirty="0">
                <a:latin typeface="Arial"/>
                <a:cs typeface="Arial"/>
              </a:rPr>
              <a:t>ami	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"ami-c90195b0"  </a:t>
            </a:r>
            <a:r>
              <a:rPr sz="1400" spc="-40" dirty="0">
                <a:latin typeface="Arial"/>
                <a:cs typeface="Arial"/>
              </a:rPr>
              <a:t>instance_type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"t2.micro”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3734" y="4412741"/>
            <a:ext cx="347726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006FC0"/>
                </a:solidFill>
                <a:latin typeface="Trebuchet MS"/>
                <a:cs typeface="Trebuchet MS"/>
              </a:rPr>
              <a:t>key_name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“${aws_key_pair.ssh_key}”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</a:pPr>
            <a:r>
              <a:rPr sz="1400" spc="-45" dirty="0">
                <a:latin typeface="Arial"/>
                <a:cs typeface="Arial"/>
              </a:rPr>
              <a:t>tags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45160" marR="1235075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Name </a:t>
            </a:r>
            <a:r>
              <a:rPr sz="1400" spc="-100" dirty="0">
                <a:latin typeface="Arial"/>
                <a:cs typeface="Arial"/>
              </a:rPr>
              <a:t>= </a:t>
            </a:r>
            <a:r>
              <a:rPr sz="1400" spc="-25" dirty="0">
                <a:latin typeface="Arial"/>
                <a:cs typeface="Arial"/>
              </a:rPr>
              <a:t>"HelloWorld”  </a:t>
            </a:r>
            <a:r>
              <a:rPr sz="1400" spc="-40" dirty="0">
                <a:latin typeface="Arial"/>
                <a:cs typeface="Arial"/>
              </a:rPr>
              <a:t>costcentre </a:t>
            </a:r>
            <a:r>
              <a:rPr sz="1400" spc="-100" dirty="0">
                <a:latin typeface="Arial"/>
                <a:cs typeface="Arial"/>
              </a:rPr>
              <a:t>=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“307100”</a:t>
            </a:r>
            <a:endParaRPr sz="14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40990"/>
            <a:ext cx="2499995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3890"/>
              </a:lnSpc>
              <a:spcBef>
                <a:spcPts val="5"/>
              </a:spcBef>
            </a:pP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Dependency 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spc="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4111" y="1924811"/>
            <a:ext cx="5942076" cy="3964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6975" y="1144905"/>
            <a:ext cx="41541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40" dirty="0">
                <a:latin typeface="Arial"/>
                <a:cs typeface="Arial"/>
              </a:rPr>
              <a:t>#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https</a:t>
            </a:r>
            <a:r>
              <a:rPr sz="1400" spc="-25" dirty="0">
                <a:latin typeface="Arial"/>
                <a:cs typeface="Arial"/>
                <a:hlinkClick r:id="rId3"/>
              </a:rPr>
              <a:t>://w</a:t>
            </a:r>
            <a:r>
              <a:rPr sz="1400" spc="-25" dirty="0">
                <a:latin typeface="Arial"/>
                <a:cs typeface="Arial"/>
              </a:rPr>
              <a:t>ww</a:t>
            </a:r>
            <a:r>
              <a:rPr sz="1400" spc="-25" dirty="0">
                <a:latin typeface="Arial"/>
                <a:cs typeface="Arial"/>
                <a:hlinkClick r:id="rId3"/>
              </a:rPr>
              <a:t>.terraform.io/docs/commands/graph.h</a:t>
            </a:r>
            <a:r>
              <a:rPr sz="1400" spc="-2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  <a:hlinkClick r:id="rId3"/>
              </a:rPr>
              <a:t>ml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$ </a:t>
            </a:r>
            <a:r>
              <a:rPr sz="1400" spc="-10" dirty="0">
                <a:latin typeface="Arial"/>
                <a:cs typeface="Arial"/>
              </a:rPr>
              <a:t>terraform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175069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Providers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64635" y="1761744"/>
            <a:ext cx="7710170" cy="4959350"/>
            <a:chOff x="3564635" y="1761744"/>
            <a:chExt cx="7710170" cy="4959350"/>
          </a:xfrm>
        </p:grpSpPr>
        <p:sp>
          <p:nvSpPr>
            <p:cNvPr id="4" name="object 4"/>
            <p:cNvSpPr/>
            <p:nvPr/>
          </p:nvSpPr>
          <p:spPr>
            <a:xfrm>
              <a:off x="3564635" y="1761744"/>
              <a:ext cx="6289548" cy="4853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1147" y="5189220"/>
              <a:ext cx="3613404" cy="1531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6303" y="5294376"/>
              <a:ext cx="3403092" cy="132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4265" y="744727"/>
            <a:ext cx="6148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provider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is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responsible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understanding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API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interactions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and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exposing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resources.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Providers</a:t>
            </a:r>
            <a:r>
              <a:rPr spc="-105" dirty="0"/>
              <a:t> </a:t>
            </a:r>
            <a:r>
              <a:rPr spc="-40" dirty="0"/>
              <a:t>generally</a:t>
            </a:r>
            <a:r>
              <a:rPr spc="-100" dirty="0"/>
              <a:t> </a:t>
            </a:r>
            <a:r>
              <a:rPr spc="-60" dirty="0"/>
              <a:t>are</a:t>
            </a:r>
            <a:r>
              <a:rPr spc="-105" dirty="0"/>
              <a:t> </a:t>
            </a:r>
            <a:r>
              <a:rPr spc="-65" dirty="0"/>
              <a:t>an</a:t>
            </a:r>
            <a:r>
              <a:rPr spc="-100" dirty="0"/>
              <a:t> IaaS</a:t>
            </a:r>
            <a:r>
              <a:rPr spc="-105" dirty="0"/>
              <a:t> </a:t>
            </a:r>
            <a:r>
              <a:rPr spc="-45" dirty="0"/>
              <a:t>(e.g.</a:t>
            </a:r>
            <a:r>
              <a:rPr spc="-170" dirty="0"/>
              <a:t> </a:t>
            </a:r>
            <a:r>
              <a:rPr spc="-95" dirty="0"/>
              <a:t>AWS,</a:t>
            </a:r>
            <a:r>
              <a:rPr spc="-150" dirty="0"/>
              <a:t> </a:t>
            </a:r>
            <a:r>
              <a:rPr spc="-165" dirty="0"/>
              <a:t>GCP,</a:t>
            </a:r>
            <a:r>
              <a:rPr spc="-120" dirty="0"/>
              <a:t> </a:t>
            </a:r>
            <a:r>
              <a:rPr spc="-20" dirty="0"/>
              <a:t>Microsoft</a:t>
            </a:r>
            <a:r>
              <a:rPr spc="-140" dirty="0"/>
              <a:t> </a:t>
            </a:r>
            <a:r>
              <a:rPr spc="-50" dirty="0"/>
              <a:t>Azure,</a:t>
            </a:r>
            <a:r>
              <a:rPr spc="-160" dirty="0"/>
              <a:t> </a:t>
            </a:r>
            <a:r>
              <a:rPr spc="-55" dirty="0"/>
              <a:t>OpenStack),</a:t>
            </a:r>
            <a:r>
              <a:rPr spc="-110" dirty="0"/>
              <a:t> </a:t>
            </a:r>
            <a:r>
              <a:rPr spc="-125" dirty="0"/>
              <a:t>PaaS</a:t>
            </a:r>
            <a:r>
              <a:rPr spc="-100" dirty="0"/>
              <a:t> </a:t>
            </a:r>
            <a:r>
              <a:rPr spc="-45" dirty="0"/>
              <a:t>(e.g.</a:t>
            </a:r>
            <a:r>
              <a:rPr spc="-110" dirty="0"/>
              <a:t> </a:t>
            </a:r>
            <a:r>
              <a:rPr spc="-45" dirty="0"/>
              <a:t>Heroku),</a:t>
            </a:r>
            <a:r>
              <a:rPr spc="-80" dirty="0"/>
              <a:t> </a:t>
            </a:r>
            <a:r>
              <a:rPr spc="-20" dirty="0"/>
              <a:t>or  </a:t>
            </a:r>
            <a:r>
              <a:rPr spc="-130" dirty="0"/>
              <a:t>SaaS </a:t>
            </a:r>
            <a:r>
              <a:rPr spc="-75" dirty="0"/>
              <a:t>services </a:t>
            </a:r>
            <a:r>
              <a:rPr spc="-45" dirty="0"/>
              <a:t>(e.g. </a:t>
            </a:r>
            <a:r>
              <a:rPr spc="-40" dirty="0"/>
              <a:t>Terraform </a:t>
            </a:r>
            <a:r>
              <a:rPr spc="-45" dirty="0"/>
              <a:t>Enterprise, DNSimple, </a:t>
            </a:r>
            <a:r>
              <a:rPr spc="-60" dirty="0"/>
              <a:t>CloudFlare).  </a:t>
            </a:r>
            <a:r>
              <a:rPr u="sng" spc="-2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hlinkClick r:id="rId5"/>
              </a:rPr>
              <a:t>https://www.terraform.io/docs/providers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2200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FFFFFF"/>
                </a:solidFill>
              </a:rPr>
              <a:t>Demo</a:t>
            </a:r>
            <a:r>
              <a:rPr sz="3600" spc="-459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time!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13734" y="784987"/>
            <a:ext cx="4709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latin typeface="Arial"/>
                <a:cs typeface="Arial"/>
              </a:rPr>
              <a:t>Download </a:t>
            </a:r>
            <a:r>
              <a:rPr sz="1400" spc="-10" dirty="0">
                <a:latin typeface="Arial"/>
                <a:cs typeface="Arial"/>
              </a:rPr>
              <a:t>terraform: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https</a:t>
            </a:r>
            <a:r>
              <a:rPr sz="1400" spc="-20" dirty="0">
                <a:latin typeface="Arial"/>
                <a:cs typeface="Arial"/>
                <a:hlinkClick r:id="rId2"/>
              </a:rPr>
              <a:t>://w</a:t>
            </a:r>
            <a:r>
              <a:rPr sz="1400" spc="-20" dirty="0">
                <a:latin typeface="Arial"/>
                <a:cs typeface="Arial"/>
              </a:rPr>
              <a:t>ww</a:t>
            </a:r>
            <a:r>
              <a:rPr sz="1400" spc="-20" dirty="0">
                <a:latin typeface="Arial"/>
                <a:cs typeface="Arial"/>
                <a:hlinkClick r:id="rId2"/>
              </a:rPr>
              <a:t>.terraform.io/downloads.html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0752" y="1123188"/>
            <a:ext cx="5843015" cy="492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704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Infrastructure as code  using Terraform</vt:lpstr>
      <vt:lpstr> What is Infrastructure as code</vt:lpstr>
      <vt:lpstr> Imperative</vt:lpstr>
      <vt:lpstr> As the configuration changes, Terraform is able to determine what  changed and create incremental execution plans which can be  applied.</vt:lpstr>
      <vt:lpstr>PowerPoint Presentation</vt:lpstr>
      <vt:lpstr>PowerPoint Presentation</vt:lpstr>
      <vt:lpstr>PowerPoint Presentation</vt:lpstr>
      <vt:lpstr>Providers generally are an IaaS (e.g. AWS, GCP, Microsoft Azure, OpenStack), PaaS (e.g. Heroku), or  SaaS services (e.g. Terraform Enterprise, DNSimple, CloudFlare).  https://www.terraform.io/docs/providers</vt:lpstr>
      <vt:lpstr>Demo time!</vt:lpstr>
      <vt:lpstr>Terraform: init</vt:lpstr>
      <vt:lpstr>Terraform:  validate</vt:lpstr>
      <vt:lpstr>Terraform:  plan</vt:lpstr>
      <vt:lpstr>Terraform:  apply</vt:lpstr>
      <vt:lpstr>Terraform:  apply</vt:lpstr>
      <vt:lpstr>Terraform:  show</vt:lpstr>
      <vt:lpstr>AWS console  view</vt:lpstr>
      <vt:lpstr>Terraform:  destroy</vt:lpstr>
      <vt:lpstr>AWS console  view</vt:lpstr>
      <vt:lpstr>IDE Support  (optional but  essential)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 using Terraform</dc:title>
  <cp:lastModifiedBy>Krishna Murthy P</cp:lastModifiedBy>
  <cp:revision>1</cp:revision>
  <dcterms:created xsi:type="dcterms:W3CDTF">2021-01-12T00:03:13Z</dcterms:created>
  <dcterms:modified xsi:type="dcterms:W3CDTF">2021-01-12T01:50:22Z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