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9229" y="1997075"/>
            <a:ext cx="419354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76738" y="4124293"/>
            <a:ext cx="7238523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444444"/>
                </a:solidFill>
                <a:latin typeface="Play"/>
                <a:cs typeface="Pla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20"/>
              </a:lnSpc>
            </a:pPr>
            <a:r>
              <a:rPr dirty="0"/>
              <a:t>2 .</a:t>
            </a:r>
            <a:r>
              <a:rPr spc="-2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6848475"/>
                </a:moveTo>
                <a:lnTo>
                  <a:pt x="0" y="6848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4847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Play"/>
                <a:cs typeface="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20"/>
              </a:lnSpc>
            </a:pPr>
            <a:r>
              <a:rPr dirty="0"/>
              <a:t>2 .</a:t>
            </a:r>
            <a:r>
              <a:rPr spc="-2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6848475"/>
                </a:moveTo>
                <a:lnTo>
                  <a:pt x="0" y="6848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4847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8000" y="952500"/>
            <a:ext cx="4572000" cy="2390775"/>
          </a:xfrm>
          <a:custGeom>
            <a:avLst/>
            <a:gdLst/>
            <a:ahLst/>
            <a:cxnLst/>
            <a:rect l="l" t="t" r="r" b="b"/>
            <a:pathLst>
              <a:path w="4572000" h="2390775">
                <a:moveTo>
                  <a:pt x="4572000" y="2390775"/>
                </a:moveTo>
                <a:lnTo>
                  <a:pt x="0" y="2390775"/>
                </a:lnTo>
                <a:lnTo>
                  <a:pt x="0" y="0"/>
                </a:lnTo>
                <a:lnTo>
                  <a:pt x="4572000" y="0"/>
                </a:lnTo>
                <a:lnTo>
                  <a:pt x="4572000" y="239077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8000" y="3495675"/>
            <a:ext cx="4572000" cy="2390775"/>
          </a:xfrm>
          <a:custGeom>
            <a:avLst/>
            <a:gdLst/>
            <a:ahLst/>
            <a:cxnLst/>
            <a:rect l="l" t="t" r="r" b="b"/>
            <a:pathLst>
              <a:path w="4572000" h="2390775">
                <a:moveTo>
                  <a:pt x="4572000" y="2390775"/>
                </a:moveTo>
                <a:lnTo>
                  <a:pt x="0" y="2390775"/>
                </a:lnTo>
                <a:lnTo>
                  <a:pt x="0" y="0"/>
                </a:lnTo>
                <a:lnTo>
                  <a:pt x="4572000" y="0"/>
                </a:lnTo>
                <a:lnTo>
                  <a:pt x="4572000" y="239077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2000" y="952500"/>
            <a:ext cx="5334000" cy="4933950"/>
          </a:xfrm>
          <a:custGeom>
            <a:avLst/>
            <a:gdLst/>
            <a:ahLst/>
            <a:cxnLst/>
            <a:rect l="l" t="t" r="r" b="b"/>
            <a:pathLst>
              <a:path w="5334000" h="4933950">
                <a:moveTo>
                  <a:pt x="5334000" y="4933950"/>
                </a:moveTo>
                <a:lnTo>
                  <a:pt x="0" y="4933950"/>
                </a:lnTo>
                <a:lnTo>
                  <a:pt x="0" y="0"/>
                </a:lnTo>
                <a:lnTo>
                  <a:pt x="5334000" y="0"/>
                </a:lnTo>
                <a:lnTo>
                  <a:pt x="5334000" y="493395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Play"/>
                <a:cs typeface="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20"/>
              </a:lnSpc>
            </a:pPr>
            <a:r>
              <a:rPr dirty="0"/>
              <a:t>2 .</a:t>
            </a:r>
            <a:r>
              <a:rPr spc="-2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6848475"/>
                </a:moveTo>
                <a:lnTo>
                  <a:pt x="0" y="6848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48475"/>
                </a:lnTo>
                <a:close/>
              </a:path>
            </a:pathLst>
          </a:custGeom>
          <a:solidFill>
            <a:srgbClr val="156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Play"/>
                <a:cs typeface="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20"/>
              </a:lnSpc>
            </a:pPr>
            <a:r>
              <a:rPr dirty="0"/>
              <a:t>2 .</a:t>
            </a:r>
            <a:r>
              <a:rPr spc="-2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6848475"/>
                </a:moveTo>
                <a:lnTo>
                  <a:pt x="0" y="6848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48475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20"/>
              </a:lnSpc>
            </a:pPr>
            <a:r>
              <a:rPr dirty="0"/>
              <a:t>2 .</a:t>
            </a:r>
            <a:r>
              <a:rPr spc="-2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1198" y="2044700"/>
            <a:ext cx="6629603" cy="275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lay"/>
                <a:cs typeface="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0" y="1857375"/>
            <a:ext cx="10668000" cy="179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2873" y="6590217"/>
            <a:ext cx="29337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20"/>
              </a:lnSpc>
            </a:pPr>
            <a:r>
              <a:rPr dirty="0"/>
              <a:t>2 .</a:t>
            </a:r>
            <a:r>
              <a:rPr spc="-2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0" y="5791200"/>
            <a:ext cx="4841875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What </a:t>
            </a:r>
            <a:r>
              <a:rPr spc="114" dirty="0"/>
              <a:t>about </a:t>
            </a:r>
            <a:r>
              <a:rPr spc="130" dirty="0"/>
              <a:t>the </a:t>
            </a:r>
            <a:r>
              <a:rPr spc="100" dirty="0"/>
              <a:t>bad</a:t>
            </a:r>
            <a:r>
              <a:rPr spc="-30" dirty="0"/>
              <a:t> </a:t>
            </a:r>
            <a:r>
              <a:rPr spc="-5" dirty="0"/>
              <a:t>guys?</a:t>
            </a: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5 .</a:t>
            </a:r>
            <a:r>
              <a:rPr spc="-200" dirty="0"/>
              <a:t> </a:t>
            </a:r>
            <a:r>
              <a:rPr dirty="0"/>
              <a:t>2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950181B-F43D-4C43-BAD0-D4D132CE2D98}"/>
              </a:ext>
            </a:extLst>
          </p:cNvPr>
          <p:cNvSpPr txBox="1">
            <a:spLocks/>
          </p:cNvSpPr>
          <p:nvPr/>
        </p:nvSpPr>
        <p:spPr>
          <a:xfrm>
            <a:off x="914400" y="685800"/>
            <a:ext cx="3001010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lay"/>
                <a:ea typeface="+mj-ea"/>
                <a:cs typeface="Play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90"/>
              <a:t>Security </a:t>
            </a:r>
            <a:r>
              <a:rPr lang="en-US" kern="0"/>
              <a:t>is</a:t>
            </a:r>
            <a:r>
              <a:rPr lang="en-US" kern="0" spc="25"/>
              <a:t> </a:t>
            </a:r>
            <a:r>
              <a:rPr lang="en-US" kern="0" spc="120"/>
              <a:t>hard.</a:t>
            </a:r>
            <a:endParaRPr lang="en-US" kern="0" spc="12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C13725F-CDD5-4677-B56E-961C2CD4B760}"/>
              </a:ext>
            </a:extLst>
          </p:cNvPr>
          <p:cNvSpPr txBox="1">
            <a:spLocks/>
          </p:cNvSpPr>
          <p:nvPr/>
        </p:nvSpPr>
        <p:spPr>
          <a:xfrm>
            <a:off x="7888287" y="432435"/>
            <a:ext cx="4060825" cy="977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lay"/>
                <a:ea typeface="+mj-ea"/>
                <a:cs typeface="Play"/>
              </a:defRPr>
            </a:lvl1pPr>
          </a:lstStyle>
          <a:p>
            <a:pPr marL="563245" marR="5080" indent="-551180">
              <a:lnSpc>
                <a:spcPct val="107800"/>
              </a:lnSpc>
              <a:spcBef>
                <a:spcPts val="90"/>
              </a:spcBef>
            </a:pPr>
            <a:r>
              <a:rPr lang="en-US" kern="0" spc="110"/>
              <a:t>Containers </a:t>
            </a:r>
            <a:r>
              <a:rPr lang="en-US" kern="0" spc="114"/>
              <a:t>are</a:t>
            </a:r>
            <a:r>
              <a:rPr lang="en-US" kern="0" spc="35"/>
              <a:t> </a:t>
            </a:r>
            <a:r>
              <a:rPr lang="en-US" kern="0" spc="75"/>
              <a:t>faster,  </a:t>
            </a:r>
            <a:r>
              <a:rPr lang="en-US" kern="0" spc="120"/>
              <a:t>but </a:t>
            </a:r>
            <a:r>
              <a:rPr lang="en-US" kern="0" spc="10"/>
              <a:t>less</a:t>
            </a:r>
            <a:r>
              <a:rPr lang="en-US" kern="0" spc="35"/>
              <a:t> </a:t>
            </a:r>
            <a:r>
              <a:rPr lang="en-US" kern="0" spc="60"/>
              <a:t>secure?</a:t>
            </a:r>
            <a:endParaRPr lang="en-US" kern="0" spc="6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A125BD7-0363-4A0B-AD9F-05EF7408D8EB}"/>
              </a:ext>
            </a:extLst>
          </p:cNvPr>
          <p:cNvSpPr txBox="1">
            <a:spLocks/>
          </p:cNvSpPr>
          <p:nvPr/>
        </p:nvSpPr>
        <p:spPr>
          <a:xfrm>
            <a:off x="457200" y="3786505"/>
            <a:ext cx="6629603" cy="2757170"/>
          </a:xfrm>
          <a:prstGeom prst="rect">
            <a:avLst/>
          </a:prstGeom>
        </p:spPr>
        <p:txBody>
          <a:bodyPr vert="horz" wrap="square" lIns="0" tIns="647700" rIns="0" bIns="0" rtlCol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lay"/>
                <a:ea typeface="+mj-ea"/>
                <a:cs typeface="Play"/>
              </a:defRPr>
            </a:lvl1pPr>
          </a:lstStyle>
          <a:p>
            <a:pPr marL="12700" marR="5080" algn="ctr">
              <a:lnSpc>
                <a:spcPct val="107800"/>
              </a:lnSpc>
              <a:spcBef>
                <a:spcPts val="90"/>
              </a:spcBef>
            </a:pPr>
            <a:r>
              <a:rPr lang="en-US" kern="0" spc="90"/>
              <a:t>How do </a:t>
            </a:r>
            <a:r>
              <a:rPr lang="en-US" kern="0" spc="135"/>
              <a:t>you </a:t>
            </a:r>
            <a:r>
              <a:rPr lang="en-US" kern="0" spc="185"/>
              <a:t>make </a:t>
            </a:r>
            <a:r>
              <a:rPr lang="en-US" kern="0" spc="85"/>
              <a:t>sure </a:t>
            </a:r>
            <a:r>
              <a:rPr lang="en-US" kern="0" spc="125"/>
              <a:t>that</a:t>
            </a:r>
            <a:r>
              <a:rPr lang="en-US" kern="0" spc="-95"/>
              <a:t> </a:t>
            </a:r>
            <a:r>
              <a:rPr lang="en-US" kern="0" spc="120"/>
              <a:t>only  </a:t>
            </a:r>
            <a:r>
              <a:rPr lang="en-US" kern="0" spc="95"/>
              <a:t>trusted code </a:t>
            </a:r>
            <a:r>
              <a:rPr lang="en-US" kern="0" spc="125"/>
              <a:t>runs </a:t>
            </a:r>
            <a:r>
              <a:rPr lang="en-US" kern="0" spc="135"/>
              <a:t>in </a:t>
            </a:r>
            <a:r>
              <a:rPr lang="en-US" kern="0" spc="145"/>
              <a:t>your  </a:t>
            </a:r>
            <a:r>
              <a:rPr lang="en-US" kern="0" spc="110"/>
              <a:t>production</a:t>
            </a:r>
            <a:r>
              <a:rPr lang="en-US" kern="0" spc="90"/>
              <a:t> </a:t>
            </a:r>
            <a:r>
              <a:rPr lang="en-US" kern="0" spc="110"/>
              <a:t>environments?</a:t>
            </a:r>
            <a:endParaRPr lang="en-US" kern="0" spc="11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FE58269-3292-4C3E-8683-59EED61F9B1A}"/>
              </a:ext>
            </a:extLst>
          </p:cNvPr>
          <p:cNvSpPr txBox="1">
            <a:spLocks/>
          </p:cNvSpPr>
          <p:nvPr/>
        </p:nvSpPr>
        <p:spPr>
          <a:xfrm>
            <a:off x="8170544" y="2209800"/>
            <a:ext cx="3496310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lay"/>
                <a:ea typeface="+mj-ea"/>
                <a:cs typeface="Play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kern="0" spc="125"/>
              <a:t>Not who, </a:t>
            </a:r>
            <a:r>
              <a:rPr lang="en-US" kern="0" spc="120"/>
              <a:t>but</a:t>
            </a:r>
            <a:r>
              <a:rPr lang="en-US" kern="0" spc="-30"/>
              <a:t> </a:t>
            </a:r>
            <a:r>
              <a:rPr lang="en-US" kern="0" spc="130"/>
              <a:t>what</a:t>
            </a:r>
            <a:endParaRPr lang="en-US" kern="0" spc="13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21E1FC4-1C1A-490A-8FCC-FEB62F43CD3A}"/>
              </a:ext>
            </a:extLst>
          </p:cNvPr>
          <p:cNvSpPr txBox="1">
            <a:spLocks/>
          </p:cNvSpPr>
          <p:nvPr/>
        </p:nvSpPr>
        <p:spPr>
          <a:xfrm>
            <a:off x="914400" y="1690761"/>
            <a:ext cx="7663180" cy="977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lay"/>
                <a:ea typeface="+mj-ea"/>
                <a:cs typeface="Play"/>
              </a:defRPr>
            </a:lvl1pPr>
          </a:lstStyle>
          <a:p>
            <a:pPr marL="2005964" marR="5080" indent="-1993900">
              <a:lnSpc>
                <a:spcPct val="107800"/>
              </a:lnSpc>
              <a:spcBef>
                <a:spcPts val="90"/>
              </a:spcBef>
            </a:pPr>
            <a:r>
              <a:rPr lang="en-US" kern="0" spc="90"/>
              <a:t>How do </a:t>
            </a:r>
            <a:r>
              <a:rPr lang="en-US" kern="0" spc="135"/>
              <a:t>you </a:t>
            </a:r>
            <a:r>
              <a:rPr lang="en-US" kern="0" spc="20"/>
              <a:t>sign </a:t>
            </a:r>
            <a:r>
              <a:rPr lang="en-US" kern="0" spc="150"/>
              <a:t>oﬀ </a:t>
            </a:r>
            <a:r>
              <a:rPr lang="en-US" kern="0" spc="145"/>
              <a:t>on </a:t>
            </a:r>
            <a:r>
              <a:rPr lang="en-US" kern="0" spc="130"/>
              <a:t>a </a:t>
            </a:r>
            <a:r>
              <a:rPr lang="en-US" kern="0" spc="80"/>
              <a:t>release </a:t>
            </a:r>
            <a:r>
              <a:rPr lang="en-US" kern="0" spc="85"/>
              <a:t>before</a:t>
            </a:r>
            <a:r>
              <a:rPr lang="en-US" kern="0" spc="-75"/>
              <a:t> </a:t>
            </a:r>
            <a:r>
              <a:rPr lang="en-US" kern="0" spc="80"/>
              <a:t>it  </a:t>
            </a:r>
            <a:r>
              <a:rPr lang="en-US" kern="0" spc="5"/>
              <a:t>goes </a:t>
            </a:r>
            <a:r>
              <a:rPr lang="en-US" kern="0" spc="90"/>
              <a:t>to</a:t>
            </a:r>
            <a:r>
              <a:rPr lang="en-US" kern="0" spc="165"/>
              <a:t> </a:t>
            </a:r>
            <a:r>
              <a:rPr lang="en-US" kern="0" spc="90"/>
              <a:t>production?</a:t>
            </a:r>
            <a:endParaRPr lang="en-US" kern="0" spc="9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170465"/>
            <a:ext cx="8790305" cy="573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DDDDDD"/>
                </a:solidFill>
                <a:latin typeface="Courier New"/>
                <a:cs typeface="Courier New"/>
              </a:rPr>
              <a:t>API Server &lt;- Webhook</a:t>
            </a:r>
            <a:r>
              <a:rPr sz="170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DDDDDD"/>
                </a:solidFill>
                <a:latin typeface="Courier New"/>
                <a:cs typeface="Courier New"/>
              </a:rPr>
              <a:t>(AdmissionResponse)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urier New"/>
              <a:cs typeface="Courier New"/>
            </a:endParaRPr>
          </a:p>
          <a:p>
            <a:pPr marL="1287145">
              <a:lnSpc>
                <a:spcPct val="100000"/>
              </a:lnSpc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uid:</a:t>
            </a:r>
            <a:r>
              <a:rPr sz="210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A6E12D"/>
                </a:solidFill>
                <a:latin typeface="Courier New"/>
                <a:cs typeface="Courier New"/>
              </a:rPr>
              <a:t>"a2e5846b-059a-4d56-a564-3b7c4fc4ccfb"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/>
              <a:cs typeface="Courier New"/>
            </a:endParaRPr>
          </a:p>
          <a:p>
            <a:pPr marL="1287145">
              <a:lnSpc>
                <a:spcPct val="100000"/>
              </a:lnSpc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allowed:</a:t>
            </a:r>
            <a:r>
              <a:rPr sz="2100" spc="-1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2100" b="1" spc="-10" dirty="0">
                <a:solidFill>
                  <a:srgbClr val="F82571"/>
                </a:solidFill>
                <a:latin typeface="Courier New"/>
                <a:cs typeface="Courier New"/>
              </a:rPr>
              <a:t>true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/>
              <a:cs typeface="Courier New"/>
            </a:endParaRPr>
          </a:p>
          <a:p>
            <a:pPr marL="1287145" marR="5080">
              <a:lnSpc>
                <a:spcPts val="2480"/>
              </a:lnSpc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// If !allowed give a reason to inform the user  result:</a:t>
            </a:r>
            <a:r>
              <a:rPr sz="2100" spc="-1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924685">
              <a:lnSpc>
                <a:spcPts val="2370"/>
              </a:lnSpc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status:</a:t>
            </a:r>
            <a:r>
              <a:rPr sz="2100" spc="-1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A6E12D"/>
                </a:solidFill>
                <a:latin typeface="Courier New"/>
                <a:cs typeface="Courier New"/>
              </a:rPr>
              <a:t>"Failure"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1924685" marR="2554605">
              <a:lnSpc>
                <a:spcPts val="2480"/>
              </a:lnSpc>
              <a:spcBef>
                <a:spcPts val="95"/>
              </a:spcBef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message: </a:t>
            </a:r>
            <a:r>
              <a:rPr sz="2100" spc="-10" dirty="0">
                <a:solidFill>
                  <a:srgbClr val="A6E12D"/>
                </a:solidFill>
                <a:latin typeface="Courier New"/>
                <a:cs typeface="Courier New"/>
              </a:rPr>
              <a:t>"Untrusted Image"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,  code:</a:t>
            </a:r>
            <a:r>
              <a:rPr sz="2100" spc="-1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A6E12D"/>
                </a:solidFill>
                <a:latin typeface="Courier New"/>
                <a:cs typeface="Courier New"/>
              </a:rPr>
              <a:t>"401"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2100">
              <a:latin typeface="Courier New"/>
              <a:cs typeface="Courier New"/>
            </a:endParaRPr>
          </a:p>
          <a:p>
            <a:pPr marL="1287145">
              <a:lnSpc>
                <a:spcPts val="2395"/>
              </a:lnSpc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87145" marR="3829685">
              <a:lnSpc>
                <a:spcPct val="214299"/>
              </a:lnSpc>
              <a:spcBef>
                <a:spcPts val="375"/>
              </a:spcBef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patchType: </a:t>
            </a:r>
            <a:r>
              <a:rPr sz="2100" spc="-10" dirty="0">
                <a:solidFill>
                  <a:srgbClr val="A6E12D"/>
                </a:solidFill>
                <a:latin typeface="Courier New"/>
                <a:cs typeface="Courier New"/>
              </a:rPr>
              <a:t>"JSONPatch"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,  patch:</a:t>
            </a:r>
            <a:r>
              <a:rPr sz="2100" spc="-1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&lt;some-bytes&gt;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00" y="6446392"/>
            <a:ext cx="1847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10" dirty="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12873" y="6559550"/>
            <a:ext cx="2679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7 .</a:t>
            </a:r>
            <a:r>
              <a:rPr sz="1050" spc="-2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" y="170465"/>
            <a:ext cx="37998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DDDDDD"/>
                </a:solidFill>
                <a:latin typeface="Courier New"/>
                <a:cs typeface="Courier New"/>
              </a:rPr>
              <a:t>API Server &lt;- Webhook</a:t>
            </a:r>
            <a:r>
              <a:rPr sz="1700" spc="1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DDDDDD"/>
                </a:solidFill>
                <a:latin typeface="Courier New"/>
                <a:cs typeface="Courier New"/>
              </a:rPr>
              <a:t>(Patch)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00" y="1394713"/>
            <a:ext cx="11711305" cy="3495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urier New"/>
              <a:cs typeface="Courier New"/>
            </a:endParaRPr>
          </a:p>
          <a:p>
            <a:pPr marL="1166495">
              <a:lnSpc>
                <a:spcPct val="100000"/>
              </a:lnSpc>
            </a:pP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operation:</a:t>
            </a:r>
            <a:r>
              <a:rPr sz="1900" spc="-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A6E12D"/>
                </a:solidFill>
                <a:latin typeface="Courier New"/>
                <a:cs typeface="Courier New"/>
              </a:rPr>
              <a:t>"replace"</a:t>
            </a: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166495">
              <a:lnSpc>
                <a:spcPct val="100000"/>
              </a:lnSpc>
            </a:pP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path:</a:t>
            </a:r>
            <a:r>
              <a:rPr sz="1900" spc="-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A6E12D"/>
                </a:solidFill>
                <a:latin typeface="Courier New"/>
                <a:cs typeface="Courier New"/>
              </a:rPr>
              <a:t>"/spec/containers/0/image"</a:t>
            </a: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1166495">
              <a:lnSpc>
                <a:spcPct val="100000"/>
              </a:lnSpc>
              <a:spcBef>
                <a:spcPts val="1120"/>
              </a:spcBef>
            </a:pP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value:</a:t>
            </a:r>
            <a:r>
              <a:rPr sz="1900" spc="-5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A6E12D"/>
                </a:solidFill>
                <a:latin typeface="Courier New"/>
                <a:cs typeface="Courier New"/>
              </a:rPr>
              <a:t>"liamwhite/kubecon@sha256:4bd87a5758f80eedb01335676a9e47347801fc"</a:t>
            </a: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87473" y="6590217"/>
            <a:ext cx="29337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7 .</a:t>
            </a:r>
            <a:r>
              <a:rPr sz="1050" spc="-2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2380" y="3767658"/>
            <a:ext cx="561340" cy="704215"/>
          </a:xfrm>
          <a:custGeom>
            <a:avLst/>
            <a:gdLst/>
            <a:ahLst/>
            <a:cxnLst/>
            <a:rect l="l" t="t" r="r" b="b"/>
            <a:pathLst>
              <a:path w="561339" h="704214">
                <a:moveTo>
                  <a:pt x="154771" y="704133"/>
                </a:moveTo>
                <a:lnTo>
                  <a:pt x="0" y="704133"/>
                </a:lnTo>
                <a:lnTo>
                  <a:pt x="0" y="0"/>
                </a:lnTo>
                <a:lnTo>
                  <a:pt x="318545" y="0"/>
                </a:lnTo>
                <a:lnTo>
                  <a:pt x="371775" y="3819"/>
                </a:lnTo>
                <a:lnTo>
                  <a:pt x="419093" y="15276"/>
                </a:lnTo>
                <a:lnTo>
                  <a:pt x="460496" y="34371"/>
                </a:lnTo>
                <a:lnTo>
                  <a:pt x="495983" y="61104"/>
                </a:lnTo>
                <a:lnTo>
                  <a:pt x="524456" y="94305"/>
                </a:lnTo>
                <a:lnTo>
                  <a:pt x="538230" y="120356"/>
                </a:lnTo>
                <a:lnTo>
                  <a:pt x="154771" y="120356"/>
                </a:lnTo>
                <a:lnTo>
                  <a:pt x="154771" y="331060"/>
                </a:lnTo>
                <a:lnTo>
                  <a:pt x="538593" y="331188"/>
                </a:lnTo>
                <a:lnTo>
                  <a:pt x="524575" y="357758"/>
                </a:lnTo>
                <a:lnTo>
                  <a:pt x="496111" y="390823"/>
                </a:lnTo>
                <a:lnTo>
                  <a:pt x="460668" y="417380"/>
                </a:lnTo>
                <a:lnTo>
                  <a:pt x="419397" y="436396"/>
                </a:lnTo>
                <a:lnTo>
                  <a:pt x="372299" y="447869"/>
                </a:lnTo>
                <a:lnTo>
                  <a:pt x="319375" y="451800"/>
                </a:lnTo>
                <a:lnTo>
                  <a:pt x="154771" y="451800"/>
                </a:lnTo>
                <a:lnTo>
                  <a:pt x="154771" y="704133"/>
                </a:lnTo>
                <a:close/>
              </a:path>
              <a:path w="561339" h="704214">
                <a:moveTo>
                  <a:pt x="538593" y="331188"/>
                </a:moveTo>
                <a:lnTo>
                  <a:pt x="278129" y="331188"/>
                </a:lnTo>
                <a:lnTo>
                  <a:pt x="309476" y="329647"/>
                </a:lnTo>
                <a:lnTo>
                  <a:pt x="336600" y="325025"/>
                </a:lnTo>
                <a:lnTo>
                  <a:pt x="378181" y="306542"/>
                </a:lnTo>
                <a:lnTo>
                  <a:pt x="403002" y="274012"/>
                </a:lnTo>
                <a:lnTo>
                  <a:pt x="411191" y="225708"/>
                </a:lnTo>
                <a:lnTo>
                  <a:pt x="409196" y="200391"/>
                </a:lnTo>
                <a:lnTo>
                  <a:pt x="393233" y="160485"/>
                </a:lnTo>
                <a:lnTo>
                  <a:pt x="361042" y="134699"/>
                </a:lnTo>
                <a:lnTo>
                  <a:pt x="311014" y="121928"/>
                </a:lnTo>
                <a:lnTo>
                  <a:pt x="279214" y="120356"/>
                </a:lnTo>
                <a:lnTo>
                  <a:pt x="538230" y="120356"/>
                </a:lnTo>
                <a:lnTo>
                  <a:pt x="544812" y="132806"/>
                </a:lnTo>
                <a:lnTo>
                  <a:pt x="557052" y="176607"/>
                </a:lnTo>
                <a:lnTo>
                  <a:pt x="561174" y="225708"/>
                </a:lnTo>
                <a:lnTo>
                  <a:pt x="557107" y="275201"/>
                </a:lnTo>
                <a:lnTo>
                  <a:pt x="544907" y="319217"/>
                </a:lnTo>
                <a:lnTo>
                  <a:pt x="538593" y="331188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6219" y="3750865"/>
            <a:ext cx="692150" cy="737870"/>
          </a:xfrm>
          <a:custGeom>
            <a:avLst/>
            <a:gdLst/>
            <a:ahLst/>
            <a:cxnLst/>
            <a:rect l="l" t="t" r="r" b="b"/>
            <a:pathLst>
              <a:path w="692150" h="737870">
                <a:moveTo>
                  <a:pt x="345997" y="737399"/>
                </a:moveTo>
                <a:lnTo>
                  <a:pt x="295752" y="734551"/>
                </a:lnTo>
                <a:lnTo>
                  <a:pt x="248882" y="726006"/>
                </a:lnTo>
                <a:lnTo>
                  <a:pt x="205385" y="711764"/>
                </a:lnTo>
                <a:lnTo>
                  <a:pt x="165261" y="691825"/>
                </a:lnTo>
                <a:lnTo>
                  <a:pt x="128510" y="666190"/>
                </a:lnTo>
                <a:lnTo>
                  <a:pt x="95132" y="634856"/>
                </a:lnTo>
                <a:lnTo>
                  <a:pt x="66080" y="599061"/>
                </a:lnTo>
                <a:lnTo>
                  <a:pt x="42307" y="560037"/>
                </a:lnTo>
                <a:lnTo>
                  <a:pt x="23812" y="517787"/>
                </a:lnTo>
                <a:lnTo>
                  <a:pt x="10596" y="472308"/>
                </a:lnTo>
                <a:lnTo>
                  <a:pt x="2671" y="423684"/>
                </a:lnTo>
                <a:lnTo>
                  <a:pt x="0" y="371732"/>
                </a:lnTo>
                <a:lnTo>
                  <a:pt x="2657" y="318794"/>
                </a:lnTo>
                <a:lnTo>
                  <a:pt x="10638" y="269226"/>
                </a:lnTo>
                <a:lnTo>
                  <a:pt x="23940" y="222963"/>
                </a:lnTo>
                <a:lnTo>
                  <a:pt x="42563" y="180007"/>
                </a:lnTo>
                <a:lnTo>
                  <a:pt x="66506" y="140356"/>
                </a:lnTo>
                <a:lnTo>
                  <a:pt x="95771" y="104011"/>
                </a:lnTo>
                <a:lnTo>
                  <a:pt x="129325" y="72211"/>
                </a:lnTo>
                <a:lnTo>
                  <a:pt x="166140" y="46197"/>
                </a:lnTo>
                <a:lnTo>
                  <a:pt x="206214" y="25969"/>
                </a:lnTo>
                <a:lnTo>
                  <a:pt x="249548" y="11526"/>
                </a:lnTo>
                <a:lnTo>
                  <a:pt x="296143" y="2870"/>
                </a:lnTo>
                <a:lnTo>
                  <a:pt x="345997" y="0"/>
                </a:lnTo>
                <a:lnTo>
                  <a:pt x="396224" y="2876"/>
                </a:lnTo>
                <a:lnTo>
                  <a:pt x="443143" y="11526"/>
                </a:lnTo>
                <a:lnTo>
                  <a:pt x="486579" y="25891"/>
                </a:lnTo>
                <a:lnTo>
                  <a:pt x="526707" y="46029"/>
                </a:lnTo>
                <a:lnTo>
                  <a:pt x="563468" y="71920"/>
                </a:lnTo>
                <a:lnTo>
                  <a:pt x="596863" y="103564"/>
                </a:lnTo>
                <a:lnTo>
                  <a:pt x="618182" y="130125"/>
                </a:lnTo>
                <a:lnTo>
                  <a:pt x="344784" y="130125"/>
                </a:lnTo>
                <a:lnTo>
                  <a:pt x="302811" y="134115"/>
                </a:lnTo>
                <a:lnTo>
                  <a:pt x="265579" y="146087"/>
                </a:lnTo>
                <a:lnTo>
                  <a:pt x="233087" y="166040"/>
                </a:lnTo>
                <a:lnTo>
                  <a:pt x="205337" y="193975"/>
                </a:lnTo>
                <a:lnTo>
                  <a:pt x="183119" y="229081"/>
                </a:lnTo>
                <a:lnTo>
                  <a:pt x="167308" y="270356"/>
                </a:lnTo>
                <a:lnTo>
                  <a:pt x="157871" y="317799"/>
                </a:lnTo>
                <a:lnTo>
                  <a:pt x="154772" y="371732"/>
                </a:lnTo>
                <a:lnTo>
                  <a:pt x="157908" y="422268"/>
                </a:lnTo>
                <a:lnTo>
                  <a:pt x="167329" y="467633"/>
                </a:lnTo>
                <a:lnTo>
                  <a:pt x="183032" y="507763"/>
                </a:lnTo>
                <a:lnTo>
                  <a:pt x="205017" y="542658"/>
                </a:lnTo>
                <a:lnTo>
                  <a:pt x="232673" y="570903"/>
                </a:lnTo>
                <a:lnTo>
                  <a:pt x="265389" y="591087"/>
                </a:lnTo>
                <a:lnTo>
                  <a:pt x="303163" y="603210"/>
                </a:lnTo>
                <a:lnTo>
                  <a:pt x="345997" y="607273"/>
                </a:lnTo>
                <a:lnTo>
                  <a:pt x="618838" y="607273"/>
                </a:lnTo>
                <a:lnTo>
                  <a:pt x="596224" y="634920"/>
                </a:lnTo>
                <a:lnTo>
                  <a:pt x="562670" y="666233"/>
                </a:lnTo>
                <a:lnTo>
                  <a:pt x="525855" y="691853"/>
                </a:lnTo>
                <a:lnTo>
                  <a:pt x="485781" y="711779"/>
                </a:lnTo>
                <a:lnTo>
                  <a:pt x="442447" y="726012"/>
                </a:lnTo>
                <a:lnTo>
                  <a:pt x="395852" y="734552"/>
                </a:lnTo>
                <a:lnTo>
                  <a:pt x="345997" y="737399"/>
                </a:lnTo>
                <a:close/>
              </a:path>
              <a:path w="692150" h="737870">
                <a:moveTo>
                  <a:pt x="618838" y="607273"/>
                </a:moveTo>
                <a:lnTo>
                  <a:pt x="345997" y="607273"/>
                </a:lnTo>
                <a:lnTo>
                  <a:pt x="388003" y="603283"/>
                </a:lnTo>
                <a:lnTo>
                  <a:pt x="425331" y="591312"/>
                </a:lnTo>
                <a:lnTo>
                  <a:pt x="457983" y="571359"/>
                </a:lnTo>
                <a:lnTo>
                  <a:pt x="485956" y="543424"/>
                </a:lnTo>
                <a:lnTo>
                  <a:pt x="508374" y="508728"/>
                </a:lnTo>
                <a:lnTo>
                  <a:pt x="524361" y="468495"/>
                </a:lnTo>
                <a:lnTo>
                  <a:pt x="533915" y="422723"/>
                </a:lnTo>
                <a:lnTo>
                  <a:pt x="537036" y="371413"/>
                </a:lnTo>
                <a:lnTo>
                  <a:pt x="533863" y="317799"/>
                </a:lnTo>
                <a:lnTo>
                  <a:pt x="524333" y="270323"/>
                </a:lnTo>
                <a:lnTo>
                  <a:pt x="508483" y="229081"/>
                </a:lnTo>
                <a:lnTo>
                  <a:pt x="486275" y="193975"/>
                </a:lnTo>
                <a:lnTo>
                  <a:pt x="458396" y="165968"/>
                </a:lnTo>
                <a:lnTo>
                  <a:pt x="425521" y="145991"/>
                </a:lnTo>
                <a:lnTo>
                  <a:pt x="387650" y="134044"/>
                </a:lnTo>
                <a:lnTo>
                  <a:pt x="344784" y="130125"/>
                </a:lnTo>
                <a:lnTo>
                  <a:pt x="618182" y="130125"/>
                </a:lnTo>
                <a:lnTo>
                  <a:pt x="649715" y="179387"/>
                </a:lnTo>
                <a:lnTo>
                  <a:pt x="668214" y="222386"/>
                </a:lnTo>
                <a:lnTo>
                  <a:pt x="681427" y="268777"/>
                </a:lnTo>
                <a:lnTo>
                  <a:pt x="689356" y="318559"/>
                </a:lnTo>
                <a:lnTo>
                  <a:pt x="691999" y="371732"/>
                </a:lnTo>
                <a:lnTo>
                  <a:pt x="689338" y="423684"/>
                </a:lnTo>
                <a:lnTo>
                  <a:pt x="681357" y="472402"/>
                </a:lnTo>
                <a:lnTo>
                  <a:pt x="668055" y="517884"/>
                </a:lnTo>
                <a:lnTo>
                  <a:pt x="649432" y="560131"/>
                </a:lnTo>
                <a:lnTo>
                  <a:pt x="625489" y="599143"/>
                </a:lnTo>
                <a:lnTo>
                  <a:pt x="618838" y="607273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3697" y="3767658"/>
            <a:ext cx="606425" cy="704215"/>
          </a:xfrm>
          <a:custGeom>
            <a:avLst/>
            <a:gdLst/>
            <a:ahLst/>
            <a:cxnLst/>
            <a:rect l="l" t="t" r="r" b="b"/>
            <a:pathLst>
              <a:path w="606425" h="704214">
                <a:moveTo>
                  <a:pt x="154771" y="703814"/>
                </a:moveTo>
                <a:lnTo>
                  <a:pt x="0" y="703814"/>
                </a:lnTo>
                <a:lnTo>
                  <a:pt x="0" y="0"/>
                </a:lnTo>
                <a:lnTo>
                  <a:pt x="379522" y="0"/>
                </a:lnTo>
                <a:lnTo>
                  <a:pt x="421989" y="3420"/>
                </a:lnTo>
                <a:lnTo>
                  <a:pt x="460706" y="13680"/>
                </a:lnTo>
                <a:lnTo>
                  <a:pt x="495671" y="30780"/>
                </a:lnTo>
                <a:lnTo>
                  <a:pt x="526887" y="54719"/>
                </a:lnTo>
                <a:lnTo>
                  <a:pt x="552563" y="83953"/>
                </a:lnTo>
                <a:lnTo>
                  <a:pt x="571898" y="120228"/>
                </a:lnTo>
                <a:lnTo>
                  <a:pt x="154771" y="120228"/>
                </a:lnTo>
                <a:lnTo>
                  <a:pt x="154771" y="318162"/>
                </a:lnTo>
                <a:lnTo>
                  <a:pt x="547235" y="318418"/>
                </a:lnTo>
                <a:lnTo>
                  <a:pt x="545517" y="321139"/>
                </a:lnTo>
                <a:lnTo>
                  <a:pt x="514320" y="349407"/>
                </a:lnTo>
                <a:lnTo>
                  <a:pt x="474211" y="370647"/>
                </a:lnTo>
                <a:lnTo>
                  <a:pt x="474211" y="372626"/>
                </a:lnTo>
                <a:lnTo>
                  <a:pt x="520289" y="396206"/>
                </a:lnTo>
                <a:lnTo>
                  <a:pt x="547162" y="428814"/>
                </a:lnTo>
                <a:lnTo>
                  <a:pt x="154771" y="428814"/>
                </a:lnTo>
                <a:lnTo>
                  <a:pt x="154771" y="703814"/>
                </a:lnTo>
                <a:close/>
              </a:path>
              <a:path w="606425" h="704214">
                <a:moveTo>
                  <a:pt x="547235" y="318418"/>
                </a:moveTo>
                <a:lnTo>
                  <a:pt x="325313" y="318418"/>
                </a:lnTo>
                <a:lnTo>
                  <a:pt x="348611" y="317029"/>
                </a:lnTo>
                <a:lnTo>
                  <a:pt x="369274" y="312863"/>
                </a:lnTo>
                <a:lnTo>
                  <a:pt x="415014" y="282969"/>
                </a:lnTo>
                <a:lnTo>
                  <a:pt x="429062" y="243797"/>
                </a:lnTo>
                <a:lnTo>
                  <a:pt x="430793" y="217854"/>
                </a:lnTo>
                <a:lnTo>
                  <a:pt x="429065" y="193172"/>
                </a:lnTo>
                <a:lnTo>
                  <a:pt x="415243" y="155468"/>
                </a:lnTo>
                <a:lnTo>
                  <a:pt x="369609" y="125817"/>
                </a:lnTo>
                <a:lnTo>
                  <a:pt x="324292" y="120228"/>
                </a:lnTo>
                <a:lnTo>
                  <a:pt x="571898" y="120228"/>
                </a:lnTo>
                <a:lnTo>
                  <a:pt x="581932" y="153676"/>
                </a:lnTo>
                <a:lnTo>
                  <a:pt x="585628" y="194166"/>
                </a:lnTo>
                <a:lnTo>
                  <a:pt x="581171" y="243519"/>
                </a:lnTo>
                <a:lnTo>
                  <a:pt x="567801" y="285843"/>
                </a:lnTo>
                <a:lnTo>
                  <a:pt x="547235" y="318418"/>
                </a:lnTo>
                <a:close/>
              </a:path>
              <a:path w="606425" h="704214">
                <a:moveTo>
                  <a:pt x="606252" y="703814"/>
                </a:moveTo>
                <a:lnTo>
                  <a:pt x="451544" y="703814"/>
                </a:lnTo>
                <a:lnTo>
                  <a:pt x="445523" y="683965"/>
                </a:lnTo>
                <a:lnTo>
                  <a:pt x="440228" y="656980"/>
                </a:lnTo>
                <a:lnTo>
                  <a:pt x="435659" y="622861"/>
                </a:lnTo>
                <a:lnTo>
                  <a:pt x="431815" y="581606"/>
                </a:lnTo>
                <a:lnTo>
                  <a:pt x="426715" y="538388"/>
                </a:lnTo>
                <a:lnTo>
                  <a:pt x="409475" y="476517"/>
                </a:lnTo>
                <a:lnTo>
                  <a:pt x="381928" y="445131"/>
                </a:lnTo>
                <a:lnTo>
                  <a:pt x="338542" y="430605"/>
                </a:lnTo>
                <a:lnTo>
                  <a:pt x="310564" y="428814"/>
                </a:lnTo>
                <a:lnTo>
                  <a:pt x="547162" y="428814"/>
                </a:lnTo>
                <a:lnTo>
                  <a:pt x="564813" y="467251"/>
                </a:lnTo>
                <a:lnTo>
                  <a:pt x="573658" y="510876"/>
                </a:lnTo>
                <a:lnTo>
                  <a:pt x="578605" y="574710"/>
                </a:lnTo>
                <a:lnTo>
                  <a:pt x="581817" y="619007"/>
                </a:lnTo>
                <a:lnTo>
                  <a:pt x="587496" y="655290"/>
                </a:lnTo>
                <a:lnTo>
                  <a:pt x="595641" y="683559"/>
                </a:lnTo>
                <a:lnTo>
                  <a:pt x="606252" y="70381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8304" y="3768267"/>
            <a:ext cx="576580" cy="703580"/>
          </a:xfrm>
          <a:custGeom>
            <a:avLst/>
            <a:gdLst/>
            <a:ahLst/>
            <a:cxnLst/>
            <a:rect l="l" t="t" r="r" b="b"/>
            <a:pathLst>
              <a:path w="576579" h="703579">
                <a:moveTo>
                  <a:pt x="576427" y="0"/>
                </a:moveTo>
                <a:lnTo>
                  <a:pt x="0" y="0"/>
                </a:lnTo>
                <a:lnTo>
                  <a:pt x="0" y="129540"/>
                </a:lnTo>
                <a:lnTo>
                  <a:pt x="210705" y="129540"/>
                </a:lnTo>
                <a:lnTo>
                  <a:pt x="210705" y="703580"/>
                </a:lnTo>
                <a:lnTo>
                  <a:pt x="365721" y="703580"/>
                </a:lnTo>
                <a:lnTo>
                  <a:pt x="365721" y="129540"/>
                </a:lnTo>
                <a:lnTo>
                  <a:pt x="576427" y="129540"/>
                </a:lnTo>
                <a:lnTo>
                  <a:pt x="57642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5826" y="3767658"/>
            <a:ext cx="154940" cy="704215"/>
          </a:xfrm>
          <a:custGeom>
            <a:avLst/>
            <a:gdLst/>
            <a:ahLst/>
            <a:cxnLst/>
            <a:rect l="l" t="t" r="r" b="b"/>
            <a:pathLst>
              <a:path w="154939" h="704214">
                <a:moveTo>
                  <a:pt x="154771" y="703814"/>
                </a:moveTo>
                <a:lnTo>
                  <a:pt x="0" y="703814"/>
                </a:lnTo>
                <a:lnTo>
                  <a:pt x="0" y="0"/>
                </a:lnTo>
                <a:lnTo>
                  <a:pt x="154771" y="0"/>
                </a:lnTo>
                <a:lnTo>
                  <a:pt x="154771" y="70381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6652" y="3768267"/>
            <a:ext cx="534670" cy="703580"/>
          </a:xfrm>
          <a:custGeom>
            <a:avLst/>
            <a:gdLst/>
            <a:ahLst/>
            <a:cxnLst/>
            <a:rect l="l" t="t" r="r" b="b"/>
            <a:pathLst>
              <a:path w="534670" h="703579">
                <a:moveTo>
                  <a:pt x="534492" y="572770"/>
                </a:moveTo>
                <a:lnTo>
                  <a:pt x="154965" y="572770"/>
                </a:lnTo>
                <a:lnTo>
                  <a:pt x="154965" y="400050"/>
                </a:lnTo>
                <a:lnTo>
                  <a:pt x="496049" y="400050"/>
                </a:lnTo>
                <a:lnTo>
                  <a:pt x="496049" y="280670"/>
                </a:lnTo>
                <a:lnTo>
                  <a:pt x="154965" y="280670"/>
                </a:lnTo>
                <a:lnTo>
                  <a:pt x="154965" y="129540"/>
                </a:lnTo>
                <a:lnTo>
                  <a:pt x="526376" y="129540"/>
                </a:lnTo>
                <a:lnTo>
                  <a:pt x="526376" y="0"/>
                </a:lnTo>
                <a:lnTo>
                  <a:pt x="0" y="0"/>
                </a:lnTo>
                <a:lnTo>
                  <a:pt x="0" y="129540"/>
                </a:lnTo>
                <a:lnTo>
                  <a:pt x="0" y="280670"/>
                </a:lnTo>
                <a:lnTo>
                  <a:pt x="0" y="400050"/>
                </a:lnTo>
                <a:lnTo>
                  <a:pt x="0" y="572770"/>
                </a:lnTo>
                <a:lnTo>
                  <a:pt x="0" y="703580"/>
                </a:lnTo>
                <a:lnTo>
                  <a:pt x="534492" y="703580"/>
                </a:lnTo>
                <a:lnTo>
                  <a:pt x="534492" y="57277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3266" y="3767658"/>
            <a:ext cx="606425" cy="704215"/>
          </a:xfrm>
          <a:custGeom>
            <a:avLst/>
            <a:gdLst/>
            <a:ahLst/>
            <a:cxnLst/>
            <a:rect l="l" t="t" r="r" b="b"/>
            <a:pathLst>
              <a:path w="606425" h="704214">
                <a:moveTo>
                  <a:pt x="154771" y="703814"/>
                </a:moveTo>
                <a:lnTo>
                  <a:pt x="0" y="703814"/>
                </a:lnTo>
                <a:lnTo>
                  <a:pt x="0" y="0"/>
                </a:lnTo>
                <a:lnTo>
                  <a:pt x="379522" y="0"/>
                </a:lnTo>
                <a:lnTo>
                  <a:pt x="422018" y="3420"/>
                </a:lnTo>
                <a:lnTo>
                  <a:pt x="460754" y="13680"/>
                </a:lnTo>
                <a:lnTo>
                  <a:pt x="495731" y="30780"/>
                </a:lnTo>
                <a:lnTo>
                  <a:pt x="526951" y="54719"/>
                </a:lnTo>
                <a:lnTo>
                  <a:pt x="552619" y="83953"/>
                </a:lnTo>
                <a:lnTo>
                  <a:pt x="571928" y="120228"/>
                </a:lnTo>
                <a:lnTo>
                  <a:pt x="154771" y="120228"/>
                </a:lnTo>
                <a:lnTo>
                  <a:pt x="154771" y="318162"/>
                </a:lnTo>
                <a:lnTo>
                  <a:pt x="547195" y="318418"/>
                </a:lnTo>
                <a:lnTo>
                  <a:pt x="545478" y="321139"/>
                </a:lnTo>
                <a:lnTo>
                  <a:pt x="514299" y="349407"/>
                </a:lnTo>
                <a:lnTo>
                  <a:pt x="474211" y="370647"/>
                </a:lnTo>
                <a:lnTo>
                  <a:pt x="474211" y="372626"/>
                </a:lnTo>
                <a:lnTo>
                  <a:pt x="520251" y="396198"/>
                </a:lnTo>
                <a:lnTo>
                  <a:pt x="547116" y="428814"/>
                </a:lnTo>
                <a:lnTo>
                  <a:pt x="154771" y="428814"/>
                </a:lnTo>
                <a:lnTo>
                  <a:pt x="154771" y="703814"/>
                </a:lnTo>
                <a:close/>
              </a:path>
              <a:path w="606425" h="704214">
                <a:moveTo>
                  <a:pt x="547195" y="318418"/>
                </a:moveTo>
                <a:lnTo>
                  <a:pt x="325633" y="318418"/>
                </a:lnTo>
                <a:lnTo>
                  <a:pt x="348955" y="317029"/>
                </a:lnTo>
                <a:lnTo>
                  <a:pt x="369627" y="312863"/>
                </a:lnTo>
                <a:lnTo>
                  <a:pt x="415309" y="282969"/>
                </a:lnTo>
                <a:lnTo>
                  <a:pt x="429356" y="243797"/>
                </a:lnTo>
                <a:lnTo>
                  <a:pt x="431112" y="217854"/>
                </a:lnTo>
                <a:lnTo>
                  <a:pt x="429388" y="193172"/>
                </a:lnTo>
                <a:lnTo>
                  <a:pt x="415597" y="155468"/>
                </a:lnTo>
                <a:lnTo>
                  <a:pt x="370023" y="125817"/>
                </a:lnTo>
                <a:lnTo>
                  <a:pt x="324675" y="120228"/>
                </a:lnTo>
                <a:lnTo>
                  <a:pt x="571928" y="120228"/>
                </a:lnTo>
                <a:lnTo>
                  <a:pt x="581926" y="153676"/>
                </a:lnTo>
                <a:lnTo>
                  <a:pt x="585564" y="194166"/>
                </a:lnTo>
                <a:lnTo>
                  <a:pt x="581111" y="243519"/>
                </a:lnTo>
                <a:lnTo>
                  <a:pt x="567749" y="285843"/>
                </a:lnTo>
                <a:lnTo>
                  <a:pt x="547195" y="318418"/>
                </a:lnTo>
                <a:close/>
              </a:path>
              <a:path w="606425" h="704214">
                <a:moveTo>
                  <a:pt x="606188" y="703814"/>
                </a:moveTo>
                <a:lnTo>
                  <a:pt x="451480" y="703814"/>
                </a:lnTo>
                <a:lnTo>
                  <a:pt x="445463" y="683965"/>
                </a:lnTo>
                <a:lnTo>
                  <a:pt x="440180" y="656980"/>
                </a:lnTo>
                <a:lnTo>
                  <a:pt x="435630" y="622861"/>
                </a:lnTo>
                <a:lnTo>
                  <a:pt x="431815" y="581606"/>
                </a:lnTo>
                <a:lnTo>
                  <a:pt x="426663" y="538388"/>
                </a:lnTo>
                <a:lnTo>
                  <a:pt x="409391" y="476517"/>
                </a:lnTo>
                <a:lnTo>
                  <a:pt x="381893" y="445131"/>
                </a:lnTo>
                <a:lnTo>
                  <a:pt x="338539" y="430605"/>
                </a:lnTo>
                <a:lnTo>
                  <a:pt x="310564" y="428814"/>
                </a:lnTo>
                <a:lnTo>
                  <a:pt x="547116" y="428814"/>
                </a:lnTo>
                <a:lnTo>
                  <a:pt x="564750" y="467251"/>
                </a:lnTo>
                <a:lnTo>
                  <a:pt x="573594" y="510876"/>
                </a:lnTo>
                <a:lnTo>
                  <a:pt x="578541" y="574710"/>
                </a:lnTo>
                <a:lnTo>
                  <a:pt x="581730" y="619007"/>
                </a:lnTo>
                <a:lnTo>
                  <a:pt x="587401" y="655290"/>
                </a:lnTo>
                <a:lnTo>
                  <a:pt x="595553" y="683559"/>
                </a:lnTo>
                <a:lnTo>
                  <a:pt x="606188" y="70381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6187" y="3767658"/>
            <a:ext cx="154940" cy="704215"/>
          </a:xfrm>
          <a:custGeom>
            <a:avLst/>
            <a:gdLst/>
            <a:ahLst/>
            <a:cxnLst/>
            <a:rect l="l" t="t" r="r" b="b"/>
            <a:pathLst>
              <a:path w="154940" h="704214">
                <a:moveTo>
                  <a:pt x="154707" y="703814"/>
                </a:moveTo>
                <a:lnTo>
                  <a:pt x="0" y="703814"/>
                </a:lnTo>
                <a:lnTo>
                  <a:pt x="0" y="0"/>
                </a:lnTo>
                <a:lnTo>
                  <a:pt x="154707" y="0"/>
                </a:lnTo>
                <a:lnTo>
                  <a:pt x="154707" y="70381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7101" y="3750865"/>
            <a:ext cx="592455" cy="737870"/>
          </a:xfrm>
          <a:custGeom>
            <a:avLst/>
            <a:gdLst/>
            <a:ahLst/>
            <a:cxnLst/>
            <a:rect l="l" t="t" r="r" b="b"/>
            <a:pathLst>
              <a:path w="592454" h="737870">
                <a:moveTo>
                  <a:pt x="564869" y="617106"/>
                </a:moveTo>
                <a:lnTo>
                  <a:pt x="304690" y="617106"/>
                </a:lnTo>
                <a:lnTo>
                  <a:pt x="334216" y="615721"/>
                </a:lnTo>
                <a:lnTo>
                  <a:pt x="360733" y="611566"/>
                </a:lnTo>
                <a:lnTo>
                  <a:pt x="404742" y="594950"/>
                </a:lnTo>
                <a:lnTo>
                  <a:pt x="433098" y="567597"/>
                </a:lnTo>
                <a:lnTo>
                  <a:pt x="442669" y="529377"/>
                </a:lnTo>
                <a:lnTo>
                  <a:pt x="441581" y="515560"/>
                </a:lnTo>
                <a:lnTo>
                  <a:pt x="421982" y="481106"/>
                </a:lnTo>
                <a:lnTo>
                  <a:pt x="381823" y="454976"/>
                </a:lnTo>
                <a:lnTo>
                  <a:pt x="337971" y="440267"/>
                </a:lnTo>
                <a:lnTo>
                  <a:pt x="279805" y="424721"/>
                </a:lnTo>
                <a:lnTo>
                  <a:pt x="250418" y="418087"/>
                </a:lnTo>
                <a:lnTo>
                  <a:pt x="206310" y="406086"/>
                </a:lnTo>
                <a:lnTo>
                  <a:pt x="168611" y="393712"/>
                </a:lnTo>
                <a:lnTo>
                  <a:pt x="112439" y="367837"/>
                </a:lnTo>
                <a:lnTo>
                  <a:pt x="75393" y="339660"/>
                </a:lnTo>
                <a:lnTo>
                  <a:pt x="46354" y="303285"/>
                </a:lnTo>
                <a:lnTo>
                  <a:pt x="28666" y="259277"/>
                </a:lnTo>
                <a:lnTo>
                  <a:pt x="23688" y="212108"/>
                </a:lnTo>
                <a:lnTo>
                  <a:pt x="25669" y="180743"/>
                </a:lnTo>
                <a:lnTo>
                  <a:pt x="44824" y="123054"/>
                </a:lnTo>
                <a:lnTo>
                  <a:pt x="82862" y="73214"/>
                </a:lnTo>
                <a:lnTo>
                  <a:pt x="132377" y="36756"/>
                </a:lnTo>
                <a:lnTo>
                  <a:pt x="191683" y="13423"/>
                </a:lnTo>
                <a:lnTo>
                  <a:pt x="254671" y="1514"/>
                </a:lnTo>
                <a:lnTo>
                  <a:pt x="287004" y="0"/>
                </a:lnTo>
                <a:lnTo>
                  <a:pt x="348263" y="3699"/>
                </a:lnTo>
                <a:lnTo>
                  <a:pt x="402939" y="14797"/>
                </a:lnTo>
                <a:lnTo>
                  <a:pt x="451029" y="33293"/>
                </a:lnTo>
                <a:lnTo>
                  <a:pt x="492536" y="59188"/>
                </a:lnTo>
                <a:lnTo>
                  <a:pt x="525985" y="91855"/>
                </a:lnTo>
                <a:lnTo>
                  <a:pt x="543510" y="120292"/>
                </a:lnTo>
                <a:lnTo>
                  <a:pt x="280938" y="120292"/>
                </a:lnTo>
                <a:lnTo>
                  <a:pt x="257968" y="121617"/>
                </a:lnTo>
                <a:lnTo>
                  <a:pt x="219019" y="132217"/>
                </a:lnTo>
                <a:lnTo>
                  <a:pt x="180213" y="166776"/>
                </a:lnTo>
                <a:lnTo>
                  <a:pt x="173479" y="200168"/>
                </a:lnTo>
                <a:lnTo>
                  <a:pt x="174620" y="214384"/>
                </a:lnTo>
                <a:lnTo>
                  <a:pt x="203901" y="252255"/>
                </a:lnTo>
                <a:lnTo>
                  <a:pt x="243458" y="269126"/>
                </a:lnTo>
                <a:lnTo>
                  <a:pt x="289558" y="282471"/>
                </a:lnTo>
                <a:lnTo>
                  <a:pt x="360814" y="300667"/>
                </a:lnTo>
                <a:lnTo>
                  <a:pt x="402152" y="311788"/>
                </a:lnTo>
                <a:lnTo>
                  <a:pt x="469673" y="335444"/>
                </a:lnTo>
                <a:lnTo>
                  <a:pt x="517165" y="360734"/>
                </a:lnTo>
                <a:lnTo>
                  <a:pt x="553150" y="393520"/>
                </a:lnTo>
                <a:lnTo>
                  <a:pt x="578579" y="434649"/>
                </a:lnTo>
                <a:lnTo>
                  <a:pt x="590890" y="483686"/>
                </a:lnTo>
                <a:lnTo>
                  <a:pt x="592460" y="511627"/>
                </a:lnTo>
                <a:lnTo>
                  <a:pt x="590604" y="543536"/>
                </a:lnTo>
                <a:lnTo>
                  <a:pt x="584072" y="574052"/>
                </a:lnTo>
                <a:lnTo>
                  <a:pt x="572859" y="603172"/>
                </a:lnTo>
                <a:lnTo>
                  <a:pt x="564869" y="617106"/>
                </a:lnTo>
                <a:close/>
              </a:path>
              <a:path w="592454" h="737870">
                <a:moveTo>
                  <a:pt x="569155" y="226730"/>
                </a:moveTo>
                <a:lnTo>
                  <a:pt x="419108" y="226730"/>
                </a:lnTo>
                <a:lnTo>
                  <a:pt x="415755" y="201797"/>
                </a:lnTo>
                <a:lnTo>
                  <a:pt x="408636" y="180184"/>
                </a:lnTo>
                <a:lnTo>
                  <a:pt x="383097" y="146918"/>
                </a:lnTo>
                <a:lnTo>
                  <a:pt x="341020" y="126949"/>
                </a:lnTo>
                <a:lnTo>
                  <a:pt x="280938" y="120292"/>
                </a:lnTo>
                <a:lnTo>
                  <a:pt x="543510" y="120292"/>
                </a:lnTo>
                <a:lnTo>
                  <a:pt x="549904" y="130669"/>
                </a:lnTo>
                <a:lnTo>
                  <a:pt x="564295" y="175627"/>
                </a:lnTo>
                <a:lnTo>
                  <a:pt x="569155" y="226730"/>
                </a:lnTo>
                <a:close/>
              </a:path>
              <a:path w="592454" h="737870">
                <a:moveTo>
                  <a:pt x="299646" y="737399"/>
                </a:moveTo>
                <a:lnTo>
                  <a:pt x="249065" y="734776"/>
                </a:lnTo>
                <a:lnTo>
                  <a:pt x="202237" y="726908"/>
                </a:lnTo>
                <a:lnTo>
                  <a:pt x="159164" y="713793"/>
                </a:lnTo>
                <a:lnTo>
                  <a:pt x="119845" y="695433"/>
                </a:lnTo>
                <a:lnTo>
                  <a:pt x="84281" y="671825"/>
                </a:lnTo>
                <a:lnTo>
                  <a:pt x="47433" y="635989"/>
                </a:lnTo>
                <a:lnTo>
                  <a:pt x="21103" y="594056"/>
                </a:lnTo>
                <a:lnTo>
                  <a:pt x="5292" y="546025"/>
                </a:lnTo>
                <a:lnTo>
                  <a:pt x="0" y="491897"/>
                </a:lnTo>
                <a:lnTo>
                  <a:pt x="0" y="486981"/>
                </a:lnTo>
                <a:lnTo>
                  <a:pt x="149918" y="486981"/>
                </a:lnTo>
                <a:lnTo>
                  <a:pt x="152568" y="516307"/>
                </a:lnTo>
                <a:lnTo>
                  <a:pt x="160517" y="542098"/>
                </a:lnTo>
                <a:lnTo>
                  <a:pt x="192315" y="583074"/>
                </a:lnTo>
                <a:lnTo>
                  <a:pt x="241607" y="608535"/>
                </a:lnTo>
                <a:lnTo>
                  <a:pt x="304690" y="617106"/>
                </a:lnTo>
                <a:lnTo>
                  <a:pt x="564869" y="617106"/>
                </a:lnTo>
                <a:lnTo>
                  <a:pt x="556960" y="630898"/>
                </a:lnTo>
                <a:lnTo>
                  <a:pt x="513310" y="676885"/>
                </a:lnTo>
                <a:lnTo>
                  <a:pt x="453460" y="710263"/>
                </a:lnTo>
                <a:lnTo>
                  <a:pt x="415987" y="722607"/>
                </a:lnTo>
                <a:lnTo>
                  <a:pt x="377860" y="731244"/>
                </a:lnTo>
                <a:lnTo>
                  <a:pt x="339080" y="736174"/>
                </a:lnTo>
                <a:lnTo>
                  <a:pt x="299646" y="737399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79655" y="4683125"/>
            <a:ext cx="365188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65" dirty="0">
                <a:solidFill>
                  <a:srgbClr val="444444"/>
                </a:solidFill>
              </a:rPr>
              <a:t>github.com/ibm/portieris</a:t>
            </a:r>
            <a:endParaRPr sz="2250"/>
          </a:p>
        </p:txBody>
      </p:sp>
      <p:sp>
        <p:nvSpPr>
          <p:cNvPr id="12" name="object 12"/>
          <p:cNvSpPr/>
          <p:nvPr/>
        </p:nvSpPr>
        <p:spPr>
          <a:xfrm>
            <a:off x="5493517" y="1282885"/>
            <a:ext cx="1218697" cy="1844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87473" y="6590217"/>
            <a:ext cx="29337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8 .</a:t>
            </a:r>
            <a:r>
              <a:rPr sz="1050" spc="-2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Whitelist</a:t>
            </a:r>
            <a:r>
              <a:rPr spc="85" dirty="0"/>
              <a:t> </a:t>
            </a:r>
            <a:r>
              <a:rPr spc="80" dirty="0"/>
              <a:t>Images</a:t>
            </a:r>
          </a:p>
          <a:p>
            <a:pPr algn="ctr">
              <a:lnSpc>
                <a:spcPct val="100000"/>
              </a:lnSpc>
              <a:spcBef>
                <a:spcPts val="2520"/>
              </a:spcBef>
            </a:pPr>
            <a:r>
              <a:rPr spc="25" dirty="0"/>
              <a:t>Fail</a:t>
            </a:r>
            <a:r>
              <a:rPr spc="85" dirty="0"/>
              <a:t> </a:t>
            </a:r>
            <a:r>
              <a:rPr spc="70" dirty="0"/>
              <a:t>Closed</a:t>
            </a:r>
          </a:p>
          <a:p>
            <a:pPr marL="12700" marR="5080" algn="ctr">
              <a:lnSpc>
                <a:spcPct val="172400"/>
              </a:lnSpc>
            </a:pPr>
            <a:r>
              <a:rPr spc="125" dirty="0"/>
              <a:t>Namespace </a:t>
            </a:r>
            <a:r>
              <a:rPr spc="135" dirty="0"/>
              <a:t>or </a:t>
            </a:r>
            <a:r>
              <a:rPr spc="100" dirty="0"/>
              <a:t>Cluster </a:t>
            </a:r>
            <a:r>
              <a:rPr spc="60" dirty="0"/>
              <a:t>Wide</a:t>
            </a:r>
            <a:r>
              <a:rPr spc="-85" dirty="0"/>
              <a:t> </a:t>
            </a:r>
            <a:r>
              <a:rPr spc="60" dirty="0"/>
              <a:t>Policies  </a:t>
            </a:r>
            <a:r>
              <a:rPr spc="55" dirty="0"/>
              <a:t>Extensible</a:t>
            </a: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8 .</a:t>
            </a:r>
            <a:r>
              <a:rPr spc="-20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1889728"/>
            <a:ext cx="8044815" cy="30041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10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apiVersion: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securityenforcement.admission.cloud.ibm.com/v1beta1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kind: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ClusterImagePolicy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metadata:</a:t>
            </a:r>
            <a:endParaRPr sz="1650">
              <a:latin typeface="Courier New"/>
              <a:cs typeface="Courier New"/>
            </a:endParaRPr>
          </a:p>
          <a:p>
            <a:pPr marL="266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name: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kubecon-cluster-image-policy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spec:</a:t>
            </a:r>
            <a:endParaRPr sz="1650">
              <a:latin typeface="Courier New"/>
              <a:cs typeface="Courier New"/>
            </a:endParaRPr>
          </a:p>
          <a:p>
            <a:pPr marL="394335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repositories:</a:t>
            </a:r>
            <a:endParaRPr sz="1650">
              <a:latin typeface="Courier New"/>
              <a:cs typeface="Courier New"/>
            </a:endParaRPr>
          </a:p>
          <a:p>
            <a:pPr marL="775970" marR="2805430" indent="-254635">
              <a:lnSpc>
                <a:spcPts val="1950"/>
              </a:lnSpc>
              <a:spcBef>
                <a:spcPts val="75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- name:</a:t>
            </a:r>
            <a:r>
              <a:rPr sz="1650" spc="-1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"docker.io/liamwhite/kubecon"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 policy:</a:t>
            </a:r>
            <a:endParaRPr sz="1650">
              <a:latin typeface="Courier New"/>
              <a:cs typeface="Courier New"/>
            </a:endParaRPr>
          </a:p>
          <a:p>
            <a:pPr marL="1030605">
              <a:lnSpc>
                <a:spcPts val="1875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trust:</a:t>
            </a:r>
            <a:endParaRPr sz="1650">
              <a:latin typeface="Courier New"/>
              <a:cs typeface="Courier New"/>
            </a:endParaRPr>
          </a:p>
          <a:p>
            <a:pPr marL="128524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enabled: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b="1" spc="10" dirty="0">
                <a:solidFill>
                  <a:srgbClr val="F82571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8 .</a:t>
            </a:r>
            <a:r>
              <a:rPr spc="-20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1613503"/>
            <a:ext cx="8044815" cy="34994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10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apiVersion: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securityenforcement.admission.cloud.ibm.com/v1beta1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kind: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ClusterImagePolicy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metadata:</a:t>
            </a:r>
            <a:endParaRPr sz="1650">
              <a:latin typeface="Courier New"/>
              <a:cs typeface="Courier New"/>
            </a:endParaRPr>
          </a:p>
          <a:p>
            <a:pPr marL="266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name: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kubecon-cluster-image-policy-pinned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spec:</a:t>
            </a:r>
            <a:endParaRPr sz="1650">
              <a:latin typeface="Courier New"/>
              <a:cs typeface="Courier New"/>
            </a:endParaRPr>
          </a:p>
          <a:p>
            <a:pPr marL="394335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repositories:</a:t>
            </a:r>
            <a:endParaRPr sz="1650">
              <a:latin typeface="Courier New"/>
              <a:cs typeface="Courier New"/>
            </a:endParaRPr>
          </a:p>
          <a:p>
            <a:pPr marL="775970" marR="3568700" indent="-254635">
              <a:lnSpc>
                <a:spcPts val="1950"/>
              </a:lnSpc>
              <a:spcBef>
                <a:spcPts val="75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- name:</a:t>
            </a:r>
            <a:r>
              <a:rPr sz="1650" spc="-3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"docker.io/liamwhite/*"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 policy:</a:t>
            </a:r>
            <a:endParaRPr sz="1650">
              <a:latin typeface="Courier New"/>
              <a:cs typeface="Courier New"/>
            </a:endParaRPr>
          </a:p>
          <a:p>
            <a:pPr marL="1030605">
              <a:lnSpc>
                <a:spcPts val="1875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trust:</a:t>
            </a:r>
            <a:endParaRPr sz="1650">
              <a:latin typeface="Courier New"/>
              <a:cs typeface="Courier New"/>
            </a:endParaRPr>
          </a:p>
          <a:p>
            <a:pPr marL="1285240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enabled: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b="1" spc="10" dirty="0">
                <a:solidFill>
                  <a:srgbClr val="F82571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  <a:p>
            <a:pPr marL="1285240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signerSecrets:</a:t>
            </a:r>
            <a:endParaRPr sz="1650">
              <a:latin typeface="Courier New"/>
              <a:cs typeface="Courier New"/>
            </a:endParaRPr>
          </a:p>
          <a:p>
            <a:pPr marL="128524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- name: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&lt;secret_name&gt;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8 .</a:t>
            </a:r>
            <a:r>
              <a:rPr spc="-200" dirty="0"/>
              <a:t> 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2299303"/>
            <a:ext cx="6517640" cy="20135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4714875">
              <a:lnSpc>
                <a:spcPts val="1950"/>
              </a:lnSpc>
              <a:spcBef>
                <a:spcPts val="210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apiVersion:</a:t>
            </a:r>
            <a:r>
              <a:rPr sz="1650" spc="-6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v1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kind: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Secret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type: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Opaque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metadata:</a:t>
            </a:r>
            <a:endParaRPr sz="1650">
              <a:latin typeface="Courier New"/>
              <a:cs typeface="Courier New"/>
            </a:endParaRPr>
          </a:p>
          <a:p>
            <a:pPr marL="12700" marR="3823335" indent="254000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name:</a:t>
            </a:r>
            <a:r>
              <a:rPr sz="1650" spc="-5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&lt;secret_name&gt;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data:</a:t>
            </a:r>
            <a:endParaRPr sz="1650">
              <a:latin typeface="Courier New"/>
              <a:cs typeface="Courier New"/>
            </a:endParaRPr>
          </a:p>
          <a:p>
            <a:pPr marL="266700">
              <a:lnSpc>
                <a:spcPts val="1875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name: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c2lnbmVyMQ==</a:t>
            </a:r>
            <a:endParaRPr sz="1650">
              <a:latin typeface="Courier New"/>
              <a:cs typeface="Courier New"/>
            </a:endParaRPr>
          </a:p>
          <a:p>
            <a:pPr marL="266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publicKey: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LS0tLS1CRUdJTiBQVUJMSUMgS0VZLS0tLS0...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8 .</a:t>
            </a:r>
            <a:r>
              <a:rPr spc="-20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1480153"/>
            <a:ext cx="8044815" cy="37471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10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apiVersion: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securityenforcement.admission.cloud.ibm.com/v1beta1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kind: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ImagePolicy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metadata:</a:t>
            </a:r>
            <a:endParaRPr sz="1650">
              <a:latin typeface="Courier New"/>
              <a:cs typeface="Courier New"/>
            </a:endParaRPr>
          </a:p>
          <a:p>
            <a:pPr marL="266700" marR="4460240">
              <a:lnSpc>
                <a:spcPts val="1950"/>
              </a:lnSpc>
              <a:spcBef>
                <a:spcPts val="75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name:</a:t>
            </a:r>
            <a:r>
              <a:rPr sz="1650" spc="-4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kubecon-image-policy 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namespace:</a:t>
            </a:r>
            <a:r>
              <a:rPr sz="165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default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spec:</a:t>
            </a:r>
            <a:endParaRPr sz="1650">
              <a:latin typeface="Courier New"/>
              <a:cs typeface="Courier New"/>
            </a:endParaRPr>
          </a:p>
          <a:p>
            <a:pPr marL="394335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repositories:</a:t>
            </a:r>
            <a:endParaRPr sz="1650">
              <a:latin typeface="Courier New"/>
              <a:cs typeface="Courier New"/>
            </a:endParaRPr>
          </a:p>
          <a:p>
            <a:pPr marL="775970" marR="3568700" indent="-254635">
              <a:lnSpc>
                <a:spcPts val="1950"/>
              </a:lnSpc>
              <a:spcBef>
                <a:spcPts val="75"/>
              </a:spcBef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- name:</a:t>
            </a:r>
            <a:r>
              <a:rPr sz="1650" spc="-3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"docker.io/liamwhite/*" </a:t>
            </a: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 policy:</a:t>
            </a:r>
            <a:endParaRPr sz="1650">
              <a:latin typeface="Courier New"/>
              <a:cs typeface="Courier New"/>
            </a:endParaRPr>
          </a:p>
          <a:p>
            <a:pPr marL="1030605">
              <a:lnSpc>
                <a:spcPts val="1875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trust:</a:t>
            </a:r>
            <a:endParaRPr sz="1650">
              <a:latin typeface="Courier New"/>
              <a:cs typeface="Courier New"/>
            </a:endParaRPr>
          </a:p>
          <a:p>
            <a:pPr marL="1285240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enabled: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b="1" spc="10" dirty="0">
                <a:solidFill>
                  <a:srgbClr val="F82571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  <a:p>
            <a:pPr marL="1285240">
              <a:lnSpc>
                <a:spcPts val="1950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signerSecrets:</a:t>
            </a:r>
            <a:endParaRPr sz="1650">
              <a:latin typeface="Courier New"/>
              <a:cs typeface="Courier New"/>
            </a:endParaRPr>
          </a:p>
          <a:p>
            <a:pPr marL="1285240">
              <a:lnSpc>
                <a:spcPts val="1964"/>
              </a:lnSpc>
            </a:pPr>
            <a:r>
              <a:rPr sz="1650" spc="10" dirty="0">
                <a:solidFill>
                  <a:srgbClr val="DDDDDD"/>
                </a:solidFill>
                <a:latin typeface="Courier New"/>
                <a:cs typeface="Courier New"/>
              </a:rPr>
              <a:t>- name:</a:t>
            </a:r>
            <a:r>
              <a:rPr sz="16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A6E12D"/>
                </a:solidFill>
                <a:latin typeface="Courier New"/>
                <a:cs typeface="Courier New"/>
              </a:rPr>
              <a:t>&lt;secret_name&gt;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8 .</a:t>
            </a:r>
            <a:r>
              <a:rPr spc="-200" dirty="0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6848475"/>
                </a:moveTo>
                <a:lnTo>
                  <a:pt x="0" y="6848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48475"/>
                </a:lnTo>
                <a:close/>
              </a:path>
            </a:pathLst>
          </a:custGeom>
          <a:solidFill>
            <a:srgbClr val="156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0290" y="1576069"/>
            <a:ext cx="9515475" cy="3454400"/>
          </a:xfrm>
          <a:prstGeom prst="rect">
            <a:avLst/>
          </a:prstGeom>
        </p:spPr>
        <p:txBody>
          <a:bodyPr vert="horz" wrap="square" lIns="0" tIns="255905" rIns="0" bIns="0" rtlCol="0">
            <a:spAutoFit/>
          </a:bodyPr>
          <a:lstStyle/>
          <a:p>
            <a:pPr marL="96520" algn="ctr">
              <a:lnSpc>
                <a:spcPct val="100000"/>
              </a:lnSpc>
              <a:spcBef>
                <a:spcPts val="2015"/>
              </a:spcBef>
            </a:pPr>
            <a:r>
              <a:rPr sz="2900" b="1" spc="70" dirty="0">
                <a:solidFill>
                  <a:srgbClr val="FFFFFF"/>
                </a:solidFill>
                <a:latin typeface="Play"/>
                <a:cs typeface="Play"/>
              </a:rPr>
              <a:t>Digitally </a:t>
            </a:r>
            <a:r>
              <a:rPr sz="2900" b="1" spc="20" dirty="0">
                <a:solidFill>
                  <a:srgbClr val="FFFFFF"/>
                </a:solidFill>
                <a:latin typeface="Play"/>
                <a:cs typeface="Play"/>
              </a:rPr>
              <a:t>sign</a:t>
            </a:r>
            <a:r>
              <a:rPr sz="2900" b="1" spc="10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2900" b="1" spc="45" dirty="0">
                <a:solidFill>
                  <a:srgbClr val="FFFFFF"/>
                </a:solidFill>
                <a:latin typeface="Play"/>
                <a:cs typeface="Play"/>
              </a:rPr>
              <a:t>it!</a:t>
            </a:r>
            <a:endParaRPr sz="2900">
              <a:latin typeface="Play"/>
              <a:cs typeface="Play"/>
            </a:endParaRPr>
          </a:p>
          <a:p>
            <a:pPr marL="96520" algn="ctr">
              <a:lnSpc>
                <a:spcPct val="100000"/>
              </a:lnSpc>
              <a:spcBef>
                <a:spcPts val="1920"/>
              </a:spcBef>
            </a:pPr>
            <a:r>
              <a:rPr sz="2900" b="1" spc="135" dirty="0">
                <a:solidFill>
                  <a:srgbClr val="FFFFFF"/>
                </a:solidFill>
                <a:latin typeface="Play"/>
                <a:cs typeface="Play"/>
              </a:rPr>
              <a:t>But </a:t>
            </a:r>
            <a:r>
              <a:rPr sz="2900" b="1" spc="114" dirty="0">
                <a:solidFill>
                  <a:srgbClr val="FFFFFF"/>
                </a:solidFill>
                <a:latin typeface="Play"/>
                <a:cs typeface="Play"/>
              </a:rPr>
              <a:t>how </a:t>
            </a:r>
            <a:r>
              <a:rPr sz="2900" b="1" spc="90" dirty="0">
                <a:solidFill>
                  <a:srgbClr val="FFFFFF"/>
                </a:solidFill>
                <a:latin typeface="Play"/>
                <a:cs typeface="Play"/>
              </a:rPr>
              <a:t>do </a:t>
            </a:r>
            <a:r>
              <a:rPr sz="2900" b="1" spc="135" dirty="0">
                <a:solidFill>
                  <a:srgbClr val="FFFFFF"/>
                </a:solidFill>
                <a:latin typeface="Play"/>
                <a:cs typeface="Play"/>
              </a:rPr>
              <a:t>you </a:t>
            </a:r>
            <a:r>
              <a:rPr sz="2900" b="1" spc="20" dirty="0">
                <a:solidFill>
                  <a:srgbClr val="FFFFFF"/>
                </a:solidFill>
                <a:latin typeface="Play"/>
                <a:cs typeface="Play"/>
              </a:rPr>
              <a:t>sign </a:t>
            </a:r>
            <a:r>
              <a:rPr sz="2900" b="1" spc="130" dirty="0">
                <a:solidFill>
                  <a:srgbClr val="FFFFFF"/>
                </a:solidFill>
                <a:latin typeface="Play"/>
                <a:cs typeface="Play"/>
              </a:rPr>
              <a:t>a </a:t>
            </a:r>
            <a:r>
              <a:rPr sz="2900" b="1" spc="125" dirty="0">
                <a:solidFill>
                  <a:srgbClr val="FFFFFF"/>
                </a:solidFill>
                <a:latin typeface="Play"/>
                <a:cs typeface="Play"/>
              </a:rPr>
              <a:t>Docker</a:t>
            </a:r>
            <a:r>
              <a:rPr sz="2900" b="1" spc="-1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2900" b="1" spc="65" dirty="0">
                <a:solidFill>
                  <a:srgbClr val="FFFFFF"/>
                </a:solidFill>
                <a:latin typeface="Play"/>
                <a:cs typeface="Play"/>
              </a:rPr>
              <a:t>image?</a:t>
            </a:r>
            <a:endParaRPr sz="2900">
              <a:latin typeface="Play"/>
              <a:cs typeface="Play"/>
            </a:endParaRPr>
          </a:p>
          <a:p>
            <a:pPr marL="3607435">
              <a:lnSpc>
                <a:spcPct val="100000"/>
              </a:lnSpc>
              <a:spcBef>
                <a:spcPts val="1920"/>
              </a:spcBef>
            </a:pPr>
            <a:r>
              <a:rPr sz="2900" b="1" spc="85" dirty="0">
                <a:solidFill>
                  <a:srgbClr val="FFFFFF"/>
                </a:solidFill>
                <a:latin typeface="Play"/>
                <a:cs typeface="Play"/>
              </a:rPr>
              <a:t>Enter </a:t>
            </a:r>
            <a:r>
              <a:rPr sz="2900" b="1" spc="130" dirty="0">
                <a:solidFill>
                  <a:srgbClr val="FFFFFF"/>
                </a:solidFill>
                <a:latin typeface="Play"/>
                <a:cs typeface="Play"/>
              </a:rPr>
              <a:t>Notary</a:t>
            </a:r>
            <a:endParaRPr sz="2900">
              <a:latin typeface="Play"/>
              <a:cs typeface="Play"/>
            </a:endParaRPr>
          </a:p>
          <a:p>
            <a:pPr marL="12700" marR="5080" indent="934719">
              <a:lnSpc>
                <a:spcPct val="155200"/>
              </a:lnSpc>
            </a:pPr>
            <a:r>
              <a:rPr sz="2900" b="1" spc="135" dirty="0">
                <a:solidFill>
                  <a:srgbClr val="FFFFFF"/>
                </a:solidFill>
                <a:latin typeface="Play"/>
                <a:cs typeface="Play"/>
              </a:rPr>
              <a:t>Implements </a:t>
            </a:r>
            <a:r>
              <a:rPr sz="2900" b="1" spc="90" dirty="0">
                <a:solidFill>
                  <a:srgbClr val="FFFFFF"/>
                </a:solidFill>
                <a:latin typeface="Play"/>
                <a:cs typeface="Play"/>
              </a:rPr>
              <a:t>The </a:t>
            </a:r>
            <a:r>
              <a:rPr sz="2900" b="1" spc="110" dirty="0">
                <a:solidFill>
                  <a:srgbClr val="FFFFFF"/>
                </a:solidFill>
                <a:latin typeface="Play"/>
                <a:cs typeface="Play"/>
              </a:rPr>
              <a:t>Update </a:t>
            </a:r>
            <a:r>
              <a:rPr sz="2900" b="1" spc="120" dirty="0">
                <a:solidFill>
                  <a:srgbClr val="FFFFFF"/>
                </a:solidFill>
                <a:latin typeface="Play"/>
                <a:cs typeface="Play"/>
              </a:rPr>
              <a:t>Framework </a:t>
            </a:r>
            <a:r>
              <a:rPr sz="2900" b="1" spc="-10" dirty="0">
                <a:solidFill>
                  <a:srgbClr val="FFFFFF"/>
                </a:solidFill>
                <a:latin typeface="Play"/>
                <a:cs typeface="Play"/>
              </a:rPr>
              <a:t>(TUF)  </a:t>
            </a:r>
            <a:r>
              <a:rPr sz="2900" b="1" spc="30" dirty="0">
                <a:solidFill>
                  <a:srgbClr val="FFFFFF"/>
                </a:solidFill>
                <a:latin typeface="Play"/>
                <a:cs typeface="Play"/>
              </a:rPr>
              <a:t>Stores </a:t>
            </a:r>
            <a:r>
              <a:rPr sz="2900" b="1" spc="95" dirty="0">
                <a:solidFill>
                  <a:srgbClr val="FFFFFF"/>
                </a:solidFill>
                <a:latin typeface="Play"/>
                <a:cs typeface="Play"/>
              </a:rPr>
              <a:t>trusted </a:t>
            </a:r>
            <a:r>
              <a:rPr sz="2900" b="1" spc="105" dirty="0">
                <a:solidFill>
                  <a:srgbClr val="FFFFFF"/>
                </a:solidFill>
                <a:latin typeface="Play"/>
                <a:cs typeface="Play"/>
              </a:rPr>
              <a:t>data </a:t>
            </a:r>
            <a:r>
              <a:rPr sz="2900" b="1" spc="90" dirty="0">
                <a:solidFill>
                  <a:srgbClr val="FFFFFF"/>
                </a:solidFill>
                <a:latin typeface="Play"/>
                <a:cs typeface="Play"/>
              </a:rPr>
              <a:t>... </a:t>
            </a:r>
            <a:r>
              <a:rPr sz="2900" b="1" spc="105" dirty="0">
                <a:solidFill>
                  <a:srgbClr val="FFFFFF"/>
                </a:solidFill>
                <a:latin typeface="Play"/>
                <a:cs typeface="Play"/>
              </a:rPr>
              <a:t>such </a:t>
            </a:r>
            <a:r>
              <a:rPr sz="2900" b="1" spc="30" dirty="0">
                <a:solidFill>
                  <a:srgbClr val="FFFFFF"/>
                </a:solidFill>
                <a:latin typeface="Play"/>
                <a:cs typeface="Play"/>
              </a:rPr>
              <a:t>as </a:t>
            </a:r>
            <a:r>
              <a:rPr sz="2900" b="1" spc="125" dirty="0">
                <a:solidFill>
                  <a:srgbClr val="FFFFFF"/>
                </a:solidFill>
                <a:latin typeface="Play"/>
                <a:cs typeface="Play"/>
              </a:rPr>
              <a:t>Docker </a:t>
            </a:r>
            <a:r>
              <a:rPr sz="2900" b="1" spc="105" dirty="0">
                <a:solidFill>
                  <a:srgbClr val="FFFFFF"/>
                </a:solidFill>
                <a:latin typeface="Play"/>
                <a:cs typeface="Play"/>
              </a:rPr>
              <a:t>image</a:t>
            </a:r>
            <a:r>
              <a:rPr sz="2900" b="1" spc="13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2900" b="1" spc="15" dirty="0">
                <a:solidFill>
                  <a:srgbClr val="FFFFFF"/>
                </a:solidFill>
                <a:latin typeface="Play"/>
                <a:cs typeface="Play"/>
              </a:rPr>
              <a:t>digests</a:t>
            </a:r>
            <a:endParaRPr sz="2900">
              <a:latin typeface="Play"/>
              <a:cs typeface="Pla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12873" y="6590217"/>
            <a:ext cx="26797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6 .</a:t>
            </a:r>
            <a:r>
              <a:rPr sz="1050" spc="-2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11111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962025"/>
            <a:ext cx="4572000" cy="4933950"/>
          </a:xfrm>
          <a:custGeom>
            <a:avLst/>
            <a:gdLst/>
            <a:ahLst/>
            <a:cxnLst/>
            <a:rect l="l" t="t" r="r" b="b"/>
            <a:pathLst>
              <a:path w="4572000" h="4933950">
                <a:moveTo>
                  <a:pt x="0" y="4933949"/>
                </a:moveTo>
                <a:lnTo>
                  <a:pt x="0" y="0"/>
                </a:lnTo>
                <a:lnTo>
                  <a:pt x="4571999" y="0"/>
                </a:lnTo>
                <a:lnTo>
                  <a:pt x="4571999" y="4933949"/>
                </a:lnTo>
                <a:lnTo>
                  <a:pt x="0" y="4933949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962025"/>
            <a:ext cx="5334000" cy="4933950"/>
          </a:xfrm>
          <a:custGeom>
            <a:avLst/>
            <a:gdLst/>
            <a:ahLst/>
            <a:cxnLst/>
            <a:rect l="l" t="t" r="r" b="b"/>
            <a:pathLst>
              <a:path w="5334000" h="4933950">
                <a:moveTo>
                  <a:pt x="0" y="4933949"/>
                </a:moveTo>
                <a:lnTo>
                  <a:pt x="0" y="0"/>
                </a:lnTo>
                <a:lnTo>
                  <a:pt x="5333999" y="0"/>
                </a:lnTo>
                <a:lnTo>
                  <a:pt x="5333999" y="4933949"/>
                </a:lnTo>
                <a:lnTo>
                  <a:pt x="0" y="4933949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1314450"/>
            <a:ext cx="3048000" cy="657225"/>
          </a:xfrm>
          <a:prstGeom prst="rect">
            <a:avLst/>
          </a:prstGeom>
          <a:solidFill>
            <a:srgbClr val="1560C1"/>
          </a:solidFill>
        </p:spPr>
        <p:txBody>
          <a:bodyPr vert="horz" wrap="square" lIns="0" tIns="184150" rIns="0" bIns="0" rtlCol="0">
            <a:spAutoFit/>
          </a:bodyPr>
          <a:lstStyle/>
          <a:p>
            <a:pPr marL="984250">
              <a:lnSpc>
                <a:spcPct val="100000"/>
              </a:lnSpc>
              <a:spcBef>
                <a:spcPts val="1450"/>
              </a:spcBef>
            </a:pPr>
            <a:r>
              <a:rPr sz="2000" spc="114" dirty="0"/>
              <a:t>Daemon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1171575" y="1400175"/>
            <a:ext cx="6477000" cy="1543050"/>
            <a:chOff x="1171575" y="1400175"/>
            <a:chExt cx="6477000" cy="1543050"/>
          </a:xfrm>
        </p:grpSpPr>
        <p:sp>
          <p:nvSpPr>
            <p:cNvPr id="6" name="object 6"/>
            <p:cNvSpPr/>
            <p:nvPr/>
          </p:nvSpPr>
          <p:spPr>
            <a:xfrm>
              <a:off x="1171575" y="1400175"/>
              <a:ext cx="704850" cy="485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3050" y="2533650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224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2850" y="24955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3810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1150" y="2905125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224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53050" y="28670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1774" y="2130425"/>
            <a:ext cx="324802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795" marR="5080" indent="-1141730">
              <a:lnSpc>
                <a:spcPct val="108300"/>
              </a:lnSpc>
              <a:spcBef>
                <a:spcPts val="100"/>
              </a:spcBef>
            </a:pPr>
            <a:r>
              <a:rPr sz="2250" spc="-5" dirty="0">
                <a:latin typeface="Lato Black"/>
                <a:cs typeface="Lato Black"/>
              </a:rPr>
              <a:t>Digest </a:t>
            </a:r>
            <a:r>
              <a:rPr sz="2250" spc="15" dirty="0">
                <a:latin typeface="Lato Black"/>
                <a:cs typeface="Lato Black"/>
              </a:rPr>
              <a:t>for </a:t>
            </a:r>
            <a:r>
              <a:rPr sz="2250" spc="30" dirty="0">
                <a:latin typeface="Lato Black"/>
                <a:cs typeface="Lato Black"/>
              </a:rPr>
              <a:t>ubuntu:latest,  </a:t>
            </a:r>
            <a:r>
              <a:rPr sz="2250" spc="35" dirty="0">
                <a:latin typeface="Lato Black"/>
                <a:cs typeface="Lato Black"/>
              </a:rPr>
              <a:t>please!</a:t>
            </a:r>
            <a:endParaRPr sz="2250">
              <a:latin typeface="Lato Black"/>
              <a:cs typeface="Lato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1816" y="2530475"/>
            <a:ext cx="842644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0" dirty="0">
                <a:latin typeface="Lato Black"/>
                <a:cs typeface="Lato Black"/>
              </a:rPr>
              <a:t>12345</a:t>
            </a:r>
            <a:endParaRPr sz="2250">
              <a:latin typeface="Lato Black"/>
              <a:cs typeface="Lato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5501" y="4416425"/>
            <a:ext cx="374713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0" marR="5080" indent="-1391285">
              <a:lnSpc>
                <a:spcPct val="108300"/>
              </a:lnSpc>
              <a:spcBef>
                <a:spcPts val="100"/>
              </a:spcBef>
            </a:pPr>
            <a:r>
              <a:rPr sz="2250" spc="10" dirty="0">
                <a:latin typeface="Lato Black"/>
                <a:cs typeface="Lato Black"/>
              </a:rPr>
              <a:t>Content </a:t>
            </a:r>
            <a:r>
              <a:rPr sz="2250" spc="15" dirty="0">
                <a:latin typeface="Lato Black"/>
                <a:cs typeface="Lato Black"/>
              </a:rPr>
              <a:t>for </a:t>
            </a:r>
            <a:r>
              <a:rPr sz="2250" spc="30" dirty="0">
                <a:latin typeface="Lato Black"/>
                <a:cs typeface="Lato Black"/>
              </a:rPr>
              <a:t>ubuntu@12345,  </a:t>
            </a:r>
            <a:r>
              <a:rPr sz="2250" spc="35" dirty="0">
                <a:latin typeface="Lato Black"/>
                <a:cs typeface="Lato Black"/>
              </a:rPr>
              <a:t>please!</a:t>
            </a:r>
            <a:endParaRPr sz="2250">
              <a:latin typeface="Lato Black"/>
              <a:cs typeface="Lato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4000" y="1295995"/>
            <a:ext cx="2562225" cy="3943350"/>
            <a:chOff x="5334000" y="1295995"/>
            <a:chExt cx="2562225" cy="3943350"/>
          </a:xfrm>
        </p:grpSpPr>
        <p:sp>
          <p:nvSpPr>
            <p:cNvPr id="15" name="object 15"/>
            <p:cNvSpPr/>
            <p:nvPr/>
          </p:nvSpPr>
          <p:spPr>
            <a:xfrm>
              <a:off x="5362575" y="4819650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3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3800" y="4781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3810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2100" y="5200650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224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4000" y="51625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55205" y="1300162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19">
                  <a:moveTo>
                    <a:pt x="430530" y="100965"/>
                  </a:moveTo>
                  <a:lnTo>
                    <a:pt x="309562" y="0"/>
                  </a:lnTo>
                  <a:lnTo>
                    <a:pt x="314159" y="4826"/>
                  </a:lnTo>
                  <a:lnTo>
                    <a:pt x="317766" y="10718"/>
                  </a:lnTo>
                  <a:lnTo>
                    <a:pt x="320141" y="17691"/>
                  </a:lnTo>
                  <a:lnTo>
                    <a:pt x="320992" y="25717"/>
                  </a:lnTo>
                  <a:lnTo>
                    <a:pt x="320992" y="297180"/>
                  </a:lnTo>
                  <a:lnTo>
                    <a:pt x="297281" y="345008"/>
                  </a:lnTo>
                  <a:lnTo>
                    <a:pt x="27622" y="450532"/>
                  </a:lnTo>
                  <a:lnTo>
                    <a:pt x="12738" y="452805"/>
                  </a:lnTo>
                  <a:lnTo>
                    <a:pt x="6045" y="451472"/>
                  </a:lnTo>
                  <a:lnTo>
                    <a:pt x="0" y="448627"/>
                  </a:lnTo>
                  <a:lnTo>
                    <a:pt x="110490" y="524827"/>
                  </a:lnTo>
                  <a:lnTo>
                    <a:pt x="116001" y="527672"/>
                  </a:lnTo>
                  <a:lnTo>
                    <a:pt x="122504" y="529005"/>
                  </a:lnTo>
                  <a:lnTo>
                    <a:pt x="129908" y="528713"/>
                  </a:lnTo>
                  <a:lnTo>
                    <a:pt x="391477" y="429577"/>
                  </a:lnTo>
                  <a:lnTo>
                    <a:pt x="427367" y="389801"/>
                  </a:lnTo>
                  <a:lnTo>
                    <a:pt x="430530" y="372427"/>
                  </a:lnTo>
                  <a:lnTo>
                    <a:pt x="430530" y="100965"/>
                  </a:lnTo>
                  <a:close/>
                </a:path>
                <a:path w="541020" h="604519">
                  <a:moveTo>
                    <a:pt x="541020" y="176212"/>
                  </a:moveTo>
                  <a:lnTo>
                    <a:pt x="467677" y="108585"/>
                  </a:lnTo>
                  <a:lnTo>
                    <a:pt x="472274" y="112877"/>
                  </a:lnTo>
                  <a:lnTo>
                    <a:pt x="475881" y="118592"/>
                  </a:lnTo>
                  <a:lnTo>
                    <a:pt x="478256" y="125730"/>
                  </a:lnTo>
                  <a:lnTo>
                    <a:pt x="479107" y="134302"/>
                  </a:lnTo>
                  <a:lnTo>
                    <a:pt x="479107" y="405765"/>
                  </a:lnTo>
                  <a:lnTo>
                    <a:pt x="454990" y="453593"/>
                  </a:lnTo>
                  <a:lnTo>
                    <a:pt x="185737" y="559117"/>
                  </a:lnTo>
                  <a:lnTo>
                    <a:pt x="170497" y="561390"/>
                  </a:lnTo>
                  <a:lnTo>
                    <a:pt x="163766" y="560057"/>
                  </a:lnTo>
                  <a:lnTo>
                    <a:pt x="158115" y="557212"/>
                  </a:lnTo>
                  <a:lnTo>
                    <a:pt x="220027" y="600075"/>
                  </a:lnTo>
                  <a:lnTo>
                    <a:pt x="225679" y="602919"/>
                  </a:lnTo>
                  <a:lnTo>
                    <a:pt x="232410" y="604253"/>
                  </a:lnTo>
                  <a:lnTo>
                    <a:pt x="239839" y="603961"/>
                  </a:lnTo>
                  <a:lnTo>
                    <a:pt x="501967" y="505777"/>
                  </a:lnTo>
                  <a:lnTo>
                    <a:pt x="537997" y="466001"/>
                  </a:lnTo>
                  <a:lnTo>
                    <a:pt x="541020" y="448627"/>
                  </a:lnTo>
                  <a:lnTo>
                    <a:pt x="541020" y="176212"/>
                  </a:lnTo>
                  <a:close/>
                </a:path>
              </a:pathLst>
            </a:custGeom>
            <a:solidFill>
              <a:srgbClr val="9E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3775" y="1295996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19">
                  <a:moveTo>
                    <a:pt x="430530" y="79413"/>
                  </a:moveTo>
                  <a:lnTo>
                    <a:pt x="320992" y="4165"/>
                  </a:lnTo>
                  <a:lnTo>
                    <a:pt x="315328" y="1333"/>
                  </a:lnTo>
                  <a:lnTo>
                    <a:pt x="308610" y="0"/>
                  </a:lnTo>
                  <a:lnTo>
                    <a:pt x="301167" y="292"/>
                  </a:lnTo>
                  <a:lnTo>
                    <a:pt x="39052" y="99415"/>
                  </a:lnTo>
                  <a:lnTo>
                    <a:pt x="3149" y="139204"/>
                  </a:lnTo>
                  <a:lnTo>
                    <a:pt x="0" y="156565"/>
                  </a:lnTo>
                  <a:lnTo>
                    <a:pt x="0" y="428028"/>
                  </a:lnTo>
                  <a:lnTo>
                    <a:pt x="121920" y="528993"/>
                  </a:lnTo>
                  <a:lnTo>
                    <a:pt x="117309" y="524179"/>
                  </a:lnTo>
                  <a:lnTo>
                    <a:pt x="113703" y="518287"/>
                  </a:lnTo>
                  <a:lnTo>
                    <a:pt x="111328" y="511314"/>
                  </a:lnTo>
                  <a:lnTo>
                    <a:pt x="110490" y="503275"/>
                  </a:lnTo>
                  <a:lnTo>
                    <a:pt x="110490" y="231813"/>
                  </a:lnTo>
                  <a:lnTo>
                    <a:pt x="134188" y="183997"/>
                  </a:lnTo>
                  <a:lnTo>
                    <a:pt x="402907" y="77508"/>
                  </a:lnTo>
                  <a:lnTo>
                    <a:pt x="418147" y="75247"/>
                  </a:lnTo>
                  <a:lnTo>
                    <a:pt x="424865" y="76581"/>
                  </a:lnTo>
                  <a:lnTo>
                    <a:pt x="430530" y="79413"/>
                  </a:lnTo>
                  <a:close/>
                </a:path>
                <a:path w="541020" h="604519">
                  <a:moveTo>
                    <a:pt x="541020" y="155613"/>
                  </a:moveTo>
                  <a:lnTo>
                    <a:pt x="479107" y="112750"/>
                  </a:lnTo>
                  <a:lnTo>
                    <a:pt x="473443" y="109918"/>
                  </a:lnTo>
                  <a:lnTo>
                    <a:pt x="466725" y="108585"/>
                  </a:lnTo>
                  <a:lnTo>
                    <a:pt x="459282" y="108877"/>
                  </a:lnTo>
                  <a:lnTo>
                    <a:pt x="197167" y="207048"/>
                  </a:lnTo>
                  <a:lnTo>
                    <a:pt x="161264" y="246837"/>
                  </a:lnTo>
                  <a:lnTo>
                    <a:pt x="158115" y="264198"/>
                  </a:lnTo>
                  <a:lnTo>
                    <a:pt x="158115" y="535660"/>
                  </a:lnTo>
                  <a:lnTo>
                    <a:pt x="231457" y="604240"/>
                  </a:lnTo>
                  <a:lnTo>
                    <a:pt x="226847" y="599427"/>
                  </a:lnTo>
                  <a:lnTo>
                    <a:pt x="223240" y="593534"/>
                  </a:lnTo>
                  <a:lnTo>
                    <a:pt x="220865" y="586562"/>
                  </a:lnTo>
                  <a:lnTo>
                    <a:pt x="220027" y="578523"/>
                  </a:lnTo>
                  <a:lnTo>
                    <a:pt x="220027" y="307060"/>
                  </a:lnTo>
                  <a:lnTo>
                    <a:pt x="243725" y="259245"/>
                  </a:lnTo>
                  <a:lnTo>
                    <a:pt x="513397" y="153708"/>
                  </a:lnTo>
                  <a:lnTo>
                    <a:pt x="528637" y="151447"/>
                  </a:lnTo>
                  <a:lnTo>
                    <a:pt x="535355" y="152781"/>
                  </a:lnTo>
                  <a:lnTo>
                    <a:pt x="541020" y="155613"/>
                  </a:lnTo>
                  <a:close/>
                </a:path>
              </a:pathLst>
            </a:custGeom>
            <a:solidFill>
              <a:srgbClr val="0F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664722" y="4816475"/>
            <a:ext cx="1317477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Lato Black"/>
                <a:cs typeface="Lato Black"/>
              </a:rPr>
              <a:t>&lt;stuﬀ&gt;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15300" y="1314450"/>
            <a:ext cx="3048000" cy="657225"/>
          </a:xfrm>
          <a:prstGeom prst="rect">
            <a:avLst/>
          </a:prstGeom>
          <a:solidFill>
            <a:srgbClr val="6231A7"/>
          </a:solidFill>
        </p:spPr>
        <p:txBody>
          <a:bodyPr vert="horz" wrap="square" lIns="0" tIns="184150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1450"/>
              </a:spcBef>
            </a:pPr>
            <a:r>
              <a:rPr sz="2000" b="1" spc="35" dirty="0">
                <a:solidFill>
                  <a:srgbClr val="FFFFFF"/>
                </a:solidFill>
                <a:latin typeface="Play"/>
                <a:cs typeface="Play"/>
              </a:rPr>
              <a:t>Registry</a:t>
            </a:r>
            <a:endParaRPr sz="2000">
              <a:latin typeface="Play"/>
              <a:cs typeface="Play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6 .</a:t>
            </a:r>
            <a:r>
              <a:rPr spc="-20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304925"/>
            <a:ext cx="3048000" cy="657225"/>
          </a:xfrm>
          <a:prstGeom prst="rect">
            <a:avLst/>
          </a:prstGeom>
          <a:solidFill>
            <a:srgbClr val="1560C1"/>
          </a:solidFill>
        </p:spPr>
        <p:txBody>
          <a:bodyPr vert="horz" wrap="square" lIns="0" tIns="184150" rIns="0" bIns="0" rtlCol="0">
            <a:spAutoFit/>
          </a:bodyPr>
          <a:lstStyle/>
          <a:p>
            <a:pPr marL="984250">
              <a:lnSpc>
                <a:spcPct val="100000"/>
              </a:lnSpc>
              <a:spcBef>
                <a:spcPts val="1450"/>
              </a:spcBef>
            </a:pPr>
            <a:r>
              <a:rPr sz="2000" spc="114" dirty="0"/>
              <a:t>Daemon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171575" y="1286470"/>
            <a:ext cx="6724650" cy="3943350"/>
            <a:chOff x="1171575" y="1286470"/>
            <a:chExt cx="6724650" cy="3943350"/>
          </a:xfrm>
        </p:grpSpPr>
        <p:sp>
          <p:nvSpPr>
            <p:cNvPr id="4" name="object 4"/>
            <p:cNvSpPr/>
            <p:nvPr/>
          </p:nvSpPr>
          <p:spPr>
            <a:xfrm>
              <a:off x="1171575" y="1390650"/>
              <a:ext cx="704850" cy="485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53050" y="2524125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224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2850" y="24860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0" y="0"/>
                  </a:lnTo>
                  <a:lnTo>
                    <a:pt x="76200" y="381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55205" y="3833812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20">
                  <a:moveTo>
                    <a:pt x="430530" y="100965"/>
                  </a:moveTo>
                  <a:lnTo>
                    <a:pt x="309562" y="0"/>
                  </a:lnTo>
                  <a:lnTo>
                    <a:pt x="314159" y="4826"/>
                  </a:lnTo>
                  <a:lnTo>
                    <a:pt x="317766" y="10718"/>
                  </a:lnTo>
                  <a:lnTo>
                    <a:pt x="320141" y="17691"/>
                  </a:lnTo>
                  <a:lnTo>
                    <a:pt x="320992" y="25717"/>
                  </a:lnTo>
                  <a:lnTo>
                    <a:pt x="320992" y="297180"/>
                  </a:lnTo>
                  <a:lnTo>
                    <a:pt x="297281" y="345008"/>
                  </a:lnTo>
                  <a:lnTo>
                    <a:pt x="27622" y="450532"/>
                  </a:lnTo>
                  <a:lnTo>
                    <a:pt x="12738" y="452805"/>
                  </a:lnTo>
                  <a:lnTo>
                    <a:pt x="6045" y="451472"/>
                  </a:lnTo>
                  <a:lnTo>
                    <a:pt x="0" y="448627"/>
                  </a:lnTo>
                  <a:lnTo>
                    <a:pt x="110490" y="524827"/>
                  </a:lnTo>
                  <a:lnTo>
                    <a:pt x="116001" y="527672"/>
                  </a:lnTo>
                  <a:lnTo>
                    <a:pt x="122504" y="529005"/>
                  </a:lnTo>
                  <a:lnTo>
                    <a:pt x="129908" y="528713"/>
                  </a:lnTo>
                  <a:lnTo>
                    <a:pt x="391477" y="429577"/>
                  </a:lnTo>
                  <a:lnTo>
                    <a:pt x="427367" y="389801"/>
                  </a:lnTo>
                  <a:lnTo>
                    <a:pt x="430530" y="372427"/>
                  </a:lnTo>
                  <a:lnTo>
                    <a:pt x="430530" y="100965"/>
                  </a:lnTo>
                  <a:close/>
                </a:path>
                <a:path w="541020" h="604520">
                  <a:moveTo>
                    <a:pt x="541020" y="176212"/>
                  </a:moveTo>
                  <a:lnTo>
                    <a:pt x="467677" y="108585"/>
                  </a:lnTo>
                  <a:lnTo>
                    <a:pt x="472274" y="112877"/>
                  </a:lnTo>
                  <a:lnTo>
                    <a:pt x="475881" y="118592"/>
                  </a:lnTo>
                  <a:lnTo>
                    <a:pt x="478256" y="125730"/>
                  </a:lnTo>
                  <a:lnTo>
                    <a:pt x="479107" y="134302"/>
                  </a:lnTo>
                  <a:lnTo>
                    <a:pt x="479107" y="405765"/>
                  </a:lnTo>
                  <a:lnTo>
                    <a:pt x="454990" y="453593"/>
                  </a:lnTo>
                  <a:lnTo>
                    <a:pt x="185737" y="559117"/>
                  </a:lnTo>
                  <a:lnTo>
                    <a:pt x="170497" y="561390"/>
                  </a:lnTo>
                  <a:lnTo>
                    <a:pt x="163766" y="560057"/>
                  </a:lnTo>
                  <a:lnTo>
                    <a:pt x="158115" y="557212"/>
                  </a:lnTo>
                  <a:lnTo>
                    <a:pt x="220027" y="600075"/>
                  </a:lnTo>
                  <a:lnTo>
                    <a:pt x="225679" y="602919"/>
                  </a:lnTo>
                  <a:lnTo>
                    <a:pt x="232410" y="604253"/>
                  </a:lnTo>
                  <a:lnTo>
                    <a:pt x="239839" y="603961"/>
                  </a:lnTo>
                  <a:lnTo>
                    <a:pt x="501967" y="505777"/>
                  </a:lnTo>
                  <a:lnTo>
                    <a:pt x="537997" y="466001"/>
                  </a:lnTo>
                  <a:lnTo>
                    <a:pt x="541020" y="448627"/>
                  </a:lnTo>
                  <a:lnTo>
                    <a:pt x="541020" y="176212"/>
                  </a:lnTo>
                  <a:close/>
                </a:path>
              </a:pathLst>
            </a:custGeom>
            <a:solidFill>
              <a:srgbClr val="9E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3775" y="3829646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20">
                  <a:moveTo>
                    <a:pt x="430530" y="79413"/>
                  </a:moveTo>
                  <a:lnTo>
                    <a:pt x="320992" y="4165"/>
                  </a:lnTo>
                  <a:lnTo>
                    <a:pt x="315328" y="1333"/>
                  </a:lnTo>
                  <a:lnTo>
                    <a:pt x="308610" y="0"/>
                  </a:lnTo>
                  <a:lnTo>
                    <a:pt x="301167" y="292"/>
                  </a:lnTo>
                  <a:lnTo>
                    <a:pt x="39052" y="99415"/>
                  </a:lnTo>
                  <a:lnTo>
                    <a:pt x="3149" y="139204"/>
                  </a:lnTo>
                  <a:lnTo>
                    <a:pt x="0" y="156565"/>
                  </a:lnTo>
                  <a:lnTo>
                    <a:pt x="0" y="428028"/>
                  </a:lnTo>
                  <a:lnTo>
                    <a:pt x="121920" y="528993"/>
                  </a:lnTo>
                  <a:lnTo>
                    <a:pt x="117309" y="524179"/>
                  </a:lnTo>
                  <a:lnTo>
                    <a:pt x="113703" y="518287"/>
                  </a:lnTo>
                  <a:lnTo>
                    <a:pt x="111328" y="511314"/>
                  </a:lnTo>
                  <a:lnTo>
                    <a:pt x="110490" y="503275"/>
                  </a:lnTo>
                  <a:lnTo>
                    <a:pt x="110490" y="231813"/>
                  </a:lnTo>
                  <a:lnTo>
                    <a:pt x="134188" y="183997"/>
                  </a:lnTo>
                  <a:lnTo>
                    <a:pt x="402907" y="77508"/>
                  </a:lnTo>
                  <a:lnTo>
                    <a:pt x="418147" y="75247"/>
                  </a:lnTo>
                  <a:lnTo>
                    <a:pt x="424865" y="76581"/>
                  </a:lnTo>
                  <a:lnTo>
                    <a:pt x="430530" y="79413"/>
                  </a:lnTo>
                  <a:close/>
                </a:path>
                <a:path w="541020" h="604520">
                  <a:moveTo>
                    <a:pt x="541020" y="155613"/>
                  </a:moveTo>
                  <a:lnTo>
                    <a:pt x="479107" y="112750"/>
                  </a:lnTo>
                  <a:lnTo>
                    <a:pt x="473443" y="109918"/>
                  </a:lnTo>
                  <a:lnTo>
                    <a:pt x="466725" y="108585"/>
                  </a:lnTo>
                  <a:lnTo>
                    <a:pt x="459282" y="108877"/>
                  </a:lnTo>
                  <a:lnTo>
                    <a:pt x="197167" y="207048"/>
                  </a:lnTo>
                  <a:lnTo>
                    <a:pt x="161264" y="246837"/>
                  </a:lnTo>
                  <a:lnTo>
                    <a:pt x="158115" y="264198"/>
                  </a:lnTo>
                  <a:lnTo>
                    <a:pt x="158115" y="535660"/>
                  </a:lnTo>
                  <a:lnTo>
                    <a:pt x="231457" y="604240"/>
                  </a:lnTo>
                  <a:lnTo>
                    <a:pt x="226847" y="599427"/>
                  </a:lnTo>
                  <a:lnTo>
                    <a:pt x="223240" y="593534"/>
                  </a:lnTo>
                  <a:lnTo>
                    <a:pt x="220865" y="586562"/>
                  </a:lnTo>
                  <a:lnTo>
                    <a:pt x="220027" y="578523"/>
                  </a:lnTo>
                  <a:lnTo>
                    <a:pt x="220027" y="307060"/>
                  </a:lnTo>
                  <a:lnTo>
                    <a:pt x="243725" y="259245"/>
                  </a:lnTo>
                  <a:lnTo>
                    <a:pt x="513397" y="153708"/>
                  </a:lnTo>
                  <a:lnTo>
                    <a:pt x="528637" y="151447"/>
                  </a:lnTo>
                  <a:lnTo>
                    <a:pt x="535355" y="152781"/>
                  </a:lnTo>
                  <a:lnTo>
                    <a:pt x="541020" y="155613"/>
                  </a:lnTo>
                  <a:close/>
                </a:path>
              </a:pathLst>
            </a:custGeom>
            <a:solidFill>
              <a:srgbClr val="0F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1150" y="2895600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224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53050" y="28574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2575" y="4810125"/>
              <a:ext cx="2219325" cy="0"/>
            </a:xfrm>
            <a:custGeom>
              <a:avLst/>
              <a:gdLst/>
              <a:ahLst/>
              <a:cxnLst/>
              <a:rect l="l" t="t" r="r" b="b"/>
              <a:pathLst>
                <a:path w="2219325">
                  <a:moveTo>
                    <a:pt x="0" y="0"/>
                  </a:moveTo>
                  <a:lnTo>
                    <a:pt x="22193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3800" y="47720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3810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5191125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224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0" y="51530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55205" y="1290637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19">
                  <a:moveTo>
                    <a:pt x="430530" y="100965"/>
                  </a:moveTo>
                  <a:lnTo>
                    <a:pt x="309562" y="0"/>
                  </a:lnTo>
                  <a:lnTo>
                    <a:pt x="314159" y="4826"/>
                  </a:lnTo>
                  <a:lnTo>
                    <a:pt x="317766" y="10718"/>
                  </a:lnTo>
                  <a:lnTo>
                    <a:pt x="320141" y="17691"/>
                  </a:lnTo>
                  <a:lnTo>
                    <a:pt x="320992" y="25717"/>
                  </a:lnTo>
                  <a:lnTo>
                    <a:pt x="320992" y="297180"/>
                  </a:lnTo>
                  <a:lnTo>
                    <a:pt x="297281" y="345008"/>
                  </a:lnTo>
                  <a:lnTo>
                    <a:pt x="27622" y="450532"/>
                  </a:lnTo>
                  <a:lnTo>
                    <a:pt x="12738" y="452805"/>
                  </a:lnTo>
                  <a:lnTo>
                    <a:pt x="6045" y="451472"/>
                  </a:lnTo>
                  <a:lnTo>
                    <a:pt x="0" y="448627"/>
                  </a:lnTo>
                  <a:lnTo>
                    <a:pt x="110490" y="524827"/>
                  </a:lnTo>
                  <a:lnTo>
                    <a:pt x="116001" y="527672"/>
                  </a:lnTo>
                  <a:lnTo>
                    <a:pt x="122504" y="529005"/>
                  </a:lnTo>
                  <a:lnTo>
                    <a:pt x="129908" y="528713"/>
                  </a:lnTo>
                  <a:lnTo>
                    <a:pt x="391477" y="429577"/>
                  </a:lnTo>
                  <a:lnTo>
                    <a:pt x="427367" y="389801"/>
                  </a:lnTo>
                  <a:lnTo>
                    <a:pt x="430530" y="372427"/>
                  </a:lnTo>
                  <a:lnTo>
                    <a:pt x="430530" y="100965"/>
                  </a:lnTo>
                  <a:close/>
                </a:path>
                <a:path w="541020" h="604519">
                  <a:moveTo>
                    <a:pt x="541020" y="176212"/>
                  </a:moveTo>
                  <a:lnTo>
                    <a:pt x="467677" y="108585"/>
                  </a:lnTo>
                  <a:lnTo>
                    <a:pt x="472274" y="112877"/>
                  </a:lnTo>
                  <a:lnTo>
                    <a:pt x="475881" y="118592"/>
                  </a:lnTo>
                  <a:lnTo>
                    <a:pt x="478256" y="125730"/>
                  </a:lnTo>
                  <a:lnTo>
                    <a:pt x="479107" y="134302"/>
                  </a:lnTo>
                  <a:lnTo>
                    <a:pt x="479107" y="405765"/>
                  </a:lnTo>
                  <a:lnTo>
                    <a:pt x="454990" y="453593"/>
                  </a:lnTo>
                  <a:lnTo>
                    <a:pt x="185737" y="559117"/>
                  </a:lnTo>
                  <a:lnTo>
                    <a:pt x="170497" y="561390"/>
                  </a:lnTo>
                  <a:lnTo>
                    <a:pt x="163766" y="560057"/>
                  </a:lnTo>
                  <a:lnTo>
                    <a:pt x="158115" y="557212"/>
                  </a:lnTo>
                  <a:lnTo>
                    <a:pt x="220027" y="600075"/>
                  </a:lnTo>
                  <a:lnTo>
                    <a:pt x="225679" y="602919"/>
                  </a:lnTo>
                  <a:lnTo>
                    <a:pt x="232410" y="604253"/>
                  </a:lnTo>
                  <a:lnTo>
                    <a:pt x="239839" y="603961"/>
                  </a:lnTo>
                  <a:lnTo>
                    <a:pt x="501967" y="505777"/>
                  </a:lnTo>
                  <a:lnTo>
                    <a:pt x="537997" y="466001"/>
                  </a:lnTo>
                  <a:lnTo>
                    <a:pt x="541020" y="448627"/>
                  </a:lnTo>
                  <a:lnTo>
                    <a:pt x="541020" y="176212"/>
                  </a:lnTo>
                  <a:close/>
                </a:path>
              </a:pathLst>
            </a:custGeom>
            <a:solidFill>
              <a:srgbClr val="9E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3775" y="1286471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19">
                  <a:moveTo>
                    <a:pt x="430530" y="79413"/>
                  </a:moveTo>
                  <a:lnTo>
                    <a:pt x="320992" y="4165"/>
                  </a:lnTo>
                  <a:lnTo>
                    <a:pt x="315328" y="1333"/>
                  </a:lnTo>
                  <a:lnTo>
                    <a:pt x="308610" y="0"/>
                  </a:lnTo>
                  <a:lnTo>
                    <a:pt x="301167" y="292"/>
                  </a:lnTo>
                  <a:lnTo>
                    <a:pt x="39052" y="99415"/>
                  </a:lnTo>
                  <a:lnTo>
                    <a:pt x="3149" y="139204"/>
                  </a:lnTo>
                  <a:lnTo>
                    <a:pt x="0" y="156565"/>
                  </a:lnTo>
                  <a:lnTo>
                    <a:pt x="0" y="428028"/>
                  </a:lnTo>
                  <a:lnTo>
                    <a:pt x="121920" y="528993"/>
                  </a:lnTo>
                  <a:lnTo>
                    <a:pt x="117309" y="524179"/>
                  </a:lnTo>
                  <a:lnTo>
                    <a:pt x="113703" y="518287"/>
                  </a:lnTo>
                  <a:lnTo>
                    <a:pt x="111328" y="511314"/>
                  </a:lnTo>
                  <a:lnTo>
                    <a:pt x="110490" y="503275"/>
                  </a:lnTo>
                  <a:lnTo>
                    <a:pt x="110490" y="231813"/>
                  </a:lnTo>
                  <a:lnTo>
                    <a:pt x="134188" y="183997"/>
                  </a:lnTo>
                  <a:lnTo>
                    <a:pt x="402907" y="77508"/>
                  </a:lnTo>
                  <a:lnTo>
                    <a:pt x="418147" y="75247"/>
                  </a:lnTo>
                  <a:lnTo>
                    <a:pt x="424865" y="76581"/>
                  </a:lnTo>
                  <a:lnTo>
                    <a:pt x="430530" y="79413"/>
                  </a:lnTo>
                  <a:close/>
                </a:path>
                <a:path w="541020" h="604519">
                  <a:moveTo>
                    <a:pt x="541020" y="155613"/>
                  </a:moveTo>
                  <a:lnTo>
                    <a:pt x="479107" y="112750"/>
                  </a:lnTo>
                  <a:lnTo>
                    <a:pt x="473443" y="109918"/>
                  </a:lnTo>
                  <a:lnTo>
                    <a:pt x="466725" y="108585"/>
                  </a:lnTo>
                  <a:lnTo>
                    <a:pt x="459282" y="108877"/>
                  </a:lnTo>
                  <a:lnTo>
                    <a:pt x="197167" y="207048"/>
                  </a:lnTo>
                  <a:lnTo>
                    <a:pt x="161264" y="246837"/>
                  </a:lnTo>
                  <a:lnTo>
                    <a:pt x="158115" y="264198"/>
                  </a:lnTo>
                  <a:lnTo>
                    <a:pt x="158115" y="535660"/>
                  </a:lnTo>
                  <a:lnTo>
                    <a:pt x="231457" y="604240"/>
                  </a:lnTo>
                  <a:lnTo>
                    <a:pt x="226847" y="599427"/>
                  </a:lnTo>
                  <a:lnTo>
                    <a:pt x="223240" y="593534"/>
                  </a:lnTo>
                  <a:lnTo>
                    <a:pt x="220865" y="586562"/>
                  </a:lnTo>
                  <a:lnTo>
                    <a:pt x="220027" y="578523"/>
                  </a:lnTo>
                  <a:lnTo>
                    <a:pt x="220027" y="307060"/>
                  </a:lnTo>
                  <a:lnTo>
                    <a:pt x="243725" y="259245"/>
                  </a:lnTo>
                  <a:lnTo>
                    <a:pt x="513397" y="153708"/>
                  </a:lnTo>
                  <a:lnTo>
                    <a:pt x="528637" y="151447"/>
                  </a:lnTo>
                  <a:lnTo>
                    <a:pt x="535355" y="152781"/>
                  </a:lnTo>
                  <a:lnTo>
                    <a:pt x="541020" y="155613"/>
                  </a:lnTo>
                  <a:close/>
                </a:path>
              </a:pathLst>
            </a:custGeom>
            <a:solidFill>
              <a:srgbClr val="0F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15300" y="3848100"/>
            <a:ext cx="3048000" cy="657225"/>
          </a:xfrm>
          <a:prstGeom prst="rect">
            <a:avLst/>
          </a:prstGeom>
          <a:solidFill>
            <a:srgbClr val="6231A7"/>
          </a:solidFill>
        </p:spPr>
        <p:txBody>
          <a:bodyPr vert="horz" wrap="square" lIns="0" tIns="184150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1450"/>
              </a:spcBef>
            </a:pPr>
            <a:r>
              <a:rPr sz="2000" b="1" spc="35" dirty="0">
                <a:solidFill>
                  <a:srgbClr val="FFFFFF"/>
                </a:solidFill>
                <a:latin typeface="Play"/>
                <a:cs typeface="Play"/>
              </a:rPr>
              <a:t>Registry</a:t>
            </a:r>
            <a:endParaRPr sz="2000">
              <a:latin typeface="Play"/>
              <a:cs typeface="Pla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67005" y="2339975"/>
            <a:ext cx="327850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5080" indent="-145415">
              <a:lnSpc>
                <a:spcPct val="108300"/>
              </a:lnSpc>
              <a:spcBef>
                <a:spcPts val="100"/>
              </a:spcBef>
            </a:pPr>
            <a:r>
              <a:rPr sz="2250" spc="-15" dirty="0">
                <a:latin typeface="Lato Black"/>
                <a:cs typeface="Lato Black"/>
              </a:rPr>
              <a:t>12345, </a:t>
            </a:r>
            <a:r>
              <a:rPr sz="2250" spc="90" dirty="0">
                <a:latin typeface="Lato Black"/>
                <a:cs typeface="Lato Black"/>
              </a:rPr>
              <a:t>and </a:t>
            </a:r>
            <a:r>
              <a:rPr sz="2250" spc="-15" dirty="0">
                <a:latin typeface="Lato Black"/>
                <a:cs typeface="Lato Black"/>
              </a:rPr>
              <a:t>it's </a:t>
            </a:r>
            <a:r>
              <a:rPr sz="2250" spc="50" dirty="0">
                <a:latin typeface="Lato Black"/>
                <a:cs typeface="Lato Black"/>
              </a:rPr>
              <a:t>signed </a:t>
            </a:r>
            <a:r>
              <a:rPr sz="2250" spc="-20" dirty="0">
                <a:latin typeface="Lato Black"/>
                <a:cs typeface="Lato Black"/>
              </a:rPr>
              <a:t>by  </a:t>
            </a:r>
            <a:r>
              <a:rPr sz="2250" spc="-35" dirty="0">
                <a:latin typeface="Lato Black"/>
                <a:cs typeface="Lato Black"/>
              </a:rPr>
              <a:t>Alice, </a:t>
            </a:r>
            <a:r>
              <a:rPr sz="2250" spc="25" dirty="0">
                <a:latin typeface="Lato Black"/>
                <a:cs typeface="Lato Black"/>
              </a:rPr>
              <a:t>Bob, </a:t>
            </a:r>
            <a:r>
              <a:rPr sz="2250" spc="90" dirty="0">
                <a:latin typeface="Lato Black"/>
                <a:cs typeface="Lato Black"/>
              </a:rPr>
              <a:t>and</a:t>
            </a:r>
            <a:r>
              <a:rPr sz="2250" spc="155" dirty="0">
                <a:latin typeface="Lato Black"/>
                <a:cs typeface="Lato Black"/>
              </a:rPr>
              <a:t> </a:t>
            </a:r>
            <a:r>
              <a:rPr sz="2250" spc="25" dirty="0">
                <a:latin typeface="Lato Black"/>
                <a:cs typeface="Lato Black"/>
              </a:rPr>
              <a:t>Charlie</a:t>
            </a:r>
            <a:endParaRPr sz="2250">
              <a:latin typeface="Lato Black"/>
              <a:cs typeface="Lato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4722" y="4806950"/>
            <a:ext cx="1393677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Lato Black"/>
                <a:cs typeface="Lato Black"/>
              </a:rPr>
              <a:t>&lt;stuﬀ&gt;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115300" y="1304925"/>
            <a:ext cx="3048000" cy="657225"/>
          </a:xfrm>
          <a:prstGeom prst="rect">
            <a:avLst/>
          </a:prstGeom>
          <a:solidFill>
            <a:srgbClr val="6231A7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2000" b="1" spc="95" dirty="0">
                <a:solidFill>
                  <a:srgbClr val="FFFFFF"/>
                </a:solidFill>
                <a:latin typeface="Play"/>
                <a:cs typeface="Play"/>
              </a:rPr>
              <a:t>Notary</a:t>
            </a:r>
            <a:endParaRPr sz="2000">
              <a:latin typeface="Play"/>
              <a:cs typeface="Pla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5501" y="2120900"/>
            <a:ext cx="3997325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9720" marR="337820" indent="-1141730">
              <a:lnSpc>
                <a:spcPct val="108300"/>
              </a:lnSpc>
              <a:spcBef>
                <a:spcPts val="100"/>
              </a:spcBef>
            </a:pPr>
            <a:r>
              <a:rPr sz="2250" spc="-5" dirty="0">
                <a:latin typeface="Lato Black"/>
                <a:cs typeface="Lato Black"/>
              </a:rPr>
              <a:t>Digest </a:t>
            </a:r>
            <a:r>
              <a:rPr sz="2250" spc="15" dirty="0">
                <a:latin typeface="Lato Black"/>
                <a:cs typeface="Lato Black"/>
              </a:rPr>
              <a:t>for </a:t>
            </a:r>
            <a:r>
              <a:rPr sz="2250" spc="30" dirty="0">
                <a:latin typeface="Lato Black"/>
                <a:cs typeface="Lato Black"/>
              </a:rPr>
              <a:t>ubuntu:latest,  </a:t>
            </a:r>
            <a:r>
              <a:rPr sz="2250" spc="35" dirty="0">
                <a:latin typeface="Lato Black"/>
                <a:cs typeface="Lato Black"/>
              </a:rPr>
              <a:t>please!</a:t>
            </a:r>
            <a:endParaRPr sz="2250">
              <a:latin typeface="Lato Black"/>
              <a:cs typeface="Lato Black"/>
            </a:endParaRPr>
          </a:p>
          <a:p>
            <a:pPr marL="1229995">
              <a:lnSpc>
                <a:spcPct val="100000"/>
              </a:lnSpc>
              <a:spcBef>
                <a:spcPts val="2025"/>
              </a:spcBef>
            </a:pPr>
            <a:r>
              <a:rPr sz="2250" spc="-75" dirty="0">
                <a:latin typeface="Lato Black"/>
                <a:cs typeface="Lato Black"/>
              </a:rPr>
              <a:t>I </a:t>
            </a:r>
            <a:r>
              <a:rPr sz="2250" spc="15" dirty="0">
                <a:latin typeface="Lato Black"/>
                <a:cs typeface="Lato Black"/>
              </a:rPr>
              <a:t>trust</a:t>
            </a:r>
            <a:r>
              <a:rPr sz="2250" spc="185" dirty="0">
                <a:latin typeface="Lato Black"/>
                <a:cs typeface="Lato Black"/>
              </a:rPr>
              <a:t> </a:t>
            </a:r>
            <a:r>
              <a:rPr sz="2250" spc="45" dirty="0">
                <a:latin typeface="Lato Black"/>
                <a:cs typeface="Lato Black"/>
              </a:rPr>
              <a:t>Bob...</a:t>
            </a:r>
            <a:endParaRPr sz="2250">
              <a:latin typeface="Lato Black"/>
              <a:cs typeface="Lato Black"/>
            </a:endParaRPr>
          </a:p>
          <a:p>
            <a:pPr marL="12700" marR="5080" indent="92710">
              <a:lnSpc>
                <a:spcPts val="5330"/>
              </a:lnSpc>
              <a:spcBef>
                <a:spcPts val="310"/>
              </a:spcBef>
            </a:pPr>
            <a:r>
              <a:rPr sz="2250" dirty="0">
                <a:latin typeface="Lato Black"/>
                <a:cs typeface="Lato Black"/>
              </a:rPr>
              <a:t>And </a:t>
            </a:r>
            <a:r>
              <a:rPr sz="2250" spc="45" dirty="0">
                <a:latin typeface="Lato Black"/>
                <a:cs typeface="Lato Black"/>
              </a:rPr>
              <a:t>his </a:t>
            </a:r>
            <a:r>
              <a:rPr sz="2250" spc="35" dirty="0">
                <a:latin typeface="Lato Black"/>
                <a:cs typeface="Lato Black"/>
              </a:rPr>
              <a:t>signature </a:t>
            </a:r>
            <a:r>
              <a:rPr sz="2250" spc="15" dirty="0">
                <a:latin typeface="Lato Black"/>
                <a:cs typeface="Lato Black"/>
              </a:rPr>
              <a:t>checks </a:t>
            </a:r>
            <a:r>
              <a:rPr sz="2250" spc="5" dirty="0">
                <a:latin typeface="Lato Black"/>
                <a:cs typeface="Lato Black"/>
              </a:rPr>
              <a:t>out!  </a:t>
            </a:r>
            <a:r>
              <a:rPr sz="2250" spc="10" dirty="0">
                <a:latin typeface="Lato Black"/>
                <a:cs typeface="Lato Black"/>
              </a:rPr>
              <a:t>Content </a:t>
            </a:r>
            <a:r>
              <a:rPr sz="2250" spc="15" dirty="0">
                <a:latin typeface="Lato Black"/>
                <a:cs typeface="Lato Black"/>
              </a:rPr>
              <a:t>for</a:t>
            </a:r>
            <a:r>
              <a:rPr sz="2250" spc="105" dirty="0">
                <a:latin typeface="Lato Black"/>
                <a:cs typeface="Lato Black"/>
              </a:rPr>
              <a:t> </a:t>
            </a:r>
            <a:r>
              <a:rPr sz="2250" spc="30" dirty="0">
                <a:latin typeface="Lato Black"/>
                <a:cs typeface="Lato Black"/>
              </a:rPr>
              <a:t>ubuntu@12345,</a:t>
            </a:r>
            <a:endParaRPr sz="2250">
              <a:latin typeface="Lato Black"/>
              <a:cs typeface="Lato Black"/>
            </a:endParaRPr>
          </a:p>
          <a:p>
            <a:pPr marL="1403350">
              <a:lnSpc>
                <a:spcPts val="2305"/>
              </a:lnSpc>
            </a:pPr>
            <a:r>
              <a:rPr sz="2250" spc="35" dirty="0">
                <a:latin typeface="Lato Black"/>
                <a:cs typeface="Lato Black"/>
              </a:rPr>
              <a:t>please!</a:t>
            </a:r>
            <a:endParaRPr sz="2250">
              <a:latin typeface="Lato Black"/>
              <a:cs typeface="Lato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6 .</a:t>
            </a:r>
            <a:r>
              <a:rPr spc="-20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6848475"/>
                </a:moveTo>
                <a:lnTo>
                  <a:pt x="0" y="6848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48475"/>
                </a:lnTo>
                <a:close/>
              </a:path>
            </a:pathLst>
          </a:custGeom>
          <a:solidFill>
            <a:srgbClr val="156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533400"/>
            <a:ext cx="9326880" cy="1938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900" b="1" spc="90" dirty="0">
                <a:solidFill>
                  <a:srgbClr val="FFFFFF"/>
                </a:solidFill>
                <a:latin typeface="Play"/>
                <a:cs typeface="Play"/>
              </a:rPr>
              <a:t>Why </a:t>
            </a:r>
            <a:r>
              <a:rPr sz="2900" b="1" spc="125" dirty="0">
                <a:solidFill>
                  <a:srgbClr val="FFFFFF"/>
                </a:solidFill>
                <a:latin typeface="Play"/>
                <a:cs typeface="Play"/>
              </a:rPr>
              <a:t>not </a:t>
            </a:r>
            <a:r>
              <a:rPr sz="2900" b="1" spc="75" dirty="0">
                <a:solidFill>
                  <a:srgbClr val="FFFFFF"/>
                </a:solidFill>
                <a:latin typeface="Play"/>
                <a:cs typeface="Play"/>
              </a:rPr>
              <a:t>use </a:t>
            </a:r>
            <a:r>
              <a:rPr sz="2900" b="1" spc="125" dirty="0">
                <a:solidFill>
                  <a:srgbClr val="FFFFFF"/>
                </a:solidFill>
                <a:latin typeface="Play"/>
                <a:cs typeface="Play"/>
              </a:rPr>
              <a:t>Docker Content </a:t>
            </a:r>
            <a:r>
              <a:rPr sz="2900" b="1" spc="40" dirty="0">
                <a:solidFill>
                  <a:srgbClr val="FFFFFF"/>
                </a:solidFill>
                <a:latin typeface="Play"/>
                <a:cs typeface="Play"/>
              </a:rPr>
              <a:t>Trust </a:t>
            </a:r>
            <a:r>
              <a:rPr sz="2900" b="1" spc="135" dirty="0">
                <a:solidFill>
                  <a:srgbClr val="FFFFFF"/>
                </a:solidFill>
                <a:latin typeface="Play"/>
                <a:cs typeface="Play"/>
              </a:rPr>
              <a:t>in </a:t>
            </a:r>
            <a:r>
              <a:rPr sz="2900" b="1" spc="145" dirty="0">
                <a:solidFill>
                  <a:srgbClr val="FFFFFF"/>
                </a:solidFill>
                <a:latin typeface="Play"/>
                <a:cs typeface="Play"/>
              </a:rPr>
              <a:t>your</a:t>
            </a:r>
            <a:r>
              <a:rPr sz="2900" b="1" spc="3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2900" b="1" spc="65" dirty="0">
                <a:solidFill>
                  <a:srgbClr val="FFFFFF"/>
                </a:solidFill>
                <a:latin typeface="Play"/>
                <a:cs typeface="Play"/>
              </a:rPr>
              <a:t>cluster?</a:t>
            </a:r>
            <a:endParaRPr sz="2900" dirty="0">
              <a:latin typeface="Play"/>
              <a:cs typeface="Play"/>
            </a:endParaRPr>
          </a:p>
          <a:p>
            <a:pPr algn="ctr">
              <a:lnSpc>
                <a:spcPct val="100000"/>
              </a:lnSpc>
              <a:spcBef>
                <a:spcPts val="2670"/>
              </a:spcBef>
            </a:pPr>
            <a:r>
              <a:rPr sz="2900" b="1" spc="85" dirty="0">
                <a:solidFill>
                  <a:srgbClr val="FFFFFF"/>
                </a:solidFill>
                <a:latin typeface="Play"/>
                <a:cs typeface="Play"/>
              </a:rPr>
              <a:t>Who </a:t>
            </a:r>
            <a:r>
              <a:rPr sz="2900" b="1" spc="55" dirty="0">
                <a:solidFill>
                  <a:srgbClr val="FFFFFF"/>
                </a:solidFill>
                <a:latin typeface="Play"/>
                <a:cs typeface="Play"/>
              </a:rPr>
              <a:t>else </a:t>
            </a:r>
            <a:r>
              <a:rPr sz="2900" b="1" spc="90" dirty="0">
                <a:solidFill>
                  <a:srgbClr val="FFFFFF"/>
                </a:solidFill>
                <a:latin typeface="Play"/>
                <a:cs typeface="Play"/>
              </a:rPr>
              <a:t>do </a:t>
            </a:r>
            <a:r>
              <a:rPr sz="2900" b="1" spc="135" dirty="0">
                <a:solidFill>
                  <a:srgbClr val="FFFFFF"/>
                </a:solidFill>
                <a:latin typeface="Play"/>
                <a:cs typeface="Play"/>
              </a:rPr>
              <a:t>you</a:t>
            </a:r>
            <a:r>
              <a:rPr sz="2900" b="1" spc="12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2900" b="1" spc="55" dirty="0">
                <a:solidFill>
                  <a:srgbClr val="FFFFFF"/>
                </a:solidFill>
                <a:latin typeface="Play"/>
                <a:cs typeface="Play"/>
              </a:rPr>
              <a:t>trust?</a:t>
            </a:r>
            <a:endParaRPr sz="2900" dirty="0">
              <a:latin typeface="Play"/>
              <a:cs typeface="Play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2900" b="1" spc="95" dirty="0">
                <a:solidFill>
                  <a:srgbClr val="FFFFFF"/>
                </a:solidFill>
                <a:latin typeface="Play"/>
                <a:cs typeface="Play"/>
              </a:rPr>
              <a:t>What </a:t>
            </a:r>
            <a:r>
              <a:rPr sz="2900" b="1" spc="114" dirty="0">
                <a:solidFill>
                  <a:srgbClr val="FFFFFF"/>
                </a:solidFill>
                <a:latin typeface="Play"/>
                <a:cs typeface="Play"/>
              </a:rPr>
              <a:t>about </a:t>
            </a:r>
            <a:r>
              <a:rPr sz="2900" b="1" spc="130" dirty="0">
                <a:solidFill>
                  <a:srgbClr val="FFFFFF"/>
                </a:solidFill>
                <a:latin typeface="Play"/>
                <a:cs typeface="Play"/>
              </a:rPr>
              <a:t>the </a:t>
            </a:r>
            <a:r>
              <a:rPr sz="2900" b="1" spc="125" dirty="0">
                <a:solidFill>
                  <a:srgbClr val="FFFFFF"/>
                </a:solidFill>
                <a:latin typeface="Play"/>
                <a:cs typeface="Play"/>
              </a:rPr>
              <a:t>kubelet</a:t>
            </a:r>
            <a:r>
              <a:rPr sz="2900" b="1" spc="1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2900" b="1" spc="45" dirty="0">
                <a:solidFill>
                  <a:srgbClr val="FFFFFF"/>
                </a:solidFill>
                <a:latin typeface="Play"/>
                <a:cs typeface="Play"/>
              </a:rPr>
              <a:t>images?</a:t>
            </a:r>
            <a:endParaRPr sz="2900" dirty="0">
              <a:latin typeface="Play"/>
              <a:cs typeface="Pla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6 .</a:t>
            </a:r>
            <a:r>
              <a:rPr spc="-200" dirty="0"/>
              <a:t> </a:t>
            </a:r>
            <a:r>
              <a:rPr dirty="0"/>
              <a:t>4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FB5D1F0-0CB0-482E-B48B-A79F8DA99A4A}"/>
              </a:ext>
            </a:extLst>
          </p:cNvPr>
          <p:cNvSpPr txBox="1">
            <a:spLocks/>
          </p:cNvSpPr>
          <p:nvPr/>
        </p:nvSpPr>
        <p:spPr>
          <a:xfrm>
            <a:off x="5429885" y="5100096"/>
            <a:ext cx="6685915" cy="7908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104390" marR="5080" indent="-2092325">
              <a:lnSpc>
                <a:spcPct val="107800"/>
              </a:lnSpc>
              <a:spcBef>
                <a:spcPts val="90"/>
              </a:spcBef>
            </a:pPr>
            <a:r>
              <a:rPr lang="en-US" sz="2400" kern="0" spc="95">
                <a:solidFill>
                  <a:schemeClr val="bg1"/>
                </a:solidFill>
              </a:rPr>
              <a:t>Kubernetes </a:t>
            </a:r>
            <a:r>
              <a:rPr lang="en-US" sz="2400" kern="0" spc="75">
                <a:solidFill>
                  <a:schemeClr val="bg1"/>
                </a:solidFill>
              </a:rPr>
              <a:t>deserves </a:t>
            </a:r>
            <a:r>
              <a:rPr lang="en-US" sz="2400" kern="0" spc="100">
                <a:solidFill>
                  <a:schemeClr val="bg1"/>
                </a:solidFill>
              </a:rPr>
              <a:t>powerful</a:t>
            </a:r>
            <a:r>
              <a:rPr lang="en-US" sz="2400" kern="0" spc="50">
                <a:solidFill>
                  <a:schemeClr val="bg1"/>
                </a:solidFill>
              </a:rPr>
              <a:t> </a:t>
            </a:r>
            <a:r>
              <a:rPr lang="en-US" sz="2400" kern="0" spc="95">
                <a:solidFill>
                  <a:schemeClr val="bg1"/>
                </a:solidFill>
              </a:rPr>
              <a:t>trust  </a:t>
            </a:r>
            <a:r>
              <a:rPr lang="en-US" sz="2400" kern="0" spc="150">
                <a:solidFill>
                  <a:schemeClr val="bg1"/>
                </a:solidFill>
              </a:rPr>
              <a:t>management</a:t>
            </a:r>
            <a:endParaRPr lang="en-US" sz="2400" kern="0" spc="150" dirty="0">
              <a:solidFill>
                <a:schemeClr val="bg1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200B137-B940-4092-AD03-FA74F802D45B}"/>
              </a:ext>
            </a:extLst>
          </p:cNvPr>
          <p:cNvSpPr txBox="1">
            <a:spLocks/>
          </p:cNvSpPr>
          <p:nvPr/>
        </p:nvSpPr>
        <p:spPr>
          <a:xfrm>
            <a:off x="4191000" y="5981729"/>
            <a:ext cx="411162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2400" kern="0" spc="85">
                <a:solidFill>
                  <a:schemeClr val="bg1"/>
                </a:solidFill>
              </a:rPr>
              <a:t>Admission</a:t>
            </a:r>
            <a:r>
              <a:rPr lang="en-US" sz="2400" kern="0" spc="75">
                <a:solidFill>
                  <a:schemeClr val="bg1"/>
                </a:solidFill>
              </a:rPr>
              <a:t> </a:t>
            </a:r>
            <a:r>
              <a:rPr lang="en-US" sz="2400" kern="0" spc="95">
                <a:solidFill>
                  <a:schemeClr val="bg1"/>
                </a:solidFill>
              </a:rPr>
              <a:t>Controllers</a:t>
            </a:r>
            <a:endParaRPr lang="en-US" sz="2400" kern="0" spc="9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5825" rIns="0" bIns="0" rtlCol="0">
            <a:spAutoFit/>
          </a:bodyPr>
          <a:lstStyle/>
          <a:p>
            <a:pPr marL="534670" marR="5080" indent="-82550">
              <a:lnSpc>
                <a:spcPct val="107800"/>
              </a:lnSpc>
              <a:spcBef>
                <a:spcPts val="90"/>
              </a:spcBef>
            </a:pPr>
            <a:r>
              <a:rPr spc="65" dirty="0"/>
              <a:t>Validating </a:t>
            </a:r>
            <a:r>
              <a:rPr spc="85" dirty="0"/>
              <a:t>Admission </a:t>
            </a:r>
            <a:r>
              <a:rPr spc="100" dirty="0"/>
              <a:t>Webhook  </a:t>
            </a:r>
            <a:r>
              <a:rPr spc="105" dirty="0"/>
              <a:t>Mutating </a:t>
            </a:r>
            <a:r>
              <a:rPr spc="85" dirty="0"/>
              <a:t>Admission</a:t>
            </a:r>
            <a:r>
              <a:rPr spc="60" dirty="0"/>
              <a:t> </a:t>
            </a:r>
            <a:r>
              <a:rPr spc="100" dirty="0"/>
              <a:t>Webhook</a:t>
            </a: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7 .</a:t>
            </a:r>
            <a:r>
              <a:rPr spc="-20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6848475"/>
                </a:moveTo>
                <a:lnTo>
                  <a:pt x="0" y="6848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48475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800" y="3227038"/>
            <a:ext cx="1091628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5" dirty="0">
                <a:solidFill>
                  <a:srgbClr val="F82571"/>
                </a:solidFill>
                <a:latin typeface="Courier New"/>
                <a:cs typeface="Courier New"/>
              </a:rPr>
              <a:t>liamwhite</a:t>
            </a:r>
            <a:r>
              <a:rPr sz="2150" b="0" spc="5" dirty="0">
                <a:solidFill>
                  <a:srgbClr val="DDDDDD"/>
                </a:solidFill>
                <a:latin typeface="Courier New"/>
                <a:cs typeface="Courier New"/>
              </a:rPr>
              <a:t>/</a:t>
            </a:r>
            <a:r>
              <a:rPr sz="2150" spc="5" dirty="0">
                <a:solidFill>
                  <a:srgbClr val="F82571"/>
                </a:solidFill>
                <a:latin typeface="Courier New"/>
                <a:cs typeface="Courier New"/>
              </a:rPr>
              <a:t>kubecon</a:t>
            </a:r>
            <a:r>
              <a:rPr sz="2150" b="0" spc="5" dirty="0">
                <a:solidFill>
                  <a:srgbClr val="DDDDDD"/>
                </a:solidFill>
                <a:latin typeface="Courier New"/>
                <a:cs typeface="Courier New"/>
              </a:rPr>
              <a:t>@</a:t>
            </a:r>
            <a:r>
              <a:rPr sz="2150" spc="5" dirty="0">
                <a:solidFill>
                  <a:srgbClr val="F82571"/>
                </a:solidFill>
                <a:latin typeface="Courier New"/>
                <a:cs typeface="Courier New"/>
              </a:rPr>
              <a:t>sha256</a:t>
            </a:r>
            <a:r>
              <a:rPr sz="2150" b="0" spc="5" dirty="0">
                <a:solidFill>
                  <a:srgbClr val="A6E12D"/>
                </a:solidFill>
                <a:latin typeface="Courier New"/>
                <a:cs typeface="Courier New"/>
              </a:rPr>
              <a:t>:4bd87a5758f80eedb01335676a9e47347801fc...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7 .</a:t>
            </a:r>
            <a:r>
              <a:rPr spc="-20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371600"/>
            <a:ext cx="5334000" cy="3457575"/>
          </a:xfrm>
          <a:custGeom>
            <a:avLst/>
            <a:gdLst/>
            <a:ahLst/>
            <a:cxnLst/>
            <a:rect l="l" t="t" r="r" b="b"/>
            <a:pathLst>
              <a:path w="5334000" h="3457575">
                <a:moveTo>
                  <a:pt x="5334000" y="3457575"/>
                </a:moveTo>
                <a:lnTo>
                  <a:pt x="0" y="3457575"/>
                </a:lnTo>
                <a:lnTo>
                  <a:pt x="0" y="0"/>
                </a:lnTo>
                <a:lnTo>
                  <a:pt x="5334000" y="0"/>
                </a:lnTo>
                <a:lnTo>
                  <a:pt x="5334000" y="345757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0" y="1390650"/>
            <a:ext cx="4572000" cy="3438525"/>
          </a:xfrm>
          <a:custGeom>
            <a:avLst/>
            <a:gdLst/>
            <a:ahLst/>
            <a:cxnLst/>
            <a:rect l="l" t="t" r="r" b="b"/>
            <a:pathLst>
              <a:path w="4572000" h="3438525">
                <a:moveTo>
                  <a:pt x="4572000" y="3438525"/>
                </a:moveTo>
                <a:lnTo>
                  <a:pt x="0" y="3438525"/>
                </a:lnTo>
                <a:lnTo>
                  <a:pt x="0" y="0"/>
                </a:lnTo>
                <a:lnTo>
                  <a:pt x="4572000" y="0"/>
                </a:lnTo>
                <a:lnTo>
                  <a:pt x="4572000" y="343852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2057400"/>
            <a:ext cx="3048000" cy="657225"/>
          </a:xfrm>
          <a:prstGeom prst="rect">
            <a:avLst/>
          </a:prstGeom>
          <a:solidFill>
            <a:srgbClr val="1560C1"/>
          </a:solidFill>
        </p:spPr>
        <p:txBody>
          <a:bodyPr vert="horz" wrap="square" lIns="0" tIns="184150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1450"/>
              </a:spcBef>
            </a:pPr>
            <a:r>
              <a:rPr sz="2000" spc="50" dirty="0"/>
              <a:t>API</a:t>
            </a:r>
            <a:r>
              <a:rPr sz="2000" spc="60" dirty="0"/>
              <a:t> </a:t>
            </a:r>
            <a:r>
              <a:rPr sz="2000" spc="70" dirty="0"/>
              <a:t>Server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2286000" y="3495675"/>
            <a:ext cx="3048000" cy="657225"/>
          </a:xfrm>
          <a:prstGeom prst="rect">
            <a:avLst/>
          </a:prstGeom>
          <a:solidFill>
            <a:srgbClr val="1560C1"/>
          </a:solidFill>
        </p:spPr>
        <p:txBody>
          <a:bodyPr vert="horz" wrap="square" lIns="0" tIns="18415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450"/>
              </a:spcBef>
            </a:pPr>
            <a:r>
              <a:rPr sz="2000" b="1" spc="75" dirty="0">
                <a:solidFill>
                  <a:srgbClr val="FFFFFF"/>
                </a:solidFill>
                <a:latin typeface="Play"/>
                <a:cs typeface="Play"/>
              </a:rPr>
              <a:t>Mutating</a:t>
            </a:r>
            <a:r>
              <a:rPr sz="2000" b="1" spc="50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Play"/>
                <a:cs typeface="Play"/>
              </a:rPr>
              <a:t>Webhook</a:t>
            </a:r>
            <a:endParaRPr sz="2000">
              <a:latin typeface="Play"/>
              <a:cs typeface="Play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2640" y="676275"/>
            <a:ext cx="76200" cy="1381125"/>
            <a:chOff x="3762640" y="676275"/>
            <a:chExt cx="76200" cy="1381125"/>
          </a:xfrm>
        </p:grpSpPr>
        <p:sp>
          <p:nvSpPr>
            <p:cNvPr id="7" name="object 7"/>
            <p:cNvSpPr/>
            <p:nvPr/>
          </p:nvSpPr>
          <p:spPr>
            <a:xfrm>
              <a:off x="3800474" y="685800"/>
              <a:ext cx="9525" cy="1333500"/>
            </a:xfrm>
            <a:custGeom>
              <a:avLst/>
              <a:gdLst/>
              <a:ahLst/>
              <a:cxnLst/>
              <a:rect l="l" t="t" r="r" b="b"/>
              <a:pathLst>
                <a:path w="9525" h="1333500">
                  <a:moveTo>
                    <a:pt x="9525" y="0"/>
                  </a:moveTo>
                  <a:lnTo>
                    <a:pt x="0" y="13335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2640" y="1980936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76198" y="529"/>
                  </a:lnTo>
                  <a:lnTo>
                    <a:pt x="37569" y="76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91392" y="2705100"/>
            <a:ext cx="76200" cy="790575"/>
            <a:chOff x="3591392" y="2705100"/>
            <a:chExt cx="76200" cy="790575"/>
          </a:xfrm>
        </p:grpSpPr>
        <p:sp>
          <p:nvSpPr>
            <p:cNvPr id="10" name="object 10"/>
            <p:cNvSpPr/>
            <p:nvPr/>
          </p:nvSpPr>
          <p:spPr>
            <a:xfrm>
              <a:off x="3629025" y="2714625"/>
              <a:ext cx="9525" cy="742950"/>
            </a:xfrm>
            <a:custGeom>
              <a:avLst/>
              <a:gdLst/>
              <a:ahLst/>
              <a:cxnLst/>
              <a:rect l="l" t="t" r="r" b="b"/>
              <a:pathLst>
                <a:path w="9525" h="742950">
                  <a:moveTo>
                    <a:pt x="9525" y="0"/>
                  </a:moveTo>
                  <a:lnTo>
                    <a:pt x="0" y="7429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1392" y="341901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76194" y="929"/>
                  </a:lnTo>
                  <a:lnTo>
                    <a:pt x="37167" y="76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181249" y="1724571"/>
            <a:ext cx="685564" cy="665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942888" y="2714627"/>
            <a:ext cx="76200" cy="790575"/>
            <a:chOff x="3942888" y="2714627"/>
            <a:chExt cx="76200" cy="790575"/>
          </a:xfrm>
        </p:grpSpPr>
        <p:sp>
          <p:nvSpPr>
            <p:cNvPr id="14" name="object 14"/>
            <p:cNvSpPr/>
            <p:nvPr/>
          </p:nvSpPr>
          <p:spPr>
            <a:xfrm>
              <a:off x="3971924" y="2752725"/>
              <a:ext cx="9525" cy="742950"/>
            </a:xfrm>
            <a:custGeom>
              <a:avLst/>
              <a:gdLst/>
              <a:ahLst/>
              <a:cxnLst/>
              <a:rect l="l" t="t" r="r" b="b"/>
              <a:pathLst>
                <a:path w="9525" h="742950">
                  <a:moveTo>
                    <a:pt x="9525" y="0"/>
                  </a:moveTo>
                  <a:lnTo>
                    <a:pt x="0" y="7429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2888" y="2714627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9026" y="0"/>
                  </a:moveTo>
                  <a:lnTo>
                    <a:pt x="76194" y="76659"/>
                  </a:lnTo>
                  <a:lnTo>
                    <a:pt x="0" y="75729"/>
                  </a:lnTo>
                  <a:lnTo>
                    <a:pt x="39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20000" y="3495675"/>
            <a:ext cx="3048000" cy="657225"/>
          </a:xfrm>
          <a:prstGeom prst="rect">
            <a:avLst/>
          </a:prstGeom>
          <a:solidFill>
            <a:srgbClr val="6231A7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2000" b="1" spc="95" dirty="0">
                <a:solidFill>
                  <a:srgbClr val="FFFFFF"/>
                </a:solidFill>
                <a:latin typeface="Play"/>
                <a:cs typeface="Play"/>
              </a:rPr>
              <a:t>Notary</a:t>
            </a:r>
            <a:endParaRPr sz="2000">
              <a:latin typeface="Play"/>
              <a:cs typeface="Play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34000" y="1715095"/>
            <a:ext cx="2562225" cy="2228850"/>
            <a:chOff x="5334000" y="1715095"/>
            <a:chExt cx="2562225" cy="2228850"/>
          </a:xfrm>
        </p:grpSpPr>
        <p:sp>
          <p:nvSpPr>
            <p:cNvPr id="18" name="object 18"/>
            <p:cNvSpPr/>
            <p:nvPr/>
          </p:nvSpPr>
          <p:spPr>
            <a:xfrm>
              <a:off x="7355205" y="1719262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19">
                  <a:moveTo>
                    <a:pt x="430530" y="100965"/>
                  </a:moveTo>
                  <a:lnTo>
                    <a:pt x="309562" y="0"/>
                  </a:lnTo>
                  <a:lnTo>
                    <a:pt x="314159" y="4826"/>
                  </a:lnTo>
                  <a:lnTo>
                    <a:pt x="317766" y="10718"/>
                  </a:lnTo>
                  <a:lnTo>
                    <a:pt x="320141" y="17691"/>
                  </a:lnTo>
                  <a:lnTo>
                    <a:pt x="320992" y="25717"/>
                  </a:lnTo>
                  <a:lnTo>
                    <a:pt x="320992" y="297180"/>
                  </a:lnTo>
                  <a:lnTo>
                    <a:pt x="297281" y="345008"/>
                  </a:lnTo>
                  <a:lnTo>
                    <a:pt x="27622" y="450532"/>
                  </a:lnTo>
                  <a:lnTo>
                    <a:pt x="12738" y="452805"/>
                  </a:lnTo>
                  <a:lnTo>
                    <a:pt x="6045" y="451472"/>
                  </a:lnTo>
                  <a:lnTo>
                    <a:pt x="0" y="448627"/>
                  </a:lnTo>
                  <a:lnTo>
                    <a:pt x="110490" y="524827"/>
                  </a:lnTo>
                  <a:lnTo>
                    <a:pt x="116001" y="527672"/>
                  </a:lnTo>
                  <a:lnTo>
                    <a:pt x="122504" y="529005"/>
                  </a:lnTo>
                  <a:lnTo>
                    <a:pt x="129908" y="528713"/>
                  </a:lnTo>
                  <a:lnTo>
                    <a:pt x="391477" y="429577"/>
                  </a:lnTo>
                  <a:lnTo>
                    <a:pt x="427367" y="389801"/>
                  </a:lnTo>
                  <a:lnTo>
                    <a:pt x="430530" y="372427"/>
                  </a:lnTo>
                  <a:lnTo>
                    <a:pt x="430530" y="100965"/>
                  </a:lnTo>
                  <a:close/>
                </a:path>
                <a:path w="541020" h="604519">
                  <a:moveTo>
                    <a:pt x="541020" y="176212"/>
                  </a:moveTo>
                  <a:lnTo>
                    <a:pt x="467677" y="108585"/>
                  </a:lnTo>
                  <a:lnTo>
                    <a:pt x="472274" y="112877"/>
                  </a:lnTo>
                  <a:lnTo>
                    <a:pt x="475881" y="118592"/>
                  </a:lnTo>
                  <a:lnTo>
                    <a:pt x="478256" y="125730"/>
                  </a:lnTo>
                  <a:lnTo>
                    <a:pt x="479107" y="134302"/>
                  </a:lnTo>
                  <a:lnTo>
                    <a:pt x="479107" y="405765"/>
                  </a:lnTo>
                  <a:lnTo>
                    <a:pt x="454990" y="453593"/>
                  </a:lnTo>
                  <a:lnTo>
                    <a:pt x="185737" y="559117"/>
                  </a:lnTo>
                  <a:lnTo>
                    <a:pt x="170497" y="561390"/>
                  </a:lnTo>
                  <a:lnTo>
                    <a:pt x="163766" y="560057"/>
                  </a:lnTo>
                  <a:lnTo>
                    <a:pt x="158115" y="557212"/>
                  </a:lnTo>
                  <a:lnTo>
                    <a:pt x="220027" y="600075"/>
                  </a:lnTo>
                  <a:lnTo>
                    <a:pt x="225679" y="602919"/>
                  </a:lnTo>
                  <a:lnTo>
                    <a:pt x="232410" y="604253"/>
                  </a:lnTo>
                  <a:lnTo>
                    <a:pt x="239839" y="603961"/>
                  </a:lnTo>
                  <a:lnTo>
                    <a:pt x="501967" y="505777"/>
                  </a:lnTo>
                  <a:lnTo>
                    <a:pt x="537997" y="466001"/>
                  </a:lnTo>
                  <a:lnTo>
                    <a:pt x="541020" y="448627"/>
                  </a:lnTo>
                  <a:lnTo>
                    <a:pt x="541020" y="176212"/>
                  </a:lnTo>
                  <a:close/>
                </a:path>
              </a:pathLst>
            </a:custGeom>
            <a:solidFill>
              <a:srgbClr val="9E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3775" y="1715096"/>
              <a:ext cx="541020" cy="604520"/>
            </a:xfrm>
            <a:custGeom>
              <a:avLst/>
              <a:gdLst/>
              <a:ahLst/>
              <a:cxnLst/>
              <a:rect l="l" t="t" r="r" b="b"/>
              <a:pathLst>
                <a:path w="541020" h="604519">
                  <a:moveTo>
                    <a:pt x="430530" y="79413"/>
                  </a:moveTo>
                  <a:lnTo>
                    <a:pt x="320992" y="4165"/>
                  </a:lnTo>
                  <a:lnTo>
                    <a:pt x="315328" y="1333"/>
                  </a:lnTo>
                  <a:lnTo>
                    <a:pt x="308610" y="0"/>
                  </a:lnTo>
                  <a:lnTo>
                    <a:pt x="301167" y="292"/>
                  </a:lnTo>
                  <a:lnTo>
                    <a:pt x="39052" y="99415"/>
                  </a:lnTo>
                  <a:lnTo>
                    <a:pt x="3149" y="139204"/>
                  </a:lnTo>
                  <a:lnTo>
                    <a:pt x="0" y="156565"/>
                  </a:lnTo>
                  <a:lnTo>
                    <a:pt x="0" y="428028"/>
                  </a:lnTo>
                  <a:lnTo>
                    <a:pt x="121920" y="528993"/>
                  </a:lnTo>
                  <a:lnTo>
                    <a:pt x="117309" y="524179"/>
                  </a:lnTo>
                  <a:lnTo>
                    <a:pt x="113703" y="518287"/>
                  </a:lnTo>
                  <a:lnTo>
                    <a:pt x="111328" y="511314"/>
                  </a:lnTo>
                  <a:lnTo>
                    <a:pt x="110490" y="503275"/>
                  </a:lnTo>
                  <a:lnTo>
                    <a:pt x="110490" y="231813"/>
                  </a:lnTo>
                  <a:lnTo>
                    <a:pt x="134188" y="183997"/>
                  </a:lnTo>
                  <a:lnTo>
                    <a:pt x="402907" y="77508"/>
                  </a:lnTo>
                  <a:lnTo>
                    <a:pt x="418147" y="75247"/>
                  </a:lnTo>
                  <a:lnTo>
                    <a:pt x="424865" y="76581"/>
                  </a:lnTo>
                  <a:lnTo>
                    <a:pt x="430530" y="79413"/>
                  </a:lnTo>
                  <a:close/>
                </a:path>
                <a:path w="541020" h="604519">
                  <a:moveTo>
                    <a:pt x="541020" y="155613"/>
                  </a:moveTo>
                  <a:lnTo>
                    <a:pt x="479107" y="112750"/>
                  </a:lnTo>
                  <a:lnTo>
                    <a:pt x="473443" y="109918"/>
                  </a:lnTo>
                  <a:lnTo>
                    <a:pt x="466725" y="108585"/>
                  </a:lnTo>
                  <a:lnTo>
                    <a:pt x="459282" y="108877"/>
                  </a:lnTo>
                  <a:lnTo>
                    <a:pt x="197167" y="207048"/>
                  </a:lnTo>
                  <a:lnTo>
                    <a:pt x="161264" y="246837"/>
                  </a:lnTo>
                  <a:lnTo>
                    <a:pt x="158115" y="264198"/>
                  </a:lnTo>
                  <a:lnTo>
                    <a:pt x="158115" y="535660"/>
                  </a:lnTo>
                  <a:lnTo>
                    <a:pt x="231457" y="604240"/>
                  </a:lnTo>
                  <a:lnTo>
                    <a:pt x="226847" y="599427"/>
                  </a:lnTo>
                  <a:lnTo>
                    <a:pt x="223240" y="593534"/>
                  </a:lnTo>
                  <a:lnTo>
                    <a:pt x="220865" y="586562"/>
                  </a:lnTo>
                  <a:lnTo>
                    <a:pt x="220027" y="578523"/>
                  </a:lnTo>
                  <a:lnTo>
                    <a:pt x="220027" y="307060"/>
                  </a:lnTo>
                  <a:lnTo>
                    <a:pt x="243725" y="259245"/>
                  </a:lnTo>
                  <a:lnTo>
                    <a:pt x="513397" y="153708"/>
                  </a:lnTo>
                  <a:lnTo>
                    <a:pt x="528637" y="151447"/>
                  </a:lnTo>
                  <a:lnTo>
                    <a:pt x="535355" y="152781"/>
                  </a:lnTo>
                  <a:lnTo>
                    <a:pt x="541020" y="155613"/>
                  </a:lnTo>
                  <a:close/>
                </a:path>
              </a:pathLst>
            </a:custGeom>
            <a:solidFill>
              <a:srgbClr val="0F3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000" y="3771900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224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3800" y="3733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3810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72100" y="3905250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22479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000" y="3867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76200" y="76200"/>
                  </a:lnTo>
                  <a:lnTo>
                    <a:pt x="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7 .</a:t>
            </a:r>
            <a:r>
              <a:rPr spc="-200" dirty="0"/>
              <a:t> 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170465"/>
            <a:ext cx="7087870" cy="6440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DDDDDD"/>
                </a:solidFill>
                <a:latin typeface="Courier New"/>
                <a:cs typeface="Courier New"/>
              </a:rPr>
              <a:t>API Server -&gt; Webhook</a:t>
            </a:r>
            <a:r>
              <a:rPr sz="170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DDDDDD"/>
                </a:solidFill>
                <a:latin typeface="Courier New"/>
                <a:cs typeface="Courier New"/>
              </a:rPr>
              <a:t>(AdmissionRequest)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1750">
              <a:latin typeface="Courier New"/>
              <a:cs typeface="Courier New"/>
            </a:endParaRPr>
          </a:p>
          <a:p>
            <a:pPr marL="1099185">
              <a:lnSpc>
                <a:spcPct val="100000"/>
              </a:lnSpc>
              <a:spcBef>
                <a:spcPts val="750"/>
              </a:spcBef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uid:</a:t>
            </a:r>
            <a:r>
              <a:rPr sz="1750" spc="8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"a2e5846b-059a-4d56-a564-3b7c4fc4ccfb"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ourier New"/>
              <a:cs typeface="Courier New"/>
            </a:endParaRPr>
          </a:p>
          <a:p>
            <a:pPr marL="1099185">
              <a:lnSpc>
                <a:spcPct val="100000"/>
              </a:lnSpc>
              <a:spcBef>
                <a:spcPts val="5"/>
              </a:spcBef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kind:</a:t>
            </a:r>
            <a:r>
              <a:rPr sz="175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1750">
              <a:latin typeface="Courier New"/>
              <a:cs typeface="Courier New"/>
            </a:endParaRPr>
          </a:p>
          <a:p>
            <a:pPr marL="1642110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group:</a:t>
            </a:r>
            <a:r>
              <a:rPr sz="175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750">
              <a:latin typeface="Courier New"/>
              <a:cs typeface="Courier New"/>
            </a:endParaRPr>
          </a:p>
          <a:p>
            <a:pPr marL="1642110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version:</a:t>
            </a:r>
            <a:r>
              <a:rPr sz="175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"v1"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750">
              <a:latin typeface="Courier New"/>
              <a:cs typeface="Courier New"/>
            </a:endParaRPr>
          </a:p>
          <a:p>
            <a:pPr marL="1642110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kind:</a:t>
            </a:r>
            <a:r>
              <a:rPr sz="175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"Pod"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750">
              <a:latin typeface="Courier New"/>
              <a:cs typeface="Courier New"/>
            </a:endParaRPr>
          </a:p>
          <a:p>
            <a:pPr marL="1098550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},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ourier New"/>
              <a:cs typeface="Courier New"/>
            </a:endParaRPr>
          </a:p>
          <a:p>
            <a:pPr marL="1099185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resource:</a:t>
            </a:r>
            <a:r>
              <a:rPr sz="175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1750">
              <a:latin typeface="Courier New"/>
              <a:cs typeface="Courier New"/>
            </a:endParaRPr>
          </a:p>
          <a:p>
            <a:pPr marL="1642110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group:</a:t>
            </a:r>
            <a:r>
              <a:rPr sz="1750" spc="10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750">
              <a:latin typeface="Courier New"/>
              <a:cs typeface="Courier New"/>
            </a:endParaRPr>
          </a:p>
          <a:p>
            <a:pPr marL="1642110" marR="3128645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version: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"v1"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  resource:</a:t>
            </a:r>
            <a:r>
              <a:rPr sz="1750" spc="-2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"pods"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endParaRPr sz="1750">
              <a:latin typeface="Courier New"/>
              <a:cs typeface="Courier New"/>
            </a:endParaRPr>
          </a:p>
          <a:p>
            <a:pPr marL="1098550">
              <a:lnSpc>
                <a:spcPct val="100000"/>
              </a:lnSpc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},</a:t>
            </a:r>
            <a:endParaRPr sz="1750">
              <a:latin typeface="Courier New"/>
              <a:cs typeface="Courier New"/>
            </a:endParaRPr>
          </a:p>
          <a:p>
            <a:pPr marL="1098550" marR="2856865">
              <a:lnSpc>
                <a:spcPct val="192900"/>
              </a:lnSpc>
              <a:spcBef>
                <a:spcPts val="300"/>
              </a:spcBef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namespace: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"default"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  operation: </a:t>
            </a:r>
            <a:r>
              <a:rPr sz="1750" spc="15" dirty="0">
                <a:solidFill>
                  <a:srgbClr val="A6E12D"/>
                </a:solidFill>
                <a:latin typeface="Courier New"/>
                <a:cs typeface="Courier New"/>
              </a:rPr>
              <a:t>"CREATE"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,  object:</a:t>
            </a:r>
            <a:r>
              <a:rPr sz="1750" spc="5" dirty="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&lt;lots-of-bytes&gt;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750" spc="15" dirty="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2425" y="6543675"/>
            <a:ext cx="333375" cy="228600"/>
          </a:xfrm>
          <a:custGeom>
            <a:avLst/>
            <a:gdLst/>
            <a:ahLst/>
            <a:cxnLst/>
            <a:rect l="l" t="t" r="r" b="b"/>
            <a:pathLst>
              <a:path w="333375" h="228600">
                <a:moveTo>
                  <a:pt x="333375" y="228600"/>
                </a:moveTo>
                <a:lnTo>
                  <a:pt x="0" y="228600"/>
                </a:lnTo>
                <a:lnTo>
                  <a:pt x="0" y="0"/>
                </a:lnTo>
                <a:lnTo>
                  <a:pt x="333375" y="0"/>
                </a:lnTo>
                <a:lnTo>
                  <a:pt x="333375" y="22860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/>
              <a:t>7 .</a:t>
            </a:r>
            <a:r>
              <a:rPr spc="-20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598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Lato Black</vt:lpstr>
      <vt:lpstr>Play</vt:lpstr>
      <vt:lpstr>Office Theme</vt:lpstr>
      <vt:lpstr>What about the bad guys?</vt:lpstr>
      <vt:lpstr>PowerPoint Presentation</vt:lpstr>
      <vt:lpstr>Daemon</vt:lpstr>
      <vt:lpstr>Daemon</vt:lpstr>
      <vt:lpstr>PowerPoint Presentation</vt:lpstr>
      <vt:lpstr>Validating Admission Webhook  Mutating Admission Webhook</vt:lpstr>
      <vt:lpstr>liamwhite/kubecon@sha256:4bd87a5758f80eedb01335676a9e47347801fc...</vt:lpstr>
      <vt:lpstr>API Server</vt:lpstr>
      <vt:lpstr>PowerPoint Presentation</vt:lpstr>
      <vt:lpstr>PowerPoint Presentation</vt:lpstr>
      <vt:lpstr>PowerPoint Presentation</vt:lpstr>
      <vt:lpstr>github.com/ibm/portieris</vt:lpstr>
      <vt:lpstr>Whitelist Images Fail Closed Namespace or Cluster Wide Policies  Extensible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the bad guys?</dc:title>
  <cp:lastModifiedBy>Krishna Murthy P</cp:lastModifiedBy>
  <cp:revision>1</cp:revision>
  <dcterms:created xsi:type="dcterms:W3CDTF">2021-01-22T00:58:54Z</dcterms:created>
  <dcterms:modified xsi:type="dcterms:W3CDTF">2021-01-22T01:04:38Z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2021-01-22T00:00:00Z</vt:filetime>
  </property>
</Properties>
</file>