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5" r:id="rId15"/>
    <p:sldId id="277" r:id="rId16"/>
    <p:sldId id="278" r:id="rId17"/>
    <p:sldId id="280" r:id="rId18"/>
    <p:sldId id="282" r:id="rId19"/>
    <p:sldId id="284" r:id="rId20"/>
    <p:sldId id="285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4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" y="892968"/>
            <a:ext cx="12188952" cy="531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92055" y="3852672"/>
            <a:ext cx="2004059" cy="16885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043" y="1633169"/>
            <a:ext cx="11741912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D9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E3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E345D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D9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E3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D9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3" y="892968"/>
            <a:ext cx="12188952" cy="531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49744" y="6577342"/>
            <a:ext cx="146447" cy="162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17409" y="6536988"/>
            <a:ext cx="290192" cy="20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66772" y="6576434"/>
            <a:ext cx="247588" cy="158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849807" y="6576477"/>
            <a:ext cx="148664" cy="159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133234" y="6576618"/>
            <a:ext cx="108722" cy="158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42040" y="6513093"/>
            <a:ext cx="46990" cy="222250"/>
          </a:xfrm>
          <a:custGeom>
            <a:avLst/>
            <a:gdLst/>
            <a:ahLst/>
            <a:cxnLst/>
            <a:rect l="l" t="t" r="r" b="b"/>
            <a:pathLst>
              <a:path w="46990" h="222250">
                <a:moveTo>
                  <a:pt x="44831" y="72948"/>
                </a:moveTo>
                <a:lnTo>
                  <a:pt x="43891" y="71386"/>
                </a:lnTo>
                <a:lnTo>
                  <a:pt x="41414" y="71081"/>
                </a:lnTo>
                <a:lnTo>
                  <a:pt x="33997" y="70459"/>
                </a:lnTo>
                <a:lnTo>
                  <a:pt x="26289" y="68910"/>
                </a:lnTo>
                <a:lnTo>
                  <a:pt x="18872" y="69227"/>
                </a:lnTo>
                <a:lnTo>
                  <a:pt x="7747" y="69532"/>
                </a:lnTo>
                <a:lnTo>
                  <a:pt x="2806" y="75742"/>
                </a:lnTo>
                <a:lnTo>
                  <a:pt x="2476" y="86601"/>
                </a:lnTo>
                <a:lnTo>
                  <a:pt x="2476" y="222250"/>
                </a:lnTo>
                <a:lnTo>
                  <a:pt x="44500" y="222250"/>
                </a:lnTo>
                <a:lnTo>
                  <a:pt x="44500" y="81330"/>
                </a:lnTo>
                <a:lnTo>
                  <a:pt x="44818" y="75742"/>
                </a:lnTo>
                <a:lnTo>
                  <a:pt x="44831" y="72948"/>
                </a:lnTo>
                <a:close/>
              </a:path>
              <a:path w="46990" h="222250">
                <a:moveTo>
                  <a:pt x="46977" y="22974"/>
                </a:moveTo>
                <a:lnTo>
                  <a:pt x="45135" y="14008"/>
                </a:lnTo>
                <a:lnTo>
                  <a:pt x="40106" y="6718"/>
                </a:lnTo>
                <a:lnTo>
                  <a:pt x="32639" y="1803"/>
                </a:lnTo>
                <a:lnTo>
                  <a:pt x="23495" y="0"/>
                </a:lnTo>
                <a:lnTo>
                  <a:pt x="14351" y="1752"/>
                </a:lnTo>
                <a:lnTo>
                  <a:pt x="6883" y="6565"/>
                </a:lnTo>
                <a:lnTo>
                  <a:pt x="1854" y="13754"/>
                </a:lnTo>
                <a:lnTo>
                  <a:pt x="0" y="22656"/>
                </a:lnTo>
                <a:lnTo>
                  <a:pt x="1727" y="31851"/>
                </a:lnTo>
                <a:lnTo>
                  <a:pt x="6769" y="39344"/>
                </a:lnTo>
                <a:lnTo>
                  <a:pt x="14325" y="44411"/>
                </a:lnTo>
                <a:lnTo>
                  <a:pt x="23495" y="46253"/>
                </a:lnTo>
                <a:lnTo>
                  <a:pt x="32639" y="44399"/>
                </a:lnTo>
                <a:lnTo>
                  <a:pt x="40106" y="39382"/>
                </a:lnTo>
                <a:lnTo>
                  <a:pt x="45135" y="31978"/>
                </a:lnTo>
                <a:lnTo>
                  <a:pt x="46977" y="22974"/>
                </a:lnTo>
                <a:close/>
              </a:path>
            </a:pathLst>
          </a:custGeom>
          <a:solidFill>
            <a:srgbClr val="1E3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509504" y="6526126"/>
            <a:ext cx="147320" cy="280035"/>
          </a:xfrm>
          <a:custGeom>
            <a:avLst/>
            <a:gdLst/>
            <a:ahLst/>
            <a:cxnLst/>
            <a:rect l="l" t="t" r="r" b="b"/>
            <a:pathLst>
              <a:path w="147320" h="280034">
                <a:moveTo>
                  <a:pt x="21124" y="0"/>
                </a:moveTo>
                <a:lnTo>
                  <a:pt x="0" y="30728"/>
                </a:lnTo>
                <a:lnTo>
                  <a:pt x="0" y="190583"/>
                </a:lnTo>
                <a:lnTo>
                  <a:pt x="112199" y="275632"/>
                </a:lnTo>
                <a:lnTo>
                  <a:pt x="125739" y="279847"/>
                </a:lnTo>
                <a:lnTo>
                  <a:pt x="131669" y="278988"/>
                </a:lnTo>
                <a:lnTo>
                  <a:pt x="136847" y="276292"/>
                </a:lnTo>
                <a:lnTo>
                  <a:pt x="147028" y="249506"/>
                </a:lnTo>
                <a:lnTo>
                  <a:pt x="72018" y="209205"/>
                </a:lnTo>
                <a:lnTo>
                  <a:pt x="64590" y="203342"/>
                </a:lnTo>
                <a:lnTo>
                  <a:pt x="58495" y="194888"/>
                </a:lnTo>
                <a:lnTo>
                  <a:pt x="54371" y="184980"/>
                </a:lnTo>
                <a:lnTo>
                  <a:pt x="52855" y="174753"/>
                </a:lnTo>
                <a:lnTo>
                  <a:pt x="52855" y="14587"/>
                </a:lnTo>
                <a:lnTo>
                  <a:pt x="34617" y="4034"/>
                </a:lnTo>
                <a:lnTo>
                  <a:pt x="27628" y="1006"/>
                </a:lnTo>
                <a:lnTo>
                  <a:pt x="21124" y="0"/>
                </a:lnTo>
                <a:close/>
              </a:path>
            </a:pathLst>
          </a:custGeom>
          <a:solidFill>
            <a:srgbClr val="70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562359" y="6489186"/>
            <a:ext cx="94268" cy="126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656627" y="6680082"/>
            <a:ext cx="94890" cy="127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56627" y="6489708"/>
            <a:ext cx="147320" cy="280035"/>
          </a:xfrm>
          <a:custGeom>
            <a:avLst/>
            <a:gdLst/>
            <a:ahLst/>
            <a:cxnLst/>
            <a:rect l="l" t="t" r="r" b="b"/>
            <a:pathLst>
              <a:path w="147320" h="280034">
                <a:moveTo>
                  <a:pt x="21430" y="0"/>
                </a:moveTo>
                <a:lnTo>
                  <a:pt x="0" y="29898"/>
                </a:lnTo>
                <a:lnTo>
                  <a:pt x="75417" y="70252"/>
                </a:lnTo>
                <a:lnTo>
                  <a:pt x="82894" y="76295"/>
                </a:lnTo>
                <a:lnTo>
                  <a:pt x="89095" y="84840"/>
                </a:lnTo>
                <a:lnTo>
                  <a:pt x="93325" y="94782"/>
                </a:lnTo>
                <a:lnTo>
                  <a:pt x="94890" y="105014"/>
                </a:lnTo>
                <a:lnTo>
                  <a:pt x="94890" y="265180"/>
                </a:lnTo>
                <a:lnTo>
                  <a:pt x="112199" y="275424"/>
                </a:lnTo>
                <a:lnTo>
                  <a:pt x="125872" y="279638"/>
                </a:lnTo>
                <a:lnTo>
                  <a:pt x="136965" y="276083"/>
                </a:lnTo>
                <a:lnTo>
                  <a:pt x="144408" y="265602"/>
                </a:lnTo>
                <a:lnTo>
                  <a:pt x="147127" y="249039"/>
                </a:lnTo>
                <a:lnTo>
                  <a:pt x="147127" y="89184"/>
                </a:lnTo>
                <a:lnTo>
                  <a:pt x="34927" y="4134"/>
                </a:lnTo>
                <a:lnTo>
                  <a:pt x="27938" y="1080"/>
                </a:lnTo>
                <a:lnTo>
                  <a:pt x="21430" y="0"/>
                </a:lnTo>
                <a:close/>
              </a:path>
            </a:pathLst>
          </a:custGeom>
          <a:solidFill>
            <a:srgbClr val="FF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562359" y="6519607"/>
            <a:ext cx="189230" cy="256540"/>
          </a:xfrm>
          <a:custGeom>
            <a:avLst/>
            <a:gdLst/>
            <a:ahLst/>
            <a:cxnLst/>
            <a:rect l="l" t="t" r="r" b="b"/>
            <a:pathLst>
              <a:path w="189229" h="256540">
                <a:moveTo>
                  <a:pt x="0" y="21107"/>
                </a:moveTo>
                <a:lnTo>
                  <a:pt x="0" y="181272"/>
                </a:lnTo>
                <a:lnTo>
                  <a:pt x="1516" y="191500"/>
                </a:lnTo>
                <a:lnTo>
                  <a:pt x="5640" y="201408"/>
                </a:lnTo>
                <a:lnTo>
                  <a:pt x="11734" y="209861"/>
                </a:lnTo>
                <a:lnTo>
                  <a:pt x="19163" y="215725"/>
                </a:lnTo>
                <a:lnTo>
                  <a:pt x="94268" y="256078"/>
                </a:lnTo>
                <a:lnTo>
                  <a:pt x="94268" y="160475"/>
                </a:lnTo>
                <a:lnTo>
                  <a:pt x="189158" y="160475"/>
                </a:lnTo>
                <a:lnTo>
                  <a:pt x="189158" y="95913"/>
                </a:lnTo>
                <a:lnTo>
                  <a:pt x="94268" y="95913"/>
                </a:lnTo>
                <a:lnTo>
                  <a:pt x="93075" y="87343"/>
                </a:lnTo>
                <a:lnTo>
                  <a:pt x="89826" y="79036"/>
                </a:lnTo>
                <a:lnTo>
                  <a:pt x="85012" y="71951"/>
                </a:lnTo>
                <a:lnTo>
                  <a:pt x="79126" y="67047"/>
                </a:lnTo>
                <a:lnTo>
                  <a:pt x="0" y="21107"/>
                </a:lnTo>
                <a:close/>
              </a:path>
              <a:path w="189229" h="256540">
                <a:moveTo>
                  <a:pt x="189158" y="160475"/>
                </a:moveTo>
                <a:lnTo>
                  <a:pt x="94268" y="160475"/>
                </a:lnTo>
                <a:lnTo>
                  <a:pt x="95461" y="169002"/>
                </a:lnTo>
                <a:lnTo>
                  <a:pt x="98712" y="177237"/>
                </a:lnTo>
                <a:lnTo>
                  <a:pt x="103527" y="184308"/>
                </a:lnTo>
                <a:lnTo>
                  <a:pt x="109414" y="189341"/>
                </a:lnTo>
                <a:lnTo>
                  <a:pt x="189158" y="235281"/>
                </a:lnTo>
                <a:lnTo>
                  <a:pt x="189158" y="160475"/>
                </a:lnTo>
                <a:close/>
              </a:path>
              <a:path w="189229" h="256540">
                <a:moveTo>
                  <a:pt x="94268" y="0"/>
                </a:moveTo>
                <a:lnTo>
                  <a:pt x="94268" y="95913"/>
                </a:lnTo>
                <a:lnTo>
                  <a:pt x="189158" y="95913"/>
                </a:lnTo>
                <a:lnTo>
                  <a:pt x="189158" y="75116"/>
                </a:lnTo>
                <a:lnTo>
                  <a:pt x="187594" y="64883"/>
                </a:lnTo>
                <a:lnTo>
                  <a:pt x="183363" y="54941"/>
                </a:lnTo>
                <a:lnTo>
                  <a:pt x="177162" y="46396"/>
                </a:lnTo>
                <a:lnTo>
                  <a:pt x="169686" y="40353"/>
                </a:lnTo>
                <a:lnTo>
                  <a:pt x="94268" y="0"/>
                </a:lnTo>
                <a:close/>
              </a:path>
            </a:pathLst>
          </a:custGeom>
          <a:solidFill>
            <a:srgbClr val="2D5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7347" y="6464808"/>
            <a:ext cx="370840" cy="321945"/>
          </a:xfrm>
          <a:custGeom>
            <a:avLst/>
            <a:gdLst/>
            <a:ahLst/>
            <a:cxnLst/>
            <a:rect l="l" t="t" r="r" b="b"/>
            <a:pathLst>
              <a:path w="370840" h="321945">
                <a:moveTo>
                  <a:pt x="62280" y="0"/>
                </a:moveTo>
                <a:lnTo>
                  <a:pt x="27749" y="0"/>
                </a:lnTo>
                <a:lnTo>
                  <a:pt x="16946" y="2180"/>
                </a:lnTo>
                <a:lnTo>
                  <a:pt x="8126" y="8126"/>
                </a:lnTo>
                <a:lnTo>
                  <a:pt x="2180" y="16946"/>
                </a:lnTo>
                <a:lnTo>
                  <a:pt x="0" y="27749"/>
                </a:lnTo>
                <a:lnTo>
                  <a:pt x="0" y="293809"/>
                </a:lnTo>
                <a:lnTo>
                  <a:pt x="2180" y="304612"/>
                </a:lnTo>
                <a:lnTo>
                  <a:pt x="8126" y="313434"/>
                </a:lnTo>
                <a:lnTo>
                  <a:pt x="16946" y="319382"/>
                </a:lnTo>
                <a:lnTo>
                  <a:pt x="27749" y="321563"/>
                </a:lnTo>
                <a:lnTo>
                  <a:pt x="342582" y="321563"/>
                </a:lnTo>
                <a:lnTo>
                  <a:pt x="353385" y="319382"/>
                </a:lnTo>
                <a:lnTo>
                  <a:pt x="362205" y="313434"/>
                </a:lnTo>
                <a:lnTo>
                  <a:pt x="368151" y="304612"/>
                </a:lnTo>
                <a:lnTo>
                  <a:pt x="370331" y="293809"/>
                </a:lnTo>
                <a:lnTo>
                  <a:pt x="370331" y="225336"/>
                </a:lnTo>
                <a:lnTo>
                  <a:pt x="338277" y="225336"/>
                </a:lnTo>
                <a:lnTo>
                  <a:pt x="338277" y="285211"/>
                </a:lnTo>
                <a:lnTo>
                  <a:pt x="332384" y="291111"/>
                </a:lnTo>
                <a:lnTo>
                  <a:pt x="37947" y="291111"/>
                </a:lnTo>
                <a:lnTo>
                  <a:pt x="32054" y="285211"/>
                </a:lnTo>
                <a:lnTo>
                  <a:pt x="32054" y="36347"/>
                </a:lnTo>
                <a:lnTo>
                  <a:pt x="37947" y="30454"/>
                </a:lnTo>
                <a:lnTo>
                  <a:pt x="62280" y="30454"/>
                </a:lnTo>
                <a:lnTo>
                  <a:pt x="622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404604" y="3579876"/>
            <a:ext cx="1277111" cy="17708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E3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D9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20990"/>
            <a:ext cx="12192000" cy="5609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49744" y="6577342"/>
            <a:ext cx="146447" cy="1626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17409" y="6536988"/>
            <a:ext cx="290192" cy="20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66772" y="6576434"/>
            <a:ext cx="247588" cy="1588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849807" y="6576477"/>
            <a:ext cx="148664" cy="1591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133234" y="6576618"/>
            <a:ext cx="108722" cy="1587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42040" y="6513093"/>
            <a:ext cx="46990" cy="222250"/>
          </a:xfrm>
          <a:custGeom>
            <a:avLst/>
            <a:gdLst/>
            <a:ahLst/>
            <a:cxnLst/>
            <a:rect l="l" t="t" r="r" b="b"/>
            <a:pathLst>
              <a:path w="46990" h="222250">
                <a:moveTo>
                  <a:pt x="44831" y="72948"/>
                </a:moveTo>
                <a:lnTo>
                  <a:pt x="43891" y="71386"/>
                </a:lnTo>
                <a:lnTo>
                  <a:pt x="41414" y="71081"/>
                </a:lnTo>
                <a:lnTo>
                  <a:pt x="33997" y="70459"/>
                </a:lnTo>
                <a:lnTo>
                  <a:pt x="26289" y="68910"/>
                </a:lnTo>
                <a:lnTo>
                  <a:pt x="18872" y="69227"/>
                </a:lnTo>
                <a:lnTo>
                  <a:pt x="7747" y="69532"/>
                </a:lnTo>
                <a:lnTo>
                  <a:pt x="2806" y="75742"/>
                </a:lnTo>
                <a:lnTo>
                  <a:pt x="2476" y="86601"/>
                </a:lnTo>
                <a:lnTo>
                  <a:pt x="2476" y="222250"/>
                </a:lnTo>
                <a:lnTo>
                  <a:pt x="44500" y="222250"/>
                </a:lnTo>
                <a:lnTo>
                  <a:pt x="44500" y="81330"/>
                </a:lnTo>
                <a:lnTo>
                  <a:pt x="44818" y="75742"/>
                </a:lnTo>
                <a:lnTo>
                  <a:pt x="44831" y="72948"/>
                </a:lnTo>
                <a:close/>
              </a:path>
              <a:path w="46990" h="222250">
                <a:moveTo>
                  <a:pt x="46977" y="22974"/>
                </a:moveTo>
                <a:lnTo>
                  <a:pt x="45135" y="14008"/>
                </a:lnTo>
                <a:lnTo>
                  <a:pt x="40106" y="6718"/>
                </a:lnTo>
                <a:lnTo>
                  <a:pt x="32639" y="1803"/>
                </a:lnTo>
                <a:lnTo>
                  <a:pt x="23495" y="0"/>
                </a:lnTo>
                <a:lnTo>
                  <a:pt x="14351" y="1752"/>
                </a:lnTo>
                <a:lnTo>
                  <a:pt x="6883" y="6565"/>
                </a:lnTo>
                <a:lnTo>
                  <a:pt x="1854" y="13754"/>
                </a:lnTo>
                <a:lnTo>
                  <a:pt x="0" y="22656"/>
                </a:lnTo>
                <a:lnTo>
                  <a:pt x="1727" y="31851"/>
                </a:lnTo>
                <a:lnTo>
                  <a:pt x="6769" y="39344"/>
                </a:lnTo>
                <a:lnTo>
                  <a:pt x="14325" y="44411"/>
                </a:lnTo>
                <a:lnTo>
                  <a:pt x="23495" y="46253"/>
                </a:lnTo>
                <a:lnTo>
                  <a:pt x="32639" y="44399"/>
                </a:lnTo>
                <a:lnTo>
                  <a:pt x="40106" y="39382"/>
                </a:lnTo>
                <a:lnTo>
                  <a:pt x="45135" y="31978"/>
                </a:lnTo>
                <a:lnTo>
                  <a:pt x="46977" y="22974"/>
                </a:lnTo>
                <a:close/>
              </a:path>
            </a:pathLst>
          </a:custGeom>
          <a:solidFill>
            <a:srgbClr val="1E3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509504" y="6526126"/>
            <a:ext cx="147320" cy="280035"/>
          </a:xfrm>
          <a:custGeom>
            <a:avLst/>
            <a:gdLst/>
            <a:ahLst/>
            <a:cxnLst/>
            <a:rect l="l" t="t" r="r" b="b"/>
            <a:pathLst>
              <a:path w="147320" h="280034">
                <a:moveTo>
                  <a:pt x="21124" y="0"/>
                </a:moveTo>
                <a:lnTo>
                  <a:pt x="0" y="30728"/>
                </a:lnTo>
                <a:lnTo>
                  <a:pt x="0" y="190583"/>
                </a:lnTo>
                <a:lnTo>
                  <a:pt x="112199" y="275632"/>
                </a:lnTo>
                <a:lnTo>
                  <a:pt x="125739" y="279847"/>
                </a:lnTo>
                <a:lnTo>
                  <a:pt x="131669" y="278988"/>
                </a:lnTo>
                <a:lnTo>
                  <a:pt x="136847" y="276292"/>
                </a:lnTo>
                <a:lnTo>
                  <a:pt x="147028" y="249506"/>
                </a:lnTo>
                <a:lnTo>
                  <a:pt x="72018" y="209205"/>
                </a:lnTo>
                <a:lnTo>
                  <a:pt x="64590" y="203342"/>
                </a:lnTo>
                <a:lnTo>
                  <a:pt x="58495" y="194888"/>
                </a:lnTo>
                <a:lnTo>
                  <a:pt x="54371" y="184980"/>
                </a:lnTo>
                <a:lnTo>
                  <a:pt x="52855" y="174753"/>
                </a:lnTo>
                <a:lnTo>
                  <a:pt x="52855" y="14587"/>
                </a:lnTo>
                <a:lnTo>
                  <a:pt x="34617" y="4034"/>
                </a:lnTo>
                <a:lnTo>
                  <a:pt x="27628" y="1006"/>
                </a:lnTo>
                <a:lnTo>
                  <a:pt x="21124" y="0"/>
                </a:lnTo>
                <a:close/>
              </a:path>
            </a:pathLst>
          </a:custGeom>
          <a:solidFill>
            <a:srgbClr val="70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562359" y="6489186"/>
            <a:ext cx="94268" cy="12633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656627" y="6680082"/>
            <a:ext cx="94890" cy="1276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56627" y="6489708"/>
            <a:ext cx="147320" cy="280035"/>
          </a:xfrm>
          <a:custGeom>
            <a:avLst/>
            <a:gdLst/>
            <a:ahLst/>
            <a:cxnLst/>
            <a:rect l="l" t="t" r="r" b="b"/>
            <a:pathLst>
              <a:path w="147320" h="280034">
                <a:moveTo>
                  <a:pt x="21430" y="0"/>
                </a:moveTo>
                <a:lnTo>
                  <a:pt x="0" y="29898"/>
                </a:lnTo>
                <a:lnTo>
                  <a:pt x="75417" y="70252"/>
                </a:lnTo>
                <a:lnTo>
                  <a:pt x="82894" y="76295"/>
                </a:lnTo>
                <a:lnTo>
                  <a:pt x="89095" y="84840"/>
                </a:lnTo>
                <a:lnTo>
                  <a:pt x="93325" y="94782"/>
                </a:lnTo>
                <a:lnTo>
                  <a:pt x="94890" y="105014"/>
                </a:lnTo>
                <a:lnTo>
                  <a:pt x="94890" y="265180"/>
                </a:lnTo>
                <a:lnTo>
                  <a:pt x="112199" y="275424"/>
                </a:lnTo>
                <a:lnTo>
                  <a:pt x="125872" y="279638"/>
                </a:lnTo>
                <a:lnTo>
                  <a:pt x="136965" y="276083"/>
                </a:lnTo>
                <a:lnTo>
                  <a:pt x="144408" y="265602"/>
                </a:lnTo>
                <a:lnTo>
                  <a:pt x="147127" y="249039"/>
                </a:lnTo>
                <a:lnTo>
                  <a:pt x="147127" y="89184"/>
                </a:lnTo>
                <a:lnTo>
                  <a:pt x="34927" y="4134"/>
                </a:lnTo>
                <a:lnTo>
                  <a:pt x="27938" y="1080"/>
                </a:lnTo>
                <a:lnTo>
                  <a:pt x="21430" y="0"/>
                </a:lnTo>
                <a:close/>
              </a:path>
            </a:pathLst>
          </a:custGeom>
          <a:solidFill>
            <a:srgbClr val="FF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562359" y="6519607"/>
            <a:ext cx="189230" cy="256540"/>
          </a:xfrm>
          <a:custGeom>
            <a:avLst/>
            <a:gdLst/>
            <a:ahLst/>
            <a:cxnLst/>
            <a:rect l="l" t="t" r="r" b="b"/>
            <a:pathLst>
              <a:path w="189229" h="256540">
                <a:moveTo>
                  <a:pt x="0" y="21107"/>
                </a:moveTo>
                <a:lnTo>
                  <a:pt x="0" y="181272"/>
                </a:lnTo>
                <a:lnTo>
                  <a:pt x="1516" y="191500"/>
                </a:lnTo>
                <a:lnTo>
                  <a:pt x="5640" y="201408"/>
                </a:lnTo>
                <a:lnTo>
                  <a:pt x="11734" y="209861"/>
                </a:lnTo>
                <a:lnTo>
                  <a:pt x="19163" y="215725"/>
                </a:lnTo>
                <a:lnTo>
                  <a:pt x="94268" y="256078"/>
                </a:lnTo>
                <a:lnTo>
                  <a:pt x="94268" y="160475"/>
                </a:lnTo>
                <a:lnTo>
                  <a:pt x="189158" y="160475"/>
                </a:lnTo>
                <a:lnTo>
                  <a:pt x="189158" y="95913"/>
                </a:lnTo>
                <a:lnTo>
                  <a:pt x="94268" y="95913"/>
                </a:lnTo>
                <a:lnTo>
                  <a:pt x="93075" y="87343"/>
                </a:lnTo>
                <a:lnTo>
                  <a:pt x="89826" y="79036"/>
                </a:lnTo>
                <a:lnTo>
                  <a:pt x="85012" y="71951"/>
                </a:lnTo>
                <a:lnTo>
                  <a:pt x="79126" y="67047"/>
                </a:lnTo>
                <a:lnTo>
                  <a:pt x="0" y="21107"/>
                </a:lnTo>
                <a:close/>
              </a:path>
              <a:path w="189229" h="256540">
                <a:moveTo>
                  <a:pt x="189158" y="160475"/>
                </a:moveTo>
                <a:lnTo>
                  <a:pt x="94268" y="160475"/>
                </a:lnTo>
                <a:lnTo>
                  <a:pt x="95461" y="169002"/>
                </a:lnTo>
                <a:lnTo>
                  <a:pt x="98712" y="177237"/>
                </a:lnTo>
                <a:lnTo>
                  <a:pt x="103527" y="184308"/>
                </a:lnTo>
                <a:lnTo>
                  <a:pt x="109414" y="189341"/>
                </a:lnTo>
                <a:lnTo>
                  <a:pt x="189158" y="235281"/>
                </a:lnTo>
                <a:lnTo>
                  <a:pt x="189158" y="160475"/>
                </a:lnTo>
                <a:close/>
              </a:path>
              <a:path w="189229" h="256540">
                <a:moveTo>
                  <a:pt x="94268" y="0"/>
                </a:moveTo>
                <a:lnTo>
                  <a:pt x="94268" y="95913"/>
                </a:lnTo>
                <a:lnTo>
                  <a:pt x="189158" y="95913"/>
                </a:lnTo>
                <a:lnTo>
                  <a:pt x="189158" y="75116"/>
                </a:lnTo>
                <a:lnTo>
                  <a:pt x="187594" y="64883"/>
                </a:lnTo>
                <a:lnTo>
                  <a:pt x="183363" y="54941"/>
                </a:lnTo>
                <a:lnTo>
                  <a:pt x="177162" y="46396"/>
                </a:lnTo>
                <a:lnTo>
                  <a:pt x="169686" y="40353"/>
                </a:lnTo>
                <a:lnTo>
                  <a:pt x="94268" y="0"/>
                </a:lnTo>
                <a:close/>
              </a:path>
            </a:pathLst>
          </a:custGeom>
          <a:solidFill>
            <a:srgbClr val="2D5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7347" y="6464808"/>
            <a:ext cx="370840" cy="321945"/>
          </a:xfrm>
          <a:custGeom>
            <a:avLst/>
            <a:gdLst/>
            <a:ahLst/>
            <a:cxnLst/>
            <a:rect l="l" t="t" r="r" b="b"/>
            <a:pathLst>
              <a:path w="370840" h="321945">
                <a:moveTo>
                  <a:pt x="62280" y="0"/>
                </a:moveTo>
                <a:lnTo>
                  <a:pt x="27749" y="0"/>
                </a:lnTo>
                <a:lnTo>
                  <a:pt x="16946" y="2180"/>
                </a:lnTo>
                <a:lnTo>
                  <a:pt x="8126" y="8126"/>
                </a:lnTo>
                <a:lnTo>
                  <a:pt x="2180" y="16946"/>
                </a:lnTo>
                <a:lnTo>
                  <a:pt x="0" y="27749"/>
                </a:lnTo>
                <a:lnTo>
                  <a:pt x="0" y="293809"/>
                </a:lnTo>
                <a:lnTo>
                  <a:pt x="2180" y="304612"/>
                </a:lnTo>
                <a:lnTo>
                  <a:pt x="8126" y="313434"/>
                </a:lnTo>
                <a:lnTo>
                  <a:pt x="16946" y="319382"/>
                </a:lnTo>
                <a:lnTo>
                  <a:pt x="27749" y="321563"/>
                </a:lnTo>
                <a:lnTo>
                  <a:pt x="342582" y="321563"/>
                </a:lnTo>
                <a:lnTo>
                  <a:pt x="353385" y="319382"/>
                </a:lnTo>
                <a:lnTo>
                  <a:pt x="362205" y="313434"/>
                </a:lnTo>
                <a:lnTo>
                  <a:pt x="368151" y="304612"/>
                </a:lnTo>
                <a:lnTo>
                  <a:pt x="370331" y="293809"/>
                </a:lnTo>
                <a:lnTo>
                  <a:pt x="370331" y="225336"/>
                </a:lnTo>
                <a:lnTo>
                  <a:pt x="338277" y="225336"/>
                </a:lnTo>
                <a:lnTo>
                  <a:pt x="338277" y="285211"/>
                </a:lnTo>
                <a:lnTo>
                  <a:pt x="332384" y="291111"/>
                </a:lnTo>
                <a:lnTo>
                  <a:pt x="37947" y="291111"/>
                </a:lnTo>
                <a:lnTo>
                  <a:pt x="32054" y="285211"/>
                </a:lnTo>
                <a:lnTo>
                  <a:pt x="32054" y="36347"/>
                </a:lnTo>
                <a:lnTo>
                  <a:pt x="37947" y="30454"/>
                </a:lnTo>
                <a:lnTo>
                  <a:pt x="62280" y="30454"/>
                </a:lnTo>
                <a:lnTo>
                  <a:pt x="622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140207"/>
            <a:ext cx="12192000" cy="6248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078991" y="2243328"/>
            <a:ext cx="9974580" cy="27279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68908" y="2278380"/>
            <a:ext cx="9854184" cy="26075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64336" y="2273807"/>
            <a:ext cx="9863455" cy="2616835"/>
          </a:xfrm>
          <a:custGeom>
            <a:avLst/>
            <a:gdLst/>
            <a:ahLst/>
            <a:cxnLst/>
            <a:rect l="l" t="t" r="r" b="b"/>
            <a:pathLst>
              <a:path w="9863455" h="2616835">
                <a:moveTo>
                  <a:pt x="0" y="2616708"/>
                </a:moveTo>
                <a:lnTo>
                  <a:pt x="9863327" y="2616708"/>
                </a:lnTo>
                <a:lnTo>
                  <a:pt x="9863327" y="0"/>
                </a:lnTo>
                <a:lnTo>
                  <a:pt x="0" y="0"/>
                </a:lnTo>
                <a:lnTo>
                  <a:pt x="0" y="2616708"/>
                </a:lnTo>
                <a:close/>
              </a:path>
            </a:pathLst>
          </a:custGeom>
          <a:ln w="9144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D9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20990"/>
            <a:ext cx="12192000" cy="56090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549744" y="6577342"/>
            <a:ext cx="146447" cy="162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717409" y="6536988"/>
            <a:ext cx="290192" cy="203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66772" y="6576434"/>
            <a:ext cx="247588" cy="1588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849807" y="6576477"/>
            <a:ext cx="148664" cy="1591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133234" y="6576618"/>
            <a:ext cx="108722" cy="1587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042040" y="6513093"/>
            <a:ext cx="46990" cy="222250"/>
          </a:xfrm>
          <a:custGeom>
            <a:avLst/>
            <a:gdLst/>
            <a:ahLst/>
            <a:cxnLst/>
            <a:rect l="l" t="t" r="r" b="b"/>
            <a:pathLst>
              <a:path w="46990" h="222250">
                <a:moveTo>
                  <a:pt x="44831" y="72948"/>
                </a:moveTo>
                <a:lnTo>
                  <a:pt x="43891" y="71386"/>
                </a:lnTo>
                <a:lnTo>
                  <a:pt x="41414" y="71081"/>
                </a:lnTo>
                <a:lnTo>
                  <a:pt x="33997" y="70459"/>
                </a:lnTo>
                <a:lnTo>
                  <a:pt x="26289" y="68910"/>
                </a:lnTo>
                <a:lnTo>
                  <a:pt x="18872" y="69227"/>
                </a:lnTo>
                <a:lnTo>
                  <a:pt x="7747" y="69532"/>
                </a:lnTo>
                <a:lnTo>
                  <a:pt x="2806" y="75742"/>
                </a:lnTo>
                <a:lnTo>
                  <a:pt x="2476" y="86601"/>
                </a:lnTo>
                <a:lnTo>
                  <a:pt x="2476" y="222250"/>
                </a:lnTo>
                <a:lnTo>
                  <a:pt x="44500" y="222250"/>
                </a:lnTo>
                <a:lnTo>
                  <a:pt x="44500" y="81330"/>
                </a:lnTo>
                <a:lnTo>
                  <a:pt x="44818" y="75742"/>
                </a:lnTo>
                <a:lnTo>
                  <a:pt x="44831" y="72948"/>
                </a:lnTo>
                <a:close/>
              </a:path>
              <a:path w="46990" h="222250">
                <a:moveTo>
                  <a:pt x="46977" y="22974"/>
                </a:moveTo>
                <a:lnTo>
                  <a:pt x="45135" y="14008"/>
                </a:lnTo>
                <a:lnTo>
                  <a:pt x="40106" y="6718"/>
                </a:lnTo>
                <a:lnTo>
                  <a:pt x="32639" y="1803"/>
                </a:lnTo>
                <a:lnTo>
                  <a:pt x="23495" y="0"/>
                </a:lnTo>
                <a:lnTo>
                  <a:pt x="14351" y="1752"/>
                </a:lnTo>
                <a:lnTo>
                  <a:pt x="6883" y="6565"/>
                </a:lnTo>
                <a:lnTo>
                  <a:pt x="1854" y="13754"/>
                </a:lnTo>
                <a:lnTo>
                  <a:pt x="0" y="22656"/>
                </a:lnTo>
                <a:lnTo>
                  <a:pt x="1727" y="31851"/>
                </a:lnTo>
                <a:lnTo>
                  <a:pt x="6769" y="39344"/>
                </a:lnTo>
                <a:lnTo>
                  <a:pt x="14325" y="44411"/>
                </a:lnTo>
                <a:lnTo>
                  <a:pt x="23495" y="46253"/>
                </a:lnTo>
                <a:lnTo>
                  <a:pt x="32639" y="44399"/>
                </a:lnTo>
                <a:lnTo>
                  <a:pt x="40106" y="39382"/>
                </a:lnTo>
                <a:lnTo>
                  <a:pt x="45135" y="31978"/>
                </a:lnTo>
                <a:lnTo>
                  <a:pt x="46977" y="22974"/>
                </a:lnTo>
                <a:close/>
              </a:path>
            </a:pathLst>
          </a:custGeom>
          <a:solidFill>
            <a:srgbClr val="1E3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509504" y="6526126"/>
            <a:ext cx="147320" cy="280035"/>
          </a:xfrm>
          <a:custGeom>
            <a:avLst/>
            <a:gdLst/>
            <a:ahLst/>
            <a:cxnLst/>
            <a:rect l="l" t="t" r="r" b="b"/>
            <a:pathLst>
              <a:path w="147320" h="280034">
                <a:moveTo>
                  <a:pt x="21124" y="0"/>
                </a:moveTo>
                <a:lnTo>
                  <a:pt x="0" y="30728"/>
                </a:lnTo>
                <a:lnTo>
                  <a:pt x="0" y="190583"/>
                </a:lnTo>
                <a:lnTo>
                  <a:pt x="112199" y="275632"/>
                </a:lnTo>
                <a:lnTo>
                  <a:pt x="125739" y="279847"/>
                </a:lnTo>
                <a:lnTo>
                  <a:pt x="131669" y="278988"/>
                </a:lnTo>
                <a:lnTo>
                  <a:pt x="136847" y="276292"/>
                </a:lnTo>
                <a:lnTo>
                  <a:pt x="147028" y="249506"/>
                </a:lnTo>
                <a:lnTo>
                  <a:pt x="72018" y="209205"/>
                </a:lnTo>
                <a:lnTo>
                  <a:pt x="64590" y="203342"/>
                </a:lnTo>
                <a:lnTo>
                  <a:pt x="58495" y="194888"/>
                </a:lnTo>
                <a:lnTo>
                  <a:pt x="54371" y="184980"/>
                </a:lnTo>
                <a:lnTo>
                  <a:pt x="52855" y="174753"/>
                </a:lnTo>
                <a:lnTo>
                  <a:pt x="52855" y="14587"/>
                </a:lnTo>
                <a:lnTo>
                  <a:pt x="34617" y="4034"/>
                </a:lnTo>
                <a:lnTo>
                  <a:pt x="27628" y="1006"/>
                </a:lnTo>
                <a:lnTo>
                  <a:pt x="21124" y="0"/>
                </a:lnTo>
                <a:close/>
              </a:path>
            </a:pathLst>
          </a:custGeom>
          <a:solidFill>
            <a:srgbClr val="70CF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562359" y="6489186"/>
            <a:ext cx="94268" cy="12633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656627" y="6680082"/>
            <a:ext cx="94890" cy="12761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656627" y="6489708"/>
            <a:ext cx="147320" cy="280035"/>
          </a:xfrm>
          <a:custGeom>
            <a:avLst/>
            <a:gdLst/>
            <a:ahLst/>
            <a:cxnLst/>
            <a:rect l="l" t="t" r="r" b="b"/>
            <a:pathLst>
              <a:path w="147320" h="280034">
                <a:moveTo>
                  <a:pt x="21430" y="0"/>
                </a:moveTo>
                <a:lnTo>
                  <a:pt x="0" y="29898"/>
                </a:lnTo>
                <a:lnTo>
                  <a:pt x="75417" y="70252"/>
                </a:lnTo>
                <a:lnTo>
                  <a:pt x="82894" y="76295"/>
                </a:lnTo>
                <a:lnTo>
                  <a:pt x="89095" y="84840"/>
                </a:lnTo>
                <a:lnTo>
                  <a:pt x="93325" y="94782"/>
                </a:lnTo>
                <a:lnTo>
                  <a:pt x="94890" y="105014"/>
                </a:lnTo>
                <a:lnTo>
                  <a:pt x="94890" y="265180"/>
                </a:lnTo>
                <a:lnTo>
                  <a:pt x="112199" y="275424"/>
                </a:lnTo>
                <a:lnTo>
                  <a:pt x="125872" y="279638"/>
                </a:lnTo>
                <a:lnTo>
                  <a:pt x="136965" y="276083"/>
                </a:lnTo>
                <a:lnTo>
                  <a:pt x="144408" y="265602"/>
                </a:lnTo>
                <a:lnTo>
                  <a:pt x="147127" y="249039"/>
                </a:lnTo>
                <a:lnTo>
                  <a:pt x="147127" y="89184"/>
                </a:lnTo>
                <a:lnTo>
                  <a:pt x="34927" y="4134"/>
                </a:lnTo>
                <a:lnTo>
                  <a:pt x="27938" y="1080"/>
                </a:lnTo>
                <a:lnTo>
                  <a:pt x="21430" y="0"/>
                </a:lnTo>
                <a:close/>
              </a:path>
            </a:pathLst>
          </a:custGeom>
          <a:solidFill>
            <a:srgbClr val="FF57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562359" y="6519607"/>
            <a:ext cx="189230" cy="256540"/>
          </a:xfrm>
          <a:custGeom>
            <a:avLst/>
            <a:gdLst/>
            <a:ahLst/>
            <a:cxnLst/>
            <a:rect l="l" t="t" r="r" b="b"/>
            <a:pathLst>
              <a:path w="189229" h="256540">
                <a:moveTo>
                  <a:pt x="0" y="21107"/>
                </a:moveTo>
                <a:lnTo>
                  <a:pt x="0" y="181272"/>
                </a:lnTo>
                <a:lnTo>
                  <a:pt x="1516" y="191500"/>
                </a:lnTo>
                <a:lnTo>
                  <a:pt x="5640" y="201408"/>
                </a:lnTo>
                <a:lnTo>
                  <a:pt x="11734" y="209861"/>
                </a:lnTo>
                <a:lnTo>
                  <a:pt x="19163" y="215725"/>
                </a:lnTo>
                <a:lnTo>
                  <a:pt x="94268" y="256078"/>
                </a:lnTo>
                <a:lnTo>
                  <a:pt x="94268" y="160475"/>
                </a:lnTo>
                <a:lnTo>
                  <a:pt x="189158" y="160475"/>
                </a:lnTo>
                <a:lnTo>
                  <a:pt x="189158" y="95913"/>
                </a:lnTo>
                <a:lnTo>
                  <a:pt x="94268" y="95913"/>
                </a:lnTo>
                <a:lnTo>
                  <a:pt x="93075" y="87343"/>
                </a:lnTo>
                <a:lnTo>
                  <a:pt x="89826" y="79036"/>
                </a:lnTo>
                <a:lnTo>
                  <a:pt x="85012" y="71951"/>
                </a:lnTo>
                <a:lnTo>
                  <a:pt x="79126" y="67047"/>
                </a:lnTo>
                <a:lnTo>
                  <a:pt x="0" y="21107"/>
                </a:lnTo>
                <a:close/>
              </a:path>
              <a:path w="189229" h="256540">
                <a:moveTo>
                  <a:pt x="189158" y="160475"/>
                </a:moveTo>
                <a:lnTo>
                  <a:pt x="94268" y="160475"/>
                </a:lnTo>
                <a:lnTo>
                  <a:pt x="95461" y="169002"/>
                </a:lnTo>
                <a:lnTo>
                  <a:pt x="98712" y="177237"/>
                </a:lnTo>
                <a:lnTo>
                  <a:pt x="103527" y="184308"/>
                </a:lnTo>
                <a:lnTo>
                  <a:pt x="109414" y="189341"/>
                </a:lnTo>
                <a:lnTo>
                  <a:pt x="189158" y="235281"/>
                </a:lnTo>
                <a:lnTo>
                  <a:pt x="189158" y="160475"/>
                </a:lnTo>
                <a:close/>
              </a:path>
              <a:path w="189229" h="256540">
                <a:moveTo>
                  <a:pt x="94268" y="0"/>
                </a:moveTo>
                <a:lnTo>
                  <a:pt x="94268" y="95913"/>
                </a:lnTo>
                <a:lnTo>
                  <a:pt x="189158" y="95913"/>
                </a:lnTo>
                <a:lnTo>
                  <a:pt x="189158" y="75116"/>
                </a:lnTo>
                <a:lnTo>
                  <a:pt x="187594" y="64883"/>
                </a:lnTo>
                <a:lnTo>
                  <a:pt x="183363" y="54941"/>
                </a:lnTo>
                <a:lnTo>
                  <a:pt x="177162" y="46396"/>
                </a:lnTo>
                <a:lnTo>
                  <a:pt x="169686" y="40353"/>
                </a:lnTo>
                <a:lnTo>
                  <a:pt x="94268" y="0"/>
                </a:lnTo>
                <a:close/>
              </a:path>
            </a:pathLst>
          </a:custGeom>
          <a:solidFill>
            <a:srgbClr val="2D54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7347" y="6464808"/>
            <a:ext cx="370840" cy="321945"/>
          </a:xfrm>
          <a:custGeom>
            <a:avLst/>
            <a:gdLst/>
            <a:ahLst/>
            <a:cxnLst/>
            <a:rect l="l" t="t" r="r" b="b"/>
            <a:pathLst>
              <a:path w="370840" h="321945">
                <a:moveTo>
                  <a:pt x="62280" y="0"/>
                </a:moveTo>
                <a:lnTo>
                  <a:pt x="27749" y="0"/>
                </a:lnTo>
                <a:lnTo>
                  <a:pt x="16946" y="2180"/>
                </a:lnTo>
                <a:lnTo>
                  <a:pt x="8126" y="8126"/>
                </a:lnTo>
                <a:lnTo>
                  <a:pt x="2180" y="16946"/>
                </a:lnTo>
                <a:lnTo>
                  <a:pt x="0" y="27749"/>
                </a:lnTo>
                <a:lnTo>
                  <a:pt x="0" y="293809"/>
                </a:lnTo>
                <a:lnTo>
                  <a:pt x="2180" y="304612"/>
                </a:lnTo>
                <a:lnTo>
                  <a:pt x="8126" y="313434"/>
                </a:lnTo>
                <a:lnTo>
                  <a:pt x="16946" y="319382"/>
                </a:lnTo>
                <a:lnTo>
                  <a:pt x="27749" y="321563"/>
                </a:lnTo>
                <a:lnTo>
                  <a:pt x="342582" y="321563"/>
                </a:lnTo>
                <a:lnTo>
                  <a:pt x="353385" y="319382"/>
                </a:lnTo>
                <a:lnTo>
                  <a:pt x="362205" y="313434"/>
                </a:lnTo>
                <a:lnTo>
                  <a:pt x="368151" y="304612"/>
                </a:lnTo>
                <a:lnTo>
                  <a:pt x="370331" y="293809"/>
                </a:lnTo>
                <a:lnTo>
                  <a:pt x="370331" y="225336"/>
                </a:lnTo>
                <a:lnTo>
                  <a:pt x="338277" y="225336"/>
                </a:lnTo>
                <a:lnTo>
                  <a:pt x="338277" y="285211"/>
                </a:lnTo>
                <a:lnTo>
                  <a:pt x="332384" y="291111"/>
                </a:lnTo>
                <a:lnTo>
                  <a:pt x="37947" y="291111"/>
                </a:lnTo>
                <a:lnTo>
                  <a:pt x="32054" y="285211"/>
                </a:lnTo>
                <a:lnTo>
                  <a:pt x="32054" y="36347"/>
                </a:lnTo>
                <a:lnTo>
                  <a:pt x="37947" y="30454"/>
                </a:lnTo>
                <a:lnTo>
                  <a:pt x="62280" y="30454"/>
                </a:lnTo>
                <a:lnTo>
                  <a:pt x="622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091" y="53721"/>
            <a:ext cx="77152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E3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091" y="1289914"/>
            <a:ext cx="6952615" cy="407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E345D"/>
                </a:solidFill>
                <a:latin typeface="Noto Sans"/>
                <a:cs typeface="Noto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8003" y="6500681"/>
            <a:ext cx="247015" cy="243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D9A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hyperlink" Target="https://www.nirmata.com/2018/12/19/managing-kubernetes-secrets-with-hashicorp-vault-and-nirmat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hyperlink" Target="https://github.com/nirmata/kube-vault-client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ubernetes.io/docs/concepts/overview/working-with-objects/namespaces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hyperlink" Target="https://opensource.com/article/18/12/optimizing-kubernetes-resource-allocation-production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rmata/kyverno/tree/master/examples/best_practices" TargetMode="External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updateframework.github.io/" TargetMode="External"/><Relationship Id="rId2" Type="http://schemas.openxmlformats.org/officeDocument/2006/relationships/hyperlink" Target="https://github.com/IBM/portieri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heupdateframework/notar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ewstack.io/kyverno-kubernetes-configuration-via-policy/" TargetMode="External"/><Relationship Id="rId2" Type="http://schemas.openxmlformats.org/officeDocument/2006/relationships/hyperlink" Target="https://kyverno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-policy-agent/gatekeeper" TargetMode="External"/><Relationship Id="rId2" Type="http://schemas.openxmlformats.org/officeDocument/2006/relationships/hyperlink" Target="https://www.openpolicyagen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hyperlink" Target="https://medium.com/capital-one-tech/policy-enabled-kubernetes-with-open-policy-agent-3b612b3f020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2" cy="597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623" y="760298"/>
            <a:ext cx="354202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40" dirty="0">
                <a:solidFill>
                  <a:srgbClr val="FFFFFF"/>
                </a:solidFill>
                <a:latin typeface="Noto Sans"/>
                <a:cs typeface="Noto Sans"/>
              </a:rPr>
              <a:t>Securing  </a:t>
            </a:r>
            <a:r>
              <a:rPr sz="4800" spc="-5" dirty="0">
                <a:solidFill>
                  <a:srgbClr val="FFFFFF"/>
                </a:solidFill>
                <a:latin typeface="Noto Sans"/>
                <a:cs typeface="Noto Sans"/>
              </a:rPr>
              <a:t>Kubernetes  </a:t>
            </a:r>
            <a:r>
              <a:rPr sz="4800" spc="-15" dirty="0">
                <a:solidFill>
                  <a:srgbClr val="FFFFFF"/>
                </a:solidFill>
                <a:latin typeface="Noto Sans"/>
                <a:cs typeface="Noto Sans"/>
              </a:rPr>
              <a:t>Workloads</a:t>
            </a:r>
            <a:endParaRPr sz="48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6400" y="5181600"/>
            <a:ext cx="9425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spc="-5" dirty="0">
                <a:solidFill>
                  <a:srgbClr val="2D5495"/>
                </a:solidFill>
                <a:latin typeface="Noto Sans"/>
                <a:cs typeface="Noto Sans"/>
              </a:rPr>
              <a:t>Best </a:t>
            </a:r>
            <a:r>
              <a:rPr sz="2000" b="1" i="1" spc="-15" dirty="0">
                <a:solidFill>
                  <a:srgbClr val="2D5495"/>
                </a:solidFill>
                <a:latin typeface="Noto Sans"/>
                <a:cs typeface="Noto Sans"/>
              </a:rPr>
              <a:t>Practices </a:t>
            </a:r>
            <a:r>
              <a:rPr sz="2000" b="1" i="1" spc="-5" dirty="0">
                <a:solidFill>
                  <a:srgbClr val="2D5495"/>
                </a:solidFill>
                <a:latin typeface="Noto Sans"/>
                <a:cs typeface="Noto Sans"/>
              </a:rPr>
              <a:t>for </a:t>
            </a:r>
            <a:r>
              <a:rPr sz="2000" b="1" i="1" spc="-20" dirty="0">
                <a:solidFill>
                  <a:srgbClr val="2D5495"/>
                </a:solidFill>
                <a:latin typeface="Noto Sans"/>
                <a:cs typeface="Noto Sans"/>
              </a:rPr>
              <a:t>Securing </a:t>
            </a:r>
            <a:r>
              <a:rPr sz="2000" b="1" i="1" spc="-5" dirty="0">
                <a:solidFill>
                  <a:srgbClr val="2D5495"/>
                </a:solidFill>
                <a:latin typeface="Noto Sans"/>
                <a:cs typeface="Noto Sans"/>
              </a:rPr>
              <a:t>Kubernetes Workload </a:t>
            </a:r>
            <a:r>
              <a:rPr sz="2000" b="1" i="1" spc="-10" dirty="0">
                <a:solidFill>
                  <a:srgbClr val="2D5495"/>
                </a:solidFill>
                <a:latin typeface="Noto Sans"/>
                <a:cs typeface="Noto Sans"/>
              </a:rPr>
              <a:t>Configurations </a:t>
            </a:r>
            <a:r>
              <a:rPr sz="2000" b="1" i="1" spc="-5" dirty="0">
                <a:solidFill>
                  <a:srgbClr val="2D5495"/>
                </a:solidFill>
                <a:latin typeface="Noto Sans"/>
                <a:cs typeface="Noto Sans"/>
              </a:rPr>
              <a:t>Across</a:t>
            </a:r>
            <a:r>
              <a:rPr sz="2000" b="1" i="1" spc="114" dirty="0">
                <a:solidFill>
                  <a:srgbClr val="2D5495"/>
                </a:solidFill>
                <a:latin typeface="Noto Sans"/>
                <a:cs typeface="Noto Sans"/>
              </a:rPr>
              <a:t> </a:t>
            </a:r>
            <a:r>
              <a:rPr sz="2000" b="1" i="1" dirty="0">
                <a:solidFill>
                  <a:srgbClr val="2D5495"/>
                </a:solidFill>
                <a:latin typeface="Noto Sans"/>
                <a:cs typeface="Noto Sans"/>
              </a:rPr>
              <a:t>Clouds</a:t>
            </a:r>
            <a:endParaRPr sz="20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6503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05" dirty="0"/>
              <a:t>What </a:t>
            </a:r>
            <a:r>
              <a:rPr sz="4000" spc="20" dirty="0"/>
              <a:t>Kubernetes</a:t>
            </a:r>
            <a:r>
              <a:rPr sz="4000" spc="-310" dirty="0"/>
              <a:t> </a:t>
            </a:r>
            <a:r>
              <a:rPr sz="4000" spc="-60" dirty="0"/>
              <a:t>Provides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091" y="756586"/>
            <a:ext cx="7213600" cy="300164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75" dirty="0">
                <a:solidFill>
                  <a:srgbClr val="1E345D"/>
                </a:solidFill>
                <a:latin typeface="Noto Sans"/>
                <a:cs typeface="Noto Sans"/>
              </a:rPr>
              <a:t>API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Object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to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define</a:t>
            </a:r>
            <a:r>
              <a:rPr sz="3200" spc="6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secrets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Values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base </a:t>
            </a:r>
            <a:r>
              <a:rPr sz="3200" dirty="0">
                <a:solidFill>
                  <a:srgbClr val="1E345D"/>
                </a:solidFill>
                <a:latin typeface="Noto Sans"/>
                <a:cs typeface="Noto Sans"/>
              </a:rPr>
              <a:t>64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encoded</a:t>
            </a:r>
            <a:r>
              <a:rPr sz="3200" spc="1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(default)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Secrets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are</a:t>
            </a:r>
            <a:r>
              <a:rPr sz="3200" spc="1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namespaced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Secrets can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be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mounted as</a:t>
            </a:r>
            <a:r>
              <a:rPr sz="3200" spc="2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volumes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091" y="3731815"/>
            <a:ext cx="9030970" cy="151447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Secrets can </a:t>
            </a:r>
            <a:r>
              <a:rPr sz="3200" spc="-5" dirty="0">
                <a:solidFill>
                  <a:srgbClr val="1E345D"/>
                </a:solidFill>
                <a:latin typeface="Noto Sans"/>
                <a:cs typeface="Noto Sans"/>
              </a:rPr>
              <a:t>be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used as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environment</a:t>
            </a:r>
            <a:r>
              <a:rPr sz="3200" spc="4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variables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Encryption can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be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configured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at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the </a:t>
            </a:r>
            <a:r>
              <a:rPr sz="3200" spc="-75" dirty="0">
                <a:solidFill>
                  <a:srgbClr val="1E345D"/>
                </a:solidFill>
                <a:latin typeface="Noto Sans"/>
                <a:cs typeface="Noto Sans"/>
              </a:rPr>
              <a:t>API</a:t>
            </a:r>
            <a:r>
              <a:rPr sz="3200" spc="114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Server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2083" y="1130808"/>
            <a:ext cx="3368040" cy="2586355"/>
          </a:xfrm>
          <a:prstGeom prst="rect">
            <a:avLst/>
          </a:prstGeom>
          <a:solidFill>
            <a:srgbClr val="0E1A2D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 marR="1513205">
              <a:lnSpc>
                <a:spcPct val="100000"/>
              </a:lnSpc>
              <a:spcBef>
                <a:spcPts val="254"/>
              </a:spcBef>
            </a:pPr>
            <a:r>
              <a:rPr sz="1800" spc="165" dirty="0">
                <a:solidFill>
                  <a:srgbClr val="559CD5"/>
                </a:solidFill>
                <a:latin typeface="Arial"/>
                <a:cs typeface="Arial"/>
              </a:rPr>
              <a:t>apiVersion</a:t>
            </a:r>
            <a:r>
              <a:rPr sz="1800" spc="165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800" spc="30" dirty="0">
                <a:solidFill>
                  <a:srgbClr val="CE9178"/>
                </a:solidFill>
                <a:latin typeface="Arial"/>
                <a:cs typeface="Arial"/>
              </a:rPr>
              <a:t>v1  </a:t>
            </a:r>
            <a:r>
              <a:rPr sz="1800" spc="220" dirty="0">
                <a:solidFill>
                  <a:srgbClr val="559CD5"/>
                </a:solidFill>
                <a:latin typeface="Arial"/>
                <a:cs typeface="Arial"/>
              </a:rPr>
              <a:t>kind</a:t>
            </a:r>
            <a:r>
              <a:rPr sz="1800" spc="22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800" spc="114" dirty="0">
                <a:solidFill>
                  <a:srgbClr val="CE9178"/>
                </a:solidFill>
                <a:latin typeface="Arial"/>
                <a:cs typeface="Arial"/>
              </a:rPr>
              <a:t>Secret  </a:t>
            </a:r>
            <a:r>
              <a:rPr sz="1800" spc="95" dirty="0">
                <a:solidFill>
                  <a:srgbClr val="559CD5"/>
                </a:solidFill>
                <a:latin typeface="Arial"/>
                <a:cs typeface="Arial"/>
              </a:rPr>
              <a:t>metadata</a:t>
            </a:r>
            <a:r>
              <a:rPr sz="1800" spc="95" dirty="0">
                <a:solidFill>
                  <a:srgbClr val="D3D3D3"/>
                </a:solidFill>
                <a:latin typeface="Arial"/>
                <a:cs typeface="Arial"/>
              </a:rPr>
              <a:t>:  </a:t>
            </a:r>
            <a:r>
              <a:rPr sz="1800" spc="-20" dirty="0">
                <a:solidFill>
                  <a:srgbClr val="559CD5"/>
                </a:solidFill>
                <a:latin typeface="Arial"/>
                <a:cs typeface="Arial"/>
              </a:rPr>
              <a:t>name</a:t>
            </a:r>
            <a:r>
              <a:rPr sz="1800" spc="-2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800" spc="70" dirty="0">
                <a:solidFill>
                  <a:srgbClr val="CE9178"/>
                </a:solidFill>
                <a:latin typeface="Arial"/>
                <a:cs typeface="Arial"/>
              </a:rPr>
              <a:t>mysecret  </a:t>
            </a:r>
            <a:r>
              <a:rPr sz="1800" spc="200" dirty="0">
                <a:solidFill>
                  <a:srgbClr val="559CD5"/>
                </a:solidFill>
                <a:latin typeface="Arial"/>
                <a:cs typeface="Arial"/>
              </a:rPr>
              <a:t>type</a:t>
            </a:r>
            <a:r>
              <a:rPr sz="1800" spc="200" dirty="0">
                <a:solidFill>
                  <a:srgbClr val="D3D3D3"/>
                </a:solidFill>
                <a:latin typeface="Arial"/>
                <a:cs typeface="Arial"/>
              </a:rPr>
              <a:t>: </a:t>
            </a:r>
            <a:r>
              <a:rPr sz="1800" spc="-85" dirty="0">
                <a:solidFill>
                  <a:srgbClr val="CE9178"/>
                </a:solidFill>
                <a:latin typeface="Arial"/>
                <a:cs typeface="Arial"/>
              </a:rPr>
              <a:t>Opaque  </a:t>
            </a:r>
            <a:r>
              <a:rPr sz="1800" spc="180" dirty="0">
                <a:solidFill>
                  <a:srgbClr val="559CD5"/>
                </a:solidFill>
                <a:latin typeface="Arial"/>
                <a:cs typeface="Arial"/>
              </a:rPr>
              <a:t>data</a:t>
            </a:r>
            <a:r>
              <a:rPr sz="1800" spc="18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800" spc="40" dirty="0">
                <a:solidFill>
                  <a:srgbClr val="559CD5"/>
                </a:solidFill>
                <a:latin typeface="Arial"/>
                <a:cs typeface="Arial"/>
              </a:rPr>
              <a:t>username</a:t>
            </a:r>
            <a:r>
              <a:rPr sz="1800" spc="40" dirty="0">
                <a:solidFill>
                  <a:srgbClr val="D3D3D3"/>
                </a:solidFill>
                <a:latin typeface="Arial"/>
                <a:cs typeface="Arial"/>
              </a:rPr>
              <a:t>:</a:t>
            </a:r>
            <a:r>
              <a:rPr sz="1800" spc="465" dirty="0">
                <a:solidFill>
                  <a:srgbClr val="D3D3D3"/>
                </a:solidFill>
                <a:latin typeface="Arial"/>
                <a:cs typeface="Arial"/>
              </a:rPr>
              <a:t> </a:t>
            </a:r>
            <a:r>
              <a:rPr sz="1800" spc="-200" dirty="0">
                <a:solidFill>
                  <a:srgbClr val="CE9178"/>
                </a:solidFill>
                <a:latin typeface="Arial"/>
                <a:cs typeface="Arial"/>
              </a:rPr>
              <a:t>YWRtaW4=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4682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So, </a:t>
            </a:r>
            <a:r>
              <a:rPr sz="4000" spc="-20" dirty="0"/>
              <a:t>what’s</a:t>
            </a:r>
            <a:r>
              <a:rPr sz="4000" spc="-25" dirty="0"/>
              <a:t> </a:t>
            </a:r>
            <a:r>
              <a:rPr sz="4000" spc="-135" dirty="0"/>
              <a:t>missing?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091" y="756586"/>
            <a:ext cx="11680190" cy="300164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3200" i="1" spc="-15" dirty="0">
                <a:solidFill>
                  <a:srgbClr val="2D5495"/>
                </a:solidFill>
                <a:latin typeface="Noto Sans"/>
                <a:cs typeface="Noto Sans"/>
              </a:rPr>
              <a:t>Kubernetes </a:t>
            </a:r>
            <a:r>
              <a:rPr sz="3200" i="1" spc="-25" dirty="0">
                <a:solidFill>
                  <a:srgbClr val="2D5495"/>
                </a:solidFill>
                <a:latin typeface="Noto Sans"/>
                <a:cs typeface="Noto Sans"/>
              </a:rPr>
              <a:t>secrets </a:t>
            </a:r>
            <a:r>
              <a:rPr sz="3200" i="1" spc="-30" dirty="0">
                <a:solidFill>
                  <a:srgbClr val="2D5495"/>
                </a:solidFill>
                <a:latin typeface="Noto Sans"/>
                <a:cs typeface="Noto Sans"/>
              </a:rPr>
              <a:t>are </a:t>
            </a:r>
            <a:r>
              <a:rPr sz="3200" i="1" spc="-10" dirty="0">
                <a:solidFill>
                  <a:srgbClr val="2D5495"/>
                </a:solidFill>
                <a:latin typeface="Noto Sans"/>
                <a:cs typeface="Noto Sans"/>
              </a:rPr>
              <a:t>a </a:t>
            </a:r>
            <a:r>
              <a:rPr sz="3200" i="1" spc="-15" dirty="0">
                <a:solidFill>
                  <a:srgbClr val="2D5495"/>
                </a:solidFill>
                <a:latin typeface="Noto Sans"/>
                <a:cs typeface="Noto Sans"/>
              </a:rPr>
              <a:t>step </a:t>
            </a:r>
            <a:r>
              <a:rPr sz="3200" i="1" spc="-25" dirty="0">
                <a:solidFill>
                  <a:srgbClr val="2D5495"/>
                </a:solidFill>
                <a:latin typeface="Noto Sans"/>
                <a:cs typeface="Noto Sans"/>
              </a:rPr>
              <a:t>forward, </a:t>
            </a:r>
            <a:r>
              <a:rPr sz="3200" i="1" spc="-20" dirty="0">
                <a:solidFill>
                  <a:srgbClr val="2D5495"/>
                </a:solidFill>
                <a:latin typeface="Noto Sans"/>
                <a:cs typeface="Noto Sans"/>
              </a:rPr>
              <a:t>but have </a:t>
            </a:r>
            <a:r>
              <a:rPr sz="3200" i="1" spc="-10" dirty="0">
                <a:solidFill>
                  <a:srgbClr val="2D5495"/>
                </a:solidFill>
                <a:latin typeface="Noto Sans"/>
                <a:cs typeface="Noto Sans"/>
              </a:rPr>
              <a:t>a </a:t>
            </a:r>
            <a:r>
              <a:rPr sz="3200" i="1" spc="-35" dirty="0">
                <a:solidFill>
                  <a:srgbClr val="2D5495"/>
                </a:solidFill>
                <a:latin typeface="Noto Sans"/>
                <a:cs typeface="Noto Sans"/>
              </a:rPr>
              <a:t>few</a:t>
            </a:r>
            <a:r>
              <a:rPr sz="3200" i="1" spc="100" dirty="0">
                <a:solidFill>
                  <a:srgbClr val="2D5495"/>
                </a:solidFill>
                <a:latin typeface="Noto Sans"/>
                <a:cs typeface="Noto Sans"/>
              </a:rPr>
              <a:t> </a:t>
            </a:r>
            <a:r>
              <a:rPr sz="3200" i="1" spc="-10" dirty="0">
                <a:solidFill>
                  <a:srgbClr val="2D5495"/>
                </a:solidFill>
                <a:latin typeface="Noto Sans"/>
                <a:cs typeface="Noto Sans"/>
              </a:rPr>
              <a:t>limitations: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Encryption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requires </a:t>
            </a:r>
            <a:r>
              <a:rPr sz="3200" spc="-50" dirty="0">
                <a:solidFill>
                  <a:srgbClr val="1E345D"/>
                </a:solidFill>
                <a:latin typeface="Noto Sans"/>
                <a:cs typeface="Noto Sans"/>
              </a:rPr>
              <a:t>configuring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static </a:t>
            </a:r>
            <a:r>
              <a:rPr sz="3200" spc="-50" dirty="0">
                <a:solidFill>
                  <a:srgbClr val="1E345D"/>
                </a:solidFill>
                <a:latin typeface="Noto Sans"/>
                <a:cs typeface="Noto Sans"/>
              </a:rPr>
              <a:t>keys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or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</a:t>
            </a:r>
            <a:r>
              <a:rPr sz="3200" spc="16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KMS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Shared (static)</a:t>
            </a:r>
            <a:r>
              <a:rPr sz="3200" spc="1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approach</a:t>
            </a:r>
            <a:endParaRPr sz="32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No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leases,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rotation,</a:t>
            </a:r>
            <a:r>
              <a:rPr sz="3200" spc="4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etc.</a:t>
            </a:r>
            <a:endParaRPr sz="3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104044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Secrets </a:t>
            </a:r>
            <a:r>
              <a:rPr sz="4000" spc="110" dirty="0"/>
              <a:t>Management </a:t>
            </a:r>
            <a:r>
              <a:rPr sz="4000" spc="120" dirty="0"/>
              <a:t>with </a:t>
            </a:r>
            <a:r>
              <a:rPr sz="4000" spc="-5" dirty="0"/>
              <a:t>Hashicorp</a:t>
            </a:r>
            <a:r>
              <a:rPr sz="4000" spc="-434" dirty="0"/>
              <a:t> </a:t>
            </a:r>
            <a:r>
              <a:rPr sz="4000" spc="25" dirty="0"/>
              <a:t>Vault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091" y="892541"/>
            <a:ext cx="7908925" cy="31184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15" dirty="0">
                <a:solidFill>
                  <a:srgbClr val="1E345D"/>
                </a:solidFill>
                <a:latin typeface="Noto Sans"/>
                <a:cs typeface="Noto Sans"/>
              </a:rPr>
              <a:t>Helps automates </a:t>
            </a:r>
            <a:r>
              <a:rPr sz="3000" spc="-20" dirty="0">
                <a:solidFill>
                  <a:srgbClr val="1E345D"/>
                </a:solidFill>
                <a:latin typeface="Noto Sans"/>
                <a:cs typeface="Noto Sans"/>
              </a:rPr>
              <a:t>security </a:t>
            </a:r>
            <a:r>
              <a:rPr sz="3000" spc="-15" dirty="0">
                <a:solidFill>
                  <a:srgbClr val="1E345D"/>
                </a:solidFill>
                <a:latin typeface="Noto Sans"/>
                <a:cs typeface="Noto Sans"/>
              </a:rPr>
              <a:t>best </a:t>
            </a:r>
            <a:r>
              <a:rPr sz="3000" spc="-25" dirty="0">
                <a:solidFill>
                  <a:srgbClr val="1E345D"/>
                </a:solidFill>
                <a:latin typeface="Noto Sans"/>
                <a:cs typeface="Noto Sans"/>
              </a:rPr>
              <a:t>practices</a:t>
            </a:r>
            <a:r>
              <a:rPr sz="3000" spc="3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000" spc="-15" dirty="0">
                <a:solidFill>
                  <a:srgbClr val="1E345D"/>
                </a:solidFill>
                <a:latin typeface="Noto Sans"/>
                <a:cs typeface="Noto Sans"/>
              </a:rPr>
              <a:t>for</a:t>
            </a:r>
            <a:endParaRPr sz="30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595"/>
              </a:spcBef>
              <a:buFont typeface="Courier New"/>
              <a:buChar char="o"/>
              <a:tabLst>
                <a:tab pos="584835" algn="l"/>
              </a:tabLst>
            </a:pP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Secrets</a:t>
            </a:r>
            <a:r>
              <a:rPr sz="2600" spc="-4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600" spc="-30" dirty="0">
                <a:solidFill>
                  <a:srgbClr val="1E345D"/>
                </a:solidFill>
                <a:latin typeface="Noto Sans"/>
                <a:cs typeface="Noto Sans"/>
              </a:rPr>
              <a:t>Management</a:t>
            </a:r>
            <a:endParaRPr sz="26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584835" algn="l"/>
              </a:tabLst>
            </a:pPr>
            <a:r>
              <a:rPr sz="2600" spc="-35" dirty="0">
                <a:solidFill>
                  <a:srgbClr val="1E345D"/>
                </a:solidFill>
                <a:latin typeface="Noto Sans"/>
                <a:cs typeface="Noto Sans"/>
              </a:rPr>
              <a:t>Auditing</a:t>
            </a:r>
            <a:endParaRPr sz="26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584835" algn="l"/>
              </a:tabLst>
            </a:pPr>
            <a:r>
              <a:rPr sz="2600" spc="-10" dirty="0">
                <a:solidFill>
                  <a:srgbClr val="1E345D"/>
                </a:solidFill>
                <a:latin typeface="Noto Sans"/>
                <a:cs typeface="Noto Sans"/>
              </a:rPr>
              <a:t>Certificate</a:t>
            </a:r>
            <a:r>
              <a:rPr sz="2600" spc="-5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600" spc="-25" dirty="0">
                <a:solidFill>
                  <a:srgbClr val="1E345D"/>
                </a:solidFill>
                <a:latin typeface="Noto Sans"/>
                <a:cs typeface="Noto Sans"/>
              </a:rPr>
              <a:t>Management</a:t>
            </a:r>
            <a:endParaRPr sz="26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584835" algn="l"/>
              </a:tabLst>
            </a:pP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Encryption</a:t>
            </a:r>
            <a:endParaRPr sz="26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1664"/>
              </a:spcBef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solidFill>
                  <a:srgbClr val="1E345D"/>
                </a:solidFill>
                <a:latin typeface="Noto Sans"/>
                <a:cs typeface="Noto Sans"/>
              </a:rPr>
              <a:t>Dynamic</a:t>
            </a:r>
            <a:r>
              <a:rPr sz="3000" spc="-1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000" spc="-25" dirty="0">
                <a:solidFill>
                  <a:srgbClr val="1E345D"/>
                </a:solidFill>
                <a:latin typeface="Noto Sans"/>
                <a:cs typeface="Noto Sans"/>
              </a:rPr>
              <a:t>Secrets</a:t>
            </a:r>
            <a:endParaRPr sz="30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604" y="4059377"/>
            <a:ext cx="723709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1E345D"/>
                </a:solidFill>
                <a:latin typeface="Courier New"/>
                <a:cs typeface="Courier New"/>
              </a:rPr>
              <a:t>o</a:t>
            </a:r>
            <a:r>
              <a:rPr sz="2600" spc="-905" dirty="0">
                <a:solidFill>
                  <a:srgbClr val="1E345D"/>
                </a:solidFill>
                <a:latin typeface="Courier New"/>
                <a:cs typeface="Courier New"/>
              </a:rPr>
              <a:t>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Credentials </a:t>
            </a:r>
            <a:r>
              <a:rPr sz="2600" spc="-40" dirty="0">
                <a:solidFill>
                  <a:srgbClr val="1E345D"/>
                </a:solidFill>
                <a:latin typeface="Noto Sans"/>
                <a:cs typeface="Noto Sans"/>
              </a:rPr>
              <a:t>(keys, </a:t>
            </a:r>
            <a:r>
              <a:rPr sz="2600" spc="-20" dirty="0">
                <a:solidFill>
                  <a:srgbClr val="1E345D"/>
                </a:solidFill>
                <a:latin typeface="Noto Sans"/>
                <a:cs typeface="Noto Sans"/>
              </a:rPr>
              <a:t>passwords,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certificates) </a:t>
            </a:r>
            <a:r>
              <a:rPr sz="2600" spc="-25" dirty="0">
                <a:solidFill>
                  <a:srgbClr val="1E345D"/>
                </a:solidFill>
                <a:latin typeface="Noto Sans"/>
                <a:cs typeface="Noto Sans"/>
              </a:rPr>
              <a:t>are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604" y="4304512"/>
            <a:ext cx="6321425" cy="9645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675"/>
              </a:spcBef>
            </a:pPr>
            <a:r>
              <a:rPr sz="2600" spc="-35" dirty="0">
                <a:solidFill>
                  <a:srgbClr val="1E345D"/>
                </a:solidFill>
                <a:latin typeface="Noto Sans"/>
                <a:cs typeface="Noto Sans"/>
              </a:rPr>
              <a:t>generated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when a client requests</a:t>
            </a:r>
            <a:r>
              <a:rPr sz="2600" spc="-2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600" spc="-20" dirty="0">
                <a:solidFill>
                  <a:srgbClr val="1E345D"/>
                </a:solidFill>
                <a:latin typeface="Noto Sans"/>
                <a:cs typeface="Noto Sans"/>
              </a:rPr>
              <a:t>them</a:t>
            </a:r>
            <a:endParaRPr sz="26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600" dirty="0">
                <a:solidFill>
                  <a:srgbClr val="1E345D"/>
                </a:solidFill>
                <a:latin typeface="Courier New"/>
                <a:cs typeface="Courier New"/>
              </a:rPr>
              <a:t>o</a:t>
            </a:r>
            <a:r>
              <a:rPr sz="2600" spc="-885" dirty="0">
                <a:solidFill>
                  <a:srgbClr val="1E345D"/>
                </a:solidFill>
                <a:latin typeface="Courier New"/>
                <a:cs typeface="Courier New"/>
              </a:rPr>
              <a:t>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Credentials </a:t>
            </a:r>
            <a:r>
              <a:rPr sz="2600" spc="-30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2600" spc="-10" dirty="0">
                <a:solidFill>
                  <a:srgbClr val="1E345D"/>
                </a:solidFill>
                <a:latin typeface="Noto Sans"/>
                <a:cs typeface="Noto Sans"/>
              </a:rPr>
              <a:t>per </a:t>
            </a:r>
            <a:r>
              <a:rPr sz="2600" spc="-20" dirty="0">
                <a:solidFill>
                  <a:srgbClr val="1E345D"/>
                </a:solidFill>
                <a:latin typeface="Noto Sans"/>
                <a:cs typeface="Noto Sans"/>
              </a:rPr>
              <a:t>client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4604" y="5315813"/>
            <a:ext cx="7468234" cy="7397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7815" marR="5080" indent="-285750">
              <a:lnSpc>
                <a:spcPct val="80000"/>
              </a:lnSpc>
              <a:spcBef>
                <a:spcPts val="725"/>
              </a:spcBef>
            </a:pPr>
            <a:r>
              <a:rPr sz="2600" dirty="0">
                <a:solidFill>
                  <a:srgbClr val="1E345D"/>
                </a:solidFill>
                <a:latin typeface="Courier New"/>
                <a:cs typeface="Courier New"/>
              </a:rPr>
              <a:t>o</a:t>
            </a:r>
            <a:r>
              <a:rPr sz="2600" spc="-885" dirty="0">
                <a:solidFill>
                  <a:srgbClr val="1E345D"/>
                </a:solidFill>
                <a:latin typeface="Courier New"/>
                <a:cs typeface="Courier New"/>
              </a:rPr>
              <a:t>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Credentials </a:t>
            </a:r>
            <a:r>
              <a:rPr sz="2600" spc="-30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automatically </a:t>
            </a:r>
            <a:r>
              <a:rPr sz="2600" spc="-10" dirty="0">
                <a:solidFill>
                  <a:srgbClr val="1E345D"/>
                </a:solidFill>
                <a:latin typeface="Noto Sans"/>
                <a:cs typeface="Noto Sans"/>
              </a:rPr>
              <a:t>deleted </a:t>
            </a:r>
            <a:r>
              <a:rPr sz="2600" spc="-15" dirty="0">
                <a:solidFill>
                  <a:srgbClr val="1E345D"/>
                </a:solidFill>
                <a:latin typeface="Noto Sans"/>
                <a:cs typeface="Noto Sans"/>
              </a:rPr>
              <a:t>if a </a:t>
            </a:r>
            <a:r>
              <a:rPr sz="2600" spc="-10" dirty="0">
                <a:solidFill>
                  <a:srgbClr val="1E345D"/>
                </a:solidFill>
                <a:latin typeface="Noto Sans"/>
                <a:cs typeface="Noto Sans"/>
              </a:rPr>
              <a:t>lease  </a:t>
            </a:r>
            <a:r>
              <a:rPr sz="2600" spc="-25" dirty="0">
                <a:solidFill>
                  <a:srgbClr val="1E345D"/>
                </a:solidFill>
                <a:latin typeface="Noto Sans"/>
                <a:cs typeface="Noto Sans"/>
              </a:rPr>
              <a:t>expires</a:t>
            </a:r>
            <a:endParaRPr sz="2600">
              <a:latin typeface="Noto Sans"/>
              <a:cs typeface="Noto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346692" y="3261359"/>
            <a:ext cx="2804159" cy="274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66772" y="6536988"/>
            <a:ext cx="741045" cy="203200"/>
            <a:chOff x="11266772" y="6536988"/>
            <a:chExt cx="741045" cy="203200"/>
          </a:xfrm>
        </p:grpSpPr>
        <p:sp>
          <p:nvSpPr>
            <p:cNvPr id="3" name="object 3"/>
            <p:cNvSpPr/>
            <p:nvPr/>
          </p:nvSpPr>
          <p:spPr>
            <a:xfrm>
              <a:off x="11549744" y="6577342"/>
              <a:ext cx="146447" cy="16264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717409" y="6536988"/>
              <a:ext cx="290192" cy="20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66772" y="6576434"/>
              <a:ext cx="247588" cy="1588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849807" y="6576477"/>
            <a:ext cx="148664" cy="159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33234" y="6576618"/>
            <a:ext cx="108722" cy="15871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042040" y="6513093"/>
            <a:ext cx="46990" cy="222250"/>
          </a:xfrm>
          <a:custGeom>
            <a:avLst/>
            <a:gdLst/>
            <a:ahLst/>
            <a:cxnLst/>
            <a:rect l="l" t="t" r="r" b="b"/>
            <a:pathLst>
              <a:path w="46990" h="222250">
                <a:moveTo>
                  <a:pt x="44831" y="72948"/>
                </a:moveTo>
                <a:lnTo>
                  <a:pt x="43891" y="71386"/>
                </a:lnTo>
                <a:lnTo>
                  <a:pt x="41414" y="71081"/>
                </a:lnTo>
                <a:lnTo>
                  <a:pt x="33997" y="70459"/>
                </a:lnTo>
                <a:lnTo>
                  <a:pt x="26289" y="68910"/>
                </a:lnTo>
                <a:lnTo>
                  <a:pt x="18872" y="69227"/>
                </a:lnTo>
                <a:lnTo>
                  <a:pt x="7747" y="69532"/>
                </a:lnTo>
                <a:lnTo>
                  <a:pt x="2806" y="75742"/>
                </a:lnTo>
                <a:lnTo>
                  <a:pt x="2476" y="86601"/>
                </a:lnTo>
                <a:lnTo>
                  <a:pt x="2476" y="222250"/>
                </a:lnTo>
                <a:lnTo>
                  <a:pt x="44500" y="222250"/>
                </a:lnTo>
                <a:lnTo>
                  <a:pt x="44500" y="81330"/>
                </a:lnTo>
                <a:lnTo>
                  <a:pt x="44818" y="75742"/>
                </a:lnTo>
                <a:lnTo>
                  <a:pt x="44831" y="72948"/>
                </a:lnTo>
                <a:close/>
              </a:path>
              <a:path w="46990" h="222250">
                <a:moveTo>
                  <a:pt x="46977" y="22974"/>
                </a:moveTo>
                <a:lnTo>
                  <a:pt x="45135" y="14008"/>
                </a:lnTo>
                <a:lnTo>
                  <a:pt x="40106" y="6718"/>
                </a:lnTo>
                <a:lnTo>
                  <a:pt x="32639" y="1803"/>
                </a:lnTo>
                <a:lnTo>
                  <a:pt x="23495" y="0"/>
                </a:lnTo>
                <a:lnTo>
                  <a:pt x="14351" y="1752"/>
                </a:lnTo>
                <a:lnTo>
                  <a:pt x="6883" y="6565"/>
                </a:lnTo>
                <a:lnTo>
                  <a:pt x="1854" y="13754"/>
                </a:lnTo>
                <a:lnTo>
                  <a:pt x="0" y="22656"/>
                </a:lnTo>
                <a:lnTo>
                  <a:pt x="1727" y="31851"/>
                </a:lnTo>
                <a:lnTo>
                  <a:pt x="6769" y="39344"/>
                </a:lnTo>
                <a:lnTo>
                  <a:pt x="14325" y="44411"/>
                </a:lnTo>
                <a:lnTo>
                  <a:pt x="23495" y="46253"/>
                </a:lnTo>
                <a:lnTo>
                  <a:pt x="32639" y="44399"/>
                </a:lnTo>
                <a:lnTo>
                  <a:pt x="40106" y="39382"/>
                </a:lnTo>
                <a:lnTo>
                  <a:pt x="45135" y="31978"/>
                </a:lnTo>
                <a:lnTo>
                  <a:pt x="46977" y="22974"/>
                </a:lnTo>
                <a:close/>
              </a:path>
            </a:pathLst>
          </a:custGeom>
          <a:solidFill>
            <a:srgbClr val="1E3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0509504" y="6489186"/>
            <a:ext cx="294640" cy="318770"/>
            <a:chOff x="10509504" y="6489186"/>
            <a:chExt cx="294640" cy="318770"/>
          </a:xfrm>
        </p:grpSpPr>
        <p:sp>
          <p:nvSpPr>
            <p:cNvPr id="10" name="object 10"/>
            <p:cNvSpPr/>
            <p:nvPr/>
          </p:nvSpPr>
          <p:spPr>
            <a:xfrm>
              <a:off x="10509504" y="6526126"/>
              <a:ext cx="147320" cy="280035"/>
            </a:xfrm>
            <a:custGeom>
              <a:avLst/>
              <a:gdLst/>
              <a:ahLst/>
              <a:cxnLst/>
              <a:rect l="l" t="t" r="r" b="b"/>
              <a:pathLst>
                <a:path w="147320" h="280034">
                  <a:moveTo>
                    <a:pt x="21124" y="0"/>
                  </a:moveTo>
                  <a:lnTo>
                    <a:pt x="0" y="30728"/>
                  </a:lnTo>
                  <a:lnTo>
                    <a:pt x="0" y="190583"/>
                  </a:lnTo>
                  <a:lnTo>
                    <a:pt x="112199" y="275632"/>
                  </a:lnTo>
                  <a:lnTo>
                    <a:pt x="125739" y="279847"/>
                  </a:lnTo>
                  <a:lnTo>
                    <a:pt x="131669" y="278988"/>
                  </a:lnTo>
                  <a:lnTo>
                    <a:pt x="136847" y="276292"/>
                  </a:lnTo>
                  <a:lnTo>
                    <a:pt x="147028" y="249506"/>
                  </a:lnTo>
                  <a:lnTo>
                    <a:pt x="72018" y="209205"/>
                  </a:lnTo>
                  <a:lnTo>
                    <a:pt x="64590" y="203342"/>
                  </a:lnTo>
                  <a:lnTo>
                    <a:pt x="58495" y="194888"/>
                  </a:lnTo>
                  <a:lnTo>
                    <a:pt x="54371" y="184980"/>
                  </a:lnTo>
                  <a:lnTo>
                    <a:pt x="52855" y="174753"/>
                  </a:lnTo>
                  <a:lnTo>
                    <a:pt x="52855" y="14587"/>
                  </a:lnTo>
                  <a:lnTo>
                    <a:pt x="34617" y="4034"/>
                  </a:lnTo>
                  <a:lnTo>
                    <a:pt x="27628" y="1006"/>
                  </a:lnTo>
                  <a:lnTo>
                    <a:pt x="21124" y="0"/>
                  </a:lnTo>
                  <a:close/>
                </a:path>
              </a:pathLst>
            </a:custGeom>
            <a:solidFill>
              <a:srgbClr val="70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62359" y="6489186"/>
              <a:ext cx="94268" cy="1263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56627" y="6680082"/>
              <a:ext cx="94890" cy="12761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56627" y="6489708"/>
              <a:ext cx="147320" cy="280035"/>
            </a:xfrm>
            <a:custGeom>
              <a:avLst/>
              <a:gdLst/>
              <a:ahLst/>
              <a:cxnLst/>
              <a:rect l="l" t="t" r="r" b="b"/>
              <a:pathLst>
                <a:path w="147320" h="280034">
                  <a:moveTo>
                    <a:pt x="21430" y="0"/>
                  </a:moveTo>
                  <a:lnTo>
                    <a:pt x="0" y="29898"/>
                  </a:lnTo>
                  <a:lnTo>
                    <a:pt x="75417" y="70252"/>
                  </a:lnTo>
                  <a:lnTo>
                    <a:pt x="82894" y="76295"/>
                  </a:lnTo>
                  <a:lnTo>
                    <a:pt x="89095" y="84840"/>
                  </a:lnTo>
                  <a:lnTo>
                    <a:pt x="93325" y="94782"/>
                  </a:lnTo>
                  <a:lnTo>
                    <a:pt x="94890" y="105014"/>
                  </a:lnTo>
                  <a:lnTo>
                    <a:pt x="94890" y="265180"/>
                  </a:lnTo>
                  <a:lnTo>
                    <a:pt x="112199" y="275424"/>
                  </a:lnTo>
                  <a:lnTo>
                    <a:pt x="125872" y="279638"/>
                  </a:lnTo>
                  <a:lnTo>
                    <a:pt x="136965" y="276083"/>
                  </a:lnTo>
                  <a:lnTo>
                    <a:pt x="144408" y="265602"/>
                  </a:lnTo>
                  <a:lnTo>
                    <a:pt x="147127" y="249039"/>
                  </a:lnTo>
                  <a:lnTo>
                    <a:pt x="147127" y="89184"/>
                  </a:lnTo>
                  <a:lnTo>
                    <a:pt x="34927" y="4134"/>
                  </a:lnTo>
                  <a:lnTo>
                    <a:pt x="27938" y="1080"/>
                  </a:lnTo>
                  <a:lnTo>
                    <a:pt x="21430" y="0"/>
                  </a:lnTo>
                  <a:close/>
                </a:path>
              </a:pathLst>
            </a:custGeom>
            <a:solidFill>
              <a:srgbClr val="FF57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62359" y="6519607"/>
              <a:ext cx="189230" cy="256540"/>
            </a:xfrm>
            <a:custGeom>
              <a:avLst/>
              <a:gdLst/>
              <a:ahLst/>
              <a:cxnLst/>
              <a:rect l="l" t="t" r="r" b="b"/>
              <a:pathLst>
                <a:path w="189229" h="256540">
                  <a:moveTo>
                    <a:pt x="0" y="21107"/>
                  </a:moveTo>
                  <a:lnTo>
                    <a:pt x="0" y="181272"/>
                  </a:lnTo>
                  <a:lnTo>
                    <a:pt x="1516" y="191500"/>
                  </a:lnTo>
                  <a:lnTo>
                    <a:pt x="5640" y="201408"/>
                  </a:lnTo>
                  <a:lnTo>
                    <a:pt x="11734" y="209861"/>
                  </a:lnTo>
                  <a:lnTo>
                    <a:pt x="19163" y="215725"/>
                  </a:lnTo>
                  <a:lnTo>
                    <a:pt x="94268" y="256078"/>
                  </a:lnTo>
                  <a:lnTo>
                    <a:pt x="94268" y="160475"/>
                  </a:lnTo>
                  <a:lnTo>
                    <a:pt x="189158" y="160475"/>
                  </a:lnTo>
                  <a:lnTo>
                    <a:pt x="189158" y="95913"/>
                  </a:lnTo>
                  <a:lnTo>
                    <a:pt x="94268" y="95913"/>
                  </a:lnTo>
                  <a:lnTo>
                    <a:pt x="93075" y="87343"/>
                  </a:lnTo>
                  <a:lnTo>
                    <a:pt x="89826" y="79036"/>
                  </a:lnTo>
                  <a:lnTo>
                    <a:pt x="85012" y="71951"/>
                  </a:lnTo>
                  <a:lnTo>
                    <a:pt x="79126" y="67047"/>
                  </a:lnTo>
                  <a:lnTo>
                    <a:pt x="0" y="21107"/>
                  </a:lnTo>
                  <a:close/>
                </a:path>
                <a:path w="189229" h="256540">
                  <a:moveTo>
                    <a:pt x="189158" y="160475"/>
                  </a:moveTo>
                  <a:lnTo>
                    <a:pt x="94268" y="160475"/>
                  </a:lnTo>
                  <a:lnTo>
                    <a:pt x="95461" y="169002"/>
                  </a:lnTo>
                  <a:lnTo>
                    <a:pt x="98712" y="177237"/>
                  </a:lnTo>
                  <a:lnTo>
                    <a:pt x="103527" y="184308"/>
                  </a:lnTo>
                  <a:lnTo>
                    <a:pt x="109414" y="189341"/>
                  </a:lnTo>
                  <a:lnTo>
                    <a:pt x="189158" y="235281"/>
                  </a:lnTo>
                  <a:lnTo>
                    <a:pt x="189158" y="160475"/>
                  </a:lnTo>
                  <a:close/>
                </a:path>
                <a:path w="189229" h="256540">
                  <a:moveTo>
                    <a:pt x="94268" y="0"/>
                  </a:moveTo>
                  <a:lnTo>
                    <a:pt x="94268" y="95913"/>
                  </a:lnTo>
                  <a:lnTo>
                    <a:pt x="189158" y="95913"/>
                  </a:lnTo>
                  <a:lnTo>
                    <a:pt x="189158" y="75116"/>
                  </a:lnTo>
                  <a:lnTo>
                    <a:pt x="187594" y="64883"/>
                  </a:lnTo>
                  <a:lnTo>
                    <a:pt x="183363" y="54941"/>
                  </a:lnTo>
                  <a:lnTo>
                    <a:pt x="177162" y="46396"/>
                  </a:lnTo>
                  <a:lnTo>
                    <a:pt x="169686" y="40353"/>
                  </a:lnTo>
                  <a:lnTo>
                    <a:pt x="94268" y="0"/>
                  </a:lnTo>
                  <a:close/>
                </a:path>
              </a:pathLst>
            </a:custGeom>
            <a:solidFill>
              <a:srgbClr val="2D54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17347" y="6464808"/>
            <a:ext cx="370840" cy="321945"/>
          </a:xfrm>
          <a:custGeom>
            <a:avLst/>
            <a:gdLst/>
            <a:ahLst/>
            <a:cxnLst/>
            <a:rect l="l" t="t" r="r" b="b"/>
            <a:pathLst>
              <a:path w="370840" h="321945">
                <a:moveTo>
                  <a:pt x="62280" y="0"/>
                </a:moveTo>
                <a:lnTo>
                  <a:pt x="27749" y="0"/>
                </a:lnTo>
                <a:lnTo>
                  <a:pt x="16946" y="2180"/>
                </a:lnTo>
                <a:lnTo>
                  <a:pt x="8126" y="8126"/>
                </a:lnTo>
                <a:lnTo>
                  <a:pt x="2180" y="16946"/>
                </a:lnTo>
                <a:lnTo>
                  <a:pt x="0" y="27749"/>
                </a:lnTo>
                <a:lnTo>
                  <a:pt x="0" y="293809"/>
                </a:lnTo>
                <a:lnTo>
                  <a:pt x="2180" y="304612"/>
                </a:lnTo>
                <a:lnTo>
                  <a:pt x="8126" y="313434"/>
                </a:lnTo>
                <a:lnTo>
                  <a:pt x="16946" y="319382"/>
                </a:lnTo>
                <a:lnTo>
                  <a:pt x="27749" y="321563"/>
                </a:lnTo>
                <a:lnTo>
                  <a:pt x="342582" y="321563"/>
                </a:lnTo>
                <a:lnTo>
                  <a:pt x="353385" y="319382"/>
                </a:lnTo>
                <a:lnTo>
                  <a:pt x="362205" y="313434"/>
                </a:lnTo>
                <a:lnTo>
                  <a:pt x="368151" y="304612"/>
                </a:lnTo>
                <a:lnTo>
                  <a:pt x="370331" y="293809"/>
                </a:lnTo>
                <a:lnTo>
                  <a:pt x="370331" y="225336"/>
                </a:lnTo>
                <a:lnTo>
                  <a:pt x="338277" y="225336"/>
                </a:lnTo>
                <a:lnTo>
                  <a:pt x="338277" y="285211"/>
                </a:lnTo>
                <a:lnTo>
                  <a:pt x="332384" y="291111"/>
                </a:lnTo>
                <a:lnTo>
                  <a:pt x="37947" y="291111"/>
                </a:lnTo>
                <a:lnTo>
                  <a:pt x="32054" y="285211"/>
                </a:lnTo>
                <a:lnTo>
                  <a:pt x="32054" y="36347"/>
                </a:lnTo>
                <a:lnTo>
                  <a:pt x="37947" y="30454"/>
                </a:lnTo>
                <a:lnTo>
                  <a:pt x="62280" y="30454"/>
                </a:lnTo>
                <a:lnTo>
                  <a:pt x="6228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7999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80" dirty="0"/>
              <a:t>An </a:t>
            </a:r>
            <a:r>
              <a:rPr sz="4000" spc="85" dirty="0"/>
              <a:t>init </a:t>
            </a:r>
            <a:r>
              <a:rPr sz="4000" spc="50" dirty="0"/>
              <a:t>container </a:t>
            </a:r>
            <a:r>
              <a:rPr sz="4000" spc="114" dirty="0"/>
              <a:t>to </a:t>
            </a:r>
            <a:r>
              <a:rPr sz="4000" spc="55" dirty="0"/>
              <a:t>fetch</a:t>
            </a:r>
            <a:r>
              <a:rPr sz="4000" spc="-585" dirty="0"/>
              <a:t> </a:t>
            </a:r>
            <a:r>
              <a:rPr sz="4000" spc="-50" dirty="0"/>
              <a:t>secrets</a:t>
            </a:r>
            <a:endParaRPr sz="4000"/>
          </a:p>
        </p:txBody>
      </p:sp>
      <p:grpSp>
        <p:nvGrpSpPr>
          <p:cNvPr id="17" name="object 17"/>
          <p:cNvGrpSpPr/>
          <p:nvPr/>
        </p:nvGrpSpPr>
        <p:grpSpPr>
          <a:xfrm>
            <a:off x="888491" y="1216152"/>
            <a:ext cx="5130165" cy="3853179"/>
            <a:chOff x="888491" y="1216152"/>
            <a:chExt cx="5130165" cy="3853179"/>
          </a:xfrm>
        </p:grpSpPr>
        <p:sp>
          <p:nvSpPr>
            <p:cNvPr id="18" name="object 18"/>
            <p:cNvSpPr/>
            <p:nvPr/>
          </p:nvSpPr>
          <p:spPr>
            <a:xfrm>
              <a:off x="982979" y="1508760"/>
              <a:ext cx="5006340" cy="3531235"/>
            </a:xfrm>
            <a:custGeom>
              <a:avLst/>
              <a:gdLst/>
              <a:ahLst/>
              <a:cxnLst/>
              <a:rect l="l" t="t" r="r" b="b"/>
              <a:pathLst>
                <a:path w="5006340" h="3531235">
                  <a:moveTo>
                    <a:pt x="0" y="588517"/>
                  </a:moveTo>
                  <a:lnTo>
                    <a:pt x="1950" y="540255"/>
                  </a:lnTo>
                  <a:lnTo>
                    <a:pt x="7703" y="493066"/>
                  </a:lnTo>
                  <a:lnTo>
                    <a:pt x="17104" y="447102"/>
                  </a:lnTo>
                  <a:lnTo>
                    <a:pt x="30004" y="402514"/>
                  </a:lnTo>
                  <a:lnTo>
                    <a:pt x="46250" y="359455"/>
                  </a:lnTo>
                  <a:lnTo>
                    <a:pt x="65691" y="318076"/>
                  </a:lnTo>
                  <a:lnTo>
                    <a:pt x="88176" y="278528"/>
                  </a:lnTo>
                  <a:lnTo>
                    <a:pt x="113553" y="240962"/>
                  </a:lnTo>
                  <a:lnTo>
                    <a:pt x="141670" y="205531"/>
                  </a:lnTo>
                  <a:lnTo>
                    <a:pt x="172377" y="172386"/>
                  </a:lnTo>
                  <a:lnTo>
                    <a:pt x="205521" y="141678"/>
                  </a:lnTo>
                  <a:lnTo>
                    <a:pt x="240951" y="113560"/>
                  </a:lnTo>
                  <a:lnTo>
                    <a:pt x="278516" y="88182"/>
                  </a:lnTo>
                  <a:lnTo>
                    <a:pt x="318064" y="65696"/>
                  </a:lnTo>
                  <a:lnTo>
                    <a:pt x="359444" y="46253"/>
                  </a:lnTo>
                  <a:lnTo>
                    <a:pt x="402505" y="30006"/>
                  </a:lnTo>
                  <a:lnTo>
                    <a:pt x="447093" y="17105"/>
                  </a:lnTo>
                  <a:lnTo>
                    <a:pt x="493060" y="7703"/>
                  </a:lnTo>
                  <a:lnTo>
                    <a:pt x="540251" y="1951"/>
                  </a:lnTo>
                  <a:lnTo>
                    <a:pt x="588517" y="0"/>
                  </a:lnTo>
                  <a:lnTo>
                    <a:pt x="4417822" y="0"/>
                  </a:lnTo>
                  <a:lnTo>
                    <a:pt x="4466084" y="1951"/>
                  </a:lnTo>
                  <a:lnTo>
                    <a:pt x="4513273" y="7703"/>
                  </a:lnTo>
                  <a:lnTo>
                    <a:pt x="4559237" y="17105"/>
                  </a:lnTo>
                  <a:lnTo>
                    <a:pt x="4603825" y="30006"/>
                  </a:lnTo>
                  <a:lnTo>
                    <a:pt x="4646884" y="46253"/>
                  </a:lnTo>
                  <a:lnTo>
                    <a:pt x="4688263" y="65696"/>
                  </a:lnTo>
                  <a:lnTo>
                    <a:pt x="4727811" y="88182"/>
                  </a:lnTo>
                  <a:lnTo>
                    <a:pt x="4765377" y="113560"/>
                  </a:lnTo>
                  <a:lnTo>
                    <a:pt x="4800808" y="141678"/>
                  </a:lnTo>
                  <a:lnTo>
                    <a:pt x="4833953" y="172386"/>
                  </a:lnTo>
                  <a:lnTo>
                    <a:pt x="4864661" y="205531"/>
                  </a:lnTo>
                  <a:lnTo>
                    <a:pt x="4892779" y="240962"/>
                  </a:lnTo>
                  <a:lnTo>
                    <a:pt x="4918157" y="278528"/>
                  </a:lnTo>
                  <a:lnTo>
                    <a:pt x="4940643" y="318076"/>
                  </a:lnTo>
                  <a:lnTo>
                    <a:pt x="4960086" y="359455"/>
                  </a:lnTo>
                  <a:lnTo>
                    <a:pt x="4976333" y="402514"/>
                  </a:lnTo>
                  <a:lnTo>
                    <a:pt x="4989234" y="447102"/>
                  </a:lnTo>
                  <a:lnTo>
                    <a:pt x="4998636" y="493066"/>
                  </a:lnTo>
                  <a:lnTo>
                    <a:pt x="5004388" y="540255"/>
                  </a:lnTo>
                  <a:lnTo>
                    <a:pt x="5006340" y="588517"/>
                  </a:lnTo>
                  <a:lnTo>
                    <a:pt x="5006340" y="2942590"/>
                  </a:lnTo>
                  <a:lnTo>
                    <a:pt x="5004388" y="2990852"/>
                  </a:lnTo>
                  <a:lnTo>
                    <a:pt x="4998636" y="3038041"/>
                  </a:lnTo>
                  <a:lnTo>
                    <a:pt x="4989234" y="3084005"/>
                  </a:lnTo>
                  <a:lnTo>
                    <a:pt x="4976333" y="3128593"/>
                  </a:lnTo>
                  <a:lnTo>
                    <a:pt x="4960086" y="3171652"/>
                  </a:lnTo>
                  <a:lnTo>
                    <a:pt x="4940643" y="3213031"/>
                  </a:lnTo>
                  <a:lnTo>
                    <a:pt x="4918157" y="3252579"/>
                  </a:lnTo>
                  <a:lnTo>
                    <a:pt x="4892779" y="3290145"/>
                  </a:lnTo>
                  <a:lnTo>
                    <a:pt x="4864661" y="3325576"/>
                  </a:lnTo>
                  <a:lnTo>
                    <a:pt x="4833953" y="3358721"/>
                  </a:lnTo>
                  <a:lnTo>
                    <a:pt x="4800808" y="3389429"/>
                  </a:lnTo>
                  <a:lnTo>
                    <a:pt x="4765377" y="3417547"/>
                  </a:lnTo>
                  <a:lnTo>
                    <a:pt x="4727811" y="3442925"/>
                  </a:lnTo>
                  <a:lnTo>
                    <a:pt x="4688263" y="3465411"/>
                  </a:lnTo>
                  <a:lnTo>
                    <a:pt x="4646884" y="3484854"/>
                  </a:lnTo>
                  <a:lnTo>
                    <a:pt x="4603825" y="3501101"/>
                  </a:lnTo>
                  <a:lnTo>
                    <a:pt x="4559237" y="3514002"/>
                  </a:lnTo>
                  <a:lnTo>
                    <a:pt x="4513273" y="3523404"/>
                  </a:lnTo>
                  <a:lnTo>
                    <a:pt x="4466084" y="3529156"/>
                  </a:lnTo>
                  <a:lnTo>
                    <a:pt x="4417822" y="3531107"/>
                  </a:lnTo>
                  <a:lnTo>
                    <a:pt x="588517" y="3531107"/>
                  </a:lnTo>
                  <a:lnTo>
                    <a:pt x="540251" y="3529156"/>
                  </a:lnTo>
                  <a:lnTo>
                    <a:pt x="493060" y="3523404"/>
                  </a:lnTo>
                  <a:lnTo>
                    <a:pt x="447093" y="3514002"/>
                  </a:lnTo>
                  <a:lnTo>
                    <a:pt x="402505" y="3501101"/>
                  </a:lnTo>
                  <a:lnTo>
                    <a:pt x="359444" y="3484854"/>
                  </a:lnTo>
                  <a:lnTo>
                    <a:pt x="318064" y="3465411"/>
                  </a:lnTo>
                  <a:lnTo>
                    <a:pt x="278516" y="3442925"/>
                  </a:lnTo>
                  <a:lnTo>
                    <a:pt x="240951" y="3417547"/>
                  </a:lnTo>
                  <a:lnTo>
                    <a:pt x="205521" y="3389429"/>
                  </a:lnTo>
                  <a:lnTo>
                    <a:pt x="172377" y="3358721"/>
                  </a:lnTo>
                  <a:lnTo>
                    <a:pt x="141670" y="3325576"/>
                  </a:lnTo>
                  <a:lnTo>
                    <a:pt x="113553" y="3290145"/>
                  </a:lnTo>
                  <a:lnTo>
                    <a:pt x="88176" y="3252579"/>
                  </a:lnTo>
                  <a:lnTo>
                    <a:pt x="65691" y="3213031"/>
                  </a:lnTo>
                  <a:lnTo>
                    <a:pt x="46250" y="3171652"/>
                  </a:lnTo>
                  <a:lnTo>
                    <a:pt x="30004" y="3128593"/>
                  </a:lnTo>
                  <a:lnTo>
                    <a:pt x="17104" y="3084005"/>
                  </a:lnTo>
                  <a:lnTo>
                    <a:pt x="7703" y="3038041"/>
                  </a:lnTo>
                  <a:lnTo>
                    <a:pt x="1950" y="2990852"/>
                  </a:lnTo>
                  <a:lnTo>
                    <a:pt x="0" y="2942590"/>
                  </a:lnTo>
                  <a:lnTo>
                    <a:pt x="0" y="588517"/>
                  </a:lnTo>
                  <a:close/>
                </a:path>
              </a:pathLst>
            </a:custGeom>
            <a:ln w="57912">
              <a:solidFill>
                <a:srgbClr val="316C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8491" y="1216152"/>
              <a:ext cx="810768" cy="8092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96867" y="2455164"/>
            <a:ext cx="1841500" cy="967740"/>
          </a:xfrm>
          <a:prstGeom prst="rect">
            <a:avLst/>
          </a:prstGeom>
          <a:solidFill>
            <a:srgbClr val="316CE6"/>
          </a:solidFill>
          <a:ln w="12192">
            <a:solidFill>
              <a:srgbClr val="5197AC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42570" marR="236220" indent="452120">
              <a:lnSpc>
                <a:spcPct val="100000"/>
              </a:lnSpc>
              <a:spcBef>
                <a:spcPts val="790"/>
              </a:spcBef>
            </a:pPr>
            <a:r>
              <a:rPr sz="2400" spc="-15" dirty="0">
                <a:solidFill>
                  <a:srgbClr val="FFFFFF"/>
                </a:solidFill>
                <a:latin typeface="Noto Sans"/>
                <a:cs typeface="Noto Sans"/>
              </a:rPr>
              <a:t>init  container</a:t>
            </a:r>
            <a:endParaRPr sz="2400">
              <a:latin typeface="Noto Sans"/>
              <a:cs typeface="Noto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39467" y="1277111"/>
            <a:ext cx="9226550" cy="2940050"/>
            <a:chOff x="1839467" y="1277111"/>
            <a:chExt cx="9226550" cy="2940050"/>
          </a:xfrm>
        </p:grpSpPr>
        <p:sp>
          <p:nvSpPr>
            <p:cNvPr id="22" name="object 22"/>
            <p:cNvSpPr/>
            <p:nvPr/>
          </p:nvSpPr>
          <p:spPr>
            <a:xfrm>
              <a:off x="1839467" y="1277111"/>
              <a:ext cx="2581910" cy="462280"/>
            </a:xfrm>
            <a:custGeom>
              <a:avLst/>
              <a:gdLst/>
              <a:ahLst/>
              <a:cxnLst/>
              <a:rect l="l" t="t" r="r" b="b"/>
              <a:pathLst>
                <a:path w="2581910" h="462280">
                  <a:moveTo>
                    <a:pt x="258165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2581656" y="461772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60051" y="2228087"/>
              <a:ext cx="978535" cy="1092835"/>
            </a:xfrm>
            <a:custGeom>
              <a:avLst/>
              <a:gdLst/>
              <a:ahLst/>
              <a:cxnLst/>
              <a:rect l="l" t="t" r="r" b="b"/>
              <a:pathLst>
                <a:path w="978534" h="1092835">
                  <a:moveTo>
                    <a:pt x="0" y="546353"/>
                  </a:moveTo>
                  <a:lnTo>
                    <a:pt x="1999" y="496623"/>
                  </a:lnTo>
                  <a:lnTo>
                    <a:pt x="7883" y="448143"/>
                  </a:lnTo>
                  <a:lnTo>
                    <a:pt x="17478" y="401108"/>
                  </a:lnTo>
                  <a:lnTo>
                    <a:pt x="30611" y="355709"/>
                  </a:lnTo>
                  <a:lnTo>
                    <a:pt x="47110" y="312140"/>
                  </a:lnTo>
                  <a:lnTo>
                    <a:pt x="66801" y="270594"/>
                  </a:lnTo>
                  <a:lnTo>
                    <a:pt x="89513" y="231263"/>
                  </a:lnTo>
                  <a:lnTo>
                    <a:pt x="115071" y="194341"/>
                  </a:lnTo>
                  <a:lnTo>
                    <a:pt x="143303" y="160019"/>
                  </a:lnTo>
                  <a:lnTo>
                    <a:pt x="174037" y="128492"/>
                  </a:lnTo>
                  <a:lnTo>
                    <a:pt x="207098" y="99952"/>
                  </a:lnTo>
                  <a:lnTo>
                    <a:pt x="242316" y="74591"/>
                  </a:lnTo>
                  <a:lnTo>
                    <a:pt x="279515" y="52603"/>
                  </a:lnTo>
                  <a:lnTo>
                    <a:pt x="318525" y="34180"/>
                  </a:lnTo>
                  <a:lnTo>
                    <a:pt x="359171" y="19515"/>
                  </a:lnTo>
                  <a:lnTo>
                    <a:pt x="401282" y="8802"/>
                  </a:lnTo>
                  <a:lnTo>
                    <a:pt x="444684" y="2232"/>
                  </a:lnTo>
                  <a:lnTo>
                    <a:pt x="489203" y="0"/>
                  </a:lnTo>
                  <a:lnTo>
                    <a:pt x="533723" y="2232"/>
                  </a:lnTo>
                  <a:lnTo>
                    <a:pt x="577125" y="8802"/>
                  </a:lnTo>
                  <a:lnTo>
                    <a:pt x="619236" y="19515"/>
                  </a:lnTo>
                  <a:lnTo>
                    <a:pt x="659882" y="34180"/>
                  </a:lnTo>
                  <a:lnTo>
                    <a:pt x="698892" y="52603"/>
                  </a:lnTo>
                  <a:lnTo>
                    <a:pt x="736091" y="74591"/>
                  </a:lnTo>
                  <a:lnTo>
                    <a:pt x="771309" y="99952"/>
                  </a:lnTo>
                  <a:lnTo>
                    <a:pt x="804370" y="128492"/>
                  </a:lnTo>
                  <a:lnTo>
                    <a:pt x="835104" y="160020"/>
                  </a:lnTo>
                  <a:lnTo>
                    <a:pt x="863336" y="194341"/>
                  </a:lnTo>
                  <a:lnTo>
                    <a:pt x="888894" y="231263"/>
                  </a:lnTo>
                  <a:lnTo>
                    <a:pt x="911605" y="270594"/>
                  </a:lnTo>
                  <a:lnTo>
                    <a:pt x="931297" y="312140"/>
                  </a:lnTo>
                  <a:lnTo>
                    <a:pt x="947796" y="355709"/>
                  </a:lnTo>
                  <a:lnTo>
                    <a:pt x="960929" y="401108"/>
                  </a:lnTo>
                  <a:lnTo>
                    <a:pt x="970524" y="448143"/>
                  </a:lnTo>
                  <a:lnTo>
                    <a:pt x="976408" y="496623"/>
                  </a:lnTo>
                  <a:lnTo>
                    <a:pt x="978407" y="546353"/>
                  </a:lnTo>
                  <a:lnTo>
                    <a:pt x="976408" y="596084"/>
                  </a:lnTo>
                  <a:lnTo>
                    <a:pt x="970524" y="644564"/>
                  </a:lnTo>
                  <a:lnTo>
                    <a:pt x="960929" y="691599"/>
                  </a:lnTo>
                  <a:lnTo>
                    <a:pt x="947796" y="736998"/>
                  </a:lnTo>
                  <a:lnTo>
                    <a:pt x="931297" y="780567"/>
                  </a:lnTo>
                  <a:lnTo>
                    <a:pt x="911605" y="822113"/>
                  </a:lnTo>
                  <a:lnTo>
                    <a:pt x="888894" y="861444"/>
                  </a:lnTo>
                  <a:lnTo>
                    <a:pt x="863336" y="898366"/>
                  </a:lnTo>
                  <a:lnTo>
                    <a:pt x="835104" y="932688"/>
                  </a:lnTo>
                  <a:lnTo>
                    <a:pt x="804370" y="964215"/>
                  </a:lnTo>
                  <a:lnTo>
                    <a:pt x="771309" y="992755"/>
                  </a:lnTo>
                  <a:lnTo>
                    <a:pt x="736091" y="1018116"/>
                  </a:lnTo>
                  <a:lnTo>
                    <a:pt x="698892" y="1040104"/>
                  </a:lnTo>
                  <a:lnTo>
                    <a:pt x="659882" y="1058527"/>
                  </a:lnTo>
                  <a:lnTo>
                    <a:pt x="619236" y="1073192"/>
                  </a:lnTo>
                  <a:lnTo>
                    <a:pt x="577125" y="1083905"/>
                  </a:lnTo>
                  <a:lnTo>
                    <a:pt x="533723" y="1090475"/>
                  </a:lnTo>
                  <a:lnTo>
                    <a:pt x="489203" y="1092708"/>
                  </a:lnTo>
                  <a:lnTo>
                    <a:pt x="444684" y="1090475"/>
                  </a:lnTo>
                  <a:lnTo>
                    <a:pt x="401282" y="1083905"/>
                  </a:lnTo>
                  <a:lnTo>
                    <a:pt x="359171" y="1073192"/>
                  </a:lnTo>
                  <a:lnTo>
                    <a:pt x="318525" y="1058527"/>
                  </a:lnTo>
                  <a:lnTo>
                    <a:pt x="279515" y="1040104"/>
                  </a:lnTo>
                  <a:lnTo>
                    <a:pt x="242316" y="1018116"/>
                  </a:lnTo>
                  <a:lnTo>
                    <a:pt x="207098" y="992755"/>
                  </a:lnTo>
                  <a:lnTo>
                    <a:pt x="174037" y="964215"/>
                  </a:lnTo>
                  <a:lnTo>
                    <a:pt x="143303" y="932687"/>
                  </a:lnTo>
                  <a:lnTo>
                    <a:pt x="115071" y="898366"/>
                  </a:lnTo>
                  <a:lnTo>
                    <a:pt x="89513" y="861444"/>
                  </a:lnTo>
                  <a:lnTo>
                    <a:pt x="66801" y="822113"/>
                  </a:lnTo>
                  <a:lnTo>
                    <a:pt x="47110" y="780567"/>
                  </a:lnTo>
                  <a:lnTo>
                    <a:pt x="30611" y="736998"/>
                  </a:lnTo>
                  <a:lnTo>
                    <a:pt x="17478" y="691599"/>
                  </a:lnTo>
                  <a:lnTo>
                    <a:pt x="7883" y="644564"/>
                  </a:lnTo>
                  <a:lnTo>
                    <a:pt x="1999" y="596084"/>
                  </a:lnTo>
                  <a:lnTo>
                    <a:pt x="0" y="546353"/>
                  </a:lnTo>
                  <a:close/>
                </a:path>
              </a:pathLst>
            </a:custGeom>
            <a:ln w="12192">
              <a:solidFill>
                <a:srgbClr val="51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034272" y="2078735"/>
              <a:ext cx="2031492" cy="213817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627489" y="1578940"/>
            <a:ext cx="742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solidFill>
                  <a:srgbClr val="1E345D"/>
                </a:solidFill>
                <a:latin typeface="Noto Sans"/>
                <a:cs typeface="Noto Sans"/>
              </a:rPr>
              <a:t>V</a:t>
            </a:r>
            <a:r>
              <a:rPr sz="2400" spc="-20" dirty="0">
                <a:solidFill>
                  <a:srgbClr val="1E345D"/>
                </a:solidFill>
                <a:latin typeface="Noto Sans"/>
                <a:cs typeface="Noto Sans"/>
              </a:rPr>
              <a:t>ault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19097" y="1292733"/>
            <a:ext cx="2299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316CE6"/>
                </a:solidFill>
                <a:latin typeface="Noto Sans"/>
                <a:cs typeface="Noto Sans"/>
              </a:rPr>
              <a:t>Kubernetes</a:t>
            </a:r>
            <a:r>
              <a:rPr sz="2400" spc="-45" dirty="0">
                <a:solidFill>
                  <a:srgbClr val="316CE6"/>
                </a:solidFill>
                <a:latin typeface="Noto Sans"/>
                <a:cs typeface="Noto Sans"/>
              </a:rPr>
              <a:t> </a:t>
            </a:r>
            <a:r>
              <a:rPr sz="2400" spc="-15" dirty="0">
                <a:solidFill>
                  <a:srgbClr val="316CE6"/>
                </a:solidFill>
                <a:latin typeface="Noto Sans"/>
                <a:cs typeface="Noto Sans"/>
              </a:rPr>
              <a:t>Pod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25296" y="2500883"/>
            <a:ext cx="1841500" cy="967740"/>
          </a:xfrm>
          <a:prstGeom prst="rect">
            <a:avLst/>
          </a:prstGeom>
          <a:solidFill>
            <a:srgbClr val="316CE6"/>
          </a:solidFill>
          <a:ln w="12191">
            <a:solidFill>
              <a:srgbClr val="5197AC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790"/>
              </a:spcBef>
            </a:pPr>
            <a:r>
              <a:rPr sz="2400" spc="-15" dirty="0">
                <a:solidFill>
                  <a:srgbClr val="FFFFFF"/>
                </a:solidFill>
                <a:latin typeface="Noto Sans"/>
                <a:cs typeface="Noto Sans"/>
              </a:rPr>
              <a:t>application</a:t>
            </a:r>
            <a:endParaRPr sz="2400">
              <a:latin typeface="Noto Sans"/>
              <a:cs typeface="Noto Sans"/>
            </a:endParaRPr>
          </a:p>
          <a:p>
            <a:pPr marL="241935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Noto Sans"/>
                <a:cs typeface="Noto Sans"/>
              </a:rPr>
              <a:t>container</a:t>
            </a:r>
            <a:endParaRPr sz="2400">
              <a:latin typeface="Noto Sans"/>
              <a:cs typeface="Noto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299708" y="2273249"/>
            <a:ext cx="27235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316CE6"/>
                </a:solidFill>
                <a:latin typeface="Noto Sans"/>
                <a:cs typeface="Noto Sans"/>
              </a:rPr>
              <a:t>Service </a:t>
            </a:r>
            <a:r>
              <a:rPr sz="2000" spc="-10" dirty="0">
                <a:solidFill>
                  <a:srgbClr val="316CE6"/>
                </a:solidFill>
                <a:latin typeface="Noto Sans"/>
                <a:cs typeface="Noto Sans"/>
              </a:rPr>
              <a:t>Account </a:t>
            </a:r>
            <a:r>
              <a:rPr sz="2000" dirty="0">
                <a:solidFill>
                  <a:srgbClr val="316CE6"/>
                </a:solidFill>
                <a:latin typeface="Noto Sans"/>
                <a:cs typeface="Noto Sans"/>
              </a:rPr>
              <a:t>&amp;</a:t>
            </a:r>
            <a:r>
              <a:rPr sz="2000" spc="-130" dirty="0">
                <a:solidFill>
                  <a:srgbClr val="316CE6"/>
                </a:solidFill>
                <a:latin typeface="Noto Sans"/>
                <a:cs typeface="Noto Sans"/>
              </a:rPr>
              <a:t> </a:t>
            </a:r>
            <a:r>
              <a:rPr sz="2000" spc="-10" dirty="0">
                <a:solidFill>
                  <a:srgbClr val="316CE6"/>
                </a:solidFill>
                <a:latin typeface="Noto Sans"/>
                <a:cs typeface="Noto Sans"/>
              </a:rPr>
              <a:t>Role</a:t>
            </a:r>
            <a:endParaRPr sz="2000">
              <a:latin typeface="Noto Sans"/>
              <a:cs typeface="Noto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51293" y="2147724"/>
            <a:ext cx="883919" cy="1478915"/>
          </a:xfrm>
          <a:prstGeom prst="rect">
            <a:avLst/>
          </a:prstGeom>
        </p:spPr>
        <p:txBody>
          <a:bodyPr vert="horz" wrap="square" lIns="0" tIns="30607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2410"/>
              </a:spcBef>
            </a:pPr>
            <a:r>
              <a:rPr sz="4800" b="1" dirty="0">
                <a:solidFill>
                  <a:srgbClr val="6C8FD0"/>
                </a:solidFill>
                <a:latin typeface="Noto Sans"/>
                <a:cs typeface="Noto Sans"/>
              </a:rPr>
              <a:t>…</a:t>
            </a:r>
            <a:endParaRPr sz="4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2000" spc="-15" dirty="0">
                <a:solidFill>
                  <a:srgbClr val="1E345D"/>
                </a:solidFill>
                <a:latin typeface="Noto Sans"/>
                <a:cs typeface="Noto Sans"/>
              </a:rPr>
              <a:t>Secrets</a:t>
            </a:r>
            <a:endParaRPr sz="2000">
              <a:latin typeface="Noto Sans"/>
              <a:cs typeface="Noto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59126" y="3754882"/>
            <a:ext cx="1656080" cy="1071880"/>
            <a:chOff x="2659126" y="3754882"/>
            <a:chExt cx="1656080" cy="1071880"/>
          </a:xfrm>
        </p:grpSpPr>
        <p:sp>
          <p:nvSpPr>
            <p:cNvPr id="31" name="object 31"/>
            <p:cNvSpPr/>
            <p:nvPr/>
          </p:nvSpPr>
          <p:spPr>
            <a:xfrm>
              <a:off x="2665476" y="3893693"/>
              <a:ext cx="1643380" cy="927100"/>
            </a:xfrm>
            <a:custGeom>
              <a:avLst/>
              <a:gdLst/>
              <a:ahLst/>
              <a:cxnLst/>
              <a:rect l="l" t="t" r="r" b="b"/>
              <a:pathLst>
                <a:path w="1643379" h="927100">
                  <a:moveTo>
                    <a:pt x="1642872" y="0"/>
                  </a:moveTo>
                  <a:lnTo>
                    <a:pt x="1613527" y="35158"/>
                  </a:lnTo>
                  <a:lnTo>
                    <a:pt x="1563777" y="56701"/>
                  </a:lnTo>
                  <a:lnTo>
                    <a:pt x="1492585" y="76291"/>
                  </a:lnTo>
                  <a:lnTo>
                    <a:pt x="1449673" y="85235"/>
                  </a:lnTo>
                  <a:lnTo>
                    <a:pt x="1402270" y="93551"/>
                  </a:lnTo>
                  <a:lnTo>
                    <a:pt x="1350667" y="101190"/>
                  </a:lnTo>
                  <a:lnTo>
                    <a:pt x="1295154" y="108106"/>
                  </a:lnTo>
                  <a:lnTo>
                    <a:pt x="1236020" y="114252"/>
                  </a:lnTo>
                  <a:lnTo>
                    <a:pt x="1173556" y="119582"/>
                  </a:lnTo>
                  <a:lnTo>
                    <a:pt x="1108052" y="124047"/>
                  </a:lnTo>
                  <a:lnTo>
                    <a:pt x="1039798" y="127602"/>
                  </a:lnTo>
                  <a:lnTo>
                    <a:pt x="969084" y="130199"/>
                  </a:lnTo>
                  <a:lnTo>
                    <a:pt x="896200" y="131792"/>
                  </a:lnTo>
                  <a:lnTo>
                    <a:pt x="821436" y="132333"/>
                  </a:lnTo>
                  <a:lnTo>
                    <a:pt x="746671" y="131792"/>
                  </a:lnTo>
                  <a:lnTo>
                    <a:pt x="673787" y="130199"/>
                  </a:lnTo>
                  <a:lnTo>
                    <a:pt x="603073" y="127602"/>
                  </a:lnTo>
                  <a:lnTo>
                    <a:pt x="534819" y="124047"/>
                  </a:lnTo>
                  <a:lnTo>
                    <a:pt x="469315" y="119582"/>
                  </a:lnTo>
                  <a:lnTo>
                    <a:pt x="406851" y="114252"/>
                  </a:lnTo>
                  <a:lnTo>
                    <a:pt x="347717" y="108106"/>
                  </a:lnTo>
                  <a:lnTo>
                    <a:pt x="292204" y="101190"/>
                  </a:lnTo>
                  <a:lnTo>
                    <a:pt x="240601" y="93551"/>
                  </a:lnTo>
                  <a:lnTo>
                    <a:pt x="193198" y="85235"/>
                  </a:lnTo>
                  <a:lnTo>
                    <a:pt x="150286" y="76291"/>
                  </a:lnTo>
                  <a:lnTo>
                    <a:pt x="112155" y="66764"/>
                  </a:lnTo>
                  <a:lnTo>
                    <a:pt x="51393" y="46150"/>
                  </a:lnTo>
                  <a:lnTo>
                    <a:pt x="13235" y="23771"/>
                  </a:lnTo>
                  <a:lnTo>
                    <a:pt x="0" y="0"/>
                  </a:lnTo>
                  <a:lnTo>
                    <a:pt x="0" y="794257"/>
                  </a:lnTo>
                  <a:lnTo>
                    <a:pt x="29344" y="829469"/>
                  </a:lnTo>
                  <a:lnTo>
                    <a:pt x="79094" y="851039"/>
                  </a:lnTo>
                  <a:lnTo>
                    <a:pt x="150286" y="870647"/>
                  </a:lnTo>
                  <a:lnTo>
                    <a:pt x="193198" y="879599"/>
                  </a:lnTo>
                  <a:lnTo>
                    <a:pt x="240601" y="887920"/>
                  </a:lnTo>
                  <a:lnTo>
                    <a:pt x="292204" y="895564"/>
                  </a:lnTo>
                  <a:lnTo>
                    <a:pt x="347717" y="902484"/>
                  </a:lnTo>
                  <a:lnTo>
                    <a:pt x="406851" y="908633"/>
                  </a:lnTo>
                  <a:lnTo>
                    <a:pt x="469315" y="913964"/>
                  </a:lnTo>
                  <a:lnTo>
                    <a:pt x="534819" y="918431"/>
                  </a:lnTo>
                  <a:lnTo>
                    <a:pt x="603073" y="921987"/>
                  </a:lnTo>
                  <a:lnTo>
                    <a:pt x="673787" y="924584"/>
                  </a:lnTo>
                  <a:lnTo>
                    <a:pt x="746671" y="926177"/>
                  </a:lnTo>
                  <a:lnTo>
                    <a:pt x="821436" y="926718"/>
                  </a:lnTo>
                  <a:lnTo>
                    <a:pt x="896200" y="926177"/>
                  </a:lnTo>
                  <a:lnTo>
                    <a:pt x="969084" y="924584"/>
                  </a:lnTo>
                  <a:lnTo>
                    <a:pt x="1039798" y="921987"/>
                  </a:lnTo>
                  <a:lnTo>
                    <a:pt x="1108052" y="918431"/>
                  </a:lnTo>
                  <a:lnTo>
                    <a:pt x="1173556" y="913964"/>
                  </a:lnTo>
                  <a:lnTo>
                    <a:pt x="1236020" y="908633"/>
                  </a:lnTo>
                  <a:lnTo>
                    <a:pt x="1295154" y="902484"/>
                  </a:lnTo>
                  <a:lnTo>
                    <a:pt x="1350667" y="895564"/>
                  </a:lnTo>
                  <a:lnTo>
                    <a:pt x="1402270" y="887920"/>
                  </a:lnTo>
                  <a:lnTo>
                    <a:pt x="1449673" y="879599"/>
                  </a:lnTo>
                  <a:lnTo>
                    <a:pt x="1492585" y="870647"/>
                  </a:lnTo>
                  <a:lnTo>
                    <a:pt x="1530716" y="861111"/>
                  </a:lnTo>
                  <a:lnTo>
                    <a:pt x="1591478" y="840476"/>
                  </a:lnTo>
                  <a:lnTo>
                    <a:pt x="1629636" y="818066"/>
                  </a:lnTo>
                  <a:lnTo>
                    <a:pt x="1642872" y="794257"/>
                  </a:lnTo>
                  <a:lnTo>
                    <a:pt x="1642872" y="0"/>
                  </a:lnTo>
                  <a:close/>
                </a:path>
              </a:pathLst>
            </a:custGeom>
            <a:solidFill>
              <a:srgbClr val="316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5476" y="3761232"/>
              <a:ext cx="1643380" cy="264795"/>
            </a:xfrm>
            <a:custGeom>
              <a:avLst/>
              <a:gdLst/>
              <a:ahLst/>
              <a:cxnLst/>
              <a:rect l="l" t="t" r="r" b="b"/>
              <a:pathLst>
                <a:path w="1643379" h="264795">
                  <a:moveTo>
                    <a:pt x="821436" y="0"/>
                  </a:moveTo>
                  <a:lnTo>
                    <a:pt x="746671" y="541"/>
                  </a:lnTo>
                  <a:lnTo>
                    <a:pt x="673787" y="2134"/>
                  </a:lnTo>
                  <a:lnTo>
                    <a:pt x="603073" y="4731"/>
                  </a:lnTo>
                  <a:lnTo>
                    <a:pt x="534819" y="8287"/>
                  </a:lnTo>
                  <a:lnTo>
                    <a:pt x="469315" y="12754"/>
                  </a:lnTo>
                  <a:lnTo>
                    <a:pt x="406851" y="18085"/>
                  </a:lnTo>
                  <a:lnTo>
                    <a:pt x="347717" y="24234"/>
                  </a:lnTo>
                  <a:lnTo>
                    <a:pt x="292204" y="31154"/>
                  </a:lnTo>
                  <a:lnTo>
                    <a:pt x="240601" y="38798"/>
                  </a:lnTo>
                  <a:lnTo>
                    <a:pt x="193198" y="47119"/>
                  </a:lnTo>
                  <a:lnTo>
                    <a:pt x="150286" y="56071"/>
                  </a:lnTo>
                  <a:lnTo>
                    <a:pt x="112155" y="65607"/>
                  </a:lnTo>
                  <a:lnTo>
                    <a:pt x="51393" y="86242"/>
                  </a:lnTo>
                  <a:lnTo>
                    <a:pt x="13235" y="108652"/>
                  </a:lnTo>
                  <a:lnTo>
                    <a:pt x="0" y="132461"/>
                  </a:lnTo>
                  <a:lnTo>
                    <a:pt x="3357" y="144497"/>
                  </a:lnTo>
                  <a:lnTo>
                    <a:pt x="51393" y="178611"/>
                  </a:lnTo>
                  <a:lnTo>
                    <a:pt x="112155" y="199225"/>
                  </a:lnTo>
                  <a:lnTo>
                    <a:pt x="150286" y="208752"/>
                  </a:lnTo>
                  <a:lnTo>
                    <a:pt x="193198" y="217696"/>
                  </a:lnTo>
                  <a:lnTo>
                    <a:pt x="240601" y="226012"/>
                  </a:lnTo>
                  <a:lnTo>
                    <a:pt x="292204" y="233651"/>
                  </a:lnTo>
                  <a:lnTo>
                    <a:pt x="347717" y="240567"/>
                  </a:lnTo>
                  <a:lnTo>
                    <a:pt x="406851" y="246713"/>
                  </a:lnTo>
                  <a:lnTo>
                    <a:pt x="469315" y="252043"/>
                  </a:lnTo>
                  <a:lnTo>
                    <a:pt x="534819" y="256508"/>
                  </a:lnTo>
                  <a:lnTo>
                    <a:pt x="603073" y="260063"/>
                  </a:lnTo>
                  <a:lnTo>
                    <a:pt x="673787" y="262660"/>
                  </a:lnTo>
                  <a:lnTo>
                    <a:pt x="746671" y="264253"/>
                  </a:lnTo>
                  <a:lnTo>
                    <a:pt x="821436" y="264795"/>
                  </a:lnTo>
                  <a:lnTo>
                    <a:pt x="896200" y="264253"/>
                  </a:lnTo>
                  <a:lnTo>
                    <a:pt x="969084" y="262660"/>
                  </a:lnTo>
                  <a:lnTo>
                    <a:pt x="1039798" y="260063"/>
                  </a:lnTo>
                  <a:lnTo>
                    <a:pt x="1108052" y="256508"/>
                  </a:lnTo>
                  <a:lnTo>
                    <a:pt x="1173556" y="252043"/>
                  </a:lnTo>
                  <a:lnTo>
                    <a:pt x="1236020" y="246713"/>
                  </a:lnTo>
                  <a:lnTo>
                    <a:pt x="1295154" y="240567"/>
                  </a:lnTo>
                  <a:lnTo>
                    <a:pt x="1350667" y="233651"/>
                  </a:lnTo>
                  <a:lnTo>
                    <a:pt x="1402270" y="226012"/>
                  </a:lnTo>
                  <a:lnTo>
                    <a:pt x="1449673" y="217696"/>
                  </a:lnTo>
                  <a:lnTo>
                    <a:pt x="1492585" y="208752"/>
                  </a:lnTo>
                  <a:lnTo>
                    <a:pt x="1530716" y="199225"/>
                  </a:lnTo>
                  <a:lnTo>
                    <a:pt x="1591478" y="178611"/>
                  </a:lnTo>
                  <a:lnTo>
                    <a:pt x="1629636" y="156232"/>
                  </a:lnTo>
                  <a:lnTo>
                    <a:pt x="1642872" y="132461"/>
                  </a:lnTo>
                  <a:lnTo>
                    <a:pt x="1639514" y="120404"/>
                  </a:lnTo>
                  <a:lnTo>
                    <a:pt x="1591478" y="86242"/>
                  </a:lnTo>
                  <a:lnTo>
                    <a:pt x="1530716" y="65607"/>
                  </a:lnTo>
                  <a:lnTo>
                    <a:pt x="1492585" y="56071"/>
                  </a:lnTo>
                  <a:lnTo>
                    <a:pt x="1449673" y="47119"/>
                  </a:lnTo>
                  <a:lnTo>
                    <a:pt x="1402270" y="38798"/>
                  </a:lnTo>
                  <a:lnTo>
                    <a:pt x="1350667" y="31154"/>
                  </a:lnTo>
                  <a:lnTo>
                    <a:pt x="1295154" y="24234"/>
                  </a:lnTo>
                  <a:lnTo>
                    <a:pt x="1236020" y="18085"/>
                  </a:lnTo>
                  <a:lnTo>
                    <a:pt x="1173556" y="12754"/>
                  </a:lnTo>
                  <a:lnTo>
                    <a:pt x="1108052" y="8287"/>
                  </a:lnTo>
                  <a:lnTo>
                    <a:pt x="1039798" y="4731"/>
                  </a:lnTo>
                  <a:lnTo>
                    <a:pt x="969084" y="2134"/>
                  </a:lnTo>
                  <a:lnTo>
                    <a:pt x="896200" y="541"/>
                  </a:lnTo>
                  <a:lnTo>
                    <a:pt x="821436" y="0"/>
                  </a:lnTo>
                  <a:close/>
                </a:path>
              </a:pathLst>
            </a:custGeom>
            <a:solidFill>
              <a:srgbClr val="84A7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65476" y="3761232"/>
              <a:ext cx="1643380" cy="1059180"/>
            </a:xfrm>
            <a:custGeom>
              <a:avLst/>
              <a:gdLst/>
              <a:ahLst/>
              <a:cxnLst/>
              <a:rect l="l" t="t" r="r" b="b"/>
              <a:pathLst>
                <a:path w="1643379" h="1059179">
                  <a:moveTo>
                    <a:pt x="1642872" y="132461"/>
                  </a:moveTo>
                  <a:lnTo>
                    <a:pt x="1613527" y="167619"/>
                  </a:lnTo>
                  <a:lnTo>
                    <a:pt x="1563777" y="189162"/>
                  </a:lnTo>
                  <a:lnTo>
                    <a:pt x="1492585" y="208752"/>
                  </a:lnTo>
                  <a:lnTo>
                    <a:pt x="1449673" y="217696"/>
                  </a:lnTo>
                  <a:lnTo>
                    <a:pt x="1402270" y="226012"/>
                  </a:lnTo>
                  <a:lnTo>
                    <a:pt x="1350667" y="233651"/>
                  </a:lnTo>
                  <a:lnTo>
                    <a:pt x="1295154" y="240567"/>
                  </a:lnTo>
                  <a:lnTo>
                    <a:pt x="1236020" y="246713"/>
                  </a:lnTo>
                  <a:lnTo>
                    <a:pt x="1173556" y="252043"/>
                  </a:lnTo>
                  <a:lnTo>
                    <a:pt x="1108052" y="256508"/>
                  </a:lnTo>
                  <a:lnTo>
                    <a:pt x="1039798" y="260063"/>
                  </a:lnTo>
                  <a:lnTo>
                    <a:pt x="969084" y="262660"/>
                  </a:lnTo>
                  <a:lnTo>
                    <a:pt x="896200" y="264253"/>
                  </a:lnTo>
                  <a:lnTo>
                    <a:pt x="821436" y="264795"/>
                  </a:lnTo>
                  <a:lnTo>
                    <a:pt x="746671" y="264253"/>
                  </a:lnTo>
                  <a:lnTo>
                    <a:pt x="673787" y="262660"/>
                  </a:lnTo>
                  <a:lnTo>
                    <a:pt x="603073" y="260063"/>
                  </a:lnTo>
                  <a:lnTo>
                    <a:pt x="534819" y="256508"/>
                  </a:lnTo>
                  <a:lnTo>
                    <a:pt x="469315" y="252043"/>
                  </a:lnTo>
                  <a:lnTo>
                    <a:pt x="406851" y="246713"/>
                  </a:lnTo>
                  <a:lnTo>
                    <a:pt x="347717" y="240567"/>
                  </a:lnTo>
                  <a:lnTo>
                    <a:pt x="292204" y="233651"/>
                  </a:lnTo>
                  <a:lnTo>
                    <a:pt x="240601" y="226012"/>
                  </a:lnTo>
                  <a:lnTo>
                    <a:pt x="193198" y="217696"/>
                  </a:lnTo>
                  <a:lnTo>
                    <a:pt x="150286" y="208752"/>
                  </a:lnTo>
                  <a:lnTo>
                    <a:pt x="112155" y="199225"/>
                  </a:lnTo>
                  <a:lnTo>
                    <a:pt x="51393" y="178611"/>
                  </a:lnTo>
                  <a:lnTo>
                    <a:pt x="13235" y="156232"/>
                  </a:lnTo>
                  <a:lnTo>
                    <a:pt x="0" y="132461"/>
                  </a:lnTo>
                  <a:lnTo>
                    <a:pt x="3357" y="120404"/>
                  </a:lnTo>
                  <a:lnTo>
                    <a:pt x="51393" y="86242"/>
                  </a:lnTo>
                  <a:lnTo>
                    <a:pt x="112155" y="65607"/>
                  </a:lnTo>
                  <a:lnTo>
                    <a:pt x="150286" y="56071"/>
                  </a:lnTo>
                  <a:lnTo>
                    <a:pt x="193198" y="47119"/>
                  </a:lnTo>
                  <a:lnTo>
                    <a:pt x="240601" y="38798"/>
                  </a:lnTo>
                  <a:lnTo>
                    <a:pt x="292204" y="31154"/>
                  </a:lnTo>
                  <a:lnTo>
                    <a:pt x="347717" y="24234"/>
                  </a:lnTo>
                  <a:lnTo>
                    <a:pt x="406851" y="18085"/>
                  </a:lnTo>
                  <a:lnTo>
                    <a:pt x="469315" y="12754"/>
                  </a:lnTo>
                  <a:lnTo>
                    <a:pt x="534819" y="8287"/>
                  </a:lnTo>
                  <a:lnTo>
                    <a:pt x="603073" y="4731"/>
                  </a:lnTo>
                  <a:lnTo>
                    <a:pt x="673787" y="2134"/>
                  </a:lnTo>
                  <a:lnTo>
                    <a:pt x="746671" y="541"/>
                  </a:lnTo>
                  <a:lnTo>
                    <a:pt x="821436" y="0"/>
                  </a:lnTo>
                  <a:lnTo>
                    <a:pt x="896200" y="541"/>
                  </a:lnTo>
                  <a:lnTo>
                    <a:pt x="969084" y="2134"/>
                  </a:lnTo>
                  <a:lnTo>
                    <a:pt x="1039798" y="4731"/>
                  </a:lnTo>
                  <a:lnTo>
                    <a:pt x="1108052" y="8287"/>
                  </a:lnTo>
                  <a:lnTo>
                    <a:pt x="1173556" y="12754"/>
                  </a:lnTo>
                  <a:lnTo>
                    <a:pt x="1236020" y="18085"/>
                  </a:lnTo>
                  <a:lnTo>
                    <a:pt x="1295154" y="24234"/>
                  </a:lnTo>
                  <a:lnTo>
                    <a:pt x="1350667" y="31154"/>
                  </a:lnTo>
                  <a:lnTo>
                    <a:pt x="1402270" y="38798"/>
                  </a:lnTo>
                  <a:lnTo>
                    <a:pt x="1449673" y="47119"/>
                  </a:lnTo>
                  <a:lnTo>
                    <a:pt x="1492585" y="56071"/>
                  </a:lnTo>
                  <a:lnTo>
                    <a:pt x="1530716" y="65607"/>
                  </a:lnTo>
                  <a:lnTo>
                    <a:pt x="1591478" y="86242"/>
                  </a:lnTo>
                  <a:lnTo>
                    <a:pt x="1629636" y="108652"/>
                  </a:lnTo>
                  <a:lnTo>
                    <a:pt x="1642872" y="132461"/>
                  </a:lnTo>
                  <a:close/>
                </a:path>
                <a:path w="1643379" h="1059179">
                  <a:moveTo>
                    <a:pt x="1642872" y="132461"/>
                  </a:moveTo>
                  <a:lnTo>
                    <a:pt x="1642872" y="926719"/>
                  </a:lnTo>
                  <a:lnTo>
                    <a:pt x="1639514" y="938775"/>
                  </a:lnTo>
                  <a:lnTo>
                    <a:pt x="1591478" y="972937"/>
                  </a:lnTo>
                  <a:lnTo>
                    <a:pt x="1530716" y="993572"/>
                  </a:lnTo>
                  <a:lnTo>
                    <a:pt x="1492585" y="1003108"/>
                  </a:lnTo>
                  <a:lnTo>
                    <a:pt x="1449673" y="1012060"/>
                  </a:lnTo>
                  <a:lnTo>
                    <a:pt x="1402270" y="1020381"/>
                  </a:lnTo>
                  <a:lnTo>
                    <a:pt x="1350667" y="1028025"/>
                  </a:lnTo>
                  <a:lnTo>
                    <a:pt x="1295154" y="1034945"/>
                  </a:lnTo>
                  <a:lnTo>
                    <a:pt x="1236020" y="1041094"/>
                  </a:lnTo>
                  <a:lnTo>
                    <a:pt x="1173556" y="1046425"/>
                  </a:lnTo>
                  <a:lnTo>
                    <a:pt x="1108052" y="1050892"/>
                  </a:lnTo>
                  <a:lnTo>
                    <a:pt x="1039798" y="1054448"/>
                  </a:lnTo>
                  <a:lnTo>
                    <a:pt x="969084" y="1057045"/>
                  </a:lnTo>
                  <a:lnTo>
                    <a:pt x="896200" y="1058638"/>
                  </a:lnTo>
                  <a:lnTo>
                    <a:pt x="821436" y="1059180"/>
                  </a:lnTo>
                  <a:lnTo>
                    <a:pt x="746671" y="1058638"/>
                  </a:lnTo>
                  <a:lnTo>
                    <a:pt x="673787" y="1057045"/>
                  </a:lnTo>
                  <a:lnTo>
                    <a:pt x="603073" y="1054448"/>
                  </a:lnTo>
                  <a:lnTo>
                    <a:pt x="534819" y="1050892"/>
                  </a:lnTo>
                  <a:lnTo>
                    <a:pt x="469315" y="1046425"/>
                  </a:lnTo>
                  <a:lnTo>
                    <a:pt x="406851" y="1041094"/>
                  </a:lnTo>
                  <a:lnTo>
                    <a:pt x="347717" y="1034945"/>
                  </a:lnTo>
                  <a:lnTo>
                    <a:pt x="292204" y="1028025"/>
                  </a:lnTo>
                  <a:lnTo>
                    <a:pt x="240601" y="1020381"/>
                  </a:lnTo>
                  <a:lnTo>
                    <a:pt x="193198" y="1012060"/>
                  </a:lnTo>
                  <a:lnTo>
                    <a:pt x="150286" y="1003108"/>
                  </a:lnTo>
                  <a:lnTo>
                    <a:pt x="112155" y="993572"/>
                  </a:lnTo>
                  <a:lnTo>
                    <a:pt x="51393" y="972937"/>
                  </a:lnTo>
                  <a:lnTo>
                    <a:pt x="13235" y="950527"/>
                  </a:lnTo>
                  <a:lnTo>
                    <a:pt x="0" y="926719"/>
                  </a:lnTo>
                  <a:lnTo>
                    <a:pt x="0" y="132461"/>
                  </a:lnTo>
                </a:path>
              </a:pathLst>
            </a:custGeom>
            <a:ln w="12192">
              <a:solidFill>
                <a:srgbClr val="5197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933826" y="4006342"/>
            <a:ext cx="1104265" cy="670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FFFFF"/>
                </a:solidFill>
                <a:latin typeface="Noto Sans"/>
                <a:cs typeface="Noto Sans"/>
              </a:rPr>
              <a:t>V</a:t>
            </a:r>
            <a:r>
              <a:rPr sz="2400" spc="-10" dirty="0">
                <a:solidFill>
                  <a:srgbClr val="FFFFFF"/>
                </a:solidFill>
                <a:latin typeface="Noto Sans"/>
                <a:cs typeface="Noto Sans"/>
              </a:rPr>
              <a:t>olume</a:t>
            </a:r>
            <a:endParaRPr sz="2400">
              <a:latin typeface="Noto Sans"/>
              <a:cs typeface="Noto Sans"/>
            </a:endParaRPr>
          </a:p>
          <a:p>
            <a:pPr marL="163195">
              <a:lnSpc>
                <a:spcPct val="100000"/>
              </a:lnSpc>
              <a:spcBef>
                <a:spcPts val="35"/>
              </a:spcBef>
            </a:pPr>
            <a:r>
              <a:rPr sz="1800" spc="-20" dirty="0">
                <a:solidFill>
                  <a:srgbClr val="FFFFFF"/>
                </a:solidFill>
                <a:latin typeface="Noto Sans"/>
                <a:cs typeface="Noto Sans"/>
              </a:rPr>
              <a:t>(secret)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127504" y="2699004"/>
            <a:ext cx="7204709" cy="1649730"/>
            <a:chOff x="2127504" y="2699004"/>
            <a:chExt cx="7204709" cy="1649730"/>
          </a:xfrm>
        </p:grpSpPr>
        <p:sp>
          <p:nvSpPr>
            <p:cNvPr id="36" name="object 36"/>
            <p:cNvSpPr/>
            <p:nvPr/>
          </p:nvSpPr>
          <p:spPr>
            <a:xfrm>
              <a:off x="2127504" y="3217163"/>
              <a:ext cx="7204709" cy="1131570"/>
            </a:xfrm>
            <a:custGeom>
              <a:avLst/>
              <a:gdLst/>
              <a:ahLst/>
              <a:cxnLst/>
              <a:rect l="l" t="t" r="r" b="b"/>
              <a:pathLst>
                <a:path w="7204709" h="1131570">
                  <a:moveTo>
                    <a:pt x="539369" y="1074039"/>
                  </a:moveTo>
                  <a:lnTo>
                    <a:pt x="501269" y="1054989"/>
                  </a:lnTo>
                  <a:lnTo>
                    <a:pt x="425069" y="1016889"/>
                  </a:lnTo>
                  <a:lnTo>
                    <a:pt x="425069" y="1054989"/>
                  </a:lnTo>
                  <a:lnTo>
                    <a:pt x="38100" y="1054989"/>
                  </a:lnTo>
                  <a:lnTo>
                    <a:pt x="38100" y="252222"/>
                  </a:lnTo>
                  <a:lnTo>
                    <a:pt x="0" y="252222"/>
                  </a:lnTo>
                  <a:lnTo>
                    <a:pt x="0" y="1093089"/>
                  </a:lnTo>
                  <a:lnTo>
                    <a:pt x="425069" y="1093089"/>
                  </a:lnTo>
                  <a:lnTo>
                    <a:pt x="425069" y="1131189"/>
                  </a:lnTo>
                  <a:lnTo>
                    <a:pt x="501269" y="1093089"/>
                  </a:lnTo>
                  <a:lnTo>
                    <a:pt x="539369" y="1074039"/>
                  </a:lnTo>
                  <a:close/>
                </a:path>
                <a:path w="7204709" h="1131570">
                  <a:moveTo>
                    <a:pt x="2606548" y="215646"/>
                  </a:moveTo>
                  <a:lnTo>
                    <a:pt x="2568448" y="215646"/>
                  </a:lnTo>
                  <a:lnTo>
                    <a:pt x="2568448" y="1054481"/>
                  </a:lnTo>
                  <a:lnTo>
                    <a:pt x="2295906" y="1054481"/>
                  </a:lnTo>
                  <a:lnTo>
                    <a:pt x="2295906" y="1016381"/>
                  </a:lnTo>
                  <a:lnTo>
                    <a:pt x="2181606" y="1073531"/>
                  </a:lnTo>
                  <a:lnTo>
                    <a:pt x="2295906" y="1130681"/>
                  </a:lnTo>
                  <a:lnTo>
                    <a:pt x="2295906" y="1092581"/>
                  </a:lnTo>
                  <a:lnTo>
                    <a:pt x="2606548" y="1092581"/>
                  </a:lnTo>
                  <a:lnTo>
                    <a:pt x="2606548" y="1073531"/>
                  </a:lnTo>
                  <a:lnTo>
                    <a:pt x="2606548" y="1054481"/>
                  </a:lnTo>
                  <a:lnTo>
                    <a:pt x="2606548" y="215646"/>
                  </a:lnTo>
                  <a:close/>
                </a:path>
                <a:path w="7204709" h="1131570">
                  <a:moveTo>
                    <a:pt x="7204329" y="38100"/>
                  </a:moveTo>
                  <a:lnTo>
                    <a:pt x="3725418" y="38100"/>
                  </a:lnTo>
                  <a:lnTo>
                    <a:pt x="3725418" y="0"/>
                  </a:lnTo>
                  <a:lnTo>
                    <a:pt x="3611118" y="57150"/>
                  </a:lnTo>
                  <a:lnTo>
                    <a:pt x="3725418" y="114300"/>
                  </a:lnTo>
                  <a:lnTo>
                    <a:pt x="3725418" y="76200"/>
                  </a:lnTo>
                  <a:lnTo>
                    <a:pt x="7204329" y="76200"/>
                  </a:lnTo>
                  <a:lnTo>
                    <a:pt x="7204329" y="38100"/>
                  </a:lnTo>
                  <a:close/>
                </a:path>
              </a:pathLst>
            </a:custGeom>
            <a:solidFill>
              <a:srgbClr val="1E3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52338" y="2699004"/>
              <a:ext cx="3383279" cy="114300"/>
            </a:xfrm>
            <a:custGeom>
              <a:avLst/>
              <a:gdLst/>
              <a:ahLst/>
              <a:cxnLst/>
              <a:rect l="l" t="t" r="r" b="b"/>
              <a:pathLst>
                <a:path w="3383279" h="114300">
                  <a:moveTo>
                    <a:pt x="3344926" y="38100"/>
                  </a:moveTo>
                  <a:lnTo>
                    <a:pt x="3287776" y="38100"/>
                  </a:lnTo>
                  <a:lnTo>
                    <a:pt x="3287776" y="76200"/>
                  </a:lnTo>
                  <a:lnTo>
                    <a:pt x="3268726" y="76208"/>
                  </a:lnTo>
                  <a:lnTo>
                    <a:pt x="3268726" y="114300"/>
                  </a:lnTo>
                  <a:lnTo>
                    <a:pt x="3383026" y="57150"/>
                  </a:lnTo>
                  <a:lnTo>
                    <a:pt x="3344926" y="38100"/>
                  </a:lnTo>
                  <a:close/>
                </a:path>
                <a:path w="3383279" h="114300">
                  <a:moveTo>
                    <a:pt x="3268726" y="38108"/>
                  </a:moveTo>
                  <a:lnTo>
                    <a:pt x="0" y="39497"/>
                  </a:lnTo>
                  <a:lnTo>
                    <a:pt x="0" y="77597"/>
                  </a:lnTo>
                  <a:lnTo>
                    <a:pt x="3268726" y="76208"/>
                  </a:lnTo>
                  <a:lnTo>
                    <a:pt x="3268726" y="38108"/>
                  </a:lnTo>
                  <a:close/>
                </a:path>
                <a:path w="3383279" h="114300">
                  <a:moveTo>
                    <a:pt x="3287776" y="38100"/>
                  </a:moveTo>
                  <a:lnTo>
                    <a:pt x="3268726" y="38108"/>
                  </a:lnTo>
                  <a:lnTo>
                    <a:pt x="3268726" y="76208"/>
                  </a:lnTo>
                  <a:lnTo>
                    <a:pt x="3287776" y="76200"/>
                  </a:lnTo>
                  <a:lnTo>
                    <a:pt x="3287776" y="38100"/>
                  </a:lnTo>
                  <a:close/>
                </a:path>
                <a:path w="3383279" h="114300">
                  <a:moveTo>
                    <a:pt x="3268726" y="0"/>
                  </a:moveTo>
                  <a:lnTo>
                    <a:pt x="3268726" y="38108"/>
                  </a:lnTo>
                  <a:lnTo>
                    <a:pt x="3344926" y="38100"/>
                  </a:lnTo>
                  <a:lnTo>
                    <a:pt x="3268726" y="0"/>
                  </a:lnTo>
                  <a:close/>
                </a:path>
              </a:pathLst>
            </a:custGeom>
            <a:solidFill>
              <a:srgbClr val="316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8469" y="5669076"/>
            <a:ext cx="11020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11"/>
              </a:rPr>
              <a:t>https://github.com/nirmata/kube-vault-client</a:t>
            </a:r>
            <a:endParaRPr sz="1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12"/>
              </a:rPr>
              <a:t>https://www.nirmata.com/2018/12/19/managing-kubernetes-secrets-with-hashicorp-vault-and-nirmata/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3142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Namespaces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091" y="3751834"/>
            <a:ext cx="11426825" cy="2379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454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Namespaces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partition the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Kubernetes object model</a:t>
            </a:r>
            <a:r>
              <a:rPr sz="3200" spc="10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so</a:t>
            </a:r>
            <a:endParaRPr sz="3200">
              <a:latin typeface="Noto Sans"/>
              <a:cs typeface="Noto Sans"/>
            </a:endParaRPr>
          </a:p>
          <a:p>
            <a:pPr marL="241300" marR="118745">
              <a:lnSpc>
                <a:spcPts val="3080"/>
              </a:lnSpc>
              <a:spcBef>
                <a:spcPts val="355"/>
              </a:spcBef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multiple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objects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with the same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name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can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exist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in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the same  cluster</a:t>
            </a:r>
            <a:endParaRPr sz="3200">
              <a:latin typeface="Noto Sans"/>
              <a:cs typeface="Noto Sans"/>
            </a:endParaRPr>
          </a:p>
          <a:p>
            <a:pPr marL="241300" marR="5080" indent="-228600">
              <a:lnSpc>
                <a:spcPct val="80000"/>
              </a:lnSpc>
              <a:spcBef>
                <a:spcPts val="24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Namespaces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the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foundation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for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applying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other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security  constructs</a:t>
            </a:r>
            <a:endParaRPr sz="3200">
              <a:latin typeface="Noto Sans"/>
              <a:cs typeface="Noto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568" y="1426463"/>
            <a:ext cx="11608435" cy="1833880"/>
            <a:chOff x="353568" y="1426463"/>
            <a:chExt cx="11608435" cy="1833880"/>
          </a:xfrm>
        </p:grpSpPr>
        <p:sp>
          <p:nvSpPr>
            <p:cNvPr id="5" name="object 5"/>
            <p:cNvSpPr/>
            <p:nvPr/>
          </p:nvSpPr>
          <p:spPr>
            <a:xfrm>
              <a:off x="480060" y="1551431"/>
              <a:ext cx="11257788" cy="15773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568" y="1426463"/>
              <a:ext cx="11608308" cy="18333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0831" y="1577339"/>
              <a:ext cx="11155680" cy="1475740"/>
            </a:xfrm>
            <a:custGeom>
              <a:avLst/>
              <a:gdLst/>
              <a:ahLst/>
              <a:cxnLst/>
              <a:rect l="l" t="t" r="r" b="b"/>
              <a:pathLst>
                <a:path w="11155680" h="1475739">
                  <a:moveTo>
                    <a:pt x="11155680" y="0"/>
                  </a:moveTo>
                  <a:lnTo>
                    <a:pt x="0" y="0"/>
                  </a:lnTo>
                  <a:lnTo>
                    <a:pt x="0" y="1475231"/>
                  </a:lnTo>
                  <a:lnTo>
                    <a:pt x="11155680" y="1475231"/>
                  </a:lnTo>
                  <a:lnTo>
                    <a:pt x="111556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8091" y="893625"/>
            <a:ext cx="11374120" cy="20358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1E345D"/>
                </a:solidFill>
                <a:latin typeface="Noto Sans"/>
                <a:cs typeface="Noto Sans"/>
              </a:rPr>
              <a:t>Kubernetes Data </a:t>
            </a:r>
            <a:r>
              <a:rPr sz="3200" b="1" spc="-5" dirty="0">
                <a:solidFill>
                  <a:srgbClr val="1E345D"/>
                </a:solidFill>
                <a:latin typeface="Noto Sans"/>
                <a:cs typeface="Noto Sans"/>
              </a:rPr>
              <a:t>Plane</a:t>
            </a:r>
            <a:r>
              <a:rPr sz="3200" b="1" spc="-1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b="1" spc="-5" dirty="0">
                <a:solidFill>
                  <a:srgbClr val="1E345D"/>
                </a:solidFill>
                <a:latin typeface="Noto Sans"/>
                <a:cs typeface="Noto Sans"/>
              </a:rPr>
              <a:t>Virtualization</a:t>
            </a:r>
            <a:endParaRPr sz="3200">
              <a:latin typeface="Noto Sans"/>
              <a:cs typeface="Noto Sans"/>
            </a:endParaRPr>
          </a:p>
          <a:p>
            <a:pPr marL="449580" marR="5080">
              <a:lnSpc>
                <a:spcPct val="90000"/>
              </a:lnSpc>
              <a:spcBef>
                <a:spcPts val="1000"/>
              </a:spcBef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Kubernetes supports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multiple virtual clusters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backed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by 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the same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physical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cluster. These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virtual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clusters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called 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namespaces.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2958845" y="3157473"/>
            <a:ext cx="8719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4"/>
              </a:rPr>
              <a:t>https://kubernetes.io/docs/concepts/overview/working-with-objects/namespaces/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207"/>
            <a:ext cx="1219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2112" y="42163"/>
            <a:ext cx="8063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Role-based </a:t>
            </a:r>
            <a:r>
              <a:rPr sz="4000" spc="-155" dirty="0"/>
              <a:t>access </a:t>
            </a:r>
            <a:r>
              <a:rPr sz="4000" spc="20" dirty="0"/>
              <a:t>control</a:t>
            </a:r>
            <a:r>
              <a:rPr sz="4000" spc="-35" dirty="0"/>
              <a:t> </a:t>
            </a:r>
            <a:r>
              <a:rPr sz="4000" spc="-250" dirty="0"/>
              <a:t>(RBAC)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29311" y="956563"/>
            <a:ext cx="11699240" cy="531812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43865" marR="5080" indent="-431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Users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authenticated via </a:t>
            </a:r>
            <a:r>
              <a:rPr sz="3200" spc="-55" dirty="0">
                <a:solidFill>
                  <a:srgbClr val="1E345D"/>
                </a:solidFill>
                <a:latin typeface="Noto Sans"/>
                <a:cs typeface="Noto Sans"/>
              </a:rPr>
              <a:t>OIDC,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X.509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certificates,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tokens, 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etc.</a:t>
            </a:r>
            <a:endParaRPr sz="3200">
              <a:latin typeface="Noto Sans"/>
              <a:cs typeface="Noto Sans"/>
            </a:endParaRPr>
          </a:p>
          <a:p>
            <a:pPr marL="443865" marR="1188085" indent="-431800">
              <a:lnSpc>
                <a:spcPts val="3460"/>
              </a:lnSpc>
              <a:spcBef>
                <a:spcPts val="179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The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authentication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result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can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provide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user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and </a:t>
            </a:r>
            <a:r>
              <a:rPr sz="3200" spc="-65" dirty="0">
                <a:solidFill>
                  <a:srgbClr val="1E345D"/>
                </a:solidFill>
                <a:latin typeface="Noto Sans"/>
                <a:cs typeface="Noto Sans"/>
              </a:rPr>
              <a:t>group 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information.</a:t>
            </a:r>
            <a:endParaRPr sz="3200">
              <a:latin typeface="Noto Sans"/>
              <a:cs typeface="Noto Sans"/>
            </a:endParaRPr>
          </a:p>
          <a:p>
            <a:pPr marL="443865" marR="401955" indent="-431800">
              <a:lnSpc>
                <a:spcPts val="3460"/>
              </a:lnSpc>
              <a:spcBef>
                <a:spcPts val="1789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However,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Users and User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Groups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45" dirty="0">
                <a:solidFill>
                  <a:srgbClr val="1E345D"/>
                </a:solidFill>
                <a:latin typeface="Noto Sans"/>
                <a:cs typeface="Noto Sans"/>
              </a:rPr>
              <a:t>managed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externally  </a:t>
            </a:r>
            <a:r>
              <a:rPr sz="3200" spc="-50" dirty="0">
                <a:solidFill>
                  <a:srgbClr val="1E345D"/>
                </a:solidFill>
                <a:latin typeface="Noto Sans"/>
                <a:cs typeface="Noto Sans"/>
              </a:rPr>
              <a:t>(e.g.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in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LDAP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/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AD</a:t>
            </a:r>
            <a:r>
              <a:rPr sz="3200" spc="10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server).</a:t>
            </a:r>
            <a:endParaRPr sz="32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36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Kubernetes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has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fine-grained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permission</a:t>
            </a:r>
            <a:r>
              <a:rPr sz="3200" spc="1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model</a:t>
            </a:r>
            <a:endParaRPr sz="3200">
              <a:latin typeface="Noto Sans"/>
              <a:cs typeface="Noto Sans"/>
            </a:endParaRPr>
          </a:p>
          <a:p>
            <a:pPr marL="901065" lvl="1" indent="-343535">
              <a:lnSpc>
                <a:spcPct val="100000"/>
              </a:lnSpc>
              <a:spcBef>
                <a:spcPts val="355"/>
              </a:spcBef>
              <a:buSzPct val="75000"/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400" spc="-10" dirty="0">
                <a:solidFill>
                  <a:srgbClr val="1E345D"/>
                </a:solidFill>
                <a:latin typeface="Noto Sans"/>
                <a:cs typeface="Noto Sans"/>
              </a:rPr>
              <a:t>Role </a:t>
            </a:r>
            <a:r>
              <a:rPr sz="1800" spc="-15" dirty="0">
                <a:solidFill>
                  <a:srgbClr val="1E345D"/>
                </a:solidFill>
                <a:latin typeface="Noto Sans"/>
                <a:cs typeface="Noto Sans"/>
              </a:rPr>
              <a:t>(namespace) </a:t>
            </a:r>
            <a:r>
              <a:rPr sz="2400" spc="-15" dirty="0">
                <a:solidFill>
                  <a:srgbClr val="1E345D"/>
                </a:solidFill>
                <a:latin typeface="Noto Sans"/>
                <a:cs typeface="Noto Sans"/>
              </a:rPr>
              <a:t>/</a:t>
            </a:r>
            <a:r>
              <a:rPr sz="2400" spc="5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400" spc="-10" dirty="0">
                <a:solidFill>
                  <a:srgbClr val="1E345D"/>
                </a:solidFill>
                <a:latin typeface="Noto Sans"/>
                <a:cs typeface="Noto Sans"/>
              </a:rPr>
              <a:t>ClusterRole</a:t>
            </a:r>
            <a:endParaRPr sz="24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37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Roles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mapped to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users or </a:t>
            </a:r>
            <a:r>
              <a:rPr sz="3200" spc="-55" dirty="0">
                <a:solidFill>
                  <a:srgbClr val="1E345D"/>
                </a:solidFill>
                <a:latin typeface="Noto Sans"/>
                <a:cs typeface="Noto Sans"/>
              </a:rPr>
              <a:t>groups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via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role</a:t>
            </a:r>
            <a:r>
              <a:rPr sz="3200" spc="17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bindings</a:t>
            </a:r>
            <a:endParaRPr sz="3200">
              <a:latin typeface="Noto Sans"/>
              <a:cs typeface="Noto Sans"/>
            </a:endParaRPr>
          </a:p>
          <a:p>
            <a:pPr marL="901065" lvl="1" indent="-343535">
              <a:lnSpc>
                <a:spcPct val="100000"/>
              </a:lnSpc>
              <a:spcBef>
                <a:spcPts val="355"/>
              </a:spcBef>
              <a:buSzPct val="75000"/>
              <a:buFont typeface="Arial"/>
              <a:buChar char="•"/>
              <a:tabLst>
                <a:tab pos="901065" algn="l"/>
                <a:tab pos="901700" algn="l"/>
              </a:tabLst>
            </a:pPr>
            <a:r>
              <a:rPr sz="2400" spc="-25" dirty="0">
                <a:solidFill>
                  <a:srgbClr val="1E345D"/>
                </a:solidFill>
                <a:latin typeface="Noto Sans"/>
                <a:cs typeface="Noto Sans"/>
              </a:rPr>
              <a:t>RoleBinding </a:t>
            </a:r>
            <a:r>
              <a:rPr sz="1800" spc="-15" dirty="0">
                <a:solidFill>
                  <a:srgbClr val="1E345D"/>
                </a:solidFill>
                <a:latin typeface="Noto Sans"/>
                <a:cs typeface="Noto Sans"/>
              </a:rPr>
              <a:t>(namespace) </a:t>
            </a:r>
            <a:r>
              <a:rPr sz="2400" spc="-15" dirty="0">
                <a:solidFill>
                  <a:srgbClr val="1E345D"/>
                </a:solidFill>
                <a:latin typeface="Noto Sans"/>
                <a:cs typeface="Noto Sans"/>
              </a:rPr>
              <a:t>/</a:t>
            </a:r>
            <a:r>
              <a:rPr sz="2400" spc="7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400" spc="-20" dirty="0">
                <a:solidFill>
                  <a:srgbClr val="1E345D"/>
                </a:solidFill>
                <a:latin typeface="Noto Sans"/>
                <a:cs typeface="Noto Sans"/>
              </a:rPr>
              <a:t>ClusterRoleBinding</a:t>
            </a:r>
            <a:endParaRPr sz="24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207"/>
            <a:ext cx="1219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4142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Service</a:t>
            </a:r>
            <a:r>
              <a:rPr sz="4000" spc="-155" dirty="0"/>
              <a:t> </a:t>
            </a:r>
            <a:r>
              <a:rPr sz="4000" spc="-80" dirty="0"/>
              <a:t>Accounts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254000" y="1241551"/>
            <a:ext cx="11501120" cy="45015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43865" marR="1490980" indent="-4318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Service Accounts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meant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for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authenticating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and 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authorizing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 processes</a:t>
            </a:r>
            <a:endParaRPr sz="32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36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Each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namespace has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default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service</a:t>
            </a:r>
            <a:r>
              <a:rPr sz="3200" spc="5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account</a:t>
            </a:r>
            <a:endParaRPr sz="32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Each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Pod has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 service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account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(default </a:t>
            </a:r>
            <a:r>
              <a:rPr sz="3200" dirty="0">
                <a:solidFill>
                  <a:srgbClr val="1E345D"/>
                </a:solidFill>
                <a:latin typeface="Noto Sans"/>
                <a:cs typeface="Noto Sans"/>
              </a:rPr>
              <a:t>–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if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not</a:t>
            </a:r>
            <a:r>
              <a:rPr sz="3200" spc="10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specified)</a:t>
            </a:r>
            <a:endParaRPr sz="32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best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practice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is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to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use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 service account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per</a:t>
            </a:r>
            <a:r>
              <a:rPr sz="3200" spc="15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app</a:t>
            </a:r>
            <a:endParaRPr sz="3200">
              <a:latin typeface="Noto Sans"/>
              <a:cs typeface="Noto Sans"/>
            </a:endParaRPr>
          </a:p>
          <a:p>
            <a:pPr marL="443865" marR="5080" indent="-431800">
              <a:lnSpc>
                <a:spcPts val="3460"/>
              </a:lnSpc>
              <a:spcBef>
                <a:spcPts val="185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20" dirty="0">
                <a:solidFill>
                  <a:srgbClr val="1E345D"/>
                </a:solidFill>
                <a:latin typeface="Noto Sans"/>
                <a:cs typeface="Noto Sans"/>
              </a:rPr>
              <a:t>To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prevent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 service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account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token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from </a:t>
            </a:r>
            <a:r>
              <a:rPr sz="3200" spc="-50" dirty="0">
                <a:solidFill>
                  <a:srgbClr val="1E345D"/>
                </a:solidFill>
                <a:latin typeface="Noto Sans"/>
                <a:cs typeface="Noto Sans"/>
              </a:rPr>
              <a:t>being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mounted in  a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Pod use “</a:t>
            </a:r>
            <a:r>
              <a:rPr sz="1800" b="1" spc="-10" dirty="0">
                <a:solidFill>
                  <a:srgbClr val="1E345D"/>
                </a:solidFill>
                <a:latin typeface="Noto Sans"/>
                <a:cs typeface="Noto Sans"/>
              </a:rPr>
              <a:t>automountServiceAccountToken: false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”.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This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can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be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enforced 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via a</a:t>
            </a:r>
            <a:r>
              <a:rPr sz="320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policy.</a:t>
            </a:r>
            <a:endParaRPr sz="32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207"/>
            <a:ext cx="1219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10765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30" dirty="0"/>
              <a:t>Network </a:t>
            </a:r>
            <a:r>
              <a:rPr sz="4000" spc="35" dirty="0"/>
              <a:t>Segmentation </a:t>
            </a:r>
            <a:r>
              <a:rPr sz="4000" dirty="0"/>
              <a:t>via </a:t>
            </a:r>
            <a:r>
              <a:rPr sz="4000" spc="130" dirty="0"/>
              <a:t>Network</a:t>
            </a:r>
            <a:r>
              <a:rPr sz="4000" spc="-495" dirty="0"/>
              <a:t> </a:t>
            </a:r>
            <a:r>
              <a:rPr sz="4000" spc="-85" dirty="0"/>
              <a:t>Policies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28091" y="1012393"/>
            <a:ext cx="63246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By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default,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Kubernetes </a:t>
            </a:r>
            <a:r>
              <a:rPr sz="3200" spc="-5" dirty="0">
                <a:solidFill>
                  <a:srgbClr val="1E345D"/>
                </a:solidFill>
                <a:latin typeface="Noto Sans"/>
                <a:cs typeface="Noto Sans"/>
              </a:rPr>
              <a:t>pods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are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380"/>
              </a:spcBef>
            </a:pPr>
            <a:r>
              <a:rPr b="0" spc="-10" dirty="0">
                <a:latin typeface="Noto Sans"/>
                <a:cs typeface="Noto Sans"/>
              </a:rPr>
              <a:t>“</a:t>
            </a:r>
            <a:r>
              <a:rPr spc="-10" dirty="0"/>
              <a:t>non-isolated</a:t>
            </a:r>
            <a:r>
              <a:rPr b="0" spc="-10" dirty="0">
                <a:latin typeface="Noto Sans"/>
                <a:cs typeface="Noto Sans"/>
              </a:rPr>
              <a:t>”</a:t>
            </a:r>
          </a:p>
          <a:p>
            <a:pPr marL="698500" marR="66675" indent="-229235" algn="just">
              <a:lnSpc>
                <a:spcPts val="2590"/>
              </a:lnSpc>
              <a:spcBef>
                <a:spcPts val="1280"/>
              </a:spcBef>
              <a:buFont typeface="Arial"/>
              <a:buChar char="•"/>
              <a:tabLst>
                <a:tab pos="699135" algn="l"/>
              </a:tabLst>
            </a:pPr>
            <a:r>
              <a:rPr sz="2400" b="0" spc="-25" dirty="0">
                <a:latin typeface="Noto Sans"/>
                <a:cs typeface="Noto Sans"/>
              </a:rPr>
              <a:t>They </a:t>
            </a:r>
            <a:r>
              <a:rPr sz="2400" b="0" spc="-15" dirty="0">
                <a:latin typeface="Noto Sans"/>
                <a:cs typeface="Noto Sans"/>
              </a:rPr>
              <a:t>accept network connections </a:t>
            </a:r>
            <a:r>
              <a:rPr sz="2400" b="0" spc="-25" dirty="0">
                <a:latin typeface="Noto Sans"/>
                <a:cs typeface="Noto Sans"/>
              </a:rPr>
              <a:t>from </a:t>
            </a:r>
            <a:r>
              <a:rPr sz="2400" b="0" spc="-20" dirty="0">
                <a:latin typeface="Noto Sans"/>
                <a:cs typeface="Noto Sans"/>
              </a:rPr>
              <a:t>any  source </a:t>
            </a:r>
            <a:r>
              <a:rPr sz="2400" b="0" spc="-15" dirty="0">
                <a:latin typeface="Noto Sans"/>
                <a:cs typeface="Noto Sans"/>
              </a:rPr>
              <a:t>and can initiate connection </a:t>
            </a:r>
            <a:r>
              <a:rPr sz="2400" b="0" spc="-20" dirty="0">
                <a:latin typeface="Noto Sans"/>
                <a:cs typeface="Noto Sans"/>
              </a:rPr>
              <a:t>requests  </a:t>
            </a:r>
            <a:r>
              <a:rPr sz="2400" b="0" spc="-15" dirty="0">
                <a:latin typeface="Noto Sans"/>
                <a:cs typeface="Noto Sans"/>
              </a:rPr>
              <a:t>to any</a:t>
            </a:r>
            <a:r>
              <a:rPr sz="2400" b="0" spc="10" dirty="0">
                <a:latin typeface="Noto Sans"/>
                <a:cs typeface="Noto Sans"/>
              </a:rPr>
              <a:t> </a:t>
            </a:r>
            <a:r>
              <a:rPr sz="2400" b="0" spc="-10" dirty="0">
                <a:latin typeface="Noto Sans"/>
                <a:cs typeface="Noto Sans"/>
              </a:rPr>
              <a:t>destination</a:t>
            </a:r>
            <a:endParaRPr sz="2400">
              <a:latin typeface="Noto Sans"/>
              <a:cs typeface="Noto Sans"/>
            </a:endParaRPr>
          </a:p>
          <a:p>
            <a:pPr marL="241300" marR="5080" indent="-228600">
              <a:lnSpc>
                <a:spcPts val="3460"/>
              </a:lnSpc>
              <a:spcBef>
                <a:spcPts val="2375"/>
              </a:spcBef>
              <a:buFont typeface="Arial"/>
              <a:buChar char="•"/>
              <a:tabLst>
                <a:tab pos="241300" algn="l"/>
              </a:tabLst>
            </a:pPr>
            <a:r>
              <a:rPr b="0" spc="-20" dirty="0">
                <a:latin typeface="Noto Sans"/>
                <a:cs typeface="Noto Sans"/>
              </a:rPr>
              <a:t>Network </a:t>
            </a:r>
            <a:r>
              <a:rPr b="0" spc="-15" dirty="0">
                <a:latin typeface="Noto Sans"/>
                <a:cs typeface="Noto Sans"/>
              </a:rPr>
              <a:t>Policies define </a:t>
            </a:r>
            <a:r>
              <a:rPr b="0" spc="-30" dirty="0">
                <a:latin typeface="Noto Sans"/>
                <a:cs typeface="Noto Sans"/>
              </a:rPr>
              <a:t>traffic </a:t>
            </a:r>
            <a:r>
              <a:rPr b="0" spc="-20" dirty="0">
                <a:latin typeface="Noto Sans"/>
                <a:cs typeface="Noto Sans"/>
              </a:rPr>
              <a:t>rules  </a:t>
            </a:r>
            <a:r>
              <a:rPr b="0" spc="-15" dirty="0">
                <a:latin typeface="Noto Sans"/>
                <a:cs typeface="Noto Sans"/>
              </a:rPr>
              <a:t>for Kubernetes</a:t>
            </a:r>
            <a:r>
              <a:rPr b="0" spc="-10" dirty="0">
                <a:latin typeface="Noto Sans"/>
                <a:cs typeface="Noto Sans"/>
              </a:rPr>
              <a:t> </a:t>
            </a:r>
            <a:r>
              <a:rPr b="0" spc="-5" dirty="0">
                <a:latin typeface="Noto Sans"/>
                <a:cs typeface="Noto Sans"/>
              </a:rPr>
              <a:t>pods</a:t>
            </a:r>
          </a:p>
          <a:p>
            <a:pPr marL="698500" lvl="1" indent="-229235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ingress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(inbound</a:t>
            </a:r>
            <a:r>
              <a:rPr sz="2800" spc="4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traffic)</a:t>
            </a:r>
            <a:endParaRPr sz="2800">
              <a:latin typeface="Noto Sans"/>
              <a:cs typeface="Noto Sans"/>
            </a:endParaRPr>
          </a:p>
          <a:p>
            <a:pPr marL="698500" lvl="1" indent="-229235">
              <a:lnSpc>
                <a:spcPct val="100000"/>
              </a:lnSpc>
              <a:spcBef>
                <a:spcPts val="860"/>
              </a:spcBef>
              <a:buFont typeface="Arial"/>
              <a:buChar char="•"/>
              <a:tabLst>
                <a:tab pos="699135" algn="l"/>
              </a:tabLst>
            </a:pPr>
            <a:r>
              <a:rPr sz="2800" spc="-55" dirty="0">
                <a:solidFill>
                  <a:srgbClr val="1E345D"/>
                </a:solidFill>
                <a:latin typeface="Noto Sans"/>
                <a:cs typeface="Noto Sans"/>
              </a:rPr>
              <a:t>egress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(outbound</a:t>
            </a:r>
            <a:r>
              <a:rPr sz="2800" spc="3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traffic)</a:t>
            </a:r>
            <a:endParaRPr sz="2800">
              <a:latin typeface="Noto Sans"/>
              <a:cs typeface="Noto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35568" y="1587880"/>
            <a:ext cx="3743325" cy="4478020"/>
            <a:chOff x="8235568" y="1587880"/>
            <a:chExt cx="3743325" cy="4478020"/>
          </a:xfrm>
        </p:grpSpPr>
        <p:sp>
          <p:nvSpPr>
            <p:cNvPr id="7" name="object 7"/>
            <p:cNvSpPr/>
            <p:nvPr/>
          </p:nvSpPr>
          <p:spPr>
            <a:xfrm>
              <a:off x="8250173" y="1602485"/>
              <a:ext cx="3714115" cy="4448810"/>
            </a:xfrm>
            <a:custGeom>
              <a:avLst/>
              <a:gdLst/>
              <a:ahLst/>
              <a:cxnLst/>
              <a:rect l="l" t="t" r="r" b="b"/>
              <a:pathLst>
                <a:path w="3714115" h="4448810">
                  <a:moveTo>
                    <a:pt x="3713987" y="0"/>
                  </a:moveTo>
                  <a:lnTo>
                    <a:pt x="0" y="0"/>
                  </a:lnTo>
                  <a:lnTo>
                    <a:pt x="0" y="4448556"/>
                  </a:lnTo>
                  <a:lnTo>
                    <a:pt x="3713987" y="4448556"/>
                  </a:lnTo>
                  <a:lnTo>
                    <a:pt x="3713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50173" y="1602485"/>
              <a:ext cx="3714115" cy="4448810"/>
            </a:xfrm>
            <a:custGeom>
              <a:avLst/>
              <a:gdLst/>
              <a:ahLst/>
              <a:cxnLst/>
              <a:rect l="l" t="t" r="r" b="b"/>
              <a:pathLst>
                <a:path w="3714115" h="4448810">
                  <a:moveTo>
                    <a:pt x="0" y="4448556"/>
                  </a:moveTo>
                  <a:lnTo>
                    <a:pt x="3713987" y="4448556"/>
                  </a:lnTo>
                  <a:lnTo>
                    <a:pt x="3713987" y="0"/>
                  </a:lnTo>
                  <a:lnTo>
                    <a:pt x="0" y="0"/>
                  </a:lnTo>
                  <a:lnTo>
                    <a:pt x="0" y="4448556"/>
                  </a:lnTo>
                  <a:close/>
                </a:path>
              </a:pathLst>
            </a:custGeom>
            <a:ln w="28956">
              <a:solidFill>
                <a:srgbClr val="1E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329676" y="1621916"/>
            <a:ext cx="175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Network</a:t>
            </a:r>
            <a:r>
              <a:rPr sz="1800" b="1" spc="-10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Policy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429117" y="2066417"/>
            <a:ext cx="2922270" cy="546100"/>
            <a:chOff x="8429117" y="2066417"/>
            <a:chExt cx="2922270" cy="546100"/>
          </a:xfrm>
        </p:grpSpPr>
        <p:sp>
          <p:nvSpPr>
            <p:cNvPr id="11" name="object 11"/>
            <p:cNvSpPr/>
            <p:nvPr/>
          </p:nvSpPr>
          <p:spPr>
            <a:xfrm>
              <a:off x="8443722" y="2081022"/>
              <a:ext cx="2893060" cy="516890"/>
            </a:xfrm>
            <a:custGeom>
              <a:avLst/>
              <a:gdLst/>
              <a:ahLst/>
              <a:cxnLst/>
              <a:rect l="l" t="t" r="r" b="b"/>
              <a:pathLst>
                <a:path w="2893059" h="516889">
                  <a:moveTo>
                    <a:pt x="2806446" y="0"/>
                  </a:moveTo>
                  <a:lnTo>
                    <a:pt x="86105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5"/>
                  </a:lnTo>
                  <a:lnTo>
                    <a:pt x="0" y="430529"/>
                  </a:lnTo>
                  <a:lnTo>
                    <a:pt x="6774" y="464022"/>
                  </a:lnTo>
                  <a:lnTo>
                    <a:pt x="25241" y="491394"/>
                  </a:lnTo>
                  <a:lnTo>
                    <a:pt x="52613" y="509861"/>
                  </a:lnTo>
                  <a:lnTo>
                    <a:pt x="86105" y="516636"/>
                  </a:lnTo>
                  <a:lnTo>
                    <a:pt x="2806446" y="516636"/>
                  </a:lnTo>
                  <a:lnTo>
                    <a:pt x="2839938" y="509861"/>
                  </a:lnTo>
                  <a:lnTo>
                    <a:pt x="2867310" y="491394"/>
                  </a:lnTo>
                  <a:lnTo>
                    <a:pt x="2885777" y="464022"/>
                  </a:lnTo>
                  <a:lnTo>
                    <a:pt x="2892552" y="430529"/>
                  </a:lnTo>
                  <a:lnTo>
                    <a:pt x="2892552" y="86105"/>
                  </a:lnTo>
                  <a:lnTo>
                    <a:pt x="2885777" y="52613"/>
                  </a:lnTo>
                  <a:lnTo>
                    <a:pt x="2867310" y="25241"/>
                  </a:lnTo>
                  <a:lnTo>
                    <a:pt x="2839938" y="6774"/>
                  </a:lnTo>
                  <a:lnTo>
                    <a:pt x="28064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43722" y="2081022"/>
              <a:ext cx="2893060" cy="516890"/>
            </a:xfrm>
            <a:custGeom>
              <a:avLst/>
              <a:gdLst/>
              <a:ahLst/>
              <a:cxnLst/>
              <a:rect l="l" t="t" r="r" b="b"/>
              <a:pathLst>
                <a:path w="2893059" h="516889">
                  <a:moveTo>
                    <a:pt x="0" y="86105"/>
                  </a:move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5" y="0"/>
                  </a:lnTo>
                  <a:lnTo>
                    <a:pt x="2806446" y="0"/>
                  </a:lnTo>
                  <a:lnTo>
                    <a:pt x="2839938" y="6774"/>
                  </a:lnTo>
                  <a:lnTo>
                    <a:pt x="2867310" y="25241"/>
                  </a:lnTo>
                  <a:lnTo>
                    <a:pt x="2885777" y="52613"/>
                  </a:lnTo>
                  <a:lnTo>
                    <a:pt x="2892552" y="86105"/>
                  </a:lnTo>
                  <a:lnTo>
                    <a:pt x="2892552" y="430529"/>
                  </a:lnTo>
                  <a:lnTo>
                    <a:pt x="2885777" y="464022"/>
                  </a:lnTo>
                  <a:lnTo>
                    <a:pt x="2867310" y="491394"/>
                  </a:lnTo>
                  <a:lnTo>
                    <a:pt x="2839938" y="509861"/>
                  </a:lnTo>
                  <a:lnTo>
                    <a:pt x="2806446" y="516636"/>
                  </a:lnTo>
                  <a:lnTo>
                    <a:pt x="86105" y="516636"/>
                  </a:lnTo>
                  <a:lnTo>
                    <a:pt x="52613" y="509861"/>
                  </a:lnTo>
                  <a:lnTo>
                    <a:pt x="25241" y="491394"/>
                  </a:lnTo>
                  <a:lnTo>
                    <a:pt x="6774" y="464022"/>
                  </a:lnTo>
                  <a:lnTo>
                    <a:pt x="0" y="430529"/>
                  </a:lnTo>
                  <a:lnTo>
                    <a:pt x="0" y="86105"/>
                  </a:lnTo>
                  <a:close/>
                </a:path>
              </a:pathLst>
            </a:custGeom>
            <a:ln w="28956">
              <a:solidFill>
                <a:srgbClr val="1E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547607" y="2175509"/>
            <a:ext cx="1442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Pod</a:t>
            </a:r>
            <a:r>
              <a:rPr sz="1800" b="1" spc="-7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1E345D"/>
                </a:solidFill>
                <a:latin typeface="Noto Sans"/>
                <a:cs typeface="Noto Sans"/>
              </a:rPr>
              <a:t>Selector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01684" y="2781173"/>
            <a:ext cx="2949575" cy="1484630"/>
            <a:chOff x="8401684" y="2781173"/>
            <a:chExt cx="2949575" cy="1484630"/>
          </a:xfrm>
        </p:grpSpPr>
        <p:sp>
          <p:nvSpPr>
            <p:cNvPr id="15" name="object 15"/>
            <p:cNvSpPr/>
            <p:nvPr/>
          </p:nvSpPr>
          <p:spPr>
            <a:xfrm>
              <a:off x="8416289" y="2795778"/>
              <a:ext cx="2920365" cy="1455420"/>
            </a:xfrm>
            <a:custGeom>
              <a:avLst/>
              <a:gdLst/>
              <a:ahLst/>
              <a:cxnLst/>
              <a:rect l="l" t="t" r="r" b="b"/>
              <a:pathLst>
                <a:path w="2920365" h="1455420">
                  <a:moveTo>
                    <a:pt x="2677413" y="0"/>
                  </a:moveTo>
                  <a:lnTo>
                    <a:pt x="242569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70"/>
                  </a:lnTo>
                  <a:lnTo>
                    <a:pt x="0" y="1212850"/>
                  </a:lnTo>
                  <a:lnTo>
                    <a:pt x="4927" y="1261741"/>
                  </a:lnTo>
                  <a:lnTo>
                    <a:pt x="19059" y="1307276"/>
                  </a:lnTo>
                  <a:lnTo>
                    <a:pt x="41422" y="1348480"/>
                  </a:lnTo>
                  <a:lnTo>
                    <a:pt x="71040" y="1384379"/>
                  </a:lnTo>
                  <a:lnTo>
                    <a:pt x="106939" y="1413997"/>
                  </a:lnTo>
                  <a:lnTo>
                    <a:pt x="148143" y="1436360"/>
                  </a:lnTo>
                  <a:lnTo>
                    <a:pt x="193678" y="1450492"/>
                  </a:lnTo>
                  <a:lnTo>
                    <a:pt x="242569" y="1455420"/>
                  </a:lnTo>
                  <a:lnTo>
                    <a:pt x="2677413" y="1455420"/>
                  </a:lnTo>
                  <a:lnTo>
                    <a:pt x="2726305" y="1450492"/>
                  </a:lnTo>
                  <a:lnTo>
                    <a:pt x="2771840" y="1436360"/>
                  </a:lnTo>
                  <a:lnTo>
                    <a:pt x="2813044" y="1413997"/>
                  </a:lnTo>
                  <a:lnTo>
                    <a:pt x="2848943" y="1384379"/>
                  </a:lnTo>
                  <a:lnTo>
                    <a:pt x="2878561" y="1348480"/>
                  </a:lnTo>
                  <a:lnTo>
                    <a:pt x="2900924" y="1307276"/>
                  </a:lnTo>
                  <a:lnTo>
                    <a:pt x="2915056" y="1261741"/>
                  </a:lnTo>
                  <a:lnTo>
                    <a:pt x="2919983" y="1212850"/>
                  </a:lnTo>
                  <a:lnTo>
                    <a:pt x="2919983" y="242570"/>
                  </a:lnTo>
                  <a:lnTo>
                    <a:pt x="2915056" y="193678"/>
                  </a:lnTo>
                  <a:lnTo>
                    <a:pt x="2900924" y="148143"/>
                  </a:lnTo>
                  <a:lnTo>
                    <a:pt x="2878561" y="106939"/>
                  </a:lnTo>
                  <a:lnTo>
                    <a:pt x="2848943" y="71040"/>
                  </a:lnTo>
                  <a:lnTo>
                    <a:pt x="2813044" y="41422"/>
                  </a:lnTo>
                  <a:lnTo>
                    <a:pt x="2771840" y="19059"/>
                  </a:lnTo>
                  <a:lnTo>
                    <a:pt x="2726305" y="4927"/>
                  </a:lnTo>
                  <a:lnTo>
                    <a:pt x="2677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16289" y="2795778"/>
              <a:ext cx="2920365" cy="1455420"/>
            </a:xfrm>
            <a:custGeom>
              <a:avLst/>
              <a:gdLst/>
              <a:ahLst/>
              <a:cxnLst/>
              <a:rect l="l" t="t" r="r" b="b"/>
              <a:pathLst>
                <a:path w="2920365" h="1455420">
                  <a:moveTo>
                    <a:pt x="0" y="242570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69" y="0"/>
                  </a:lnTo>
                  <a:lnTo>
                    <a:pt x="2677413" y="0"/>
                  </a:lnTo>
                  <a:lnTo>
                    <a:pt x="2726305" y="4927"/>
                  </a:lnTo>
                  <a:lnTo>
                    <a:pt x="2771840" y="19059"/>
                  </a:lnTo>
                  <a:lnTo>
                    <a:pt x="2813044" y="41422"/>
                  </a:lnTo>
                  <a:lnTo>
                    <a:pt x="2848943" y="71040"/>
                  </a:lnTo>
                  <a:lnTo>
                    <a:pt x="2878561" y="106939"/>
                  </a:lnTo>
                  <a:lnTo>
                    <a:pt x="2900924" y="148143"/>
                  </a:lnTo>
                  <a:lnTo>
                    <a:pt x="2915056" y="193678"/>
                  </a:lnTo>
                  <a:lnTo>
                    <a:pt x="2919983" y="242570"/>
                  </a:lnTo>
                  <a:lnTo>
                    <a:pt x="2919983" y="1212850"/>
                  </a:lnTo>
                  <a:lnTo>
                    <a:pt x="2915056" y="1261741"/>
                  </a:lnTo>
                  <a:lnTo>
                    <a:pt x="2900924" y="1307276"/>
                  </a:lnTo>
                  <a:lnTo>
                    <a:pt x="2878561" y="1348480"/>
                  </a:lnTo>
                  <a:lnTo>
                    <a:pt x="2848943" y="1384379"/>
                  </a:lnTo>
                  <a:lnTo>
                    <a:pt x="2813044" y="1413997"/>
                  </a:lnTo>
                  <a:lnTo>
                    <a:pt x="2771840" y="1436360"/>
                  </a:lnTo>
                  <a:lnTo>
                    <a:pt x="2726305" y="1450492"/>
                  </a:lnTo>
                  <a:lnTo>
                    <a:pt x="2677413" y="1455420"/>
                  </a:lnTo>
                  <a:lnTo>
                    <a:pt x="242569" y="1455420"/>
                  </a:lnTo>
                  <a:lnTo>
                    <a:pt x="193678" y="1450492"/>
                  </a:lnTo>
                  <a:lnTo>
                    <a:pt x="148143" y="1436360"/>
                  </a:lnTo>
                  <a:lnTo>
                    <a:pt x="106939" y="1413997"/>
                  </a:lnTo>
                  <a:lnTo>
                    <a:pt x="71040" y="1384379"/>
                  </a:lnTo>
                  <a:lnTo>
                    <a:pt x="41422" y="1348480"/>
                  </a:lnTo>
                  <a:lnTo>
                    <a:pt x="19059" y="1307276"/>
                  </a:lnTo>
                  <a:lnTo>
                    <a:pt x="4927" y="1261741"/>
                  </a:lnTo>
                  <a:lnTo>
                    <a:pt x="0" y="1212850"/>
                  </a:lnTo>
                  <a:lnTo>
                    <a:pt x="0" y="242570"/>
                  </a:lnTo>
                  <a:close/>
                </a:path>
              </a:pathLst>
            </a:custGeom>
            <a:ln w="28956">
              <a:solidFill>
                <a:srgbClr val="1E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65895" y="2885313"/>
            <a:ext cx="844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1E345D"/>
                </a:solidFill>
                <a:latin typeface="Noto Sans"/>
                <a:cs typeface="Noto Sans"/>
              </a:rPr>
              <a:t>I</a:t>
            </a:r>
            <a:r>
              <a:rPr sz="1800" b="1" spc="-65" dirty="0">
                <a:solidFill>
                  <a:srgbClr val="1E345D"/>
                </a:solidFill>
                <a:latin typeface="Noto Sans"/>
                <a:cs typeface="Noto Sans"/>
              </a:rPr>
              <a:t>n</a:t>
            </a:r>
            <a:r>
              <a:rPr sz="1800" b="1" spc="-75" dirty="0">
                <a:solidFill>
                  <a:srgbClr val="1E345D"/>
                </a:solidFill>
                <a:latin typeface="Noto Sans"/>
                <a:cs typeface="Noto Sans"/>
              </a:rPr>
              <a:t>g</a:t>
            </a:r>
            <a:r>
              <a:rPr sz="1800" b="1" spc="-90" dirty="0">
                <a:solidFill>
                  <a:srgbClr val="1E345D"/>
                </a:solidFill>
                <a:latin typeface="Noto Sans"/>
                <a:cs typeface="Noto Sans"/>
              </a:rPr>
              <a:t>r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e</a:t>
            </a:r>
            <a:r>
              <a:rPr sz="1800" b="1" spc="5" dirty="0">
                <a:solidFill>
                  <a:srgbClr val="1E345D"/>
                </a:solidFill>
                <a:latin typeface="Noto Sans"/>
                <a:cs typeface="Noto Sans"/>
              </a:rPr>
              <a:t>s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s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683497" y="3384550"/>
            <a:ext cx="2129790" cy="473075"/>
            <a:chOff x="8683497" y="3384550"/>
            <a:chExt cx="2129790" cy="473075"/>
          </a:xfrm>
        </p:grpSpPr>
        <p:sp>
          <p:nvSpPr>
            <p:cNvPr id="19" name="object 19"/>
            <p:cNvSpPr/>
            <p:nvPr/>
          </p:nvSpPr>
          <p:spPr>
            <a:xfrm>
              <a:off x="8689847" y="3390900"/>
              <a:ext cx="2117090" cy="460375"/>
            </a:xfrm>
            <a:custGeom>
              <a:avLst/>
              <a:gdLst/>
              <a:ahLst/>
              <a:cxnLst/>
              <a:rect l="l" t="t" r="r" b="b"/>
              <a:pathLst>
                <a:path w="2117090" h="460375">
                  <a:moveTo>
                    <a:pt x="2116836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2116836" y="460248"/>
                  </a:lnTo>
                  <a:lnTo>
                    <a:pt x="2116836" y="0"/>
                  </a:lnTo>
                  <a:close/>
                </a:path>
              </a:pathLst>
            </a:custGeom>
            <a:solidFill>
              <a:srgbClr val="70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9847" y="3390900"/>
              <a:ext cx="2117090" cy="460375"/>
            </a:xfrm>
            <a:custGeom>
              <a:avLst/>
              <a:gdLst/>
              <a:ahLst/>
              <a:cxnLst/>
              <a:rect l="l" t="t" r="r" b="b"/>
              <a:pathLst>
                <a:path w="2117090" h="460375">
                  <a:moveTo>
                    <a:pt x="0" y="460248"/>
                  </a:moveTo>
                  <a:lnTo>
                    <a:pt x="2116836" y="460248"/>
                  </a:lnTo>
                  <a:lnTo>
                    <a:pt x="211683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2192">
              <a:solidFill>
                <a:srgbClr val="529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102852" y="3455044"/>
            <a:ext cx="1292225" cy="311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-45" dirty="0">
                <a:solidFill>
                  <a:srgbClr val="FFFFFF"/>
                </a:solidFill>
                <a:latin typeface="Noto Sans"/>
                <a:cs typeface="Noto Sans"/>
              </a:rPr>
              <a:t>Ingress</a:t>
            </a:r>
            <a:r>
              <a:rPr sz="1800" spc="-7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Noto Sans"/>
                <a:cs typeface="Noto Sans"/>
              </a:rPr>
              <a:t>Rule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35897" y="3536950"/>
            <a:ext cx="2129790" cy="473075"/>
            <a:chOff x="8835897" y="3536950"/>
            <a:chExt cx="2129790" cy="473075"/>
          </a:xfrm>
        </p:grpSpPr>
        <p:sp>
          <p:nvSpPr>
            <p:cNvPr id="23" name="object 23"/>
            <p:cNvSpPr/>
            <p:nvPr/>
          </p:nvSpPr>
          <p:spPr>
            <a:xfrm>
              <a:off x="8842247" y="3543300"/>
              <a:ext cx="2117090" cy="460375"/>
            </a:xfrm>
            <a:custGeom>
              <a:avLst/>
              <a:gdLst/>
              <a:ahLst/>
              <a:cxnLst/>
              <a:rect l="l" t="t" r="r" b="b"/>
              <a:pathLst>
                <a:path w="2117090" h="460375">
                  <a:moveTo>
                    <a:pt x="2116836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2116836" y="460248"/>
                  </a:lnTo>
                  <a:lnTo>
                    <a:pt x="2116836" y="0"/>
                  </a:lnTo>
                  <a:close/>
                </a:path>
              </a:pathLst>
            </a:custGeom>
            <a:solidFill>
              <a:srgbClr val="70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42247" y="3543300"/>
              <a:ext cx="2117090" cy="460375"/>
            </a:xfrm>
            <a:custGeom>
              <a:avLst/>
              <a:gdLst/>
              <a:ahLst/>
              <a:cxnLst/>
              <a:rect l="l" t="t" r="r" b="b"/>
              <a:pathLst>
                <a:path w="2117090" h="460375">
                  <a:moveTo>
                    <a:pt x="0" y="460248"/>
                  </a:moveTo>
                  <a:lnTo>
                    <a:pt x="2116836" y="460248"/>
                  </a:lnTo>
                  <a:lnTo>
                    <a:pt x="211683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2192">
              <a:solidFill>
                <a:srgbClr val="529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255252" y="3607444"/>
            <a:ext cx="1292225" cy="311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-45" dirty="0">
                <a:solidFill>
                  <a:srgbClr val="FFFFFF"/>
                </a:solidFill>
                <a:latin typeface="Noto Sans"/>
                <a:cs typeface="Noto Sans"/>
              </a:rPr>
              <a:t>Ingress</a:t>
            </a:r>
            <a:r>
              <a:rPr sz="1800" spc="-7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Noto Sans"/>
                <a:cs typeface="Noto Sans"/>
              </a:rPr>
              <a:t>Rule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988297" y="3689350"/>
            <a:ext cx="2129790" cy="473075"/>
            <a:chOff x="8988297" y="3689350"/>
            <a:chExt cx="2129790" cy="473075"/>
          </a:xfrm>
        </p:grpSpPr>
        <p:sp>
          <p:nvSpPr>
            <p:cNvPr id="27" name="object 27"/>
            <p:cNvSpPr/>
            <p:nvPr/>
          </p:nvSpPr>
          <p:spPr>
            <a:xfrm>
              <a:off x="8994647" y="3695700"/>
              <a:ext cx="2117090" cy="460375"/>
            </a:xfrm>
            <a:custGeom>
              <a:avLst/>
              <a:gdLst/>
              <a:ahLst/>
              <a:cxnLst/>
              <a:rect l="l" t="t" r="r" b="b"/>
              <a:pathLst>
                <a:path w="2117090" h="460375">
                  <a:moveTo>
                    <a:pt x="2116836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2116836" y="460248"/>
                  </a:lnTo>
                  <a:lnTo>
                    <a:pt x="2116836" y="0"/>
                  </a:lnTo>
                  <a:close/>
                </a:path>
              </a:pathLst>
            </a:custGeom>
            <a:solidFill>
              <a:srgbClr val="70CF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94647" y="3695700"/>
              <a:ext cx="2117090" cy="460375"/>
            </a:xfrm>
            <a:custGeom>
              <a:avLst/>
              <a:gdLst/>
              <a:ahLst/>
              <a:cxnLst/>
              <a:rect l="l" t="t" r="r" b="b"/>
              <a:pathLst>
                <a:path w="2117090" h="460375">
                  <a:moveTo>
                    <a:pt x="0" y="460248"/>
                  </a:moveTo>
                  <a:lnTo>
                    <a:pt x="2116836" y="460248"/>
                  </a:lnTo>
                  <a:lnTo>
                    <a:pt x="2116836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12192">
              <a:solidFill>
                <a:srgbClr val="5296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349485" y="3762882"/>
            <a:ext cx="140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1E345D"/>
                </a:solidFill>
                <a:latin typeface="Noto Sans"/>
                <a:cs typeface="Noto Sans"/>
              </a:rPr>
              <a:t>Ingress</a:t>
            </a:r>
            <a:r>
              <a:rPr sz="1800" b="1" spc="-8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1800" b="1" spc="-5" dirty="0">
                <a:solidFill>
                  <a:srgbClr val="1E345D"/>
                </a:solidFill>
                <a:latin typeface="Noto Sans"/>
                <a:cs typeface="Noto Sans"/>
              </a:rPr>
              <a:t>Rule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401811" y="4405884"/>
            <a:ext cx="2948940" cy="1484630"/>
            <a:chOff x="8401811" y="4405884"/>
            <a:chExt cx="2948940" cy="1484630"/>
          </a:xfrm>
        </p:grpSpPr>
        <p:sp>
          <p:nvSpPr>
            <p:cNvPr id="31" name="object 31"/>
            <p:cNvSpPr/>
            <p:nvPr/>
          </p:nvSpPr>
          <p:spPr>
            <a:xfrm>
              <a:off x="8416289" y="4420362"/>
              <a:ext cx="2920365" cy="1455420"/>
            </a:xfrm>
            <a:custGeom>
              <a:avLst/>
              <a:gdLst/>
              <a:ahLst/>
              <a:cxnLst/>
              <a:rect l="l" t="t" r="r" b="b"/>
              <a:pathLst>
                <a:path w="2920365" h="1455420">
                  <a:moveTo>
                    <a:pt x="2677413" y="0"/>
                  </a:moveTo>
                  <a:lnTo>
                    <a:pt x="242569" y="0"/>
                  </a:lnTo>
                  <a:lnTo>
                    <a:pt x="193678" y="4927"/>
                  </a:lnTo>
                  <a:lnTo>
                    <a:pt x="148143" y="19059"/>
                  </a:lnTo>
                  <a:lnTo>
                    <a:pt x="106939" y="41422"/>
                  </a:lnTo>
                  <a:lnTo>
                    <a:pt x="71040" y="71040"/>
                  </a:lnTo>
                  <a:lnTo>
                    <a:pt x="41422" y="106939"/>
                  </a:lnTo>
                  <a:lnTo>
                    <a:pt x="19059" y="148143"/>
                  </a:lnTo>
                  <a:lnTo>
                    <a:pt x="4927" y="193678"/>
                  </a:lnTo>
                  <a:lnTo>
                    <a:pt x="0" y="242569"/>
                  </a:lnTo>
                  <a:lnTo>
                    <a:pt x="0" y="1212850"/>
                  </a:lnTo>
                  <a:lnTo>
                    <a:pt x="4927" y="1261733"/>
                  </a:lnTo>
                  <a:lnTo>
                    <a:pt x="19059" y="1307265"/>
                  </a:lnTo>
                  <a:lnTo>
                    <a:pt x="41422" y="1348469"/>
                  </a:lnTo>
                  <a:lnTo>
                    <a:pt x="71040" y="1384369"/>
                  </a:lnTo>
                  <a:lnTo>
                    <a:pt x="106939" y="1413990"/>
                  </a:lnTo>
                  <a:lnTo>
                    <a:pt x="148143" y="1436356"/>
                  </a:lnTo>
                  <a:lnTo>
                    <a:pt x="193678" y="1450491"/>
                  </a:lnTo>
                  <a:lnTo>
                    <a:pt x="242569" y="1455420"/>
                  </a:lnTo>
                  <a:lnTo>
                    <a:pt x="2677413" y="1455420"/>
                  </a:lnTo>
                  <a:lnTo>
                    <a:pt x="2726305" y="1450491"/>
                  </a:lnTo>
                  <a:lnTo>
                    <a:pt x="2771840" y="1436356"/>
                  </a:lnTo>
                  <a:lnTo>
                    <a:pt x="2813044" y="1413990"/>
                  </a:lnTo>
                  <a:lnTo>
                    <a:pt x="2848943" y="1384369"/>
                  </a:lnTo>
                  <a:lnTo>
                    <a:pt x="2878561" y="1348469"/>
                  </a:lnTo>
                  <a:lnTo>
                    <a:pt x="2900924" y="1307265"/>
                  </a:lnTo>
                  <a:lnTo>
                    <a:pt x="2915056" y="1261733"/>
                  </a:lnTo>
                  <a:lnTo>
                    <a:pt x="2919983" y="1212850"/>
                  </a:lnTo>
                  <a:lnTo>
                    <a:pt x="2919983" y="242569"/>
                  </a:lnTo>
                  <a:lnTo>
                    <a:pt x="2915056" y="193678"/>
                  </a:lnTo>
                  <a:lnTo>
                    <a:pt x="2900924" y="148143"/>
                  </a:lnTo>
                  <a:lnTo>
                    <a:pt x="2878561" y="106939"/>
                  </a:lnTo>
                  <a:lnTo>
                    <a:pt x="2848943" y="71040"/>
                  </a:lnTo>
                  <a:lnTo>
                    <a:pt x="2813044" y="41422"/>
                  </a:lnTo>
                  <a:lnTo>
                    <a:pt x="2771840" y="19059"/>
                  </a:lnTo>
                  <a:lnTo>
                    <a:pt x="2726305" y="4927"/>
                  </a:lnTo>
                  <a:lnTo>
                    <a:pt x="2677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16289" y="4420362"/>
              <a:ext cx="2920365" cy="1455420"/>
            </a:xfrm>
            <a:custGeom>
              <a:avLst/>
              <a:gdLst/>
              <a:ahLst/>
              <a:cxnLst/>
              <a:rect l="l" t="t" r="r" b="b"/>
              <a:pathLst>
                <a:path w="2920365" h="1455420">
                  <a:moveTo>
                    <a:pt x="0" y="242569"/>
                  </a:moveTo>
                  <a:lnTo>
                    <a:pt x="4927" y="193678"/>
                  </a:lnTo>
                  <a:lnTo>
                    <a:pt x="19059" y="148143"/>
                  </a:lnTo>
                  <a:lnTo>
                    <a:pt x="41422" y="106939"/>
                  </a:lnTo>
                  <a:lnTo>
                    <a:pt x="71040" y="71040"/>
                  </a:lnTo>
                  <a:lnTo>
                    <a:pt x="106939" y="41422"/>
                  </a:lnTo>
                  <a:lnTo>
                    <a:pt x="148143" y="19059"/>
                  </a:lnTo>
                  <a:lnTo>
                    <a:pt x="193678" y="4927"/>
                  </a:lnTo>
                  <a:lnTo>
                    <a:pt x="242569" y="0"/>
                  </a:lnTo>
                  <a:lnTo>
                    <a:pt x="2677413" y="0"/>
                  </a:lnTo>
                  <a:lnTo>
                    <a:pt x="2726305" y="4927"/>
                  </a:lnTo>
                  <a:lnTo>
                    <a:pt x="2771840" y="19059"/>
                  </a:lnTo>
                  <a:lnTo>
                    <a:pt x="2813044" y="41422"/>
                  </a:lnTo>
                  <a:lnTo>
                    <a:pt x="2848943" y="71040"/>
                  </a:lnTo>
                  <a:lnTo>
                    <a:pt x="2878561" y="106939"/>
                  </a:lnTo>
                  <a:lnTo>
                    <a:pt x="2900924" y="148143"/>
                  </a:lnTo>
                  <a:lnTo>
                    <a:pt x="2915056" y="193678"/>
                  </a:lnTo>
                  <a:lnTo>
                    <a:pt x="2919983" y="242569"/>
                  </a:lnTo>
                  <a:lnTo>
                    <a:pt x="2919983" y="1212850"/>
                  </a:lnTo>
                  <a:lnTo>
                    <a:pt x="2915056" y="1261733"/>
                  </a:lnTo>
                  <a:lnTo>
                    <a:pt x="2900924" y="1307265"/>
                  </a:lnTo>
                  <a:lnTo>
                    <a:pt x="2878561" y="1348469"/>
                  </a:lnTo>
                  <a:lnTo>
                    <a:pt x="2848943" y="1384369"/>
                  </a:lnTo>
                  <a:lnTo>
                    <a:pt x="2813044" y="1413990"/>
                  </a:lnTo>
                  <a:lnTo>
                    <a:pt x="2771840" y="1436356"/>
                  </a:lnTo>
                  <a:lnTo>
                    <a:pt x="2726305" y="1450491"/>
                  </a:lnTo>
                  <a:lnTo>
                    <a:pt x="2677413" y="1455420"/>
                  </a:lnTo>
                  <a:lnTo>
                    <a:pt x="242569" y="1455420"/>
                  </a:lnTo>
                  <a:lnTo>
                    <a:pt x="193678" y="1450491"/>
                  </a:lnTo>
                  <a:lnTo>
                    <a:pt x="148143" y="1436356"/>
                  </a:lnTo>
                  <a:lnTo>
                    <a:pt x="106939" y="1413990"/>
                  </a:lnTo>
                  <a:lnTo>
                    <a:pt x="71040" y="1384369"/>
                  </a:lnTo>
                  <a:lnTo>
                    <a:pt x="41422" y="1348469"/>
                  </a:lnTo>
                  <a:lnTo>
                    <a:pt x="19059" y="1307265"/>
                  </a:lnTo>
                  <a:lnTo>
                    <a:pt x="4927" y="1261733"/>
                  </a:lnTo>
                  <a:lnTo>
                    <a:pt x="0" y="1212850"/>
                  </a:lnTo>
                  <a:lnTo>
                    <a:pt x="0" y="242569"/>
                  </a:lnTo>
                  <a:close/>
                </a:path>
              </a:pathLst>
            </a:custGeom>
            <a:ln w="28956">
              <a:solidFill>
                <a:srgbClr val="1E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565895" y="4510278"/>
            <a:ext cx="745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E345D"/>
                </a:solidFill>
                <a:latin typeface="Noto Sans"/>
                <a:cs typeface="Noto Sans"/>
              </a:rPr>
              <a:t>Eg</a:t>
            </a:r>
            <a:r>
              <a:rPr sz="1800" b="1" spc="-70" dirty="0">
                <a:solidFill>
                  <a:srgbClr val="1E345D"/>
                </a:solidFill>
                <a:latin typeface="Noto Sans"/>
                <a:cs typeface="Noto Sans"/>
              </a:rPr>
              <a:t>r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e</a:t>
            </a:r>
            <a:r>
              <a:rPr sz="1800" b="1" spc="5" dirty="0">
                <a:solidFill>
                  <a:srgbClr val="1E345D"/>
                </a:solidFill>
                <a:latin typeface="Noto Sans"/>
                <a:cs typeface="Noto Sans"/>
              </a:rPr>
              <a:t>s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s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4" name="object 34"/>
          <p:cNvSpPr txBox="1"/>
          <p:nvPr/>
        </p:nvSpPr>
        <p:spPr>
          <a:xfrm>
            <a:off x="9102852" y="5079628"/>
            <a:ext cx="1292225" cy="311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-45" dirty="0">
                <a:solidFill>
                  <a:srgbClr val="FFFFFF"/>
                </a:solidFill>
                <a:latin typeface="Noto Sans"/>
                <a:cs typeface="Noto Sans"/>
              </a:rPr>
              <a:t>Ingress</a:t>
            </a:r>
            <a:r>
              <a:rPr sz="1800" spc="-7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Noto Sans"/>
                <a:cs typeface="Noto Sans"/>
              </a:rPr>
              <a:t>Rule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255252" y="5232028"/>
            <a:ext cx="1292225" cy="3117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800" spc="-45" dirty="0">
                <a:solidFill>
                  <a:srgbClr val="FFFFFF"/>
                </a:solidFill>
                <a:latin typeface="Noto Sans"/>
                <a:cs typeface="Noto Sans"/>
              </a:rPr>
              <a:t>Ingress</a:t>
            </a:r>
            <a:r>
              <a:rPr sz="1800" spc="-75" dirty="0">
                <a:solidFill>
                  <a:srgbClr val="FFFFFF"/>
                </a:solidFill>
                <a:latin typeface="Noto Sans"/>
                <a:cs typeface="Noto Sans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Noto Sans"/>
                <a:cs typeface="Noto Sans"/>
              </a:rPr>
              <a:t>Rule</a:t>
            </a:r>
            <a:endParaRPr sz="1800">
              <a:latin typeface="Noto Sans"/>
              <a:cs typeface="Noto Sans"/>
            </a:endParaRPr>
          </a:p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8683752" y="5009388"/>
          <a:ext cx="2421889" cy="7777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solidFill>
                      <a:srgbClr val="70C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solidFill>
                      <a:srgbClr val="70C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solidFill>
                      <a:srgbClr val="70CFEB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solidFill>
                      <a:srgbClr val="70C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5925">
                        <a:lnSpc>
                          <a:spcPts val="1100"/>
                        </a:lnSpc>
                      </a:pPr>
                      <a:r>
                        <a:rPr sz="1800" b="1" spc="-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Egress</a:t>
                      </a:r>
                      <a:r>
                        <a:rPr sz="1800" b="1" spc="-2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Rule</a:t>
                      </a:r>
                      <a:endParaRPr sz="1800">
                        <a:latin typeface="Noto Sans"/>
                        <a:cs typeface="Noto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 cap="flat" cmpd="sng" algn="ctr">
                      <a:solidFill>
                        <a:srgbClr val="529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>
                      <a:solidFill>
                        <a:srgbClr val="5296AB"/>
                      </a:solidFill>
                      <a:prstDash val="solid"/>
                    </a:lnT>
                    <a:solidFill>
                      <a:srgbClr val="70C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5296AB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96AB"/>
                      </a:solidFill>
                      <a:prstDash val="solid"/>
                    </a:lnL>
                    <a:lnR w="12700">
                      <a:solidFill>
                        <a:srgbClr val="5296AB"/>
                      </a:solidFill>
                      <a:prstDash val="solid"/>
                    </a:lnR>
                    <a:lnT w="12700" cap="flat" cmpd="sng" algn="ctr">
                      <a:solidFill>
                        <a:srgbClr val="5296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5296AB"/>
                      </a:solidFill>
                      <a:prstDash val="solid"/>
                    </a:lnB>
                    <a:solidFill>
                      <a:srgbClr val="70CF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0207"/>
            <a:ext cx="1219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565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5" dirty="0"/>
              <a:t>Resource</a:t>
            </a:r>
            <a:r>
              <a:rPr sz="4000" spc="-114" dirty="0"/>
              <a:t> </a:t>
            </a:r>
            <a:r>
              <a:rPr sz="4000" spc="110" dirty="0"/>
              <a:t>Management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3377" y="870559"/>
            <a:ext cx="8663305" cy="136080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Pods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can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have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resource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requests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and</a:t>
            </a:r>
            <a:r>
              <a:rPr sz="3200" spc="9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limits</a:t>
            </a:r>
            <a:endParaRPr sz="32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This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allows </a:t>
            </a:r>
            <a:r>
              <a:rPr sz="3200" spc="-30" dirty="0">
                <a:solidFill>
                  <a:srgbClr val="1E345D"/>
                </a:solidFill>
                <a:latin typeface="Noto Sans"/>
                <a:cs typeface="Noto Sans"/>
              </a:rPr>
              <a:t>three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quality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of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service</a:t>
            </a:r>
            <a:r>
              <a:rPr sz="3200" spc="6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models</a:t>
            </a:r>
            <a:endParaRPr sz="32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79803" y="2674620"/>
            <a:ext cx="10487025" cy="2024380"/>
            <a:chOff x="1479803" y="2674620"/>
            <a:chExt cx="10487025" cy="2024380"/>
          </a:xfrm>
        </p:grpSpPr>
        <p:sp>
          <p:nvSpPr>
            <p:cNvPr id="6" name="object 6"/>
            <p:cNvSpPr/>
            <p:nvPr/>
          </p:nvSpPr>
          <p:spPr>
            <a:xfrm>
              <a:off x="8275320" y="3169920"/>
              <a:ext cx="3691128" cy="7223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14443" y="3169920"/>
              <a:ext cx="3535679" cy="7223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79803" y="2674620"/>
              <a:ext cx="2438400" cy="20238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9719" y="2709672"/>
              <a:ext cx="2318004" cy="19034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5147" y="2705100"/>
              <a:ext cx="2327275" cy="1912620"/>
            </a:xfrm>
            <a:custGeom>
              <a:avLst/>
              <a:gdLst/>
              <a:ahLst/>
              <a:cxnLst/>
              <a:rect l="l" t="t" r="r" b="b"/>
              <a:pathLst>
                <a:path w="2327275" h="1912620">
                  <a:moveTo>
                    <a:pt x="0" y="1912620"/>
                  </a:moveTo>
                  <a:lnTo>
                    <a:pt x="2327148" y="1912620"/>
                  </a:lnTo>
                  <a:lnTo>
                    <a:pt x="2327148" y="0"/>
                  </a:lnTo>
                  <a:lnTo>
                    <a:pt x="0" y="0"/>
                  </a:lnTo>
                  <a:lnTo>
                    <a:pt x="0" y="1912620"/>
                  </a:lnTo>
                  <a:close/>
                </a:path>
              </a:pathLst>
            </a:custGeom>
            <a:ln w="9144">
              <a:solidFill>
                <a:srgbClr val="1E3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362058" y="2743961"/>
            <a:ext cx="138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E345D"/>
                </a:solidFill>
                <a:latin typeface="Noto Sans"/>
                <a:cs typeface="Noto Sans"/>
              </a:rPr>
              <a:t>G</a:t>
            </a:r>
            <a:r>
              <a:rPr sz="1800" b="1" spc="5" dirty="0">
                <a:solidFill>
                  <a:srgbClr val="1E345D"/>
                </a:solidFill>
                <a:latin typeface="Noto Sans"/>
                <a:cs typeface="Noto Sans"/>
              </a:rPr>
              <a:t>u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a</a:t>
            </a:r>
            <a:r>
              <a:rPr sz="1800" b="1" spc="-35" dirty="0">
                <a:solidFill>
                  <a:srgbClr val="1E345D"/>
                </a:solidFill>
                <a:latin typeface="Noto Sans"/>
                <a:cs typeface="Noto Sans"/>
              </a:rPr>
              <a:t>r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a</a:t>
            </a:r>
            <a:r>
              <a:rPr sz="1800" b="1" spc="5" dirty="0">
                <a:solidFill>
                  <a:srgbClr val="1E345D"/>
                </a:solidFill>
                <a:latin typeface="Noto Sans"/>
                <a:cs typeface="Noto Sans"/>
              </a:rPr>
              <a:t>n</a:t>
            </a:r>
            <a:r>
              <a:rPr sz="1800" b="1" spc="-5" dirty="0">
                <a:solidFill>
                  <a:srgbClr val="1E345D"/>
                </a:solidFill>
                <a:latin typeface="Noto Sans"/>
                <a:cs typeface="Noto Sans"/>
              </a:rPr>
              <a:t>te</a:t>
            </a:r>
            <a:r>
              <a:rPr sz="1800" b="1" spc="5" dirty="0">
                <a:solidFill>
                  <a:srgbClr val="1E345D"/>
                </a:solidFill>
                <a:latin typeface="Noto Sans"/>
                <a:cs typeface="Noto Sans"/>
              </a:rPr>
              <a:t>e</a:t>
            </a:r>
            <a:r>
              <a:rPr sz="1800" b="1" dirty="0">
                <a:solidFill>
                  <a:srgbClr val="1E345D"/>
                </a:solidFill>
                <a:latin typeface="Noto Sans"/>
                <a:cs typeface="Noto Sans"/>
              </a:rPr>
              <a:t>d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2" name="object 12"/>
          <p:cNvSpPr txBox="1"/>
          <p:nvPr/>
        </p:nvSpPr>
        <p:spPr>
          <a:xfrm>
            <a:off x="5384419" y="2743961"/>
            <a:ext cx="1135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E345D"/>
                </a:solidFill>
                <a:latin typeface="Noto Sans"/>
                <a:cs typeface="Noto Sans"/>
              </a:rPr>
              <a:t>Burstable</a:t>
            </a:r>
            <a:endParaRPr sz="1800">
              <a:latin typeface="Noto Sans"/>
              <a:cs typeface="Noto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393" y="4940604"/>
            <a:ext cx="10326370" cy="136144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43865" indent="-431800">
              <a:lnSpc>
                <a:spcPct val="100000"/>
              </a:lnSpc>
              <a:spcBef>
                <a:spcPts val="1515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namespace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can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have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limits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and default</a:t>
            </a:r>
            <a:r>
              <a:rPr sz="3200" spc="6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allocations</a:t>
            </a:r>
            <a:endParaRPr sz="3200">
              <a:latin typeface="Noto Sans"/>
              <a:cs typeface="Noto Sans"/>
            </a:endParaRPr>
          </a:p>
          <a:p>
            <a:pPr marL="443865" indent="-431800">
              <a:lnSpc>
                <a:spcPct val="100000"/>
              </a:lnSpc>
              <a:spcBef>
                <a:spcPts val="1420"/>
              </a:spcBef>
              <a:buFont typeface="Arial"/>
              <a:buChar char="•"/>
              <a:tabLst>
                <a:tab pos="443865" algn="l"/>
                <a:tab pos="4445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Quotas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and limits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ensure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fairness and</a:t>
            </a:r>
            <a:r>
              <a:rPr sz="3200" spc="8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stability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48704" y="4076445"/>
            <a:ext cx="52908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7"/>
              </a:rPr>
              <a:t>https://opensource.com/article/18/12/optimizing- </a:t>
            </a:r>
            <a:r>
              <a:rPr sz="1800" spc="-15" dirty="0">
                <a:solidFill>
                  <a:srgbClr val="4579E3"/>
                </a:solidFill>
                <a:latin typeface="Noto Sans"/>
                <a:cs typeface="Noto Sans"/>
                <a:hlinkClick r:id="rId7"/>
              </a:rPr>
              <a:t> </a:t>
            </a: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7"/>
              </a:rPr>
              <a:t>kubernetes-resource-allocation-production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50438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0" dirty="0"/>
              <a:t>Pod </a:t>
            </a:r>
            <a:r>
              <a:rPr sz="4000" spc="-30" dirty="0"/>
              <a:t>Security</a:t>
            </a:r>
            <a:r>
              <a:rPr sz="4000" spc="-125" dirty="0"/>
              <a:t> </a:t>
            </a:r>
            <a:r>
              <a:rPr sz="4000" spc="-90" dirty="0"/>
              <a:t>Policies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091" y="1023061"/>
            <a:ext cx="5024755" cy="29825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77215" indent="-228600">
              <a:lnSpc>
                <a:spcPts val="3030"/>
              </a:lnSpc>
              <a:spcBef>
                <a:spcPts val="4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Controls runtime security  </a:t>
            </a:r>
            <a:r>
              <a:rPr sz="2800" spc="-45" dirty="0">
                <a:solidFill>
                  <a:srgbClr val="1E345D"/>
                </a:solidFill>
                <a:latin typeface="Noto Sans"/>
                <a:cs typeface="Noto Sans"/>
              </a:rPr>
              <a:t>settings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for</a:t>
            </a:r>
            <a:r>
              <a:rPr sz="2800" spc="4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pods</a:t>
            </a:r>
            <a:endParaRPr sz="28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Enabled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at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the </a:t>
            </a:r>
            <a:r>
              <a:rPr sz="2800" spc="-75" dirty="0">
                <a:solidFill>
                  <a:srgbClr val="1E345D"/>
                </a:solidFill>
                <a:latin typeface="Noto Sans"/>
                <a:cs typeface="Noto Sans"/>
              </a:rPr>
              <a:t>API</a:t>
            </a:r>
            <a:r>
              <a:rPr sz="2800" spc="2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Controller</a:t>
            </a:r>
            <a:endParaRPr sz="2800">
              <a:latin typeface="Noto Sans"/>
              <a:cs typeface="Noto Sans"/>
            </a:endParaRPr>
          </a:p>
          <a:p>
            <a:pPr marL="241300" marR="962025" indent="-228600">
              <a:lnSpc>
                <a:spcPts val="3020"/>
              </a:lnSpc>
              <a:spcBef>
                <a:spcPts val="24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Requires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role </a:t>
            </a:r>
            <a:r>
              <a:rPr sz="2800" spc="-40" dirty="0">
                <a:solidFill>
                  <a:srgbClr val="1E345D"/>
                </a:solidFill>
                <a:latin typeface="Noto Sans"/>
                <a:cs typeface="Noto Sans"/>
              </a:rPr>
              <a:t>binding 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between </a:t>
            </a: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pod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Service  Account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and the</a:t>
            </a:r>
            <a:r>
              <a:rPr sz="2800" spc="-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PSP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0032" y="1127760"/>
            <a:ext cx="6521196" cy="4393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7870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/>
              <a:t>Kubernetes </a:t>
            </a:r>
            <a:r>
              <a:rPr sz="4000" spc="-30" dirty="0"/>
              <a:t>Security</a:t>
            </a:r>
            <a:r>
              <a:rPr sz="4000" spc="-190" dirty="0"/>
              <a:t> </a:t>
            </a:r>
            <a:r>
              <a:rPr sz="4000" spc="50" dirty="0"/>
              <a:t>Framework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281" y="830580"/>
          <a:ext cx="11939905" cy="5455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R="1739264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Build</a:t>
                      </a:r>
                      <a:endParaRPr sz="2800">
                        <a:latin typeface="Noto Sans"/>
                        <a:cs typeface="Noto San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Operate</a:t>
                      </a:r>
                      <a:endParaRPr sz="2800">
                        <a:latin typeface="Noto Sans"/>
                        <a:cs typeface="Noto San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322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Container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Hosts: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Minimal</a:t>
                      </a: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OS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OS </a:t>
                      </a: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Hardening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5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CIS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Benchmarks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892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Cl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u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ster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: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RBAC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Audit Policies and</a:t>
                      </a:r>
                      <a:r>
                        <a:rPr sz="2400" spc="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7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Logging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Certificate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Management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Identity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and</a:t>
                      </a:r>
                      <a:r>
                        <a:rPr sz="2400" spc="4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Access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Kubernetes</a:t>
                      </a:r>
                      <a:r>
                        <a:rPr sz="240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upgrades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5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CIS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Benchmarks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734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Ap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lica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ion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: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1744980" indent="-342900" algn="r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342900" algn="l"/>
                        </a:tabLst>
                      </a:pPr>
                      <a:r>
                        <a:rPr sz="2400" spc="-7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Image</a:t>
                      </a:r>
                      <a:r>
                        <a:rPr sz="2400" spc="-6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scanning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7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Image</a:t>
                      </a:r>
                      <a:r>
                        <a:rPr sz="2400" spc="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Provenance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Secrets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Management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Namespaces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Access</a:t>
                      </a:r>
                      <a:r>
                        <a:rPr sz="2400" spc="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Controls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Network</a:t>
                      </a: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Policies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Resource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Quotas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Pod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Security</a:t>
                      </a:r>
                      <a:r>
                        <a:rPr sz="2400" spc="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Policy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9820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5" dirty="0"/>
              <a:t>Use </a:t>
            </a:r>
            <a:r>
              <a:rPr sz="4000" spc="90" dirty="0"/>
              <a:t>a </a:t>
            </a:r>
            <a:r>
              <a:rPr sz="4000" spc="-50" dirty="0"/>
              <a:t>policy </a:t>
            </a:r>
            <a:r>
              <a:rPr sz="4000" spc="15" dirty="0"/>
              <a:t>engine </a:t>
            </a:r>
            <a:r>
              <a:rPr sz="4000" spc="114" dirty="0"/>
              <a:t>to </a:t>
            </a:r>
            <a:r>
              <a:rPr sz="4000" spc="85" dirty="0"/>
              <a:t>audit </a:t>
            </a:r>
            <a:r>
              <a:rPr sz="4000" spc="75" dirty="0"/>
              <a:t>and</a:t>
            </a:r>
            <a:r>
              <a:rPr sz="4000" spc="-785" dirty="0"/>
              <a:t> </a:t>
            </a:r>
            <a:r>
              <a:rPr sz="4000" spc="25" dirty="0"/>
              <a:t>enforce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367271" y="961644"/>
            <a:ext cx="5590032" cy="5228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091" y="1012393"/>
            <a:ext cx="5370195" cy="36480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1943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Pod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Security Policies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are 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tricky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to</a:t>
            </a:r>
            <a:r>
              <a:rPr sz="3200" spc="1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55" dirty="0">
                <a:solidFill>
                  <a:srgbClr val="1E345D"/>
                </a:solidFill>
                <a:latin typeface="Noto Sans"/>
                <a:cs typeface="Noto Sans"/>
              </a:rPr>
              <a:t>manage</a:t>
            </a:r>
            <a:endParaRPr sz="32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4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Require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role </a:t>
            </a:r>
            <a:r>
              <a:rPr sz="2800" spc="-40" dirty="0">
                <a:solidFill>
                  <a:srgbClr val="1E345D"/>
                </a:solidFill>
                <a:latin typeface="Noto Sans"/>
                <a:cs typeface="Noto Sans"/>
              </a:rPr>
              <a:t>binding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to</a:t>
            </a:r>
            <a:r>
              <a:rPr sz="2800" spc="7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SA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Applied in alphabetical</a:t>
            </a:r>
            <a:r>
              <a:rPr sz="2800" spc="-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order</a:t>
            </a:r>
            <a:endParaRPr sz="2800">
              <a:latin typeface="Noto Sans"/>
              <a:cs typeface="Noto Sans"/>
            </a:endParaRPr>
          </a:p>
          <a:p>
            <a:pPr marL="241300" marR="1017269" indent="-228600">
              <a:lnSpc>
                <a:spcPts val="3460"/>
              </a:lnSpc>
              <a:spcBef>
                <a:spcPts val="242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Kyverno supports 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enforcement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of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the 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important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PSP</a:t>
            </a:r>
            <a:r>
              <a:rPr sz="3200" spc="-5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checks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object 5"/>
          <p:cNvSpPr txBox="1"/>
          <p:nvPr/>
        </p:nvSpPr>
        <p:spPr>
          <a:xfrm>
            <a:off x="510031" y="5502655"/>
            <a:ext cx="529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3"/>
              </a:rPr>
              <a:t>https://github.com/nirmata/kyverno/tree/master/ </a:t>
            </a:r>
            <a:r>
              <a:rPr sz="1800" spc="-15" dirty="0">
                <a:solidFill>
                  <a:srgbClr val="4579E3"/>
                </a:solidFill>
                <a:latin typeface="Noto Sans"/>
                <a:cs typeface="Noto Sans"/>
                <a:hlinkClick r:id="rId3"/>
              </a:rPr>
              <a:t> </a:t>
            </a: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3"/>
              </a:rPr>
              <a:t>examples/best_practices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7870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0" dirty="0"/>
              <a:t>Kubernetes </a:t>
            </a:r>
            <a:r>
              <a:rPr sz="4000" spc="-30" dirty="0"/>
              <a:t>Security</a:t>
            </a:r>
            <a:r>
              <a:rPr sz="4000" spc="-190" dirty="0"/>
              <a:t> </a:t>
            </a:r>
            <a:r>
              <a:rPr sz="4000" spc="50" dirty="0"/>
              <a:t>Framework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8281" y="830580"/>
          <a:ext cx="11939905" cy="5455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0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3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33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R="1739264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Build</a:t>
                      </a:r>
                      <a:endParaRPr sz="2800">
                        <a:latin typeface="Noto Sans"/>
                        <a:cs typeface="Noto San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800" b="1" spc="-1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Operate</a:t>
                      </a:r>
                      <a:endParaRPr sz="2800">
                        <a:latin typeface="Noto Sans"/>
                        <a:cs typeface="Noto San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322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Container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Hosts: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Minimal</a:t>
                      </a: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OS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OS </a:t>
                      </a: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Hardening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15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5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CIS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Benchmarks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4892"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Cl</a:t>
                      </a:r>
                      <a:r>
                        <a:rPr sz="2400" b="1" spc="-1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u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ster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: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434340" indent="-34353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RBAC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Audit Policies and</a:t>
                      </a:r>
                      <a:r>
                        <a:rPr sz="2400" spc="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7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Logging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340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4975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Certificate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Management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Identity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and</a:t>
                      </a:r>
                      <a:r>
                        <a:rPr sz="2400" spc="4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Access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Kubernetes</a:t>
                      </a:r>
                      <a:r>
                        <a:rPr sz="240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upgrades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5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CIS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Benchmarks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1734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Ap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lica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t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ion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s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Noto Sans"/>
                          <a:cs typeface="Noto Sans"/>
                        </a:rPr>
                        <a:t>: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D549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1744980" indent="-342900" algn="r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342900" algn="l"/>
                        </a:tabLst>
                      </a:pPr>
                      <a:r>
                        <a:rPr sz="2400" spc="-7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Image</a:t>
                      </a:r>
                      <a:r>
                        <a:rPr sz="2400" spc="-6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scanning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220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7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Image</a:t>
                      </a:r>
                      <a:r>
                        <a:rPr sz="2400" spc="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Provenance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Secrets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3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Management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Namespaces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Access</a:t>
                      </a:r>
                      <a:r>
                        <a:rPr sz="2400" spc="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Controls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Network</a:t>
                      </a: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Policies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2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Resource</a:t>
                      </a:r>
                      <a:r>
                        <a:rPr sz="2400" spc="-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Quotas</a:t>
                      </a:r>
                      <a:endParaRPr sz="2400">
                        <a:latin typeface="Noto Sans"/>
                        <a:cs typeface="Noto Sans"/>
                      </a:endParaRPr>
                    </a:p>
                    <a:p>
                      <a:pPr marL="434975" indent="-343535">
                        <a:lnSpc>
                          <a:spcPct val="100000"/>
                        </a:lnSpc>
                        <a:buFont typeface="Wingdings"/>
                        <a:buChar char=""/>
                        <a:tabLst>
                          <a:tab pos="435609" algn="l"/>
                        </a:tabLst>
                      </a:pPr>
                      <a:r>
                        <a:rPr sz="2400" spc="-10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Pod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Security</a:t>
                      </a:r>
                      <a:r>
                        <a:rPr sz="2400" spc="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 </a:t>
                      </a:r>
                      <a:r>
                        <a:rPr sz="2400" spc="-15" dirty="0">
                          <a:solidFill>
                            <a:srgbClr val="1E345D"/>
                          </a:solidFill>
                          <a:latin typeface="Noto Sans"/>
                          <a:cs typeface="Noto Sans"/>
                        </a:rPr>
                        <a:t>Policy</a:t>
                      </a:r>
                      <a:endParaRPr sz="2400">
                        <a:latin typeface="Noto Sans"/>
                        <a:cs typeface="Noto Sans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1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466332" y="3262884"/>
            <a:ext cx="5299075" cy="3284220"/>
          </a:xfrm>
          <a:custGeom>
            <a:avLst/>
            <a:gdLst/>
            <a:ahLst/>
            <a:cxnLst/>
            <a:rect l="l" t="t" r="r" b="b"/>
            <a:pathLst>
              <a:path w="5299075" h="3284220">
                <a:moveTo>
                  <a:pt x="0" y="1642109"/>
                </a:moveTo>
                <a:lnTo>
                  <a:pt x="2581" y="1568964"/>
                </a:lnTo>
                <a:lnTo>
                  <a:pt x="10253" y="1496638"/>
                </a:lnTo>
                <a:lnTo>
                  <a:pt x="22909" y="1425197"/>
                </a:lnTo>
                <a:lnTo>
                  <a:pt x="40441" y="1354710"/>
                </a:lnTo>
                <a:lnTo>
                  <a:pt x="62740" y="1285242"/>
                </a:lnTo>
                <a:lnTo>
                  <a:pt x="89700" y="1216860"/>
                </a:lnTo>
                <a:lnTo>
                  <a:pt x="121213" y="1149631"/>
                </a:lnTo>
                <a:lnTo>
                  <a:pt x="157170" y="1083623"/>
                </a:lnTo>
                <a:lnTo>
                  <a:pt x="197465" y="1018900"/>
                </a:lnTo>
                <a:lnTo>
                  <a:pt x="219206" y="987042"/>
                </a:lnTo>
                <a:lnTo>
                  <a:pt x="241990" y="955531"/>
                </a:lnTo>
                <a:lnTo>
                  <a:pt x="265804" y="924375"/>
                </a:lnTo>
                <a:lnTo>
                  <a:pt x="290636" y="893582"/>
                </a:lnTo>
                <a:lnTo>
                  <a:pt x="316471" y="863161"/>
                </a:lnTo>
                <a:lnTo>
                  <a:pt x="343297" y="833120"/>
                </a:lnTo>
                <a:lnTo>
                  <a:pt x="371099" y="803467"/>
                </a:lnTo>
                <a:lnTo>
                  <a:pt x="399864" y="774211"/>
                </a:lnTo>
                <a:lnTo>
                  <a:pt x="429579" y="745360"/>
                </a:lnTo>
                <a:lnTo>
                  <a:pt x="460230" y="716922"/>
                </a:lnTo>
                <a:lnTo>
                  <a:pt x="491804" y="688907"/>
                </a:lnTo>
                <a:lnTo>
                  <a:pt x="524287" y="661321"/>
                </a:lnTo>
                <a:lnTo>
                  <a:pt x="557666" y="634174"/>
                </a:lnTo>
                <a:lnTo>
                  <a:pt x="591928" y="607473"/>
                </a:lnTo>
                <a:lnTo>
                  <a:pt x="627059" y="581228"/>
                </a:lnTo>
                <a:lnTo>
                  <a:pt x="663045" y="555446"/>
                </a:lnTo>
                <a:lnTo>
                  <a:pt x="699873" y="530136"/>
                </a:lnTo>
                <a:lnTo>
                  <a:pt x="737529" y="505306"/>
                </a:lnTo>
                <a:lnTo>
                  <a:pt x="776001" y="480964"/>
                </a:lnTo>
                <a:lnTo>
                  <a:pt x="815275" y="457120"/>
                </a:lnTo>
                <a:lnTo>
                  <a:pt x="855336" y="433780"/>
                </a:lnTo>
                <a:lnTo>
                  <a:pt x="896173" y="410955"/>
                </a:lnTo>
                <a:lnTo>
                  <a:pt x="937770" y="388651"/>
                </a:lnTo>
                <a:lnTo>
                  <a:pt x="980116" y="366877"/>
                </a:lnTo>
                <a:lnTo>
                  <a:pt x="1023196" y="345642"/>
                </a:lnTo>
                <a:lnTo>
                  <a:pt x="1066997" y="324953"/>
                </a:lnTo>
                <a:lnTo>
                  <a:pt x="1111505" y="304820"/>
                </a:lnTo>
                <a:lnTo>
                  <a:pt x="1156707" y="285251"/>
                </a:lnTo>
                <a:lnTo>
                  <a:pt x="1202590" y="266253"/>
                </a:lnTo>
                <a:lnTo>
                  <a:pt x="1249139" y="247836"/>
                </a:lnTo>
                <a:lnTo>
                  <a:pt x="1296343" y="230007"/>
                </a:lnTo>
                <a:lnTo>
                  <a:pt x="1344186" y="212776"/>
                </a:lnTo>
                <a:lnTo>
                  <a:pt x="1392656" y="196149"/>
                </a:lnTo>
                <a:lnTo>
                  <a:pt x="1441740" y="180137"/>
                </a:lnTo>
                <a:lnTo>
                  <a:pt x="1491423" y="164746"/>
                </a:lnTo>
                <a:lnTo>
                  <a:pt x="1541692" y="149986"/>
                </a:lnTo>
                <a:lnTo>
                  <a:pt x="1592534" y="135864"/>
                </a:lnTo>
                <a:lnTo>
                  <a:pt x="1643936" y="122389"/>
                </a:lnTo>
                <a:lnTo>
                  <a:pt x="1695883" y="109570"/>
                </a:lnTo>
                <a:lnTo>
                  <a:pt x="1748363" y="97415"/>
                </a:lnTo>
                <a:lnTo>
                  <a:pt x="1801362" y="85931"/>
                </a:lnTo>
                <a:lnTo>
                  <a:pt x="1854867" y="75128"/>
                </a:lnTo>
                <a:lnTo>
                  <a:pt x="1908864" y="65014"/>
                </a:lnTo>
                <a:lnTo>
                  <a:pt x="1963339" y="55597"/>
                </a:lnTo>
                <a:lnTo>
                  <a:pt x="2018279" y="46885"/>
                </a:lnTo>
                <a:lnTo>
                  <a:pt x="2073671" y="38887"/>
                </a:lnTo>
                <a:lnTo>
                  <a:pt x="2129501" y="31611"/>
                </a:lnTo>
                <a:lnTo>
                  <a:pt x="2185756" y="25065"/>
                </a:lnTo>
                <a:lnTo>
                  <a:pt x="2242423" y="19259"/>
                </a:lnTo>
                <a:lnTo>
                  <a:pt x="2299487" y="14199"/>
                </a:lnTo>
                <a:lnTo>
                  <a:pt x="2356936" y="9895"/>
                </a:lnTo>
                <a:lnTo>
                  <a:pt x="2414755" y="6355"/>
                </a:lnTo>
                <a:lnTo>
                  <a:pt x="2472932" y="3587"/>
                </a:lnTo>
                <a:lnTo>
                  <a:pt x="2531453" y="1599"/>
                </a:lnTo>
                <a:lnTo>
                  <a:pt x="2590305" y="401"/>
                </a:lnTo>
                <a:lnTo>
                  <a:pt x="2649473" y="0"/>
                </a:lnTo>
                <a:lnTo>
                  <a:pt x="2708642" y="401"/>
                </a:lnTo>
                <a:lnTo>
                  <a:pt x="2767494" y="1599"/>
                </a:lnTo>
                <a:lnTo>
                  <a:pt x="2826015" y="3587"/>
                </a:lnTo>
                <a:lnTo>
                  <a:pt x="2884192" y="6355"/>
                </a:lnTo>
                <a:lnTo>
                  <a:pt x="2942011" y="9895"/>
                </a:lnTo>
                <a:lnTo>
                  <a:pt x="2999460" y="14199"/>
                </a:lnTo>
                <a:lnTo>
                  <a:pt x="3056524" y="19259"/>
                </a:lnTo>
                <a:lnTo>
                  <a:pt x="3113191" y="25065"/>
                </a:lnTo>
                <a:lnTo>
                  <a:pt x="3169446" y="31611"/>
                </a:lnTo>
                <a:lnTo>
                  <a:pt x="3225276" y="38887"/>
                </a:lnTo>
                <a:lnTo>
                  <a:pt x="3280668" y="46885"/>
                </a:lnTo>
                <a:lnTo>
                  <a:pt x="3335608" y="55597"/>
                </a:lnTo>
                <a:lnTo>
                  <a:pt x="3390083" y="65014"/>
                </a:lnTo>
                <a:lnTo>
                  <a:pt x="3444080" y="75128"/>
                </a:lnTo>
                <a:lnTo>
                  <a:pt x="3497585" y="85931"/>
                </a:lnTo>
                <a:lnTo>
                  <a:pt x="3550584" y="97415"/>
                </a:lnTo>
                <a:lnTo>
                  <a:pt x="3603064" y="109570"/>
                </a:lnTo>
                <a:lnTo>
                  <a:pt x="3655011" y="122389"/>
                </a:lnTo>
                <a:lnTo>
                  <a:pt x="3706413" y="135864"/>
                </a:lnTo>
                <a:lnTo>
                  <a:pt x="3757255" y="149986"/>
                </a:lnTo>
                <a:lnTo>
                  <a:pt x="3807524" y="164746"/>
                </a:lnTo>
                <a:lnTo>
                  <a:pt x="3857207" y="180137"/>
                </a:lnTo>
                <a:lnTo>
                  <a:pt x="3906291" y="196149"/>
                </a:lnTo>
                <a:lnTo>
                  <a:pt x="3954761" y="212776"/>
                </a:lnTo>
                <a:lnTo>
                  <a:pt x="4002604" y="230007"/>
                </a:lnTo>
                <a:lnTo>
                  <a:pt x="4049808" y="247836"/>
                </a:lnTo>
                <a:lnTo>
                  <a:pt x="4096357" y="266253"/>
                </a:lnTo>
                <a:lnTo>
                  <a:pt x="4142240" y="285251"/>
                </a:lnTo>
                <a:lnTo>
                  <a:pt x="4187442" y="304820"/>
                </a:lnTo>
                <a:lnTo>
                  <a:pt x="4231950" y="324953"/>
                </a:lnTo>
                <a:lnTo>
                  <a:pt x="4275751" y="345642"/>
                </a:lnTo>
                <a:lnTo>
                  <a:pt x="4318831" y="366877"/>
                </a:lnTo>
                <a:lnTo>
                  <a:pt x="4361177" y="388651"/>
                </a:lnTo>
                <a:lnTo>
                  <a:pt x="4402774" y="410955"/>
                </a:lnTo>
                <a:lnTo>
                  <a:pt x="4443611" y="433780"/>
                </a:lnTo>
                <a:lnTo>
                  <a:pt x="4483672" y="457120"/>
                </a:lnTo>
                <a:lnTo>
                  <a:pt x="4522946" y="480964"/>
                </a:lnTo>
                <a:lnTo>
                  <a:pt x="4561418" y="505306"/>
                </a:lnTo>
                <a:lnTo>
                  <a:pt x="4599074" y="530136"/>
                </a:lnTo>
                <a:lnTo>
                  <a:pt x="4635902" y="555446"/>
                </a:lnTo>
                <a:lnTo>
                  <a:pt x="4671888" y="581228"/>
                </a:lnTo>
                <a:lnTo>
                  <a:pt x="4707019" y="607473"/>
                </a:lnTo>
                <a:lnTo>
                  <a:pt x="4741281" y="634174"/>
                </a:lnTo>
                <a:lnTo>
                  <a:pt x="4774660" y="661321"/>
                </a:lnTo>
                <a:lnTo>
                  <a:pt x="4807143" y="688907"/>
                </a:lnTo>
                <a:lnTo>
                  <a:pt x="4838717" y="716922"/>
                </a:lnTo>
                <a:lnTo>
                  <a:pt x="4869368" y="745360"/>
                </a:lnTo>
                <a:lnTo>
                  <a:pt x="4899083" y="774211"/>
                </a:lnTo>
                <a:lnTo>
                  <a:pt x="4927848" y="803467"/>
                </a:lnTo>
                <a:lnTo>
                  <a:pt x="4955650" y="833120"/>
                </a:lnTo>
                <a:lnTo>
                  <a:pt x="4982476" y="863161"/>
                </a:lnTo>
                <a:lnTo>
                  <a:pt x="5008311" y="893582"/>
                </a:lnTo>
                <a:lnTo>
                  <a:pt x="5033143" y="924375"/>
                </a:lnTo>
                <a:lnTo>
                  <a:pt x="5056957" y="955531"/>
                </a:lnTo>
                <a:lnTo>
                  <a:pt x="5079741" y="987042"/>
                </a:lnTo>
                <a:lnTo>
                  <a:pt x="5101482" y="1018900"/>
                </a:lnTo>
                <a:lnTo>
                  <a:pt x="5122165" y="1051096"/>
                </a:lnTo>
                <a:lnTo>
                  <a:pt x="5160304" y="1116470"/>
                </a:lnTo>
                <a:lnTo>
                  <a:pt x="5194053" y="1183097"/>
                </a:lnTo>
                <a:lnTo>
                  <a:pt x="5223302" y="1250911"/>
                </a:lnTo>
                <a:lnTo>
                  <a:pt x="5247946" y="1319844"/>
                </a:lnTo>
                <a:lnTo>
                  <a:pt x="5267875" y="1389830"/>
                </a:lnTo>
                <a:lnTo>
                  <a:pt x="5282982" y="1460803"/>
                </a:lnTo>
                <a:lnTo>
                  <a:pt x="5293159" y="1532694"/>
                </a:lnTo>
                <a:lnTo>
                  <a:pt x="5298300" y="1605438"/>
                </a:lnTo>
                <a:lnTo>
                  <a:pt x="5298947" y="1642109"/>
                </a:lnTo>
                <a:lnTo>
                  <a:pt x="5298300" y="1678781"/>
                </a:lnTo>
                <a:lnTo>
                  <a:pt x="5293159" y="1751525"/>
                </a:lnTo>
                <a:lnTo>
                  <a:pt x="5282982" y="1823416"/>
                </a:lnTo>
                <a:lnTo>
                  <a:pt x="5267875" y="1894389"/>
                </a:lnTo>
                <a:lnTo>
                  <a:pt x="5247946" y="1964375"/>
                </a:lnTo>
                <a:lnTo>
                  <a:pt x="5223302" y="2033308"/>
                </a:lnTo>
                <a:lnTo>
                  <a:pt x="5194053" y="2101122"/>
                </a:lnTo>
                <a:lnTo>
                  <a:pt x="5160304" y="2167749"/>
                </a:lnTo>
                <a:lnTo>
                  <a:pt x="5122165" y="2233123"/>
                </a:lnTo>
                <a:lnTo>
                  <a:pt x="5101482" y="2265319"/>
                </a:lnTo>
                <a:lnTo>
                  <a:pt x="5079741" y="2297177"/>
                </a:lnTo>
                <a:lnTo>
                  <a:pt x="5056957" y="2328688"/>
                </a:lnTo>
                <a:lnTo>
                  <a:pt x="5033143" y="2359844"/>
                </a:lnTo>
                <a:lnTo>
                  <a:pt x="5008311" y="2390637"/>
                </a:lnTo>
                <a:lnTo>
                  <a:pt x="4982476" y="2421058"/>
                </a:lnTo>
                <a:lnTo>
                  <a:pt x="4955650" y="2451099"/>
                </a:lnTo>
                <a:lnTo>
                  <a:pt x="4927848" y="2480752"/>
                </a:lnTo>
                <a:lnTo>
                  <a:pt x="4899083" y="2510008"/>
                </a:lnTo>
                <a:lnTo>
                  <a:pt x="4869368" y="2538859"/>
                </a:lnTo>
                <a:lnTo>
                  <a:pt x="4838717" y="2567297"/>
                </a:lnTo>
                <a:lnTo>
                  <a:pt x="4807143" y="2595312"/>
                </a:lnTo>
                <a:lnTo>
                  <a:pt x="4774660" y="2622898"/>
                </a:lnTo>
                <a:lnTo>
                  <a:pt x="4741281" y="2650045"/>
                </a:lnTo>
                <a:lnTo>
                  <a:pt x="4707019" y="2676746"/>
                </a:lnTo>
                <a:lnTo>
                  <a:pt x="4671888" y="2702991"/>
                </a:lnTo>
                <a:lnTo>
                  <a:pt x="4635902" y="2728773"/>
                </a:lnTo>
                <a:lnTo>
                  <a:pt x="4599074" y="2754083"/>
                </a:lnTo>
                <a:lnTo>
                  <a:pt x="4561418" y="2778913"/>
                </a:lnTo>
                <a:lnTo>
                  <a:pt x="4522946" y="2803255"/>
                </a:lnTo>
                <a:lnTo>
                  <a:pt x="4483672" y="2827099"/>
                </a:lnTo>
                <a:lnTo>
                  <a:pt x="4443611" y="2850439"/>
                </a:lnTo>
                <a:lnTo>
                  <a:pt x="4402774" y="2873264"/>
                </a:lnTo>
                <a:lnTo>
                  <a:pt x="4361177" y="2895568"/>
                </a:lnTo>
                <a:lnTo>
                  <a:pt x="4318831" y="2917342"/>
                </a:lnTo>
                <a:lnTo>
                  <a:pt x="4275751" y="2938577"/>
                </a:lnTo>
                <a:lnTo>
                  <a:pt x="4231950" y="2959266"/>
                </a:lnTo>
                <a:lnTo>
                  <a:pt x="4187442" y="2979399"/>
                </a:lnTo>
                <a:lnTo>
                  <a:pt x="4142240" y="2998968"/>
                </a:lnTo>
                <a:lnTo>
                  <a:pt x="4096357" y="3017966"/>
                </a:lnTo>
                <a:lnTo>
                  <a:pt x="4049808" y="3036383"/>
                </a:lnTo>
                <a:lnTo>
                  <a:pt x="4002604" y="3054212"/>
                </a:lnTo>
                <a:lnTo>
                  <a:pt x="3954761" y="3071443"/>
                </a:lnTo>
                <a:lnTo>
                  <a:pt x="3906291" y="3088070"/>
                </a:lnTo>
                <a:lnTo>
                  <a:pt x="3857207" y="3104082"/>
                </a:lnTo>
                <a:lnTo>
                  <a:pt x="3807524" y="3119473"/>
                </a:lnTo>
                <a:lnTo>
                  <a:pt x="3757255" y="3134233"/>
                </a:lnTo>
                <a:lnTo>
                  <a:pt x="3706413" y="3148355"/>
                </a:lnTo>
                <a:lnTo>
                  <a:pt x="3655011" y="3161830"/>
                </a:lnTo>
                <a:lnTo>
                  <a:pt x="3603064" y="3174649"/>
                </a:lnTo>
                <a:lnTo>
                  <a:pt x="3550584" y="3186804"/>
                </a:lnTo>
                <a:lnTo>
                  <a:pt x="3497585" y="3198288"/>
                </a:lnTo>
                <a:lnTo>
                  <a:pt x="3444080" y="3209091"/>
                </a:lnTo>
                <a:lnTo>
                  <a:pt x="3390083" y="3219205"/>
                </a:lnTo>
                <a:lnTo>
                  <a:pt x="3335608" y="3228622"/>
                </a:lnTo>
                <a:lnTo>
                  <a:pt x="3280668" y="3237334"/>
                </a:lnTo>
                <a:lnTo>
                  <a:pt x="3225276" y="3245332"/>
                </a:lnTo>
                <a:lnTo>
                  <a:pt x="3169446" y="3252608"/>
                </a:lnTo>
                <a:lnTo>
                  <a:pt x="3113191" y="3259154"/>
                </a:lnTo>
                <a:lnTo>
                  <a:pt x="3056524" y="3264960"/>
                </a:lnTo>
                <a:lnTo>
                  <a:pt x="2999460" y="3270020"/>
                </a:lnTo>
                <a:lnTo>
                  <a:pt x="2942011" y="3274324"/>
                </a:lnTo>
                <a:lnTo>
                  <a:pt x="2884192" y="3277864"/>
                </a:lnTo>
                <a:lnTo>
                  <a:pt x="2826015" y="3280632"/>
                </a:lnTo>
                <a:lnTo>
                  <a:pt x="2767494" y="3282620"/>
                </a:lnTo>
                <a:lnTo>
                  <a:pt x="2708642" y="3283818"/>
                </a:lnTo>
                <a:lnTo>
                  <a:pt x="2649473" y="3284219"/>
                </a:lnTo>
                <a:lnTo>
                  <a:pt x="2590305" y="3283818"/>
                </a:lnTo>
                <a:lnTo>
                  <a:pt x="2531453" y="3282620"/>
                </a:lnTo>
                <a:lnTo>
                  <a:pt x="2472932" y="3280632"/>
                </a:lnTo>
                <a:lnTo>
                  <a:pt x="2414755" y="3277864"/>
                </a:lnTo>
                <a:lnTo>
                  <a:pt x="2356936" y="3274324"/>
                </a:lnTo>
                <a:lnTo>
                  <a:pt x="2299487" y="3270020"/>
                </a:lnTo>
                <a:lnTo>
                  <a:pt x="2242423" y="3264960"/>
                </a:lnTo>
                <a:lnTo>
                  <a:pt x="2185756" y="3259154"/>
                </a:lnTo>
                <a:lnTo>
                  <a:pt x="2129501" y="3252608"/>
                </a:lnTo>
                <a:lnTo>
                  <a:pt x="2073671" y="3245332"/>
                </a:lnTo>
                <a:lnTo>
                  <a:pt x="2018279" y="3237334"/>
                </a:lnTo>
                <a:lnTo>
                  <a:pt x="1963339" y="3228622"/>
                </a:lnTo>
                <a:lnTo>
                  <a:pt x="1908864" y="3219205"/>
                </a:lnTo>
                <a:lnTo>
                  <a:pt x="1854867" y="3209091"/>
                </a:lnTo>
                <a:lnTo>
                  <a:pt x="1801362" y="3198288"/>
                </a:lnTo>
                <a:lnTo>
                  <a:pt x="1748363" y="3186804"/>
                </a:lnTo>
                <a:lnTo>
                  <a:pt x="1695883" y="3174649"/>
                </a:lnTo>
                <a:lnTo>
                  <a:pt x="1643936" y="3161830"/>
                </a:lnTo>
                <a:lnTo>
                  <a:pt x="1592534" y="3148355"/>
                </a:lnTo>
                <a:lnTo>
                  <a:pt x="1541692" y="3134233"/>
                </a:lnTo>
                <a:lnTo>
                  <a:pt x="1491423" y="3119473"/>
                </a:lnTo>
                <a:lnTo>
                  <a:pt x="1441740" y="3104082"/>
                </a:lnTo>
                <a:lnTo>
                  <a:pt x="1392656" y="3088070"/>
                </a:lnTo>
                <a:lnTo>
                  <a:pt x="1344186" y="3071443"/>
                </a:lnTo>
                <a:lnTo>
                  <a:pt x="1296343" y="3054212"/>
                </a:lnTo>
                <a:lnTo>
                  <a:pt x="1249139" y="3036383"/>
                </a:lnTo>
                <a:lnTo>
                  <a:pt x="1202590" y="3017966"/>
                </a:lnTo>
                <a:lnTo>
                  <a:pt x="1156707" y="2998968"/>
                </a:lnTo>
                <a:lnTo>
                  <a:pt x="1111505" y="2979399"/>
                </a:lnTo>
                <a:lnTo>
                  <a:pt x="1066997" y="2959266"/>
                </a:lnTo>
                <a:lnTo>
                  <a:pt x="1023196" y="2938577"/>
                </a:lnTo>
                <a:lnTo>
                  <a:pt x="980116" y="2917342"/>
                </a:lnTo>
                <a:lnTo>
                  <a:pt x="937770" y="2895568"/>
                </a:lnTo>
                <a:lnTo>
                  <a:pt x="896173" y="2873264"/>
                </a:lnTo>
                <a:lnTo>
                  <a:pt x="855336" y="2850439"/>
                </a:lnTo>
                <a:lnTo>
                  <a:pt x="815275" y="2827099"/>
                </a:lnTo>
                <a:lnTo>
                  <a:pt x="776001" y="2803255"/>
                </a:lnTo>
                <a:lnTo>
                  <a:pt x="737529" y="2778913"/>
                </a:lnTo>
                <a:lnTo>
                  <a:pt x="699873" y="2754083"/>
                </a:lnTo>
                <a:lnTo>
                  <a:pt x="663045" y="2728773"/>
                </a:lnTo>
                <a:lnTo>
                  <a:pt x="627059" y="2702991"/>
                </a:lnTo>
                <a:lnTo>
                  <a:pt x="591928" y="2676746"/>
                </a:lnTo>
                <a:lnTo>
                  <a:pt x="557666" y="2650045"/>
                </a:lnTo>
                <a:lnTo>
                  <a:pt x="524287" y="2622898"/>
                </a:lnTo>
                <a:lnTo>
                  <a:pt x="491804" y="2595312"/>
                </a:lnTo>
                <a:lnTo>
                  <a:pt x="460230" y="2567297"/>
                </a:lnTo>
                <a:lnTo>
                  <a:pt x="429579" y="2538859"/>
                </a:lnTo>
                <a:lnTo>
                  <a:pt x="399864" y="2510008"/>
                </a:lnTo>
                <a:lnTo>
                  <a:pt x="371099" y="2480752"/>
                </a:lnTo>
                <a:lnTo>
                  <a:pt x="343297" y="2451099"/>
                </a:lnTo>
                <a:lnTo>
                  <a:pt x="316471" y="2421058"/>
                </a:lnTo>
                <a:lnTo>
                  <a:pt x="290636" y="2390637"/>
                </a:lnTo>
                <a:lnTo>
                  <a:pt x="265804" y="2359844"/>
                </a:lnTo>
                <a:lnTo>
                  <a:pt x="241990" y="2328688"/>
                </a:lnTo>
                <a:lnTo>
                  <a:pt x="219206" y="2297177"/>
                </a:lnTo>
                <a:lnTo>
                  <a:pt x="197465" y="2265319"/>
                </a:lnTo>
                <a:lnTo>
                  <a:pt x="176782" y="2233123"/>
                </a:lnTo>
                <a:lnTo>
                  <a:pt x="138643" y="2167749"/>
                </a:lnTo>
                <a:lnTo>
                  <a:pt x="104894" y="2101122"/>
                </a:lnTo>
                <a:lnTo>
                  <a:pt x="75645" y="2033308"/>
                </a:lnTo>
                <a:lnTo>
                  <a:pt x="51001" y="1964375"/>
                </a:lnTo>
                <a:lnTo>
                  <a:pt x="31072" y="1894389"/>
                </a:lnTo>
                <a:lnTo>
                  <a:pt x="15965" y="1823416"/>
                </a:lnTo>
                <a:lnTo>
                  <a:pt x="5788" y="1751525"/>
                </a:lnTo>
                <a:lnTo>
                  <a:pt x="647" y="1678781"/>
                </a:lnTo>
                <a:lnTo>
                  <a:pt x="0" y="1642109"/>
                </a:lnTo>
                <a:close/>
              </a:path>
            </a:pathLst>
          </a:custGeom>
          <a:ln w="76200">
            <a:solidFill>
              <a:srgbClr val="FF57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45339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0" dirty="0"/>
              <a:t>Image</a:t>
            </a:r>
            <a:r>
              <a:rPr sz="4000" spc="-140" dirty="0"/>
              <a:t> </a:t>
            </a:r>
            <a:r>
              <a:rPr sz="4000" spc="-15" dirty="0"/>
              <a:t>Provenance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091" y="881793"/>
            <a:ext cx="11441430" cy="361442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95" dirty="0">
                <a:solidFill>
                  <a:srgbClr val="1E345D"/>
                </a:solidFill>
                <a:latin typeface="Noto Sans"/>
                <a:cs typeface="Noto Sans"/>
              </a:rPr>
              <a:t>Image </a:t>
            </a:r>
            <a:r>
              <a:rPr sz="3200" spc="-40" dirty="0">
                <a:solidFill>
                  <a:srgbClr val="1E345D"/>
                </a:solidFill>
                <a:latin typeface="Noto Sans"/>
                <a:cs typeface="Noto Sans"/>
              </a:rPr>
              <a:t>scanning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checks </a:t>
            </a:r>
            <a:r>
              <a:rPr sz="3200" spc="-50" dirty="0">
                <a:solidFill>
                  <a:srgbClr val="1E345D"/>
                </a:solidFill>
                <a:latin typeface="Noto Sans"/>
                <a:cs typeface="Noto Sans"/>
              </a:rPr>
              <a:t>images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for</a:t>
            </a:r>
            <a:r>
              <a:rPr sz="3200" spc="16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vulnerabilities</a:t>
            </a:r>
            <a:endParaRPr sz="3200">
              <a:latin typeface="Noto Sans"/>
              <a:cs typeface="Noto Sans"/>
            </a:endParaRPr>
          </a:p>
          <a:p>
            <a:pPr marL="584200" marR="5080" indent="-285750">
              <a:lnSpc>
                <a:spcPts val="3020"/>
              </a:lnSpc>
              <a:spcBef>
                <a:spcPts val="1275"/>
              </a:spcBef>
            </a:pPr>
            <a:r>
              <a:rPr sz="2800" spc="-5" dirty="0">
                <a:solidFill>
                  <a:srgbClr val="1E345D"/>
                </a:solidFill>
                <a:latin typeface="Courier New"/>
                <a:cs typeface="Courier New"/>
              </a:rPr>
              <a:t>o</a:t>
            </a:r>
            <a:r>
              <a:rPr sz="2800" spc="-765" dirty="0">
                <a:solidFill>
                  <a:srgbClr val="1E345D"/>
                </a:solidFill>
                <a:latin typeface="Courier New"/>
                <a:cs typeface="Courier New"/>
              </a:rPr>
              <a:t> </a:t>
            </a:r>
            <a:r>
              <a:rPr sz="2800" spc="-40" dirty="0">
                <a:solidFill>
                  <a:srgbClr val="1E345D"/>
                </a:solidFill>
                <a:latin typeface="Noto Sans"/>
                <a:cs typeface="Noto Sans"/>
              </a:rPr>
              <a:t>Ideally </a:t>
            </a: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done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when the </a:t>
            </a: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image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is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built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and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before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it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is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accepted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into 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the </a:t>
            </a: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image</a:t>
            </a:r>
            <a:r>
              <a:rPr sz="2800" spc="1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registry</a:t>
            </a:r>
            <a:endParaRPr sz="2800">
              <a:latin typeface="Noto Sans"/>
              <a:cs typeface="Noto Sans"/>
            </a:endParaRPr>
          </a:p>
          <a:p>
            <a:pPr marL="241300" indent="-228600">
              <a:lnSpc>
                <a:spcPct val="100000"/>
              </a:lnSpc>
              <a:spcBef>
                <a:spcPts val="19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95" dirty="0">
                <a:solidFill>
                  <a:srgbClr val="1E345D"/>
                </a:solidFill>
                <a:latin typeface="Noto Sans"/>
                <a:cs typeface="Noto Sans"/>
              </a:rPr>
              <a:t>Image</a:t>
            </a:r>
            <a:r>
              <a:rPr sz="3200" spc="-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provenance</a:t>
            </a:r>
            <a:endParaRPr sz="3200">
              <a:latin typeface="Noto Sans"/>
              <a:cs typeface="Noto Sans"/>
            </a:endParaRPr>
          </a:p>
          <a:p>
            <a:pPr marL="814069" lvl="1" indent="-515620">
              <a:lnSpc>
                <a:spcPct val="100000"/>
              </a:lnSpc>
              <a:spcBef>
                <a:spcPts val="149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Confirms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that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image being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deployed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is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from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 trusted</a:t>
            </a:r>
            <a:r>
              <a:rPr sz="2800" spc="27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source</a:t>
            </a:r>
            <a:endParaRPr sz="2800">
              <a:latin typeface="Noto Sans"/>
              <a:cs typeface="Noto Sans"/>
            </a:endParaRPr>
          </a:p>
          <a:p>
            <a:pPr marL="814069" lvl="1" indent="-515620">
              <a:lnSpc>
                <a:spcPct val="100000"/>
              </a:lnSpc>
              <a:spcBef>
                <a:spcPts val="206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Confirms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that </a:t>
            </a: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image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has not </a:t>
            </a: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been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not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tampered</a:t>
            </a:r>
            <a:r>
              <a:rPr sz="2800" spc="11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with</a:t>
            </a:r>
            <a:endParaRPr sz="2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7237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0" dirty="0"/>
              <a:t>Image </a:t>
            </a:r>
            <a:r>
              <a:rPr sz="4000" spc="-15" dirty="0"/>
              <a:t>Provenance </a:t>
            </a:r>
            <a:r>
              <a:rPr sz="4000" spc="-50" dirty="0"/>
              <a:t>-</a:t>
            </a:r>
            <a:r>
              <a:rPr sz="4000" spc="-285" dirty="0"/>
              <a:t> </a:t>
            </a:r>
            <a:r>
              <a:rPr sz="4000" spc="-40" dirty="0"/>
              <a:t>Solutions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091" y="881793"/>
            <a:ext cx="9210675" cy="22580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1E345D"/>
                </a:solidFill>
                <a:latin typeface="Noto Sans"/>
                <a:cs typeface="Noto Sans"/>
              </a:rPr>
              <a:t>Kubernetes</a:t>
            </a:r>
            <a:r>
              <a:rPr sz="3200" b="1" spc="-2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b="1" spc="-30" dirty="0">
                <a:solidFill>
                  <a:srgbClr val="1E345D"/>
                </a:solidFill>
                <a:latin typeface="Noto Sans"/>
                <a:cs typeface="Noto Sans"/>
              </a:rPr>
              <a:t>ImagePolicyWebhook</a:t>
            </a:r>
            <a:endParaRPr sz="32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9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40" dirty="0">
                <a:solidFill>
                  <a:srgbClr val="1E345D"/>
                </a:solidFill>
                <a:latin typeface="Noto Sans"/>
                <a:cs typeface="Noto Sans"/>
              </a:rPr>
              <a:t>Configured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as an admission</a:t>
            </a:r>
            <a:r>
              <a:rPr sz="2800" spc="6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controller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Sends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2800" spc="-55" dirty="0">
                <a:solidFill>
                  <a:srgbClr val="1E345D"/>
                </a:solidFill>
                <a:latin typeface="Noto Sans"/>
                <a:cs typeface="Noto Sans"/>
              </a:rPr>
              <a:t>ImageReview</a:t>
            </a:r>
            <a:r>
              <a:rPr sz="2800" spc="3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request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Expects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2800" spc="-60" dirty="0">
                <a:solidFill>
                  <a:srgbClr val="1E345D"/>
                </a:solidFill>
                <a:latin typeface="Noto Sans"/>
                <a:cs typeface="Noto Sans"/>
              </a:rPr>
              <a:t>ImageReview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response </a:t>
            </a: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of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accept </a:t>
            </a:r>
            <a:r>
              <a:rPr sz="2800" spc="-10" dirty="0">
                <a:solidFill>
                  <a:srgbClr val="1E345D"/>
                </a:solidFill>
                <a:latin typeface="Noto Sans"/>
                <a:cs typeface="Noto Sans"/>
              </a:rPr>
              <a:t>or</a:t>
            </a:r>
            <a:r>
              <a:rPr sz="2800" spc="18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deny</a:t>
            </a:r>
            <a:endParaRPr sz="2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7237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0" dirty="0"/>
              <a:t>Image </a:t>
            </a:r>
            <a:r>
              <a:rPr sz="4000" spc="-15" dirty="0"/>
              <a:t>Provenance </a:t>
            </a:r>
            <a:r>
              <a:rPr sz="4000" spc="-50" dirty="0"/>
              <a:t>-</a:t>
            </a:r>
            <a:r>
              <a:rPr sz="4000" spc="-285" dirty="0"/>
              <a:t> </a:t>
            </a:r>
            <a:r>
              <a:rPr sz="4000" spc="-40" dirty="0"/>
              <a:t>Solutions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091" y="881793"/>
            <a:ext cx="11680825" cy="302641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dirty="0">
                <a:solidFill>
                  <a:srgbClr val="1E345D"/>
                </a:solidFill>
                <a:latin typeface="Noto Sans"/>
                <a:cs typeface="Noto Sans"/>
              </a:rPr>
              <a:t>Portieris</a:t>
            </a:r>
            <a:endParaRPr sz="32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9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Also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admission</a:t>
            </a:r>
            <a:r>
              <a:rPr sz="2800" spc="3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controller</a:t>
            </a:r>
            <a:endParaRPr sz="2800">
              <a:latin typeface="Noto Sans"/>
              <a:cs typeface="Noto Sans"/>
            </a:endParaRPr>
          </a:p>
          <a:p>
            <a:pPr marL="584200" marR="904240" lvl="1" indent="-285750">
              <a:lnSpc>
                <a:spcPts val="3020"/>
              </a:lnSpc>
              <a:spcBef>
                <a:spcPts val="125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60" dirty="0">
                <a:solidFill>
                  <a:srgbClr val="1E345D"/>
                </a:solidFill>
                <a:latin typeface="Noto Sans"/>
                <a:cs typeface="Noto Sans"/>
              </a:rPr>
              <a:t>Integrates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with Notary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(a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content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trust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store) </a:t>
            </a:r>
            <a:r>
              <a:rPr sz="2800" spc="-5" dirty="0">
                <a:solidFill>
                  <a:srgbClr val="1E345D"/>
                </a:solidFill>
                <a:latin typeface="Noto Sans"/>
                <a:cs typeface="Noto Sans"/>
              </a:rPr>
              <a:t>–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part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of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the The  Update </a:t>
            </a:r>
            <a:r>
              <a:rPr sz="2800" spc="-35" dirty="0">
                <a:solidFill>
                  <a:srgbClr val="1E345D"/>
                </a:solidFill>
                <a:latin typeface="Noto Sans"/>
                <a:cs typeface="Noto Sans"/>
              </a:rPr>
              <a:t>Framework</a:t>
            </a:r>
            <a:r>
              <a:rPr sz="2800" spc="2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(TUF)</a:t>
            </a:r>
            <a:endParaRPr sz="2800">
              <a:latin typeface="Noto Sans"/>
              <a:cs typeface="Noto Sans"/>
            </a:endParaRPr>
          </a:p>
          <a:p>
            <a:pPr marL="584200" marR="5080" lvl="1" indent="-285750">
              <a:lnSpc>
                <a:spcPts val="3020"/>
              </a:lnSpc>
              <a:spcBef>
                <a:spcPts val="121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Provides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way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to specify </a:t>
            </a:r>
            <a:r>
              <a:rPr sz="2800" spc="-50" dirty="0">
                <a:solidFill>
                  <a:srgbClr val="1E345D"/>
                </a:solidFill>
                <a:latin typeface="Noto Sans"/>
                <a:cs typeface="Noto Sans"/>
              </a:rPr>
              <a:t>image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security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policies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at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namespace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and  cluster</a:t>
            </a:r>
            <a:r>
              <a:rPr sz="2800" spc="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level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243" y="5373725"/>
            <a:ext cx="513715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spc="-2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2"/>
              </a:rPr>
              <a:t>https://github.com/IBM/portieris </a:t>
            </a:r>
            <a:r>
              <a:rPr sz="1800" spc="-20" dirty="0">
                <a:solidFill>
                  <a:srgbClr val="4579E3"/>
                </a:solidFill>
                <a:latin typeface="Noto Sans"/>
                <a:cs typeface="Noto Sans"/>
              </a:rPr>
              <a:t> </a:t>
            </a:r>
            <a:r>
              <a:rPr sz="1800" u="sng" spc="-2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3"/>
              </a:rPr>
              <a:t>https://theupdateframework.github.io/ </a:t>
            </a:r>
            <a:r>
              <a:rPr sz="1800" spc="-20" dirty="0">
                <a:solidFill>
                  <a:srgbClr val="4579E3"/>
                </a:solidFill>
                <a:latin typeface="Noto Sans"/>
                <a:cs typeface="Noto Sans"/>
              </a:rPr>
              <a:t> </a:t>
            </a:r>
            <a:r>
              <a:rPr sz="1800" u="sng" spc="-2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4"/>
              </a:rPr>
              <a:t>https://github.com/theupdateframework/notary</a:t>
            </a:r>
            <a:endParaRPr sz="180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906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0" dirty="0"/>
              <a:t>Image </a:t>
            </a:r>
            <a:r>
              <a:rPr sz="4000" spc="-15" dirty="0"/>
              <a:t>Provenance </a:t>
            </a:r>
            <a:r>
              <a:rPr sz="4000" spc="-229" dirty="0"/>
              <a:t>– </a:t>
            </a:r>
            <a:r>
              <a:rPr sz="4000" spc="50" dirty="0"/>
              <a:t>Partial</a:t>
            </a:r>
            <a:r>
              <a:rPr sz="4000" spc="-105" dirty="0"/>
              <a:t> </a:t>
            </a:r>
            <a:r>
              <a:rPr sz="4000" spc="-40" dirty="0"/>
              <a:t>Solutions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091" y="881793"/>
            <a:ext cx="6400800" cy="22580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5" dirty="0">
                <a:solidFill>
                  <a:srgbClr val="1E345D"/>
                </a:solidFill>
                <a:latin typeface="Noto Sans"/>
                <a:cs typeface="Noto Sans"/>
              </a:rPr>
              <a:t>Kyverno</a:t>
            </a:r>
            <a:endParaRPr sz="32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9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Also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admission</a:t>
            </a:r>
            <a:r>
              <a:rPr sz="2800" spc="2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controller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Kubernetes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Native Policy</a:t>
            </a:r>
            <a:r>
              <a:rPr sz="2800" spc="3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45" dirty="0">
                <a:solidFill>
                  <a:srgbClr val="1E345D"/>
                </a:solidFill>
                <a:latin typeface="Noto Sans"/>
                <a:cs typeface="Noto Sans"/>
              </a:rPr>
              <a:t>Engine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Policies </a:t>
            </a:r>
            <a:r>
              <a:rPr sz="28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written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as </a:t>
            </a: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overlay</a:t>
            </a:r>
            <a:r>
              <a:rPr sz="2800" spc="8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rules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108" y="5646521"/>
            <a:ext cx="7258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2"/>
              </a:rPr>
              <a:t>https://kyverno.io/</a:t>
            </a:r>
            <a:endParaRPr sz="1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1800" u="sng" spc="-15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3"/>
              </a:rPr>
              <a:t>https://thenewstack.io/kyverno-kubernetes-configuration-via-policy/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6927" y="3886187"/>
            <a:ext cx="1918970" cy="1727200"/>
            <a:chOff x="566927" y="3886187"/>
            <a:chExt cx="1918970" cy="1727200"/>
          </a:xfrm>
        </p:grpSpPr>
        <p:sp>
          <p:nvSpPr>
            <p:cNvPr id="6" name="object 6"/>
            <p:cNvSpPr/>
            <p:nvPr/>
          </p:nvSpPr>
          <p:spPr>
            <a:xfrm>
              <a:off x="566927" y="3886187"/>
              <a:ext cx="1918716" cy="17266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8367" y="3939539"/>
              <a:ext cx="1816608" cy="1624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704076" y="1223772"/>
            <a:ext cx="5274564" cy="3945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56845"/>
            <a:ext cx="906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60" dirty="0"/>
              <a:t>Image </a:t>
            </a:r>
            <a:r>
              <a:rPr sz="4000" spc="-15" dirty="0"/>
              <a:t>Provenance </a:t>
            </a:r>
            <a:r>
              <a:rPr sz="4000" spc="-229" dirty="0"/>
              <a:t>– </a:t>
            </a:r>
            <a:r>
              <a:rPr sz="4000" spc="50" dirty="0"/>
              <a:t>Partial</a:t>
            </a:r>
            <a:r>
              <a:rPr sz="4000" spc="-105" dirty="0"/>
              <a:t> </a:t>
            </a:r>
            <a:r>
              <a:rPr sz="4000" spc="-40" dirty="0"/>
              <a:t>Solutions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8091" y="881793"/>
            <a:ext cx="5628005" cy="2258060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b="1" spc="-50" dirty="0">
                <a:solidFill>
                  <a:srgbClr val="1E345D"/>
                </a:solidFill>
                <a:latin typeface="Noto Sans"/>
                <a:cs typeface="Noto Sans"/>
              </a:rPr>
              <a:t>OPA </a:t>
            </a:r>
            <a:r>
              <a:rPr sz="3200" b="1" dirty="0">
                <a:solidFill>
                  <a:srgbClr val="1E345D"/>
                </a:solidFill>
                <a:latin typeface="Noto Sans"/>
                <a:cs typeface="Noto Sans"/>
              </a:rPr>
              <a:t>/</a:t>
            </a:r>
            <a:r>
              <a:rPr sz="3200" b="1" spc="3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b="1" spc="-10" dirty="0">
                <a:solidFill>
                  <a:srgbClr val="1E345D"/>
                </a:solidFill>
                <a:latin typeface="Noto Sans"/>
                <a:cs typeface="Noto Sans"/>
              </a:rPr>
              <a:t>Gatekeeper</a:t>
            </a:r>
            <a:endParaRPr sz="32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9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Also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admission</a:t>
            </a:r>
            <a:r>
              <a:rPr sz="2800" spc="1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controller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General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Purpose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Policy</a:t>
            </a:r>
            <a:r>
              <a:rPr sz="2800" spc="1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45" dirty="0">
                <a:solidFill>
                  <a:srgbClr val="1E345D"/>
                </a:solidFill>
                <a:latin typeface="Noto Sans"/>
                <a:cs typeface="Noto Sans"/>
              </a:rPr>
              <a:t>Engine</a:t>
            </a:r>
            <a:endParaRPr sz="280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Policies </a:t>
            </a:r>
            <a:r>
              <a:rPr sz="2800" spc="-35" dirty="0">
                <a:solidFill>
                  <a:srgbClr val="1E345D"/>
                </a:solidFill>
                <a:latin typeface="Noto Sans"/>
                <a:cs typeface="Noto Sans"/>
              </a:rPr>
              <a:t>are </a:t>
            </a:r>
            <a:r>
              <a:rPr sz="2800" spc="-20" dirty="0">
                <a:solidFill>
                  <a:srgbClr val="1E345D"/>
                </a:solidFill>
                <a:latin typeface="Noto Sans"/>
                <a:cs typeface="Noto Sans"/>
              </a:rPr>
              <a:t>written </a:t>
            </a: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in</a:t>
            </a:r>
            <a:r>
              <a:rPr sz="2800" spc="6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2800" spc="-60" dirty="0">
                <a:solidFill>
                  <a:srgbClr val="1E345D"/>
                </a:solidFill>
                <a:latin typeface="Noto Sans"/>
                <a:cs typeface="Noto Sans"/>
              </a:rPr>
              <a:t>Rego</a:t>
            </a:r>
            <a:endParaRPr sz="2800">
              <a:latin typeface="Noto Sans"/>
              <a:cs typeface="Noto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142" y="5439867"/>
            <a:ext cx="110496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0245">
              <a:lnSpc>
                <a:spcPct val="100000"/>
              </a:lnSpc>
              <a:spcBef>
                <a:spcPts val="100"/>
              </a:spcBef>
            </a:pPr>
            <a:r>
              <a:rPr sz="1800" u="sng" spc="-2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2"/>
              </a:rPr>
              <a:t>https://www.openpolicyagent.org/ </a:t>
            </a:r>
            <a:r>
              <a:rPr sz="1800" spc="-20" dirty="0">
                <a:solidFill>
                  <a:srgbClr val="4579E3"/>
                </a:solidFill>
                <a:latin typeface="Noto Sans"/>
                <a:cs typeface="Noto Sans"/>
              </a:rPr>
              <a:t> </a:t>
            </a:r>
            <a:r>
              <a:rPr sz="1800" u="sng" spc="-2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3"/>
              </a:rPr>
              <a:t>https://github.com/open-policy-agent/gatekeeper</a:t>
            </a:r>
            <a:endParaRPr sz="1800">
              <a:latin typeface="Noto Sans"/>
              <a:cs typeface="Noto Sans"/>
            </a:endParaRPr>
          </a:p>
          <a:p>
            <a:pPr marL="12700">
              <a:lnSpc>
                <a:spcPct val="100000"/>
              </a:lnSpc>
            </a:pPr>
            <a:r>
              <a:rPr sz="1800" u="sng" spc="-10" dirty="0">
                <a:solidFill>
                  <a:srgbClr val="4579E3"/>
                </a:solidFill>
                <a:uFill>
                  <a:solidFill>
                    <a:srgbClr val="4579E3"/>
                  </a:solidFill>
                </a:uFill>
                <a:latin typeface="Noto Sans"/>
                <a:cs typeface="Noto Sans"/>
                <a:hlinkClick r:id="rId4"/>
              </a:rPr>
              <a:t>https://medium.com/capital-one-tech/policy-enabled-kubernetes-with-open-policy-agent-3b612b3f0203</a:t>
            </a:r>
            <a:endParaRPr sz="1800">
              <a:latin typeface="Noto Sans"/>
              <a:cs typeface="Noto San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50279" y="1027175"/>
            <a:ext cx="5986780" cy="4589145"/>
            <a:chOff x="6050279" y="1027175"/>
            <a:chExt cx="5986780" cy="4589145"/>
          </a:xfrm>
        </p:grpSpPr>
        <p:sp>
          <p:nvSpPr>
            <p:cNvPr id="6" name="object 6"/>
            <p:cNvSpPr/>
            <p:nvPr/>
          </p:nvSpPr>
          <p:spPr>
            <a:xfrm>
              <a:off x="6050279" y="1027175"/>
              <a:ext cx="5986272" cy="45887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1051" y="1053083"/>
              <a:ext cx="5884163" cy="448665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Secrets </a:t>
            </a:r>
            <a:r>
              <a:rPr spc="100" dirty="0"/>
              <a:t>Management</a:t>
            </a:r>
            <a:r>
              <a:rPr spc="-90" dirty="0"/>
              <a:t> </a:t>
            </a:r>
            <a:r>
              <a:rPr spc="30" dirty="0"/>
              <a:t>Anti-Patterns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091" y="555116"/>
            <a:ext cx="5089525" cy="3565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spc="-75" dirty="0">
                <a:solidFill>
                  <a:srgbClr val="2D5495"/>
                </a:solidFill>
                <a:latin typeface="Noto Sans"/>
                <a:cs typeface="Noto Sans"/>
              </a:rPr>
              <a:t>(please </a:t>
            </a:r>
            <a:r>
              <a:rPr sz="3200" b="1" i="1" spc="-95" dirty="0">
                <a:solidFill>
                  <a:srgbClr val="2D5495"/>
                </a:solidFill>
                <a:latin typeface="Noto Sans"/>
                <a:cs typeface="Noto Sans"/>
              </a:rPr>
              <a:t>try </a:t>
            </a:r>
            <a:r>
              <a:rPr sz="3200" b="1" i="1" u="heavy" spc="-75" dirty="0">
                <a:solidFill>
                  <a:srgbClr val="2D5495"/>
                </a:solidFill>
                <a:uFill>
                  <a:solidFill>
                    <a:srgbClr val="2D5495"/>
                  </a:solidFill>
                </a:uFill>
                <a:latin typeface="Noto Sans"/>
                <a:cs typeface="Noto Sans"/>
              </a:rPr>
              <a:t>not</a:t>
            </a:r>
            <a:r>
              <a:rPr sz="3200" b="1" i="1" spc="-75" dirty="0">
                <a:solidFill>
                  <a:srgbClr val="2D5495"/>
                </a:solidFill>
                <a:latin typeface="Noto Sans"/>
                <a:cs typeface="Noto Sans"/>
              </a:rPr>
              <a:t> </a:t>
            </a:r>
            <a:r>
              <a:rPr sz="3200" b="1" i="1" spc="-90" dirty="0">
                <a:solidFill>
                  <a:srgbClr val="2D5495"/>
                </a:solidFill>
                <a:latin typeface="Noto Sans"/>
                <a:cs typeface="Noto Sans"/>
              </a:rPr>
              <a:t>to </a:t>
            </a:r>
            <a:r>
              <a:rPr sz="3200" b="1" i="1" spc="-35" dirty="0">
                <a:solidFill>
                  <a:srgbClr val="2D5495"/>
                </a:solidFill>
                <a:latin typeface="Noto Sans"/>
                <a:cs typeface="Noto Sans"/>
              </a:rPr>
              <a:t>do</a:t>
            </a:r>
            <a:r>
              <a:rPr sz="3200" b="1" i="1" spc="310" dirty="0">
                <a:solidFill>
                  <a:srgbClr val="2D5495"/>
                </a:solidFill>
                <a:latin typeface="Noto Sans"/>
                <a:cs typeface="Noto Sans"/>
              </a:rPr>
              <a:t> </a:t>
            </a:r>
            <a:r>
              <a:rPr sz="3200" b="1" i="1" spc="-80" dirty="0">
                <a:solidFill>
                  <a:srgbClr val="2D5495"/>
                </a:solidFill>
                <a:latin typeface="Noto Sans"/>
                <a:cs typeface="Noto Sans"/>
              </a:rPr>
              <a:t>this)</a:t>
            </a:r>
            <a:endParaRPr sz="3200">
              <a:latin typeface="Noto Sans"/>
              <a:cs typeface="Noto Sans"/>
            </a:endParaRPr>
          </a:p>
          <a:p>
            <a:pPr marL="423545">
              <a:lnSpc>
                <a:spcPct val="100000"/>
              </a:lnSpc>
              <a:spcBef>
                <a:spcPts val="2610"/>
              </a:spcBef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x</a:t>
            </a:r>
            <a:r>
              <a:rPr sz="3200" spc="180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Hard-coded</a:t>
            </a:r>
            <a:endParaRPr sz="3200">
              <a:latin typeface="Noto Sans"/>
              <a:cs typeface="Noto Sans"/>
            </a:endParaRPr>
          </a:p>
          <a:p>
            <a:pPr marL="423545">
              <a:lnSpc>
                <a:spcPct val="100000"/>
              </a:lnSpc>
              <a:spcBef>
                <a:spcPts val="2020"/>
              </a:spcBef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x </a:t>
            </a:r>
            <a:r>
              <a:rPr sz="3200" spc="-45" dirty="0">
                <a:solidFill>
                  <a:srgbClr val="1E345D"/>
                </a:solidFill>
                <a:latin typeface="Noto Sans"/>
                <a:cs typeface="Noto Sans"/>
              </a:rPr>
              <a:t>Packaged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with</a:t>
            </a:r>
            <a:r>
              <a:rPr sz="3200" spc="204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code</a:t>
            </a:r>
            <a:endParaRPr sz="3200">
              <a:latin typeface="Noto Sans"/>
              <a:cs typeface="Noto Sans"/>
            </a:endParaRPr>
          </a:p>
          <a:p>
            <a:pPr marL="423545" marR="5080">
              <a:lnSpc>
                <a:spcPts val="5860"/>
              </a:lnSpc>
              <a:spcBef>
                <a:spcPts val="525"/>
              </a:spcBef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x </a:t>
            </a:r>
            <a:r>
              <a:rPr sz="3200" spc="-35" dirty="0">
                <a:solidFill>
                  <a:srgbClr val="1E345D"/>
                </a:solidFill>
                <a:latin typeface="Noto Sans"/>
                <a:cs typeface="Noto Sans"/>
              </a:rPr>
              <a:t>Inserted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via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build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tools  x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Environment</a:t>
            </a:r>
            <a:r>
              <a:rPr sz="3200" spc="13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Variables</a:t>
            </a:r>
            <a:endParaRPr sz="3200">
              <a:latin typeface="Noto Sans"/>
              <a:cs typeface="Noto Sans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D52080A9-9536-47B0-B571-2BEEBBFE1027}"/>
              </a:ext>
            </a:extLst>
          </p:cNvPr>
          <p:cNvSpPr txBox="1"/>
          <p:nvPr/>
        </p:nvSpPr>
        <p:spPr>
          <a:xfrm>
            <a:off x="5678805" y="2133600"/>
            <a:ext cx="6513195" cy="3315651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Any sensitive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data </a:t>
            </a:r>
            <a:r>
              <a:rPr sz="3200" spc="-25" dirty="0">
                <a:solidFill>
                  <a:srgbClr val="1E345D"/>
                </a:solidFill>
                <a:latin typeface="Noto Sans"/>
                <a:cs typeface="Noto Sans"/>
              </a:rPr>
              <a:t>that </a:t>
            </a:r>
            <a:r>
              <a:rPr sz="3200" spc="-20" dirty="0">
                <a:solidFill>
                  <a:srgbClr val="1E345D"/>
                </a:solidFill>
                <a:latin typeface="Noto Sans"/>
                <a:cs typeface="Noto Sans"/>
              </a:rPr>
              <a:t>an </a:t>
            </a:r>
            <a:r>
              <a:rPr sz="3200" spc="-15" dirty="0">
                <a:solidFill>
                  <a:srgbClr val="1E345D"/>
                </a:solidFill>
                <a:latin typeface="Noto Sans"/>
                <a:cs typeface="Noto Sans"/>
              </a:rPr>
              <a:t>application</a:t>
            </a:r>
            <a:r>
              <a:rPr sz="3200" spc="35" dirty="0">
                <a:solidFill>
                  <a:srgbClr val="1E345D"/>
                </a:solidFill>
                <a:latin typeface="Noto Sans"/>
                <a:cs typeface="Noto Sans"/>
              </a:rPr>
              <a:t> </a:t>
            </a:r>
            <a:r>
              <a:rPr sz="3200" spc="-10" dirty="0">
                <a:solidFill>
                  <a:srgbClr val="1E345D"/>
                </a:solidFill>
                <a:latin typeface="Noto Sans"/>
                <a:cs typeface="Noto Sans"/>
              </a:rPr>
              <a:t>needs</a:t>
            </a:r>
            <a:endParaRPr sz="3200" dirty="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90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Passwords</a:t>
            </a:r>
            <a:endParaRPr sz="2800" dirty="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15" dirty="0">
                <a:solidFill>
                  <a:srgbClr val="1E345D"/>
                </a:solidFill>
                <a:latin typeface="Noto Sans"/>
                <a:cs typeface="Noto Sans"/>
              </a:rPr>
              <a:t>Certificates</a:t>
            </a:r>
            <a:endParaRPr sz="2800" dirty="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30" dirty="0">
                <a:solidFill>
                  <a:srgbClr val="1E345D"/>
                </a:solidFill>
                <a:latin typeface="Noto Sans"/>
                <a:cs typeface="Noto Sans"/>
              </a:rPr>
              <a:t>Keys</a:t>
            </a:r>
            <a:endParaRPr sz="2800" dirty="0">
              <a:latin typeface="Noto Sans"/>
              <a:cs typeface="Noto Sans"/>
            </a:endParaRPr>
          </a:p>
          <a:p>
            <a:pPr marL="584200" lvl="1" indent="-285750">
              <a:lnSpc>
                <a:spcPct val="100000"/>
              </a:lnSpc>
              <a:spcBef>
                <a:spcPts val="865"/>
              </a:spcBef>
              <a:buFont typeface="Courier New"/>
              <a:buChar char="o"/>
              <a:tabLst>
                <a:tab pos="584835" algn="l"/>
              </a:tabLst>
            </a:pPr>
            <a:r>
              <a:rPr sz="2800" spc="-25" dirty="0">
                <a:solidFill>
                  <a:srgbClr val="1E345D"/>
                </a:solidFill>
                <a:latin typeface="Noto Sans"/>
                <a:cs typeface="Noto Sans"/>
              </a:rPr>
              <a:t>…</a:t>
            </a:r>
            <a:endParaRPr sz="2800" dirty="0">
              <a:latin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579E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975</Words>
  <Application>Microsoft Office PowerPoint</Application>
  <PresentationFormat>Widescreen</PresentationFormat>
  <Paragraphs>202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Noto Sans</vt:lpstr>
      <vt:lpstr>Times New Roman</vt:lpstr>
      <vt:lpstr>Wingdings</vt:lpstr>
      <vt:lpstr>Office Theme</vt:lpstr>
      <vt:lpstr>Securing  Kubernetes  Workloads</vt:lpstr>
      <vt:lpstr>Kubernetes Security Framework</vt:lpstr>
      <vt:lpstr>Kubernetes Security Framework</vt:lpstr>
      <vt:lpstr>Image Provenance</vt:lpstr>
      <vt:lpstr>Image Provenance - Solutions</vt:lpstr>
      <vt:lpstr>Image Provenance - Solutions</vt:lpstr>
      <vt:lpstr>Image Provenance – Partial Solutions</vt:lpstr>
      <vt:lpstr>Image Provenance – Partial Solutions</vt:lpstr>
      <vt:lpstr>Secrets Management Anti-Patterns</vt:lpstr>
      <vt:lpstr>What Kubernetes Provides</vt:lpstr>
      <vt:lpstr>So, what’s missing?</vt:lpstr>
      <vt:lpstr>Secrets Management with Hashicorp Vault</vt:lpstr>
      <vt:lpstr>An init container to fetch secrets</vt:lpstr>
      <vt:lpstr>Namespaces</vt:lpstr>
      <vt:lpstr>Role-based access control (RBAC)</vt:lpstr>
      <vt:lpstr>Service Accounts</vt:lpstr>
      <vt:lpstr>Network Segmentation via Network Policies</vt:lpstr>
      <vt:lpstr>Resource Management</vt:lpstr>
      <vt:lpstr>Pod Security Policies</vt:lpstr>
      <vt:lpstr>Use a policy engine to audit and enforce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Bugwadia</dc:creator>
  <cp:lastModifiedBy>Krishna Murthy P</cp:lastModifiedBy>
  <cp:revision>2</cp:revision>
  <dcterms:created xsi:type="dcterms:W3CDTF">2021-01-22T01:19:51Z</dcterms:created>
  <dcterms:modified xsi:type="dcterms:W3CDTF">2021-01-22T01:26:24Z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2019-09-25T00:00:00Z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2021-01-22T00:00:00Z</vt:filetime>
  </property>
</Properties>
</file>