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90" r:id="rId23"/>
    <p:sldId id="293" r:id="rId24"/>
    <p:sldId id="294" r:id="rId25"/>
    <p:sldId id="295" r:id="rId26"/>
    <p:sldId id="296" r:id="rId27"/>
    <p:sldId id="297" r:id="rId28"/>
    <p:sldId id="301" r:id="rId29"/>
    <p:sldId id="302" r:id="rId30"/>
    <p:sldId id="303" r:id="rId31"/>
    <p:sldId id="304" r:id="rId32"/>
    <p:sldId id="306" r:id="rId33"/>
    <p:sldId id="307" r:id="rId34"/>
    <p:sldId id="308" r:id="rId35"/>
    <p:sldId id="310" r:id="rId36"/>
    <p:sldId id="311" r:id="rId37"/>
    <p:sldId id="312" r:id="rId38"/>
    <p:sldId id="313" r:id="rId39"/>
    <p:sldId id="316" r:id="rId40"/>
    <p:sldId id="321" r:id="rId4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2904" y="754996"/>
            <a:ext cx="5758190" cy="176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4399" y="1322356"/>
            <a:ext cx="3474720" cy="293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556578">
              <a:alpha val="842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1849" y="751749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299" y="0"/>
                </a:lnTo>
              </a:path>
            </a:pathLst>
          </a:custGeom>
          <a:ln w="9524">
            <a:solidFill>
              <a:srgbClr val="C6C5C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8719" y="1892407"/>
            <a:ext cx="6226560" cy="1145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385" y="1415306"/>
            <a:ext cx="8395229" cy="195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install-kubectl/" TargetMode="External"/><Relationship Id="rId2" Type="http://schemas.openxmlformats.org/officeDocument/2006/relationships/hyperlink" Target="https://kubernetes.io/docs/tasks/tools/install-minikube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556578">
              <a:alpha val="842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31290" marR="1267460" algn="ctr">
              <a:lnSpc>
                <a:spcPct val="100299"/>
              </a:lnSpc>
              <a:spcBef>
                <a:spcPts val="85"/>
              </a:spcBef>
            </a:pPr>
            <a:r>
              <a:rPr spc="-5" dirty="0"/>
              <a:t>Microservices  </a:t>
            </a:r>
            <a:r>
              <a:rPr spc="-10" dirty="0"/>
              <a:t>and</a:t>
            </a:r>
          </a:p>
          <a:p>
            <a:pPr marL="152400" algn="ctr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Deploying</a:t>
            </a:r>
            <a:r>
              <a:rPr spc="-95" dirty="0"/>
              <a:t> </a:t>
            </a:r>
            <a:r>
              <a:rPr spc="-5" dirty="0"/>
              <a:t>Methodologies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373" y="471194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5787" y="857312"/>
          <a:ext cx="1621790" cy="2183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0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3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products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9545">
                        <a:lnSpc>
                          <a:spcPts val="14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id: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9545" marR="367030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name: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‘AWS’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price: 300,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market: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54000">
                        <a:lnSpc>
                          <a:spcPts val="136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id: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54000">
                        <a:lnSpc>
                          <a:spcPts val="14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name: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9545">
                        <a:lnSpc>
                          <a:spcPts val="14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4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556578"/>
                </a:solidFill>
              </a:rPr>
              <a:t>M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icroservice 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Application:</a:t>
            </a:r>
            <a:r>
              <a:rPr sz="2800" u="dashLong" spc="-6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Example	</a:t>
            </a:r>
            <a:endParaRPr sz="2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04587" y="857312"/>
          <a:ext cx="2117090" cy="2183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0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3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Users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9545">
                        <a:lnSpc>
                          <a:spcPts val="14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id: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9545" marR="379730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name: ‘John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Smith’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market: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54000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id: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54000">
                        <a:lnSpc>
                          <a:spcPts val="14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name: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9545">
                        <a:lnSpc>
                          <a:spcPts val="14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4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6987" y="857312"/>
          <a:ext cx="1649730" cy="2060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3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markets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9545" marR="545465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id: 1,  name: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9545">
                        <a:lnSpc>
                          <a:spcPts val="136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currency: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‘$’,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69545" marR="95885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created_at: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‘123’,  updated_at: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‘abc’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97174" y="3292681"/>
            <a:ext cx="597662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Separate database per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service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as per business</a:t>
            </a:r>
            <a:r>
              <a:rPr sz="1800" spc="-8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domain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Maintain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Duplicacy of data with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single source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of</a:t>
            </a:r>
            <a:r>
              <a:rPr sz="1800" spc="-7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truth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Eventual Consistency among</a:t>
            </a:r>
            <a:r>
              <a:rPr sz="1800" spc="-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6190" y="1566640"/>
            <a:ext cx="2392045" cy="2392045"/>
          </a:xfrm>
          <a:custGeom>
            <a:avLst/>
            <a:gdLst/>
            <a:ahLst/>
            <a:cxnLst/>
            <a:rect l="l" t="t" r="r" b="b"/>
            <a:pathLst>
              <a:path w="2392045" h="2392045">
                <a:moveTo>
                  <a:pt x="0" y="1195799"/>
                </a:moveTo>
                <a:lnTo>
                  <a:pt x="949" y="1147705"/>
                </a:lnTo>
                <a:lnTo>
                  <a:pt x="3774" y="1100093"/>
                </a:lnTo>
                <a:lnTo>
                  <a:pt x="8438" y="1052998"/>
                </a:lnTo>
                <a:lnTo>
                  <a:pt x="14906" y="1006457"/>
                </a:lnTo>
                <a:lnTo>
                  <a:pt x="23142" y="960505"/>
                </a:lnTo>
                <a:lnTo>
                  <a:pt x="33110" y="915178"/>
                </a:lnTo>
                <a:lnTo>
                  <a:pt x="44775" y="870512"/>
                </a:lnTo>
                <a:lnTo>
                  <a:pt x="58101" y="826542"/>
                </a:lnTo>
                <a:lnTo>
                  <a:pt x="73052" y="783304"/>
                </a:lnTo>
                <a:lnTo>
                  <a:pt x="89592" y="740834"/>
                </a:lnTo>
                <a:lnTo>
                  <a:pt x="107686" y="699167"/>
                </a:lnTo>
                <a:lnTo>
                  <a:pt x="127298" y="658340"/>
                </a:lnTo>
                <a:lnTo>
                  <a:pt x="148393" y="618387"/>
                </a:lnTo>
                <a:lnTo>
                  <a:pt x="170933" y="579346"/>
                </a:lnTo>
                <a:lnTo>
                  <a:pt x="194885" y="541251"/>
                </a:lnTo>
                <a:lnTo>
                  <a:pt x="220212" y="504138"/>
                </a:lnTo>
                <a:lnTo>
                  <a:pt x="246878" y="468043"/>
                </a:lnTo>
                <a:lnTo>
                  <a:pt x="274848" y="433001"/>
                </a:lnTo>
                <a:lnTo>
                  <a:pt x="304085" y="399049"/>
                </a:lnTo>
                <a:lnTo>
                  <a:pt x="334555" y="366222"/>
                </a:lnTo>
                <a:lnTo>
                  <a:pt x="366222" y="334555"/>
                </a:lnTo>
                <a:lnTo>
                  <a:pt x="399049" y="304085"/>
                </a:lnTo>
                <a:lnTo>
                  <a:pt x="433001" y="274848"/>
                </a:lnTo>
                <a:lnTo>
                  <a:pt x="468043" y="246878"/>
                </a:lnTo>
                <a:lnTo>
                  <a:pt x="504138" y="220212"/>
                </a:lnTo>
                <a:lnTo>
                  <a:pt x="541251" y="194885"/>
                </a:lnTo>
                <a:lnTo>
                  <a:pt x="579346" y="170933"/>
                </a:lnTo>
                <a:lnTo>
                  <a:pt x="618387" y="148393"/>
                </a:lnTo>
                <a:lnTo>
                  <a:pt x="658340" y="127298"/>
                </a:lnTo>
                <a:lnTo>
                  <a:pt x="699167" y="107686"/>
                </a:lnTo>
                <a:lnTo>
                  <a:pt x="740833" y="89592"/>
                </a:lnTo>
                <a:lnTo>
                  <a:pt x="783304" y="73052"/>
                </a:lnTo>
                <a:lnTo>
                  <a:pt x="826541" y="58101"/>
                </a:lnTo>
                <a:lnTo>
                  <a:pt x="870511" y="44775"/>
                </a:lnTo>
                <a:lnTo>
                  <a:pt x="915178" y="33110"/>
                </a:lnTo>
                <a:lnTo>
                  <a:pt x="960505" y="23142"/>
                </a:lnTo>
                <a:lnTo>
                  <a:pt x="1006457" y="14906"/>
                </a:lnTo>
                <a:lnTo>
                  <a:pt x="1052998" y="8438"/>
                </a:lnTo>
                <a:lnTo>
                  <a:pt x="1100093" y="3774"/>
                </a:lnTo>
                <a:lnTo>
                  <a:pt x="1147705" y="949"/>
                </a:lnTo>
                <a:lnTo>
                  <a:pt x="1195799" y="0"/>
                </a:lnTo>
                <a:lnTo>
                  <a:pt x="1245757" y="1042"/>
                </a:lnTo>
                <a:lnTo>
                  <a:pt x="1295441" y="4155"/>
                </a:lnTo>
                <a:lnTo>
                  <a:pt x="1344792" y="9313"/>
                </a:lnTo>
                <a:lnTo>
                  <a:pt x="1393751" y="16492"/>
                </a:lnTo>
                <a:lnTo>
                  <a:pt x="1442260" y="25669"/>
                </a:lnTo>
                <a:lnTo>
                  <a:pt x="1490260" y="36818"/>
                </a:lnTo>
                <a:lnTo>
                  <a:pt x="1537694" y="49915"/>
                </a:lnTo>
                <a:lnTo>
                  <a:pt x="1584502" y="64937"/>
                </a:lnTo>
                <a:lnTo>
                  <a:pt x="1630625" y="81859"/>
                </a:lnTo>
                <a:lnTo>
                  <a:pt x="1676006" y="100656"/>
                </a:lnTo>
                <a:lnTo>
                  <a:pt x="1720586" y="121305"/>
                </a:lnTo>
                <a:lnTo>
                  <a:pt x="1764306" y="143781"/>
                </a:lnTo>
                <a:lnTo>
                  <a:pt x="1807108" y="168060"/>
                </a:lnTo>
                <a:lnTo>
                  <a:pt x="1848933" y="194118"/>
                </a:lnTo>
                <a:lnTo>
                  <a:pt x="1889723" y="221931"/>
                </a:lnTo>
                <a:lnTo>
                  <a:pt x="1929419" y="251474"/>
                </a:lnTo>
                <a:lnTo>
                  <a:pt x="1967962" y="282722"/>
                </a:lnTo>
                <a:lnTo>
                  <a:pt x="2005295" y="315653"/>
                </a:lnTo>
                <a:lnTo>
                  <a:pt x="2041358" y="350241"/>
                </a:lnTo>
                <a:lnTo>
                  <a:pt x="2075946" y="386304"/>
                </a:lnTo>
                <a:lnTo>
                  <a:pt x="2108876" y="423637"/>
                </a:lnTo>
                <a:lnTo>
                  <a:pt x="2140125" y="462180"/>
                </a:lnTo>
                <a:lnTo>
                  <a:pt x="2169668" y="501876"/>
                </a:lnTo>
                <a:lnTo>
                  <a:pt x="2197481" y="542666"/>
                </a:lnTo>
                <a:lnTo>
                  <a:pt x="2223539" y="584491"/>
                </a:lnTo>
                <a:lnTo>
                  <a:pt x="2247818" y="627293"/>
                </a:lnTo>
                <a:lnTo>
                  <a:pt x="2270294" y="671013"/>
                </a:lnTo>
                <a:lnTo>
                  <a:pt x="2290943" y="715593"/>
                </a:lnTo>
                <a:lnTo>
                  <a:pt x="2309740" y="760974"/>
                </a:lnTo>
                <a:lnTo>
                  <a:pt x="2326662" y="807097"/>
                </a:lnTo>
                <a:lnTo>
                  <a:pt x="2341684" y="853905"/>
                </a:lnTo>
                <a:lnTo>
                  <a:pt x="2354781" y="901339"/>
                </a:lnTo>
                <a:lnTo>
                  <a:pt x="2365930" y="949339"/>
                </a:lnTo>
                <a:lnTo>
                  <a:pt x="2375107" y="997848"/>
                </a:lnTo>
                <a:lnTo>
                  <a:pt x="2382286" y="1046807"/>
                </a:lnTo>
                <a:lnTo>
                  <a:pt x="2387444" y="1096158"/>
                </a:lnTo>
                <a:lnTo>
                  <a:pt x="2390557" y="1145842"/>
                </a:lnTo>
                <a:lnTo>
                  <a:pt x="2391599" y="1195799"/>
                </a:lnTo>
                <a:lnTo>
                  <a:pt x="2390650" y="1243894"/>
                </a:lnTo>
                <a:lnTo>
                  <a:pt x="2387825" y="1291506"/>
                </a:lnTo>
                <a:lnTo>
                  <a:pt x="2383161" y="1338601"/>
                </a:lnTo>
                <a:lnTo>
                  <a:pt x="2376693" y="1385142"/>
                </a:lnTo>
                <a:lnTo>
                  <a:pt x="2368457" y="1431094"/>
                </a:lnTo>
                <a:lnTo>
                  <a:pt x="2358489" y="1476421"/>
                </a:lnTo>
                <a:lnTo>
                  <a:pt x="2346824" y="1521087"/>
                </a:lnTo>
                <a:lnTo>
                  <a:pt x="2333498" y="1565057"/>
                </a:lnTo>
                <a:lnTo>
                  <a:pt x="2318547" y="1608295"/>
                </a:lnTo>
                <a:lnTo>
                  <a:pt x="2302007" y="1650765"/>
                </a:lnTo>
                <a:lnTo>
                  <a:pt x="2283913" y="1692432"/>
                </a:lnTo>
                <a:lnTo>
                  <a:pt x="2264301" y="1733259"/>
                </a:lnTo>
                <a:lnTo>
                  <a:pt x="2243206" y="1773211"/>
                </a:lnTo>
                <a:lnTo>
                  <a:pt x="2220666" y="1812253"/>
                </a:lnTo>
                <a:lnTo>
                  <a:pt x="2196714" y="1850348"/>
                </a:lnTo>
                <a:lnTo>
                  <a:pt x="2171387" y="1887461"/>
                </a:lnTo>
                <a:lnTo>
                  <a:pt x="2144721" y="1923556"/>
                </a:lnTo>
                <a:lnTo>
                  <a:pt x="2116751" y="1958598"/>
                </a:lnTo>
                <a:lnTo>
                  <a:pt x="2087514" y="1992550"/>
                </a:lnTo>
                <a:lnTo>
                  <a:pt x="2057044" y="2025377"/>
                </a:lnTo>
                <a:lnTo>
                  <a:pt x="2025377" y="2057044"/>
                </a:lnTo>
                <a:lnTo>
                  <a:pt x="1992550" y="2087514"/>
                </a:lnTo>
                <a:lnTo>
                  <a:pt x="1958598" y="2116751"/>
                </a:lnTo>
                <a:lnTo>
                  <a:pt x="1923556" y="2144721"/>
                </a:lnTo>
                <a:lnTo>
                  <a:pt x="1887461" y="2171387"/>
                </a:lnTo>
                <a:lnTo>
                  <a:pt x="1850348" y="2196714"/>
                </a:lnTo>
                <a:lnTo>
                  <a:pt x="1812253" y="2220666"/>
                </a:lnTo>
                <a:lnTo>
                  <a:pt x="1773211" y="2243206"/>
                </a:lnTo>
                <a:lnTo>
                  <a:pt x="1733259" y="2264301"/>
                </a:lnTo>
                <a:lnTo>
                  <a:pt x="1692432" y="2283913"/>
                </a:lnTo>
                <a:lnTo>
                  <a:pt x="1650765" y="2302007"/>
                </a:lnTo>
                <a:lnTo>
                  <a:pt x="1608295" y="2318547"/>
                </a:lnTo>
                <a:lnTo>
                  <a:pt x="1565057" y="2333498"/>
                </a:lnTo>
                <a:lnTo>
                  <a:pt x="1521087" y="2346824"/>
                </a:lnTo>
                <a:lnTo>
                  <a:pt x="1476421" y="2358489"/>
                </a:lnTo>
                <a:lnTo>
                  <a:pt x="1431094" y="2368457"/>
                </a:lnTo>
                <a:lnTo>
                  <a:pt x="1385142" y="2376693"/>
                </a:lnTo>
                <a:lnTo>
                  <a:pt x="1338601" y="2383161"/>
                </a:lnTo>
                <a:lnTo>
                  <a:pt x="1291506" y="2387825"/>
                </a:lnTo>
                <a:lnTo>
                  <a:pt x="1243894" y="2390650"/>
                </a:lnTo>
                <a:lnTo>
                  <a:pt x="1195799" y="2391599"/>
                </a:lnTo>
                <a:lnTo>
                  <a:pt x="1147705" y="2390650"/>
                </a:lnTo>
                <a:lnTo>
                  <a:pt x="1100093" y="2387825"/>
                </a:lnTo>
                <a:lnTo>
                  <a:pt x="1052998" y="2383161"/>
                </a:lnTo>
                <a:lnTo>
                  <a:pt x="1006457" y="2376693"/>
                </a:lnTo>
                <a:lnTo>
                  <a:pt x="960505" y="2368457"/>
                </a:lnTo>
                <a:lnTo>
                  <a:pt x="915178" y="2358489"/>
                </a:lnTo>
                <a:lnTo>
                  <a:pt x="870511" y="2346824"/>
                </a:lnTo>
                <a:lnTo>
                  <a:pt x="826541" y="2333498"/>
                </a:lnTo>
                <a:lnTo>
                  <a:pt x="783304" y="2318547"/>
                </a:lnTo>
                <a:lnTo>
                  <a:pt x="740833" y="2302007"/>
                </a:lnTo>
                <a:lnTo>
                  <a:pt x="699167" y="2283913"/>
                </a:lnTo>
                <a:lnTo>
                  <a:pt x="658340" y="2264301"/>
                </a:lnTo>
                <a:lnTo>
                  <a:pt x="618387" y="2243206"/>
                </a:lnTo>
                <a:lnTo>
                  <a:pt x="579346" y="2220666"/>
                </a:lnTo>
                <a:lnTo>
                  <a:pt x="541251" y="2196714"/>
                </a:lnTo>
                <a:lnTo>
                  <a:pt x="504138" y="2171387"/>
                </a:lnTo>
                <a:lnTo>
                  <a:pt x="468043" y="2144721"/>
                </a:lnTo>
                <a:lnTo>
                  <a:pt x="433001" y="2116751"/>
                </a:lnTo>
                <a:lnTo>
                  <a:pt x="399049" y="2087514"/>
                </a:lnTo>
                <a:lnTo>
                  <a:pt x="366222" y="2057044"/>
                </a:lnTo>
                <a:lnTo>
                  <a:pt x="334555" y="2025377"/>
                </a:lnTo>
                <a:lnTo>
                  <a:pt x="304085" y="1992550"/>
                </a:lnTo>
                <a:lnTo>
                  <a:pt x="274848" y="1958598"/>
                </a:lnTo>
                <a:lnTo>
                  <a:pt x="246878" y="1923556"/>
                </a:lnTo>
                <a:lnTo>
                  <a:pt x="220212" y="1887461"/>
                </a:lnTo>
                <a:lnTo>
                  <a:pt x="194885" y="1850348"/>
                </a:lnTo>
                <a:lnTo>
                  <a:pt x="170933" y="1812253"/>
                </a:lnTo>
                <a:lnTo>
                  <a:pt x="148393" y="1773211"/>
                </a:lnTo>
                <a:lnTo>
                  <a:pt x="127298" y="1733259"/>
                </a:lnTo>
                <a:lnTo>
                  <a:pt x="107686" y="1692432"/>
                </a:lnTo>
                <a:lnTo>
                  <a:pt x="89592" y="1650765"/>
                </a:lnTo>
                <a:lnTo>
                  <a:pt x="73052" y="1608295"/>
                </a:lnTo>
                <a:lnTo>
                  <a:pt x="58101" y="1565057"/>
                </a:lnTo>
                <a:lnTo>
                  <a:pt x="44775" y="1521087"/>
                </a:lnTo>
                <a:lnTo>
                  <a:pt x="33110" y="1476421"/>
                </a:lnTo>
                <a:lnTo>
                  <a:pt x="23142" y="1431094"/>
                </a:lnTo>
                <a:lnTo>
                  <a:pt x="14906" y="1385142"/>
                </a:lnTo>
                <a:lnTo>
                  <a:pt x="8438" y="1338601"/>
                </a:lnTo>
                <a:lnTo>
                  <a:pt x="3774" y="1291506"/>
                </a:lnTo>
                <a:lnTo>
                  <a:pt x="949" y="1243894"/>
                </a:lnTo>
                <a:lnTo>
                  <a:pt x="0" y="1195799"/>
                </a:lnTo>
                <a:close/>
              </a:path>
            </a:pathLst>
          </a:custGeom>
          <a:ln w="9524">
            <a:solidFill>
              <a:srgbClr val="C6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b="0" spc="-5" dirty="0">
                <a:solidFill>
                  <a:srgbClr val="556578"/>
                </a:solidFill>
                <a:latin typeface="Trebuchet MS"/>
                <a:cs typeface="Trebuchet MS"/>
              </a:rPr>
              <a:t>M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icroservice </a:t>
            </a:r>
            <a:r>
              <a:rPr sz="2800" b="0" u="dashLong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- </a:t>
            </a:r>
            <a:r>
              <a:rPr sz="2800" u="dashLong" spc="-5" dirty="0">
                <a:solidFill>
                  <a:srgbClr val="6AA84F"/>
                </a:solidFill>
                <a:uFill>
                  <a:solidFill>
                    <a:srgbClr val="C6C5C5"/>
                  </a:solidFill>
                </a:uFill>
              </a:rPr>
              <a:t>Pros </a:t>
            </a:r>
            <a:r>
              <a:rPr sz="2800" b="0" u="dashLong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/</a:t>
            </a:r>
            <a:r>
              <a:rPr sz="2800" b="0" u="dashLong" spc="-4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Cons	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3390" y="2263971"/>
            <a:ext cx="997585" cy="997585"/>
          </a:xfrm>
          <a:custGeom>
            <a:avLst/>
            <a:gdLst/>
            <a:ahLst/>
            <a:cxnLst/>
            <a:rect l="l" t="t" r="r" b="b"/>
            <a:pathLst>
              <a:path w="997585" h="997585">
                <a:moveTo>
                  <a:pt x="0" y="498599"/>
                </a:moveTo>
                <a:lnTo>
                  <a:pt x="2282" y="450581"/>
                </a:lnTo>
                <a:lnTo>
                  <a:pt x="8990" y="403854"/>
                </a:lnTo>
                <a:lnTo>
                  <a:pt x="19915" y="358627"/>
                </a:lnTo>
                <a:lnTo>
                  <a:pt x="34847" y="315110"/>
                </a:lnTo>
                <a:lnTo>
                  <a:pt x="53578" y="273510"/>
                </a:lnTo>
                <a:lnTo>
                  <a:pt x="75899" y="234038"/>
                </a:lnTo>
                <a:lnTo>
                  <a:pt x="101601" y="196903"/>
                </a:lnTo>
                <a:lnTo>
                  <a:pt x="130475" y="162312"/>
                </a:lnTo>
                <a:lnTo>
                  <a:pt x="162312" y="130475"/>
                </a:lnTo>
                <a:lnTo>
                  <a:pt x="196903" y="101601"/>
                </a:lnTo>
                <a:lnTo>
                  <a:pt x="234039" y="75899"/>
                </a:lnTo>
                <a:lnTo>
                  <a:pt x="273511" y="53578"/>
                </a:lnTo>
                <a:lnTo>
                  <a:pt x="315110" y="34847"/>
                </a:lnTo>
                <a:lnTo>
                  <a:pt x="358627" y="19915"/>
                </a:lnTo>
                <a:lnTo>
                  <a:pt x="403854" y="8990"/>
                </a:lnTo>
                <a:lnTo>
                  <a:pt x="450581" y="2282"/>
                </a:lnTo>
                <a:lnTo>
                  <a:pt x="498599" y="0"/>
                </a:lnTo>
                <a:lnTo>
                  <a:pt x="547880" y="2439"/>
                </a:lnTo>
                <a:lnTo>
                  <a:pt x="596326" y="9668"/>
                </a:lnTo>
                <a:lnTo>
                  <a:pt x="643610" y="21552"/>
                </a:lnTo>
                <a:lnTo>
                  <a:pt x="689406" y="37953"/>
                </a:lnTo>
                <a:lnTo>
                  <a:pt x="733386" y="58738"/>
                </a:lnTo>
                <a:lnTo>
                  <a:pt x="775223" y="83770"/>
                </a:lnTo>
                <a:lnTo>
                  <a:pt x="814591" y="112915"/>
                </a:lnTo>
                <a:lnTo>
                  <a:pt x="851163" y="146036"/>
                </a:lnTo>
                <a:lnTo>
                  <a:pt x="884284" y="182608"/>
                </a:lnTo>
                <a:lnTo>
                  <a:pt x="913429" y="221976"/>
                </a:lnTo>
                <a:lnTo>
                  <a:pt x="938461" y="263814"/>
                </a:lnTo>
                <a:lnTo>
                  <a:pt x="959246" y="307794"/>
                </a:lnTo>
                <a:lnTo>
                  <a:pt x="975647" y="353589"/>
                </a:lnTo>
                <a:lnTo>
                  <a:pt x="987531" y="400873"/>
                </a:lnTo>
                <a:lnTo>
                  <a:pt x="994760" y="449319"/>
                </a:lnTo>
                <a:lnTo>
                  <a:pt x="997199" y="498599"/>
                </a:lnTo>
                <a:lnTo>
                  <a:pt x="994917" y="546618"/>
                </a:lnTo>
                <a:lnTo>
                  <a:pt x="988209" y="593345"/>
                </a:lnTo>
                <a:lnTo>
                  <a:pt x="977284" y="638572"/>
                </a:lnTo>
                <a:lnTo>
                  <a:pt x="962352" y="682089"/>
                </a:lnTo>
                <a:lnTo>
                  <a:pt x="943621" y="723689"/>
                </a:lnTo>
                <a:lnTo>
                  <a:pt x="921300" y="763161"/>
                </a:lnTo>
                <a:lnTo>
                  <a:pt x="895598" y="800296"/>
                </a:lnTo>
                <a:lnTo>
                  <a:pt x="866724" y="834887"/>
                </a:lnTo>
                <a:lnTo>
                  <a:pt x="834887" y="866724"/>
                </a:lnTo>
                <a:lnTo>
                  <a:pt x="800296" y="895598"/>
                </a:lnTo>
                <a:lnTo>
                  <a:pt x="763161" y="921300"/>
                </a:lnTo>
                <a:lnTo>
                  <a:pt x="723689" y="943621"/>
                </a:lnTo>
                <a:lnTo>
                  <a:pt x="682089" y="962352"/>
                </a:lnTo>
                <a:lnTo>
                  <a:pt x="638572" y="977284"/>
                </a:lnTo>
                <a:lnTo>
                  <a:pt x="593345" y="988209"/>
                </a:lnTo>
                <a:lnTo>
                  <a:pt x="546618" y="994917"/>
                </a:lnTo>
                <a:lnTo>
                  <a:pt x="498599" y="997199"/>
                </a:lnTo>
                <a:lnTo>
                  <a:pt x="450581" y="994917"/>
                </a:lnTo>
                <a:lnTo>
                  <a:pt x="403854" y="988209"/>
                </a:lnTo>
                <a:lnTo>
                  <a:pt x="358627" y="977284"/>
                </a:lnTo>
                <a:lnTo>
                  <a:pt x="315110" y="962352"/>
                </a:lnTo>
                <a:lnTo>
                  <a:pt x="273511" y="943621"/>
                </a:lnTo>
                <a:lnTo>
                  <a:pt x="234039" y="921300"/>
                </a:lnTo>
                <a:lnTo>
                  <a:pt x="196903" y="895598"/>
                </a:lnTo>
                <a:lnTo>
                  <a:pt x="162312" y="866724"/>
                </a:lnTo>
                <a:lnTo>
                  <a:pt x="130475" y="834887"/>
                </a:lnTo>
                <a:lnTo>
                  <a:pt x="101601" y="800296"/>
                </a:lnTo>
                <a:lnTo>
                  <a:pt x="75899" y="763161"/>
                </a:lnTo>
                <a:lnTo>
                  <a:pt x="53578" y="723689"/>
                </a:lnTo>
                <a:lnTo>
                  <a:pt x="34847" y="682089"/>
                </a:lnTo>
                <a:lnTo>
                  <a:pt x="19915" y="638572"/>
                </a:lnTo>
                <a:lnTo>
                  <a:pt x="8990" y="593345"/>
                </a:lnTo>
                <a:lnTo>
                  <a:pt x="2282" y="546618"/>
                </a:lnTo>
                <a:lnTo>
                  <a:pt x="0" y="498599"/>
                </a:lnTo>
                <a:close/>
              </a:path>
            </a:pathLst>
          </a:custGeom>
          <a:ln w="38099">
            <a:solidFill>
              <a:srgbClr val="5565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6650" y="1797599"/>
            <a:ext cx="2570480" cy="303530"/>
          </a:xfrm>
          <a:custGeom>
            <a:avLst/>
            <a:gdLst/>
            <a:ahLst/>
            <a:cxnLst/>
            <a:rect l="l" t="t" r="r" b="b"/>
            <a:pathLst>
              <a:path w="2570479" h="303530">
                <a:moveTo>
                  <a:pt x="24188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418899" y="0"/>
                </a:lnTo>
                <a:lnTo>
                  <a:pt x="2476876" y="11532"/>
                </a:lnTo>
                <a:lnTo>
                  <a:pt x="2526026" y="44373"/>
                </a:lnTo>
                <a:lnTo>
                  <a:pt x="2558867" y="93523"/>
                </a:lnTo>
                <a:lnTo>
                  <a:pt x="2570399" y="151499"/>
                </a:lnTo>
                <a:lnTo>
                  <a:pt x="2562676" y="199385"/>
                </a:lnTo>
                <a:lnTo>
                  <a:pt x="2541169" y="240973"/>
                </a:lnTo>
                <a:lnTo>
                  <a:pt x="2508373" y="273769"/>
                </a:lnTo>
                <a:lnTo>
                  <a:pt x="2466785" y="295276"/>
                </a:lnTo>
                <a:lnTo>
                  <a:pt x="2418899" y="302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18719" y="1829783"/>
            <a:ext cx="13862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More moving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parts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26650" y="3287524"/>
            <a:ext cx="2570480" cy="303530"/>
          </a:xfrm>
          <a:custGeom>
            <a:avLst/>
            <a:gdLst/>
            <a:ahLst/>
            <a:cxnLst/>
            <a:rect l="l" t="t" r="r" b="b"/>
            <a:pathLst>
              <a:path w="2570479" h="303529">
                <a:moveTo>
                  <a:pt x="24188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418899" y="0"/>
                </a:lnTo>
                <a:lnTo>
                  <a:pt x="2476876" y="11532"/>
                </a:lnTo>
                <a:lnTo>
                  <a:pt x="2526026" y="44373"/>
                </a:lnTo>
                <a:lnTo>
                  <a:pt x="2558867" y="93523"/>
                </a:lnTo>
                <a:lnTo>
                  <a:pt x="2570399" y="151499"/>
                </a:lnTo>
                <a:lnTo>
                  <a:pt x="2562676" y="199385"/>
                </a:lnTo>
                <a:lnTo>
                  <a:pt x="2541169" y="240973"/>
                </a:lnTo>
                <a:lnTo>
                  <a:pt x="2508373" y="273769"/>
                </a:lnTo>
                <a:lnTo>
                  <a:pt x="2466785" y="295276"/>
                </a:lnTo>
                <a:lnTo>
                  <a:pt x="2418899" y="302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71909" y="3319708"/>
            <a:ext cx="187896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Documentation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overhead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30971" y="2775042"/>
            <a:ext cx="2570480" cy="303530"/>
          </a:xfrm>
          <a:custGeom>
            <a:avLst/>
            <a:gdLst/>
            <a:ahLst/>
            <a:cxnLst/>
            <a:rect l="l" t="t" r="r" b="b"/>
            <a:pathLst>
              <a:path w="2570479" h="303530">
                <a:moveTo>
                  <a:pt x="24188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5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5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418899" y="0"/>
                </a:lnTo>
                <a:lnTo>
                  <a:pt x="2476876" y="11532"/>
                </a:lnTo>
                <a:lnTo>
                  <a:pt x="2526026" y="44373"/>
                </a:lnTo>
                <a:lnTo>
                  <a:pt x="2558867" y="93523"/>
                </a:lnTo>
                <a:lnTo>
                  <a:pt x="2570399" y="151499"/>
                </a:lnTo>
                <a:lnTo>
                  <a:pt x="2562676" y="199385"/>
                </a:lnTo>
                <a:lnTo>
                  <a:pt x="2541169" y="240973"/>
                </a:lnTo>
                <a:lnTo>
                  <a:pt x="2508374" y="273769"/>
                </a:lnTo>
                <a:lnTo>
                  <a:pt x="2466785" y="295276"/>
                </a:lnTo>
                <a:lnTo>
                  <a:pt x="2418899" y="302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6183" y="2807225"/>
            <a:ext cx="1739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infrastructure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9410" y="1797599"/>
            <a:ext cx="2620645" cy="303530"/>
          </a:xfrm>
          <a:custGeom>
            <a:avLst/>
            <a:gdLst/>
            <a:ahLst/>
            <a:cxnLst/>
            <a:rect l="l" t="t" r="r" b="b"/>
            <a:pathLst>
              <a:path w="2620645" h="303530">
                <a:moveTo>
                  <a:pt x="24686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468699" y="0"/>
                </a:lnTo>
                <a:lnTo>
                  <a:pt x="2526676" y="11532"/>
                </a:lnTo>
                <a:lnTo>
                  <a:pt x="2575826" y="44373"/>
                </a:lnTo>
                <a:lnTo>
                  <a:pt x="2608667" y="93523"/>
                </a:lnTo>
                <a:lnTo>
                  <a:pt x="2620199" y="151499"/>
                </a:lnTo>
                <a:lnTo>
                  <a:pt x="2612476" y="199385"/>
                </a:lnTo>
                <a:lnTo>
                  <a:pt x="2590969" y="240973"/>
                </a:lnTo>
                <a:lnTo>
                  <a:pt x="2558173" y="273769"/>
                </a:lnTo>
                <a:lnTo>
                  <a:pt x="2516585" y="295276"/>
                </a:lnTo>
                <a:lnTo>
                  <a:pt x="2468699" y="30299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47776" y="1829783"/>
            <a:ext cx="23006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Better for complex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4998" y="2830313"/>
            <a:ext cx="2620645" cy="303530"/>
          </a:xfrm>
          <a:custGeom>
            <a:avLst/>
            <a:gdLst/>
            <a:ahLst/>
            <a:cxnLst/>
            <a:rect l="l" t="t" r="r" b="b"/>
            <a:pathLst>
              <a:path w="2620645" h="303530">
                <a:moveTo>
                  <a:pt x="2468700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468700" y="0"/>
                </a:lnTo>
                <a:lnTo>
                  <a:pt x="2526676" y="11532"/>
                </a:lnTo>
                <a:lnTo>
                  <a:pt x="2575826" y="44373"/>
                </a:lnTo>
                <a:lnTo>
                  <a:pt x="2608667" y="93523"/>
                </a:lnTo>
                <a:lnTo>
                  <a:pt x="2620200" y="151499"/>
                </a:lnTo>
                <a:lnTo>
                  <a:pt x="2612476" y="199385"/>
                </a:lnTo>
                <a:lnTo>
                  <a:pt x="2590969" y="240973"/>
                </a:lnTo>
                <a:lnTo>
                  <a:pt x="2558173" y="273769"/>
                </a:lnTo>
                <a:lnTo>
                  <a:pt x="2516585" y="295276"/>
                </a:lnTo>
                <a:lnTo>
                  <a:pt x="2468700" y="30299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27374" y="2862497"/>
            <a:ext cx="11544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0294" y="2317836"/>
            <a:ext cx="2620645" cy="303530"/>
          </a:xfrm>
          <a:custGeom>
            <a:avLst/>
            <a:gdLst/>
            <a:ahLst/>
            <a:cxnLst/>
            <a:rect l="l" t="t" r="r" b="b"/>
            <a:pathLst>
              <a:path w="2620645" h="303530">
                <a:moveTo>
                  <a:pt x="24686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468699" y="0"/>
                </a:lnTo>
                <a:lnTo>
                  <a:pt x="2526676" y="11532"/>
                </a:lnTo>
                <a:lnTo>
                  <a:pt x="2575826" y="44373"/>
                </a:lnTo>
                <a:lnTo>
                  <a:pt x="2608667" y="93523"/>
                </a:lnTo>
                <a:lnTo>
                  <a:pt x="2620199" y="151499"/>
                </a:lnTo>
                <a:lnTo>
                  <a:pt x="2612476" y="199385"/>
                </a:lnTo>
                <a:lnTo>
                  <a:pt x="2590969" y="240973"/>
                </a:lnTo>
                <a:lnTo>
                  <a:pt x="2558173" y="273769"/>
                </a:lnTo>
                <a:lnTo>
                  <a:pt x="2516585" y="295276"/>
                </a:lnTo>
                <a:lnTo>
                  <a:pt x="2468699" y="30299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9594" y="2350019"/>
            <a:ext cx="14808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Ease of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77840" y="2397331"/>
            <a:ext cx="387985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solidFill>
                  <a:srgbClr val="6AA84F"/>
                </a:solidFill>
                <a:latin typeface="Trebuchet MS"/>
                <a:cs typeface="Trebuchet MS"/>
              </a:rPr>
              <a:t>Pros  </a:t>
            </a:r>
            <a:r>
              <a:rPr sz="1300" dirty="0">
                <a:solidFill>
                  <a:srgbClr val="556578"/>
                </a:solidFill>
                <a:latin typeface="Trebuchet MS"/>
                <a:cs typeface="Trebuchet MS"/>
              </a:rPr>
              <a:t>&amp;  </a:t>
            </a:r>
            <a:r>
              <a:rPr sz="1300" b="1" spc="-5" dirty="0">
                <a:solidFill>
                  <a:srgbClr val="EE785B"/>
                </a:solidFill>
                <a:latin typeface="Trebuchet MS"/>
                <a:cs typeface="Trebuchet MS"/>
              </a:rPr>
              <a:t>Cons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71990" y="2675133"/>
            <a:ext cx="167999" cy="17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03990" y="2675133"/>
            <a:ext cx="167999" cy="174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0971" y="2317841"/>
            <a:ext cx="2570480" cy="303530"/>
          </a:xfrm>
          <a:custGeom>
            <a:avLst/>
            <a:gdLst/>
            <a:ahLst/>
            <a:cxnLst/>
            <a:rect l="l" t="t" r="r" b="b"/>
            <a:pathLst>
              <a:path w="2570479" h="303530">
                <a:moveTo>
                  <a:pt x="24188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5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5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418899" y="0"/>
                </a:lnTo>
                <a:lnTo>
                  <a:pt x="2476876" y="11532"/>
                </a:lnTo>
                <a:lnTo>
                  <a:pt x="2526026" y="44373"/>
                </a:lnTo>
                <a:lnTo>
                  <a:pt x="2558867" y="93523"/>
                </a:lnTo>
                <a:lnTo>
                  <a:pt x="2570399" y="151499"/>
                </a:lnTo>
                <a:lnTo>
                  <a:pt x="2562676" y="199385"/>
                </a:lnTo>
                <a:lnTo>
                  <a:pt x="2541169" y="240973"/>
                </a:lnTo>
                <a:lnTo>
                  <a:pt x="2508374" y="273769"/>
                </a:lnTo>
                <a:lnTo>
                  <a:pt x="2466785" y="295276"/>
                </a:lnTo>
                <a:lnTo>
                  <a:pt x="2418899" y="302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44666" y="2350024"/>
            <a:ext cx="15424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Harder to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Debugging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7864" y="3308427"/>
            <a:ext cx="2620645" cy="303530"/>
          </a:xfrm>
          <a:custGeom>
            <a:avLst/>
            <a:gdLst/>
            <a:ahLst/>
            <a:cxnLst/>
            <a:rect l="l" t="t" r="r" b="b"/>
            <a:pathLst>
              <a:path w="2620645" h="303529">
                <a:moveTo>
                  <a:pt x="24686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468699" y="0"/>
                </a:lnTo>
                <a:lnTo>
                  <a:pt x="2526676" y="11532"/>
                </a:lnTo>
                <a:lnTo>
                  <a:pt x="2575826" y="44372"/>
                </a:lnTo>
                <a:lnTo>
                  <a:pt x="2608667" y="93523"/>
                </a:lnTo>
                <a:lnTo>
                  <a:pt x="2620199" y="151499"/>
                </a:lnTo>
                <a:lnTo>
                  <a:pt x="2612476" y="199385"/>
                </a:lnTo>
                <a:lnTo>
                  <a:pt x="2590969" y="240973"/>
                </a:lnTo>
                <a:lnTo>
                  <a:pt x="2558173" y="273769"/>
                </a:lnTo>
                <a:lnTo>
                  <a:pt x="2516585" y="295276"/>
                </a:lnTo>
                <a:lnTo>
                  <a:pt x="2468699" y="30299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93074" y="3340611"/>
            <a:ext cx="14287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Easy to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b="0" spc="-5" dirty="0">
                <a:solidFill>
                  <a:srgbClr val="556578"/>
                </a:solidFill>
                <a:latin typeface="Trebuchet MS"/>
                <a:cs typeface="Trebuchet MS"/>
              </a:rPr>
              <a:t>C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omparison (</a:t>
            </a:r>
            <a:r>
              <a:rPr sz="2800" b="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Productivity 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vs</a:t>
            </a:r>
            <a:r>
              <a:rPr sz="2800" b="0" u="dashLong" spc="-4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0" u="dashLong" spc="-5" dirty="0">
                <a:solidFill>
                  <a:srgbClr val="7878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Complexity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)	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7825" y="4419600"/>
            <a:ext cx="7239000" cy="29845"/>
          </a:xfrm>
          <a:custGeom>
            <a:avLst/>
            <a:gdLst/>
            <a:ahLst/>
            <a:cxnLst/>
            <a:rect l="l" t="t" r="r" b="b"/>
            <a:pathLst>
              <a:path w="7239000" h="29845">
                <a:moveTo>
                  <a:pt x="0" y="0"/>
                </a:moveTo>
                <a:lnTo>
                  <a:pt x="7238628" y="29468"/>
                </a:lnTo>
              </a:path>
            </a:pathLst>
          </a:custGeom>
          <a:ln w="38099">
            <a:solidFill>
              <a:srgbClr val="D4D3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4383" y="4386997"/>
            <a:ext cx="155993" cy="12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0225" y="1015872"/>
            <a:ext cx="0" cy="3556635"/>
          </a:xfrm>
          <a:custGeom>
            <a:avLst/>
            <a:gdLst/>
            <a:ahLst/>
            <a:cxnLst/>
            <a:rect l="l" t="t" r="r" b="b"/>
            <a:pathLst>
              <a:path h="3556635">
                <a:moveTo>
                  <a:pt x="0" y="3556127"/>
                </a:moveTo>
                <a:lnTo>
                  <a:pt x="0" y="0"/>
                </a:lnTo>
              </a:path>
            </a:pathLst>
          </a:custGeom>
          <a:ln w="38099">
            <a:solidFill>
              <a:srgbClr val="D4D3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8328" y="921948"/>
            <a:ext cx="123793" cy="155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8200" y="2494550"/>
            <a:ext cx="5970905" cy="647065"/>
          </a:xfrm>
          <a:custGeom>
            <a:avLst/>
            <a:gdLst/>
            <a:ahLst/>
            <a:cxnLst/>
            <a:rect l="l" t="t" r="r" b="b"/>
            <a:pathLst>
              <a:path w="5970905" h="647064">
                <a:moveTo>
                  <a:pt x="0" y="0"/>
                </a:moveTo>
                <a:lnTo>
                  <a:pt x="75257" y="138"/>
                </a:lnTo>
                <a:lnTo>
                  <a:pt x="149251" y="551"/>
                </a:lnTo>
                <a:lnTo>
                  <a:pt x="222001" y="1232"/>
                </a:lnTo>
                <a:lnTo>
                  <a:pt x="293531" y="2179"/>
                </a:lnTo>
                <a:lnTo>
                  <a:pt x="363861" y="3385"/>
                </a:lnTo>
                <a:lnTo>
                  <a:pt x="433014" y="4846"/>
                </a:lnTo>
                <a:lnTo>
                  <a:pt x="501011" y="6558"/>
                </a:lnTo>
                <a:lnTo>
                  <a:pt x="567875" y="8515"/>
                </a:lnTo>
                <a:lnTo>
                  <a:pt x="633627" y="10713"/>
                </a:lnTo>
                <a:lnTo>
                  <a:pt x="698288" y="13148"/>
                </a:lnTo>
                <a:lnTo>
                  <a:pt x="761881" y="15814"/>
                </a:lnTo>
                <a:lnTo>
                  <a:pt x="824428" y="18706"/>
                </a:lnTo>
                <a:lnTo>
                  <a:pt x="885950" y="21821"/>
                </a:lnTo>
                <a:lnTo>
                  <a:pt x="946468" y="25153"/>
                </a:lnTo>
                <a:lnTo>
                  <a:pt x="1006006" y="28697"/>
                </a:lnTo>
                <a:lnTo>
                  <a:pt x="1064584" y="32450"/>
                </a:lnTo>
                <a:lnTo>
                  <a:pt x="1122225" y="36405"/>
                </a:lnTo>
                <a:lnTo>
                  <a:pt x="1178950" y="40559"/>
                </a:lnTo>
                <a:lnTo>
                  <a:pt x="1234781" y="44907"/>
                </a:lnTo>
                <a:lnTo>
                  <a:pt x="1289740" y="49444"/>
                </a:lnTo>
                <a:lnTo>
                  <a:pt x="1343849" y="54164"/>
                </a:lnTo>
                <a:lnTo>
                  <a:pt x="1397129" y="59065"/>
                </a:lnTo>
                <a:lnTo>
                  <a:pt x="1449602" y="64140"/>
                </a:lnTo>
                <a:lnTo>
                  <a:pt x="1501291" y="69385"/>
                </a:lnTo>
                <a:lnTo>
                  <a:pt x="1552216" y="74795"/>
                </a:lnTo>
                <a:lnTo>
                  <a:pt x="1602400" y="80366"/>
                </a:lnTo>
                <a:lnTo>
                  <a:pt x="1651865" y="86093"/>
                </a:lnTo>
                <a:lnTo>
                  <a:pt x="1700632" y="91972"/>
                </a:lnTo>
                <a:lnTo>
                  <a:pt x="1748723" y="97996"/>
                </a:lnTo>
                <a:lnTo>
                  <a:pt x="1796159" y="104163"/>
                </a:lnTo>
                <a:lnTo>
                  <a:pt x="1842964" y="110466"/>
                </a:lnTo>
                <a:lnTo>
                  <a:pt x="1889158" y="116902"/>
                </a:lnTo>
                <a:lnTo>
                  <a:pt x="1934763" y="123465"/>
                </a:lnTo>
                <a:lnTo>
                  <a:pt x="1979802" y="130151"/>
                </a:lnTo>
                <a:lnTo>
                  <a:pt x="2024295" y="136955"/>
                </a:lnTo>
                <a:lnTo>
                  <a:pt x="2068265" y="143872"/>
                </a:lnTo>
                <a:lnTo>
                  <a:pt x="2111734" y="150898"/>
                </a:lnTo>
                <a:lnTo>
                  <a:pt x="2154723" y="158028"/>
                </a:lnTo>
                <a:lnTo>
                  <a:pt x="2197254" y="165257"/>
                </a:lnTo>
                <a:lnTo>
                  <a:pt x="2239349" y="172581"/>
                </a:lnTo>
                <a:lnTo>
                  <a:pt x="2281030" y="179995"/>
                </a:lnTo>
                <a:lnTo>
                  <a:pt x="2322318" y="187493"/>
                </a:lnTo>
                <a:lnTo>
                  <a:pt x="2363235" y="195072"/>
                </a:lnTo>
                <a:lnTo>
                  <a:pt x="2403804" y="202726"/>
                </a:lnTo>
                <a:lnTo>
                  <a:pt x="2444046" y="210451"/>
                </a:lnTo>
                <a:lnTo>
                  <a:pt x="2483982" y="218243"/>
                </a:lnTo>
                <a:lnTo>
                  <a:pt x="2523635" y="226096"/>
                </a:lnTo>
                <a:lnTo>
                  <a:pt x="2563027" y="234005"/>
                </a:lnTo>
                <a:lnTo>
                  <a:pt x="2602178" y="241966"/>
                </a:lnTo>
                <a:lnTo>
                  <a:pt x="2641112" y="249975"/>
                </a:lnTo>
                <a:lnTo>
                  <a:pt x="2679849" y="258026"/>
                </a:lnTo>
                <a:lnTo>
                  <a:pt x="2718412" y="266115"/>
                </a:lnTo>
                <a:lnTo>
                  <a:pt x="2756822" y="274237"/>
                </a:lnTo>
                <a:lnTo>
                  <a:pt x="2795102" y="282388"/>
                </a:lnTo>
                <a:lnTo>
                  <a:pt x="2833272" y="290562"/>
                </a:lnTo>
                <a:lnTo>
                  <a:pt x="2871355" y="298755"/>
                </a:lnTo>
                <a:lnTo>
                  <a:pt x="2909373" y="306962"/>
                </a:lnTo>
                <a:lnTo>
                  <a:pt x="2947347" y="315178"/>
                </a:lnTo>
                <a:lnTo>
                  <a:pt x="2985299" y="323399"/>
                </a:lnTo>
                <a:lnTo>
                  <a:pt x="3023252" y="331621"/>
                </a:lnTo>
                <a:lnTo>
                  <a:pt x="3061226" y="339837"/>
                </a:lnTo>
                <a:lnTo>
                  <a:pt x="3099244" y="348044"/>
                </a:lnTo>
                <a:lnTo>
                  <a:pt x="3137327" y="356237"/>
                </a:lnTo>
                <a:lnTo>
                  <a:pt x="3175497" y="364411"/>
                </a:lnTo>
                <a:lnTo>
                  <a:pt x="3213777" y="372562"/>
                </a:lnTo>
                <a:lnTo>
                  <a:pt x="3252187" y="380684"/>
                </a:lnTo>
                <a:lnTo>
                  <a:pt x="3290750" y="388773"/>
                </a:lnTo>
                <a:lnTo>
                  <a:pt x="3329487" y="396824"/>
                </a:lnTo>
                <a:lnTo>
                  <a:pt x="3368421" y="404833"/>
                </a:lnTo>
                <a:lnTo>
                  <a:pt x="3407572" y="412794"/>
                </a:lnTo>
                <a:lnTo>
                  <a:pt x="3446964" y="420703"/>
                </a:lnTo>
                <a:lnTo>
                  <a:pt x="3486617" y="428556"/>
                </a:lnTo>
                <a:lnTo>
                  <a:pt x="3526553" y="436348"/>
                </a:lnTo>
                <a:lnTo>
                  <a:pt x="3566795" y="444073"/>
                </a:lnTo>
                <a:lnTo>
                  <a:pt x="3607364" y="451727"/>
                </a:lnTo>
                <a:lnTo>
                  <a:pt x="3648281" y="459306"/>
                </a:lnTo>
                <a:lnTo>
                  <a:pt x="3689569" y="466804"/>
                </a:lnTo>
                <a:lnTo>
                  <a:pt x="3731250" y="474218"/>
                </a:lnTo>
                <a:lnTo>
                  <a:pt x="3773345" y="481542"/>
                </a:lnTo>
                <a:lnTo>
                  <a:pt x="3815876" y="488771"/>
                </a:lnTo>
                <a:lnTo>
                  <a:pt x="3858865" y="495901"/>
                </a:lnTo>
                <a:lnTo>
                  <a:pt x="3902334" y="502927"/>
                </a:lnTo>
                <a:lnTo>
                  <a:pt x="3946304" y="509844"/>
                </a:lnTo>
                <a:lnTo>
                  <a:pt x="3990797" y="516648"/>
                </a:lnTo>
                <a:lnTo>
                  <a:pt x="4035836" y="523334"/>
                </a:lnTo>
                <a:lnTo>
                  <a:pt x="4081441" y="529897"/>
                </a:lnTo>
                <a:lnTo>
                  <a:pt x="4127635" y="536333"/>
                </a:lnTo>
                <a:lnTo>
                  <a:pt x="4174440" y="542636"/>
                </a:lnTo>
                <a:lnTo>
                  <a:pt x="4221876" y="548803"/>
                </a:lnTo>
                <a:lnTo>
                  <a:pt x="4269967" y="554827"/>
                </a:lnTo>
                <a:lnTo>
                  <a:pt x="4318734" y="560706"/>
                </a:lnTo>
                <a:lnTo>
                  <a:pt x="4368199" y="566433"/>
                </a:lnTo>
                <a:lnTo>
                  <a:pt x="4418383" y="572004"/>
                </a:lnTo>
                <a:lnTo>
                  <a:pt x="4469308" y="577414"/>
                </a:lnTo>
                <a:lnTo>
                  <a:pt x="4520997" y="582659"/>
                </a:lnTo>
                <a:lnTo>
                  <a:pt x="4573470" y="587734"/>
                </a:lnTo>
                <a:lnTo>
                  <a:pt x="4626750" y="592635"/>
                </a:lnTo>
                <a:lnTo>
                  <a:pt x="4680859" y="597355"/>
                </a:lnTo>
                <a:lnTo>
                  <a:pt x="4735818" y="601892"/>
                </a:lnTo>
                <a:lnTo>
                  <a:pt x="4791649" y="606240"/>
                </a:lnTo>
                <a:lnTo>
                  <a:pt x="4848374" y="610394"/>
                </a:lnTo>
                <a:lnTo>
                  <a:pt x="4906015" y="614349"/>
                </a:lnTo>
                <a:lnTo>
                  <a:pt x="4964593" y="618102"/>
                </a:lnTo>
                <a:lnTo>
                  <a:pt x="5024131" y="621646"/>
                </a:lnTo>
                <a:lnTo>
                  <a:pt x="5084649" y="624978"/>
                </a:lnTo>
                <a:lnTo>
                  <a:pt x="5146171" y="628093"/>
                </a:lnTo>
                <a:lnTo>
                  <a:pt x="5208718" y="630985"/>
                </a:lnTo>
                <a:lnTo>
                  <a:pt x="5272311" y="633651"/>
                </a:lnTo>
                <a:lnTo>
                  <a:pt x="5336972" y="636086"/>
                </a:lnTo>
                <a:lnTo>
                  <a:pt x="5402724" y="638284"/>
                </a:lnTo>
                <a:lnTo>
                  <a:pt x="5469588" y="640241"/>
                </a:lnTo>
                <a:lnTo>
                  <a:pt x="5537585" y="641953"/>
                </a:lnTo>
                <a:lnTo>
                  <a:pt x="5606738" y="643414"/>
                </a:lnTo>
                <a:lnTo>
                  <a:pt x="5677068" y="644620"/>
                </a:lnTo>
                <a:lnTo>
                  <a:pt x="5748598" y="645567"/>
                </a:lnTo>
                <a:lnTo>
                  <a:pt x="5821348" y="646248"/>
                </a:lnTo>
                <a:lnTo>
                  <a:pt x="5895342" y="646661"/>
                </a:lnTo>
                <a:lnTo>
                  <a:pt x="5970599" y="646799"/>
                </a:lnTo>
              </a:path>
            </a:pathLst>
          </a:custGeom>
          <a:ln w="38099">
            <a:solidFill>
              <a:srgbClr val="EE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8200" y="1577124"/>
            <a:ext cx="5925820" cy="2271395"/>
          </a:xfrm>
          <a:custGeom>
            <a:avLst/>
            <a:gdLst/>
            <a:ahLst/>
            <a:cxnLst/>
            <a:rect l="l" t="t" r="r" b="b"/>
            <a:pathLst>
              <a:path w="5925820" h="2271395">
                <a:moveTo>
                  <a:pt x="0" y="0"/>
                </a:moveTo>
                <a:lnTo>
                  <a:pt x="66828" y="389"/>
                </a:lnTo>
                <a:lnTo>
                  <a:pt x="132652" y="1548"/>
                </a:lnTo>
                <a:lnTo>
                  <a:pt x="197487" y="3465"/>
                </a:lnTo>
                <a:lnTo>
                  <a:pt x="261348" y="6129"/>
                </a:lnTo>
                <a:lnTo>
                  <a:pt x="324250" y="9528"/>
                </a:lnTo>
                <a:lnTo>
                  <a:pt x="386210" y="13649"/>
                </a:lnTo>
                <a:lnTo>
                  <a:pt x="447242" y="18482"/>
                </a:lnTo>
                <a:lnTo>
                  <a:pt x="507362" y="24013"/>
                </a:lnTo>
                <a:lnTo>
                  <a:pt x="566585" y="30232"/>
                </a:lnTo>
                <a:lnTo>
                  <a:pt x="624927" y="37126"/>
                </a:lnTo>
                <a:lnTo>
                  <a:pt x="682404" y="44684"/>
                </a:lnTo>
                <a:lnTo>
                  <a:pt x="739030" y="52893"/>
                </a:lnTo>
                <a:lnTo>
                  <a:pt x="794822" y="61742"/>
                </a:lnTo>
                <a:lnTo>
                  <a:pt x="849794" y="71219"/>
                </a:lnTo>
                <a:lnTo>
                  <a:pt x="903962" y="81312"/>
                </a:lnTo>
                <a:lnTo>
                  <a:pt x="957342" y="92010"/>
                </a:lnTo>
                <a:lnTo>
                  <a:pt x="1009950" y="103300"/>
                </a:lnTo>
                <a:lnTo>
                  <a:pt x="1061799" y="115170"/>
                </a:lnTo>
                <a:lnTo>
                  <a:pt x="1112907" y="127610"/>
                </a:lnTo>
                <a:lnTo>
                  <a:pt x="1163288" y="140606"/>
                </a:lnTo>
                <a:lnTo>
                  <a:pt x="1212958" y="154147"/>
                </a:lnTo>
                <a:lnTo>
                  <a:pt x="1261933" y="168222"/>
                </a:lnTo>
                <a:lnTo>
                  <a:pt x="1310227" y="182818"/>
                </a:lnTo>
                <a:lnTo>
                  <a:pt x="1357857" y="197923"/>
                </a:lnTo>
                <a:lnTo>
                  <a:pt x="1404837" y="213526"/>
                </a:lnTo>
                <a:lnTo>
                  <a:pt x="1451184" y="229615"/>
                </a:lnTo>
                <a:lnTo>
                  <a:pt x="1496912" y="246177"/>
                </a:lnTo>
                <a:lnTo>
                  <a:pt x="1542037" y="263202"/>
                </a:lnTo>
                <a:lnTo>
                  <a:pt x="1586575" y="280677"/>
                </a:lnTo>
                <a:lnTo>
                  <a:pt x="1630541" y="298591"/>
                </a:lnTo>
                <a:lnTo>
                  <a:pt x="1673951" y="316931"/>
                </a:lnTo>
                <a:lnTo>
                  <a:pt x="1716819" y="335686"/>
                </a:lnTo>
                <a:lnTo>
                  <a:pt x="1759162" y="354843"/>
                </a:lnTo>
                <a:lnTo>
                  <a:pt x="1800995" y="374392"/>
                </a:lnTo>
                <a:lnTo>
                  <a:pt x="1842333" y="394320"/>
                </a:lnTo>
                <a:lnTo>
                  <a:pt x="1883192" y="414615"/>
                </a:lnTo>
                <a:lnTo>
                  <a:pt x="1923587" y="435265"/>
                </a:lnTo>
                <a:lnTo>
                  <a:pt x="1963534" y="456260"/>
                </a:lnTo>
                <a:lnTo>
                  <a:pt x="2003048" y="477586"/>
                </a:lnTo>
                <a:lnTo>
                  <a:pt x="2042144" y="499231"/>
                </a:lnTo>
                <a:lnTo>
                  <a:pt x="2080839" y="521185"/>
                </a:lnTo>
                <a:lnTo>
                  <a:pt x="2119147" y="543436"/>
                </a:lnTo>
                <a:lnTo>
                  <a:pt x="2157084" y="565970"/>
                </a:lnTo>
                <a:lnTo>
                  <a:pt x="2194666" y="588777"/>
                </a:lnTo>
                <a:lnTo>
                  <a:pt x="2231908" y="611845"/>
                </a:lnTo>
                <a:lnTo>
                  <a:pt x="2268825" y="635162"/>
                </a:lnTo>
                <a:lnTo>
                  <a:pt x="2305433" y="658715"/>
                </a:lnTo>
                <a:lnTo>
                  <a:pt x="2341747" y="682494"/>
                </a:lnTo>
                <a:lnTo>
                  <a:pt x="2377783" y="706486"/>
                </a:lnTo>
                <a:lnTo>
                  <a:pt x="2413556" y="730679"/>
                </a:lnTo>
                <a:lnTo>
                  <a:pt x="2449081" y="755062"/>
                </a:lnTo>
                <a:lnTo>
                  <a:pt x="2484375" y="779623"/>
                </a:lnTo>
                <a:lnTo>
                  <a:pt x="2519453" y="804350"/>
                </a:lnTo>
                <a:lnTo>
                  <a:pt x="2554329" y="829230"/>
                </a:lnTo>
                <a:lnTo>
                  <a:pt x="2589020" y="854253"/>
                </a:lnTo>
                <a:lnTo>
                  <a:pt x="2623541" y="879406"/>
                </a:lnTo>
                <a:lnTo>
                  <a:pt x="2657908" y="904678"/>
                </a:lnTo>
                <a:lnTo>
                  <a:pt x="2692135" y="930056"/>
                </a:lnTo>
                <a:lnTo>
                  <a:pt x="2726239" y="955529"/>
                </a:lnTo>
                <a:lnTo>
                  <a:pt x="2760234" y="981085"/>
                </a:lnTo>
                <a:lnTo>
                  <a:pt x="2794137" y="1006712"/>
                </a:lnTo>
                <a:lnTo>
                  <a:pt x="2827962" y="1032399"/>
                </a:lnTo>
                <a:lnTo>
                  <a:pt x="2861725" y="1058132"/>
                </a:lnTo>
                <a:lnTo>
                  <a:pt x="2895443" y="1083902"/>
                </a:lnTo>
                <a:lnTo>
                  <a:pt x="2929129" y="1109695"/>
                </a:lnTo>
                <a:lnTo>
                  <a:pt x="2962799" y="1135499"/>
                </a:lnTo>
                <a:lnTo>
                  <a:pt x="2996470" y="1161304"/>
                </a:lnTo>
                <a:lnTo>
                  <a:pt x="3030156" y="1187097"/>
                </a:lnTo>
                <a:lnTo>
                  <a:pt x="3063874" y="1212867"/>
                </a:lnTo>
                <a:lnTo>
                  <a:pt x="3097637" y="1238600"/>
                </a:lnTo>
                <a:lnTo>
                  <a:pt x="3131462" y="1264287"/>
                </a:lnTo>
                <a:lnTo>
                  <a:pt x="3165365" y="1289914"/>
                </a:lnTo>
                <a:lnTo>
                  <a:pt x="3199360" y="1315470"/>
                </a:lnTo>
                <a:lnTo>
                  <a:pt x="3233464" y="1340943"/>
                </a:lnTo>
                <a:lnTo>
                  <a:pt x="3267691" y="1366321"/>
                </a:lnTo>
                <a:lnTo>
                  <a:pt x="3302058" y="1391593"/>
                </a:lnTo>
                <a:lnTo>
                  <a:pt x="3336579" y="1416746"/>
                </a:lnTo>
                <a:lnTo>
                  <a:pt x="3371270" y="1441769"/>
                </a:lnTo>
                <a:lnTo>
                  <a:pt x="3406146" y="1466649"/>
                </a:lnTo>
                <a:lnTo>
                  <a:pt x="3441224" y="1491376"/>
                </a:lnTo>
                <a:lnTo>
                  <a:pt x="3476518" y="1515937"/>
                </a:lnTo>
                <a:lnTo>
                  <a:pt x="3512043" y="1540320"/>
                </a:lnTo>
                <a:lnTo>
                  <a:pt x="3547816" y="1564513"/>
                </a:lnTo>
                <a:lnTo>
                  <a:pt x="3583852" y="1588505"/>
                </a:lnTo>
                <a:lnTo>
                  <a:pt x="3620166" y="1612284"/>
                </a:lnTo>
                <a:lnTo>
                  <a:pt x="3656774" y="1635837"/>
                </a:lnTo>
                <a:lnTo>
                  <a:pt x="3693691" y="1659154"/>
                </a:lnTo>
                <a:lnTo>
                  <a:pt x="3730933" y="1682222"/>
                </a:lnTo>
                <a:lnTo>
                  <a:pt x="3768515" y="1705029"/>
                </a:lnTo>
                <a:lnTo>
                  <a:pt x="3806452" y="1727563"/>
                </a:lnTo>
                <a:lnTo>
                  <a:pt x="3844760" y="1749814"/>
                </a:lnTo>
                <a:lnTo>
                  <a:pt x="3883455" y="1771768"/>
                </a:lnTo>
                <a:lnTo>
                  <a:pt x="3922551" y="1793413"/>
                </a:lnTo>
                <a:lnTo>
                  <a:pt x="3962065" y="1814739"/>
                </a:lnTo>
                <a:lnTo>
                  <a:pt x="4002012" y="1835734"/>
                </a:lnTo>
                <a:lnTo>
                  <a:pt x="4042407" y="1856384"/>
                </a:lnTo>
                <a:lnTo>
                  <a:pt x="4083266" y="1876679"/>
                </a:lnTo>
                <a:lnTo>
                  <a:pt x="4124604" y="1896607"/>
                </a:lnTo>
                <a:lnTo>
                  <a:pt x="4166437" y="1916156"/>
                </a:lnTo>
                <a:lnTo>
                  <a:pt x="4208780" y="1935313"/>
                </a:lnTo>
                <a:lnTo>
                  <a:pt x="4251648" y="1954068"/>
                </a:lnTo>
                <a:lnTo>
                  <a:pt x="4295058" y="1972408"/>
                </a:lnTo>
                <a:lnTo>
                  <a:pt x="4339024" y="1990322"/>
                </a:lnTo>
                <a:lnTo>
                  <a:pt x="4383562" y="2007797"/>
                </a:lnTo>
                <a:lnTo>
                  <a:pt x="4428687" y="2024822"/>
                </a:lnTo>
                <a:lnTo>
                  <a:pt x="4474415" y="2041384"/>
                </a:lnTo>
                <a:lnTo>
                  <a:pt x="4520762" y="2057473"/>
                </a:lnTo>
                <a:lnTo>
                  <a:pt x="4567742" y="2073076"/>
                </a:lnTo>
                <a:lnTo>
                  <a:pt x="4615372" y="2088181"/>
                </a:lnTo>
                <a:lnTo>
                  <a:pt x="4663666" y="2102777"/>
                </a:lnTo>
                <a:lnTo>
                  <a:pt x="4712641" y="2116852"/>
                </a:lnTo>
                <a:lnTo>
                  <a:pt x="4762311" y="2130393"/>
                </a:lnTo>
                <a:lnTo>
                  <a:pt x="4812692" y="2143389"/>
                </a:lnTo>
                <a:lnTo>
                  <a:pt x="4863800" y="2155829"/>
                </a:lnTo>
                <a:lnTo>
                  <a:pt x="4915649" y="2167699"/>
                </a:lnTo>
                <a:lnTo>
                  <a:pt x="4968257" y="2178989"/>
                </a:lnTo>
                <a:lnTo>
                  <a:pt x="5021637" y="2189687"/>
                </a:lnTo>
                <a:lnTo>
                  <a:pt x="5075805" y="2199780"/>
                </a:lnTo>
                <a:lnTo>
                  <a:pt x="5130777" y="2209257"/>
                </a:lnTo>
                <a:lnTo>
                  <a:pt x="5186569" y="2218106"/>
                </a:lnTo>
                <a:lnTo>
                  <a:pt x="5243195" y="2226315"/>
                </a:lnTo>
                <a:lnTo>
                  <a:pt x="5300672" y="2233873"/>
                </a:lnTo>
                <a:lnTo>
                  <a:pt x="5359014" y="2240767"/>
                </a:lnTo>
                <a:lnTo>
                  <a:pt x="5418237" y="2246986"/>
                </a:lnTo>
                <a:lnTo>
                  <a:pt x="5478357" y="2252517"/>
                </a:lnTo>
                <a:lnTo>
                  <a:pt x="5539389" y="2257350"/>
                </a:lnTo>
                <a:lnTo>
                  <a:pt x="5601349" y="2261471"/>
                </a:lnTo>
                <a:lnTo>
                  <a:pt x="5664251" y="2264870"/>
                </a:lnTo>
                <a:lnTo>
                  <a:pt x="5728112" y="2267534"/>
                </a:lnTo>
                <a:lnTo>
                  <a:pt x="5792947" y="2269451"/>
                </a:lnTo>
                <a:lnTo>
                  <a:pt x="5858771" y="2270610"/>
                </a:lnTo>
                <a:lnTo>
                  <a:pt x="5925599" y="2270999"/>
                </a:lnTo>
              </a:path>
            </a:pathLst>
          </a:custGeom>
          <a:ln w="38099">
            <a:solidFill>
              <a:srgbClr val="5565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475" y="2784546"/>
            <a:ext cx="977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556578"/>
                </a:solidFill>
                <a:latin typeface="Arial"/>
                <a:cs typeface="Arial"/>
              </a:rPr>
              <a:t>Productivity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7202" y="4478863"/>
            <a:ext cx="983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56578"/>
                </a:solidFill>
                <a:latin typeface="Arial"/>
                <a:cs typeface="Arial"/>
              </a:rPr>
              <a:t>Complexity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49225" y="1752832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5">
                <a:moveTo>
                  <a:pt x="0" y="0"/>
                </a:moveTo>
                <a:lnTo>
                  <a:pt x="0" y="611255"/>
                </a:lnTo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7328" y="1658909"/>
            <a:ext cx="123793" cy="155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7328" y="2302192"/>
            <a:ext cx="123793" cy="155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76227" y="3316886"/>
            <a:ext cx="9525" cy="386080"/>
          </a:xfrm>
          <a:custGeom>
            <a:avLst/>
            <a:gdLst/>
            <a:ahLst/>
            <a:cxnLst/>
            <a:rect l="l" t="t" r="r" b="b"/>
            <a:pathLst>
              <a:path w="9525" h="386079">
                <a:moveTo>
                  <a:pt x="4472" y="-19049"/>
                </a:moveTo>
                <a:lnTo>
                  <a:pt x="4472" y="404776"/>
                </a:lnTo>
              </a:path>
            </a:pathLst>
          </a:custGeom>
          <a:ln w="4704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5335" y="3222983"/>
            <a:ext cx="123769" cy="1567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2294" y="3639734"/>
            <a:ext cx="123769" cy="1567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56522" y="1727624"/>
            <a:ext cx="1998345" cy="370205"/>
          </a:xfrm>
          <a:custGeom>
            <a:avLst/>
            <a:gdLst/>
            <a:ahLst/>
            <a:cxnLst/>
            <a:rect l="l" t="t" r="r" b="b"/>
            <a:pathLst>
              <a:path w="1998345" h="370205">
                <a:moveTo>
                  <a:pt x="0" y="369957"/>
                </a:moveTo>
                <a:lnTo>
                  <a:pt x="1998302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38117" y="2085100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89">
                <a:moveTo>
                  <a:pt x="30888" y="21065"/>
                </a:moveTo>
                <a:lnTo>
                  <a:pt x="0" y="15889"/>
                </a:lnTo>
                <a:lnTo>
                  <a:pt x="26988" y="0"/>
                </a:lnTo>
                <a:lnTo>
                  <a:pt x="18405" y="12482"/>
                </a:lnTo>
                <a:lnTo>
                  <a:pt x="30888" y="210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8117" y="2085100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89">
                <a:moveTo>
                  <a:pt x="18405" y="12482"/>
                </a:moveTo>
                <a:lnTo>
                  <a:pt x="26988" y="0"/>
                </a:lnTo>
                <a:lnTo>
                  <a:pt x="0" y="15889"/>
                </a:lnTo>
                <a:lnTo>
                  <a:pt x="30888" y="21065"/>
                </a:lnTo>
                <a:lnTo>
                  <a:pt x="18405" y="1248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5019" y="2659925"/>
            <a:ext cx="387985" cy="781050"/>
          </a:xfrm>
          <a:custGeom>
            <a:avLst/>
            <a:gdLst/>
            <a:ahLst/>
            <a:cxnLst/>
            <a:rect l="l" t="t" r="r" b="b"/>
            <a:pathLst>
              <a:path w="387984" h="781050">
                <a:moveTo>
                  <a:pt x="0" y="780764"/>
                </a:moveTo>
                <a:lnTo>
                  <a:pt x="38777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36693" y="3426330"/>
            <a:ext cx="22860" cy="31750"/>
          </a:xfrm>
          <a:custGeom>
            <a:avLst/>
            <a:gdLst/>
            <a:ahLst/>
            <a:cxnLst/>
            <a:rect l="l" t="t" r="r" b="b"/>
            <a:pathLst>
              <a:path w="22859" h="31750">
                <a:moveTo>
                  <a:pt x="0" y="31123"/>
                </a:moveTo>
                <a:lnTo>
                  <a:pt x="3497" y="0"/>
                </a:lnTo>
                <a:lnTo>
                  <a:pt x="8326" y="14358"/>
                </a:lnTo>
                <a:lnTo>
                  <a:pt x="17612" y="14358"/>
                </a:lnTo>
                <a:lnTo>
                  <a:pt x="0" y="31123"/>
                </a:lnTo>
                <a:close/>
              </a:path>
              <a:path w="22859" h="31750">
                <a:moveTo>
                  <a:pt x="17612" y="14358"/>
                </a:moveTo>
                <a:lnTo>
                  <a:pt x="8326" y="14358"/>
                </a:lnTo>
                <a:lnTo>
                  <a:pt x="22685" y="9529"/>
                </a:lnTo>
                <a:lnTo>
                  <a:pt x="17612" y="1435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36693" y="3426330"/>
            <a:ext cx="22860" cy="31750"/>
          </a:xfrm>
          <a:custGeom>
            <a:avLst/>
            <a:gdLst/>
            <a:ahLst/>
            <a:cxnLst/>
            <a:rect l="l" t="t" r="r" b="b"/>
            <a:pathLst>
              <a:path w="22859" h="31750">
                <a:moveTo>
                  <a:pt x="8326" y="14358"/>
                </a:moveTo>
                <a:lnTo>
                  <a:pt x="3497" y="0"/>
                </a:lnTo>
                <a:lnTo>
                  <a:pt x="0" y="31123"/>
                </a:lnTo>
                <a:lnTo>
                  <a:pt x="22685" y="9529"/>
                </a:lnTo>
                <a:lnTo>
                  <a:pt x="8326" y="14358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68425" y="1267062"/>
            <a:ext cx="4381500" cy="12541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842135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556578"/>
                </a:solidFill>
                <a:latin typeface="Arial"/>
                <a:cs typeface="Arial"/>
              </a:rPr>
              <a:t>For less </a:t>
            </a:r>
            <a:r>
              <a:rPr sz="1400" dirty="0">
                <a:solidFill>
                  <a:srgbClr val="556578"/>
                </a:solidFill>
                <a:latin typeface="Arial"/>
                <a:cs typeface="Arial"/>
              </a:rPr>
              <a:t>complex </a:t>
            </a:r>
            <a:r>
              <a:rPr sz="1400" spc="-5" dirty="0">
                <a:solidFill>
                  <a:srgbClr val="556578"/>
                </a:solidFill>
                <a:latin typeface="Arial"/>
                <a:cs typeface="Arial"/>
              </a:rPr>
              <a:t>app</a:t>
            </a:r>
            <a:r>
              <a:rPr sz="1400" spc="-9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6578"/>
                </a:solidFill>
                <a:latin typeface="Arial"/>
                <a:cs typeface="Arial"/>
              </a:rPr>
              <a:t>managing  microservices </a:t>
            </a:r>
            <a:r>
              <a:rPr sz="1400" spc="-5" dirty="0">
                <a:solidFill>
                  <a:srgbClr val="556578"/>
                </a:solidFill>
                <a:latin typeface="Arial"/>
                <a:cs typeface="Arial"/>
              </a:rPr>
              <a:t>will leads to extra  </a:t>
            </a:r>
            <a:r>
              <a:rPr sz="1400" spc="-10" dirty="0">
                <a:solidFill>
                  <a:srgbClr val="556578"/>
                </a:solidFill>
                <a:latin typeface="Arial"/>
                <a:cs typeface="Arial"/>
              </a:rPr>
              <a:t>efforts.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marL="2178685" marR="5080">
              <a:lnSpc>
                <a:spcPts val="1650"/>
              </a:lnSpc>
            </a:pPr>
            <a:r>
              <a:rPr sz="1400" spc="-5" dirty="0">
                <a:solidFill>
                  <a:srgbClr val="556578"/>
                </a:solidFill>
                <a:latin typeface="Arial"/>
                <a:cs typeface="Arial"/>
              </a:rPr>
              <a:t>Decoupling nature of  </a:t>
            </a:r>
            <a:r>
              <a:rPr sz="1400" dirty="0">
                <a:solidFill>
                  <a:srgbClr val="556578"/>
                </a:solidFill>
                <a:latin typeface="Arial"/>
                <a:cs typeface="Arial"/>
              </a:rPr>
              <a:t>microservices really </a:t>
            </a:r>
            <a:r>
              <a:rPr sz="1400" spc="-5" dirty="0">
                <a:solidFill>
                  <a:srgbClr val="556578"/>
                </a:solidFill>
                <a:latin typeface="Arial"/>
                <a:cs typeface="Arial"/>
              </a:rPr>
              <a:t>pay</a:t>
            </a:r>
            <a:r>
              <a:rPr sz="1400" spc="-9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56578"/>
                </a:solidFill>
                <a:latin typeface="Arial"/>
                <a:cs typeface="Arial"/>
              </a:rPr>
              <a:t>off.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59574" y="951399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0" y="0"/>
                </a:moveTo>
                <a:lnTo>
                  <a:pt x="664499" y="0"/>
                </a:lnTo>
              </a:path>
            </a:pathLst>
          </a:custGeom>
          <a:ln w="76199">
            <a:solidFill>
              <a:srgbClr val="5565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59574" y="1179999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0" y="0"/>
                </a:moveTo>
                <a:lnTo>
                  <a:pt x="664499" y="0"/>
                </a:lnTo>
              </a:path>
            </a:pathLst>
          </a:custGeom>
          <a:ln w="76199">
            <a:solidFill>
              <a:srgbClr val="EE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89964" y="784659"/>
            <a:ext cx="88074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556578"/>
                </a:solidFill>
                <a:latin typeface="Arial"/>
                <a:cs typeface="Arial"/>
              </a:rPr>
              <a:t>Monolithic  Microservice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5025" y="2190462"/>
            <a:ext cx="1246075" cy="915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D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eployment Challenges 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with</a:t>
            </a:r>
            <a:r>
              <a:rPr sz="2800" b="0" u="dashLong" spc="-1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Microservices	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725" y="1659595"/>
            <a:ext cx="240157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Deployment and </a:t>
            </a:r>
            <a:r>
              <a:rPr sz="1300" dirty="0">
                <a:solidFill>
                  <a:srgbClr val="556578"/>
                </a:solidFill>
                <a:latin typeface="Arial"/>
                <a:cs typeface="Arial"/>
              </a:rPr>
              <a:t>configuration</a:t>
            </a:r>
            <a:r>
              <a:rPr sz="1300" spc="-9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of  high number of</a:t>
            </a:r>
            <a:r>
              <a:rPr sz="1300" spc="-2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556578"/>
                </a:solidFill>
                <a:latin typeface="Arial"/>
                <a:cs typeface="Arial"/>
              </a:rPr>
              <a:t>services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6064" y="1959616"/>
            <a:ext cx="337185" cy="248920"/>
          </a:xfrm>
          <a:custGeom>
            <a:avLst/>
            <a:gdLst/>
            <a:ahLst/>
            <a:cxnLst/>
            <a:rect l="l" t="t" r="r" b="b"/>
            <a:pathLst>
              <a:path w="337185" h="248919">
                <a:moveTo>
                  <a:pt x="51617" y="195899"/>
                </a:moveTo>
                <a:lnTo>
                  <a:pt x="0" y="51637"/>
                </a:lnTo>
                <a:lnTo>
                  <a:pt x="144317" y="0"/>
                </a:lnTo>
                <a:lnTo>
                  <a:pt x="121142" y="48974"/>
                </a:lnTo>
                <a:lnTo>
                  <a:pt x="328344" y="146924"/>
                </a:lnTo>
                <a:lnTo>
                  <a:pt x="74792" y="146924"/>
                </a:lnTo>
                <a:lnTo>
                  <a:pt x="51617" y="195899"/>
                </a:lnTo>
                <a:close/>
              </a:path>
              <a:path w="337185" h="248919">
                <a:moveTo>
                  <a:pt x="290324" y="248812"/>
                </a:moveTo>
                <a:lnTo>
                  <a:pt x="74792" y="146924"/>
                </a:lnTo>
                <a:lnTo>
                  <a:pt x="328344" y="146924"/>
                </a:lnTo>
                <a:lnTo>
                  <a:pt x="336674" y="150862"/>
                </a:lnTo>
                <a:lnTo>
                  <a:pt x="290324" y="24881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6064" y="1959616"/>
            <a:ext cx="337185" cy="248920"/>
          </a:xfrm>
          <a:custGeom>
            <a:avLst/>
            <a:gdLst/>
            <a:ahLst/>
            <a:cxnLst/>
            <a:rect l="l" t="t" r="r" b="b"/>
            <a:pathLst>
              <a:path w="337185" h="248919">
                <a:moveTo>
                  <a:pt x="290324" y="248812"/>
                </a:moveTo>
                <a:lnTo>
                  <a:pt x="74792" y="146924"/>
                </a:lnTo>
                <a:lnTo>
                  <a:pt x="51617" y="195899"/>
                </a:lnTo>
                <a:lnTo>
                  <a:pt x="0" y="51637"/>
                </a:lnTo>
                <a:lnTo>
                  <a:pt x="144317" y="0"/>
                </a:lnTo>
                <a:lnTo>
                  <a:pt x="121142" y="48974"/>
                </a:lnTo>
                <a:lnTo>
                  <a:pt x="336674" y="150862"/>
                </a:lnTo>
                <a:lnTo>
                  <a:pt x="290324" y="24881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1925" y="3259795"/>
            <a:ext cx="2281555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solidFill>
                  <a:srgbClr val="556578"/>
                </a:solidFill>
                <a:latin typeface="Arial"/>
                <a:cs typeface="Arial"/>
              </a:rPr>
              <a:t>Monitoring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of </a:t>
            </a:r>
            <a:r>
              <a:rPr sz="1300" dirty="0">
                <a:solidFill>
                  <a:srgbClr val="556578"/>
                </a:solidFill>
                <a:latin typeface="Arial"/>
                <a:cs typeface="Arial"/>
              </a:rPr>
              <a:t>services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for</a:t>
            </a:r>
            <a:r>
              <a:rPr sz="1300" spc="-10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node  failures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7115" y="3005277"/>
            <a:ext cx="321310" cy="266065"/>
          </a:xfrm>
          <a:custGeom>
            <a:avLst/>
            <a:gdLst/>
            <a:ahLst/>
            <a:cxnLst/>
            <a:rect l="l" t="t" r="r" b="b"/>
            <a:pathLst>
              <a:path w="321310" h="266064">
                <a:moveTo>
                  <a:pt x="261456" y="129304"/>
                </a:moveTo>
                <a:lnTo>
                  <a:pt x="61652" y="129304"/>
                </a:lnTo>
                <a:lnTo>
                  <a:pt x="261899" y="0"/>
                </a:lnTo>
                <a:lnTo>
                  <a:pt x="320699" y="91049"/>
                </a:lnTo>
                <a:lnTo>
                  <a:pt x="261456" y="129304"/>
                </a:lnTo>
                <a:close/>
              </a:path>
              <a:path w="321310" h="266064">
                <a:moveTo>
                  <a:pt x="149852" y="265879"/>
                </a:moveTo>
                <a:lnTo>
                  <a:pt x="0" y="233624"/>
                </a:lnTo>
                <a:lnTo>
                  <a:pt x="32252" y="83779"/>
                </a:lnTo>
                <a:lnTo>
                  <a:pt x="61652" y="129304"/>
                </a:lnTo>
                <a:lnTo>
                  <a:pt x="261456" y="129304"/>
                </a:lnTo>
                <a:lnTo>
                  <a:pt x="120452" y="220354"/>
                </a:lnTo>
                <a:lnTo>
                  <a:pt x="149852" y="26587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7115" y="3005277"/>
            <a:ext cx="321310" cy="266065"/>
          </a:xfrm>
          <a:custGeom>
            <a:avLst/>
            <a:gdLst/>
            <a:ahLst/>
            <a:cxnLst/>
            <a:rect l="l" t="t" r="r" b="b"/>
            <a:pathLst>
              <a:path w="321310" h="266064">
                <a:moveTo>
                  <a:pt x="320699" y="91049"/>
                </a:moveTo>
                <a:lnTo>
                  <a:pt x="120452" y="220354"/>
                </a:lnTo>
                <a:lnTo>
                  <a:pt x="149852" y="265879"/>
                </a:lnTo>
                <a:lnTo>
                  <a:pt x="0" y="233624"/>
                </a:lnTo>
                <a:lnTo>
                  <a:pt x="32252" y="83779"/>
                </a:lnTo>
                <a:lnTo>
                  <a:pt x="61652" y="129304"/>
                </a:lnTo>
                <a:lnTo>
                  <a:pt x="261899" y="0"/>
                </a:lnTo>
                <a:lnTo>
                  <a:pt x="320699" y="910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7125" y="2497796"/>
            <a:ext cx="244475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Scaling of particular </a:t>
            </a:r>
            <a:r>
              <a:rPr sz="1300" dirty="0">
                <a:solidFill>
                  <a:srgbClr val="556578"/>
                </a:solidFill>
                <a:latin typeface="Arial"/>
                <a:cs typeface="Arial"/>
              </a:rPr>
              <a:t>services</a:t>
            </a:r>
            <a:r>
              <a:rPr sz="1300" spc="-8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and  distribution of</a:t>
            </a:r>
            <a:r>
              <a:rPr sz="1300" spc="-1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556578"/>
                </a:solidFill>
                <a:latin typeface="Arial"/>
                <a:cs typeface="Arial"/>
              </a:rPr>
              <a:t>traffic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90295" y="2500330"/>
            <a:ext cx="346710" cy="217170"/>
          </a:xfrm>
          <a:custGeom>
            <a:avLst/>
            <a:gdLst/>
            <a:ahLst/>
            <a:cxnLst/>
            <a:rect l="l" t="t" r="r" b="b"/>
            <a:pathLst>
              <a:path w="346710" h="217169">
                <a:moveTo>
                  <a:pt x="108299" y="216599"/>
                </a:moveTo>
                <a:lnTo>
                  <a:pt x="0" y="108393"/>
                </a:lnTo>
                <a:lnTo>
                  <a:pt x="108299" y="0"/>
                </a:lnTo>
                <a:lnTo>
                  <a:pt x="108299" y="54149"/>
                </a:lnTo>
                <a:lnTo>
                  <a:pt x="346499" y="54149"/>
                </a:lnTo>
                <a:lnTo>
                  <a:pt x="346499" y="162243"/>
                </a:lnTo>
                <a:lnTo>
                  <a:pt x="108299" y="162449"/>
                </a:lnTo>
                <a:lnTo>
                  <a:pt x="108299" y="216599"/>
                </a:lnTo>
                <a:close/>
              </a:path>
              <a:path w="346710" h="217169">
                <a:moveTo>
                  <a:pt x="346499" y="54149"/>
                </a:moveTo>
                <a:lnTo>
                  <a:pt x="108299" y="54149"/>
                </a:lnTo>
                <a:lnTo>
                  <a:pt x="346499" y="53943"/>
                </a:lnTo>
                <a:lnTo>
                  <a:pt x="346499" y="5414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90295" y="2500330"/>
            <a:ext cx="346710" cy="217170"/>
          </a:xfrm>
          <a:custGeom>
            <a:avLst/>
            <a:gdLst/>
            <a:ahLst/>
            <a:cxnLst/>
            <a:rect l="l" t="t" r="r" b="b"/>
            <a:pathLst>
              <a:path w="346710" h="217169">
                <a:moveTo>
                  <a:pt x="346499" y="162243"/>
                </a:moveTo>
                <a:lnTo>
                  <a:pt x="108299" y="162449"/>
                </a:lnTo>
                <a:lnTo>
                  <a:pt x="108299" y="216599"/>
                </a:lnTo>
                <a:lnTo>
                  <a:pt x="0" y="108393"/>
                </a:lnTo>
                <a:lnTo>
                  <a:pt x="108299" y="0"/>
                </a:lnTo>
                <a:lnTo>
                  <a:pt x="108299" y="54149"/>
                </a:lnTo>
                <a:lnTo>
                  <a:pt x="346499" y="53943"/>
                </a:lnTo>
                <a:lnTo>
                  <a:pt x="346499" y="162243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47324" y="3259795"/>
            <a:ext cx="21424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Service Logs and</a:t>
            </a:r>
            <a:r>
              <a:rPr sz="1300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Debugging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95971" y="3005936"/>
            <a:ext cx="337185" cy="248920"/>
          </a:xfrm>
          <a:custGeom>
            <a:avLst/>
            <a:gdLst/>
            <a:ahLst/>
            <a:cxnLst/>
            <a:rect l="l" t="t" r="r" b="b"/>
            <a:pathLst>
              <a:path w="337185" h="248920">
                <a:moveTo>
                  <a:pt x="192356" y="248812"/>
                </a:moveTo>
                <a:lnTo>
                  <a:pt x="215531" y="199837"/>
                </a:lnTo>
                <a:lnTo>
                  <a:pt x="0" y="97949"/>
                </a:lnTo>
                <a:lnTo>
                  <a:pt x="46349" y="0"/>
                </a:lnTo>
                <a:lnTo>
                  <a:pt x="261881" y="101887"/>
                </a:lnTo>
                <a:lnTo>
                  <a:pt x="302580" y="101887"/>
                </a:lnTo>
                <a:lnTo>
                  <a:pt x="336674" y="197174"/>
                </a:lnTo>
                <a:lnTo>
                  <a:pt x="192356" y="248812"/>
                </a:lnTo>
                <a:close/>
              </a:path>
              <a:path w="337185" h="248920">
                <a:moveTo>
                  <a:pt x="302580" y="101887"/>
                </a:moveTo>
                <a:lnTo>
                  <a:pt x="261881" y="101887"/>
                </a:lnTo>
                <a:lnTo>
                  <a:pt x="285056" y="52912"/>
                </a:lnTo>
                <a:lnTo>
                  <a:pt x="302580" y="10188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5971" y="3005936"/>
            <a:ext cx="337185" cy="248920"/>
          </a:xfrm>
          <a:custGeom>
            <a:avLst/>
            <a:gdLst/>
            <a:ahLst/>
            <a:cxnLst/>
            <a:rect l="l" t="t" r="r" b="b"/>
            <a:pathLst>
              <a:path w="337185" h="248920">
                <a:moveTo>
                  <a:pt x="46349" y="0"/>
                </a:moveTo>
                <a:lnTo>
                  <a:pt x="261881" y="101887"/>
                </a:lnTo>
                <a:lnTo>
                  <a:pt x="285056" y="52912"/>
                </a:lnTo>
                <a:lnTo>
                  <a:pt x="336674" y="197174"/>
                </a:lnTo>
                <a:lnTo>
                  <a:pt x="192356" y="248812"/>
                </a:lnTo>
                <a:lnTo>
                  <a:pt x="215531" y="199837"/>
                </a:lnTo>
                <a:lnTo>
                  <a:pt x="0" y="97949"/>
                </a:lnTo>
                <a:lnTo>
                  <a:pt x="463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41100" y="1715396"/>
            <a:ext cx="26492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Update </a:t>
            </a:r>
            <a:r>
              <a:rPr sz="1300" dirty="0">
                <a:solidFill>
                  <a:srgbClr val="556578"/>
                </a:solidFill>
                <a:latin typeface="Arial"/>
                <a:cs typeface="Arial"/>
              </a:rPr>
              <a:t>strategy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with </a:t>
            </a:r>
            <a:r>
              <a:rPr sz="1300" dirty="0">
                <a:solidFill>
                  <a:srgbClr val="556578"/>
                </a:solidFill>
                <a:latin typeface="Arial"/>
                <a:cs typeface="Arial"/>
              </a:rPr>
              <a:t>zero</a:t>
            </a:r>
            <a:r>
              <a:rPr sz="1300" spc="-9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downtime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00895" y="1943208"/>
            <a:ext cx="321310" cy="266065"/>
          </a:xfrm>
          <a:custGeom>
            <a:avLst/>
            <a:gdLst/>
            <a:ahLst/>
            <a:cxnLst/>
            <a:rect l="l" t="t" r="r" b="b"/>
            <a:pathLst>
              <a:path w="321310" h="266064">
                <a:moveTo>
                  <a:pt x="58799" y="265879"/>
                </a:moveTo>
                <a:lnTo>
                  <a:pt x="0" y="174829"/>
                </a:lnTo>
                <a:lnTo>
                  <a:pt x="200246" y="45524"/>
                </a:lnTo>
                <a:lnTo>
                  <a:pt x="170846" y="0"/>
                </a:lnTo>
                <a:lnTo>
                  <a:pt x="320699" y="32254"/>
                </a:lnTo>
                <a:lnTo>
                  <a:pt x="298245" y="136574"/>
                </a:lnTo>
                <a:lnTo>
                  <a:pt x="259046" y="136574"/>
                </a:lnTo>
                <a:lnTo>
                  <a:pt x="58799" y="265879"/>
                </a:lnTo>
                <a:close/>
              </a:path>
              <a:path w="321310" h="266064">
                <a:moveTo>
                  <a:pt x="288446" y="182099"/>
                </a:moveTo>
                <a:lnTo>
                  <a:pt x="259046" y="136574"/>
                </a:lnTo>
                <a:lnTo>
                  <a:pt x="298245" y="136574"/>
                </a:lnTo>
                <a:lnTo>
                  <a:pt x="288446" y="182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0895" y="1943208"/>
            <a:ext cx="321310" cy="266065"/>
          </a:xfrm>
          <a:custGeom>
            <a:avLst/>
            <a:gdLst/>
            <a:ahLst/>
            <a:cxnLst/>
            <a:rect l="l" t="t" r="r" b="b"/>
            <a:pathLst>
              <a:path w="321310" h="266064">
                <a:moveTo>
                  <a:pt x="0" y="174829"/>
                </a:moveTo>
                <a:lnTo>
                  <a:pt x="200246" y="45524"/>
                </a:lnTo>
                <a:lnTo>
                  <a:pt x="170846" y="0"/>
                </a:lnTo>
                <a:lnTo>
                  <a:pt x="320699" y="32254"/>
                </a:lnTo>
                <a:lnTo>
                  <a:pt x="288446" y="182099"/>
                </a:lnTo>
                <a:lnTo>
                  <a:pt x="259046" y="136574"/>
                </a:lnTo>
                <a:lnTo>
                  <a:pt x="58799" y="265879"/>
                </a:lnTo>
                <a:lnTo>
                  <a:pt x="0" y="17482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52124" y="2497796"/>
            <a:ext cx="22713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Rollback in </a:t>
            </a:r>
            <a:r>
              <a:rPr sz="1300" dirty="0">
                <a:solidFill>
                  <a:srgbClr val="556578"/>
                </a:solidFill>
                <a:latin typeface="Arial"/>
                <a:cs typeface="Arial"/>
              </a:rPr>
              <a:t>case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of any</a:t>
            </a:r>
            <a:r>
              <a:rPr sz="1300" spc="-8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556578"/>
                </a:solidFill>
                <a:latin typeface="Arial"/>
                <a:cs typeface="Arial"/>
              </a:rPr>
              <a:t>trouble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21915" y="2497435"/>
            <a:ext cx="346710" cy="217170"/>
          </a:xfrm>
          <a:custGeom>
            <a:avLst/>
            <a:gdLst/>
            <a:ahLst/>
            <a:cxnLst/>
            <a:rect l="l" t="t" r="r" b="b"/>
            <a:pathLst>
              <a:path w="346710" h="217169">
                <a:moveTo>
                  <a:pt x="0" y="162656"/>
                </a:moveTo>
                <a:lnTo>
                  <a:pt x="0" y="54356"/>
                </a:lnTo>
                <a:lnTo>
                  <a:pt x="238199" y="54149"/>
                </a:lnTo>
                <a:lnTo>
                  <a:pt x="238199" y="0"/>
                </a:lnTo>
                <a:lnTo>
                  <a:pt x="346499" y="108206"/>
                </a:lnTo>
                <a:lnTo>
                  <a:pt x="292303" y="162449"/>
                </a:lnTo>
                <a:lnTo>
                  <a:pt x="238199" y="162449"/>
                </a:lnTo>
                <a:lnTo>
                  <a:pt x="0" y="162656"/>
                </a:lnTo>
                <a:close/>
              </a:path>
              <a:path w="346710" h="217169">
                <a:moveTo>
                  <a:pt x="238199" y="216599"/>
                </a:moveTo>
                <a:lnTo>
                  <a:pt x="238199" y="162449"/>
                </a:lnTo>
                <a:lnTo>
                  <a:pt x="292303" y="162449"/>
                </a:lnTo>
                <a:lnTo>
                  <a:pt x="238199" y="216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1915" y="2497435"/>
            <a:ext cx="346710" cy="217170"/>
          </a:xfrm>
          <a:custGeom>
            <a:avLst/>
            <a:gdLst/>
            <a:ahLst/>
            <a:cxnLst/>
            <a:rect l="l" t="t" r="r" b="b"/>
            <a:pathLst>
              <a:path w="346710" h="217169">
                <a:moveTo>
                  <a:pt x="0" y="54356"/>
                </a:moveTo>
                <a:lnTo>
                  <a:pt x="238199" y="54149"/>
                </a:lnTo>
                <a:lnTo>
                  <a:pt x="238199" y="0"/>
                </a:lnTo>
                <a:lnTo>
                  <a:pt x="346499" y="108206"/>
                </a:lnTo>
                <a:lnTo>
                  <a:pt x="238199" y="216599"/>
                </a:lnTo>
                <a:lnTo>
                  <a:pt x="238199" y="162449"/>
                </a:lnTo>
                <a:lnTo>
                  <a:pt x="0" y="162656"/>
                </a:lnTo>
                <a:lnTo>
                  <a:pt x="0" y="54356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284095"/>
          </a:xfrm>
          <a:custGeom>
            <a:avLst/>
            <a:gdLst/>
            <a:ahLst/>
            <a:cxnLst/>
            <a:rect l="l" t="t" r="r" b="b"/>
            <a:pathLst>
              <a:path w="9144000" h="2284095">
                <a:moveTo>
                  <a:pt x="0" y="2283999"/>
                </a:moveTo>
                <a:lnTo>
                  <a:pt x="9143999" y="2283999"/>
                </a:lnTo>
                <a:lnTo>
                  <a:pt x="9143999" y="0"/>
                </a:lnTo>
                <a:lnTo>
                  <a:pt x="0" y="0"/>
                </a:lnTo>
                <a:lnTo>
                  <a:pt x="0" y="2283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43300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199"/>
                </a:moveTo>
                <a:lnTo>
                  <a:pt x="9143999" y="199"/>
                </a:lnTo>
                <a:lnTo>
                  <a:pt x="9143999" y="0"/>
                </a:lnTo>
                <a:lnTo>
                  <a:pt x="0" y="0"/>
                </a:lnTo>
                <a:lnTo>
                  <a:pt x="0" y="1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283999"/>
            <a:ext cx="9144000" cy="2859405"/>
          </a:xfrm>
          <a:custGeom>
            <a:avLst/>
            <a:gdLst/>
            <a:ahLst/>
            <a:cxnLst/>
            <a:rect l="l" t="t" r="r" b="b"/>
            <a:pathLst>
              <a:path w="9144000" h="2859404">
                <a:moveTo>
                  <a:pt x="0" y="0"/>
                </a:moveTo>
                <a:lnTo>
                  <a:pt x="9143999" y="0"/>
                </a:lnTo>
                <a:lnTo>
                  <a:pt x="9143999" y="2859299"/>
                </a:lnTo>
                <a:lnTo>
                  <a:pt x="0" y="285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5999" y="1727531"/>
            <a:ext cx="5177999" cy="34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6649" y="2526349"/>
            <a:ext cx="4230370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56578"/>
                </a:solidFill>
                <a:latin typeface="Trebuchet MS"/>
                <a:cs typeface="Trebuchet MS"/>
              </a:rPr>
              <a:t>Why to</a:t>
            </a:r>
            <a:r>
              <a:rPr sz="2200" spc="-10" dirty="0">
                <a:solidFill>
                  <a:srgbClr val="556578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EE785B"/>
                </a:solidFill>
                <a:latin typeface="Trebuchet MS"/>
                <a:cs typeface="Trebuchet MS"/>
              </a:rPr>
              <a:t>Choose?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Invented by</a:t>
            </a:r>
            <a:r>
              <a:rPr sz="18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Google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Managed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by open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source</a:t>
            </a:r>
            <a:r>
              <a:rPr sz="1800" spc="-9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community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Adopted by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Microsoft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and</a:t>
            </a:r>
            <a:r>
              <a:rPr sz="1800" spc="-15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Amazon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Run</a:t>
            </a:r>
            <a:r>
              <a:rPr sz="1800" spc="-1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Anywhere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7875" y="524754"/>
            <a:ext cx="6407785" cy="115760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450" b="0" spc="-5" dirty="0">
                <a:latin typeface="Trebuchet MS"/>
                <a:cs typeface="Trebuchet MS"/>
              </a:rPr>
              <a:t>Kubernetes</a:t>
            </a:r>
            <a:r>
              <a:rPr sz="3450" b="0" spc="-15" dirty="0">
                <a:latin typeface="Trebuchet MS"/>
                <a:cs typeface="Trebuchet MS"/>
              </a:rPr>
              <a:t> </a:t>
            </a:r>
            <a:r>
              <a:rPr sz="3450" b="0" spc="-5" dirty="0">
                <a:latin typeface="Trebuchet MS"/>
                <a:cs typeface="Trebuchet MS"/>
              </a:rPr>
              <a:t>(K8s)</a:t>
            </a:r>
            <a:endParaRPr sz="3450">
              <a:latin typeface="Trebuchet MS"/>
              <a:cs typeface="Trebuchet MS"/>
            </a:endParaRPr>
          </a:p>
          <a:p>
            <a:pPr marL="44450" marR="5080">
              <a:lnSpc>
                <a:spcPts val="1650"/>
              </a:lnSpc>
              <a:spcBef>
                <a:spcPts val="495"/>
              </a:spcBef>
            </a:pPr>
            <a:r>
              <a:rPr sz="1400" b="0" spc="-5" dirty="0">
                <a:latin typeface="Arial"/>
                <a:cs typeface="Arial"/>
              </a:rPr>
              <a:t>An open-source </a:t>
            </a:r>
            <a:r>
              <a:rPr sz="1400" b="0" dirty="0">
                <a:latin typeface="Arial"/>
                <a:cs typeface="Arial"/>
              </a:rPr>
              <a:t>system </a:t>
            </a:r>
            <a:r>
              <a:rPr sz="1400" b="0" spc="-5" dirty="0">
                <a:latin typeface="Arial"/>
                <a:cs typeface="Arial"/>
              </a:rPr>
              <a:t>for automating deployment, </a:t>
            </a:r>
            <a:r>
              <a:rPr sz="1400" b="0" dirty="0">
                <a:latin typeface="Arial"/>
                <a:cs typeface="Arial"/>
              </a:rPr>
              <a:t>scaling, </a:t>
            </a:r>
            <a:r>
              <a:rPr sz="1400" b="0" spc="-5" dirty="0">
                <a:latin typeface="Arial"/>
                <a:cs typeface="Arial"/>
              </a:rPr>
              <a:t>and </a:t>
            </a:r>
            <a:r>
              <a:rPr sz="1400" b="0" dirty="0">
                <a:latin typeface="Arial"/>
                <a:cs typeface="Arial"/>
              </a:rPr>
              <a:t>management </a:t>
            </a:r>
            <a:r>
              <a:rPr sz="1400" b="0" spc="-5" dirty="0">
                <a:latin typeface="Arial"/>
                <a:cs typeface="Arial"/>
              </a:rPr>
              <a:t>of  </a:t>
            </a:r>
            <a:r>
              <a:rPr sz="1400" b="0" dirty="0">
                <a:latin typeface="Arial"/>
                <a:cs typeface="Arial"/>
              </a:rPr>
              <a:t>containerized</a:t>
            </a:r>
            <a:r>
              <a:rPr sz="1400" b="0" spc="-10" dirty="0">
                <a:latin typeface="Arial"/>
                <a:cs typeface="Arial"/>
              </a:rPr>
              <a:t> </a:t>
            </a:r>
            <a:r>
              <a:rPr sz="1400" b="0" spc="-5" dirty="0"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9225" y="599703"/>
            <a:ext cx="796431" cy="77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71" y="471194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95959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2924" y="1825070"/>
            <a:ext cx="6091555" cy="104323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6300" spc="-5" dirty="0"/>
              <a:t>Overview </a:t>
            </a:r>
            <a:r>
              <a:rPr sz="6300" spc="-10" dirty="0"/>
              <a:t>of</a:t>
            </a:r>
            <a:r>
              <a:rPr sz="6300" spc="-105" dirty="0"/>
              <a:t> </a:t>
            </a:r>
            <a:r>
              <a:rPr sz="6300" spc="-5" dirty="0"/>
              <a:t>K8s</a:t>
            </a:r>
            <a:endParaRPr sz="6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6425" y="885325"/>
            <a:ext cx="6732270" cy="4150995"/>
          </a:xfrm>
          <a:custGeom>
            <a:avLst/>
            <a:gdLst/>
            <a:ahLst/>
            <a:cxnLst/>
            <a:rect l="l" t="t" r="r" b="b"/>
            <a:pathLst>
              <a:path w="6732270" h="4150995">
                <a:moveTo>
                  <a:pt x="0" y="691813"/>
                </a:moveTo>
                <a:lnTo>
                  <a:pt x="1596" y="644448"/>
                </a:lnTo>
                <a:lnTo>
                  <a:pt x="6315" y="597938"/>
                </a:lnTo>
                <a:lnTo>
                  <a:pt x="14055" y="552389"/>
                </a:lnTo>
                <a:lnTo>
                  <a:pt x="24712" y="507902"/>
                </a:lnTo>
                <a:lnTo>
                  <a:pt x="38183" y="464581"/>
                </a:lnTo>
                <a:lnTo>
                  <a:pt x="54366" y="422528"/>
                </a:lnTo>
                <a:lnTo>
                  <a:pt x="73156" y="381848"/>
                </a:lnTo>
                <a:lnTo>
                  <a:pt x="94452" y="342642"/>
                </a:lnTo>
                <a:lnTo>
                  <a:pt x="118150" y="305014"/>
                </a:lnTo>
                <a:lnTo>
                  <a:pt x="144148" y="269067"/>
                </a:lnTo>
                <a:lnTo>
                  <a:pt x="172341" y="234903"/>
                </a:lnTo>
                <a:lnTo>
                  <a:pt x="202627" y="202627"/>
                </a:lnTo>
                <a:lnTo>
                  <a:pt x="234903" y="172341"/>
                </a:lnTo>
                <a:lnTo>
                  <a:pt x="269066" y="144148"/>
                </a:lnTo>
                <a:lnTo>
                  <a:pt x="305014" y="118150"/>
                </a:lnTo>
                <a:lnTo>
                  <a:pt x="342642" y="94452"/>
                </a:lnTo>
                <a:lnTo>
                  <a:pt x="381847" y="73156"/>
                </a:lnTo>
                <a:lnTo>
                  <a:pt x="422528" y="54366"/>
                </a:lnTo>
                <a:lnTo>
                  <a:pt x="464581" y="38183"/>
                </a:lnTo>
                <a:lnTo>
                  <a:pt x="507902" y="24712"/>
                </a:lnTo>
                <a:lnTo>
                  <a:pt x="552389" y="14055"/>
                </a:lnTo>
                <a:lnTo>
                  <a:pt x="597938" y="6315"/>
                </a:lnTo>
                <a:lnTo>
                  <a:pt x="644448" y="1596"/>
                </a:lnTo>
                <a:lnTo>
                  <a:pt x="691813" y="0"/>
                </a:lnTo>
                <a:lnTo>
                  <a:pt x="6039885" y="0"/>
                </a:lnTo>
                <a:lnTo>
                  <a:pt x="6089710" y="1795"/>
                </a:lnTo>
                <a:lnTo>
                  <a:pt x="6138988" y="7132"/>
                </a:lnTo>
                <a:lnTo>
                  <a:pt x="6187544" y="15938"/>
                </a:lnTo>
                <a:lnTo>
                  <a:pt x="6235204" y="28142"/>
                </a:lnTo>
                <a:lnTo>
                  <a:pt x="6281793" y="43672"/>
                </a:lnTo>
                <a:lnTo>
                  <a:pt x="6327137" y="62454"/>
                </a:lnTo>
                <a:lnTo>
                  <a:pt x="6371061" y="84416"/>
                </a:lnTo>
                <a:lnTo>
                  <a:pt x="6413391" y="109487"/>
                </a:lnTo>
                <a:lnTo>
                  <a:pt x="6453953" y="137594"/>
                </a:lnTo>
                <a:lnTo>
                  <a:pt x="6492571" y="168665"/>
                </a:lnTo>
                <a:lnTo>
                  <a:pt x="6529072" y="202627"/>
                </a:lnTo>
                <a:lnTo>
                  <a:pt x="6563034" y="239128"/>
                </a:lnTo>
                <a:lnTo>
                  <a:pt x="6594105" y="277746"/>
                </a:lnTo>
                <a:lnTo>
                  <a:pt x="6622212" y="318308"/>
                </a:lnTo>
                <a:lnTo>
                  <a:pt x="6647282" y="360638"/>
                </a:lnTo>
                <a:lnTo>
                  <a:pt x="6669245" y="404562"/>
                </a:lnTo>
                <a:lnTo>
                  <a:pt x="6688027" y="449906"/>
                </a:lnTo>
                <a:lnTo>
                  <a:pt x="6703556" y="496495"/>
                </a:lnTo>
                <a:lnTo>
                  <a:pt x="6715761" y="544155"/>
                </a:lnTo>
                <a:lnTo>
                  <a:pt x="6724567" y="592711"/>
                </a:lnTo>
                <a:lnTo>
                  <a:pt x="6729904" y="641989"/>
                </a:lnTo>
                <a:lnTo>
                  <a:pt x="6731699" y="691813"/>
                </a:lnTo>
                <a:lnTo>
                  <a:pt x="6731699" y="3458986"/>
                </a:lnTo>
                <a:lnTo>
                  <a:pt x="6730103" y="3506352"/>
                </a:lnTo>
                <a:lnTo>
                  <a:pt x="6725384" y="3552861"/>
                </a:lnTo>
                <a:lnTo>
                  <a:pt x="6717644" y="3598410"/>
                </a:lnTo>
                <a:lnTo>
                  <a:pt x="6706987" y="3642897"/>
                </a:lnTo>
                <a:lnTo>
                  <a:pt x="6693516" y="3686218"/>
                </a:lnTo>
                <a:lnTo>
                  <a:pt x="6677333" y="3728271"/>
                </a:lnTo>
                <a:lnTo>
                  <a:pt x="6658542" y="3768952"/>
                </a:lnTo>
                <a:lnTo>
                  <a:pt x="6637247" y="3808157"/>
                </a:lnTo>
                <a:lnTo>
                  <a:pt x="6613548" y="3845785"/>
                </a:lnTo>
                <a:lnTo>
                  <a:pt x="6587551" y="3881733"/>
                </a:lnTo>
                <a:lnTo>
                  <a:pt x="6559358" y="3915896"/>
                </a:lnTo>
                <a:lnTo>
                  <a:pt x="6529072" y="3948172"/>
                </a:lnTo>
                <a:lnTo>
                  <a:pt x="6496795" y="3978458"/>
                </a:lnTo>
                <a:lnTo>
                  <a:pt x="6462632" y="4006651"/>
                </a:lnTo>
                <a:lnTo>
                  <a:pt x="6426685" y="4032649"/>
                </a:lnTo>
                <a:lnTo>
                  <a:pt x="6389057" y="4056347"/>
                </a:lnTo>
                <a:lnTo>
                  <a:pt x="6349851" y="4077643"/>
                </a:lnTo>
                <a:lnTo>
                  <a:pt x="6309171" y="4096433"/>
                </a:lnTo>
                <a:lnTo>
                  <a:pt x="6267118" y="4112616"/>
                </a:lnTo>
                <a:lnTo>
                  <a:pt x="6223797" y="4126087"/>
                </a:lnTo>
                <a:lnTo>
                  <a:pt x="6179310" y="4136744"/>
                </a:lnTo>
                <a:lnTo>
                  <a:pt x="6133760" y="4144484"/>
                </a:lnTo>
                <a:lnTo>
                  <a:pt x="6087251" y="4149203"/>
                </a:lnTo>
                <a:lnTo>
                  <a:pt x="6039885" y="4150799"/>
                </a:lnTo>
                <a:lnTo>
                  <a:pt x="691813" y="4150799"/>
                </a:lnTo>
                <a:lnTo>
                  <a:pt x="644448" y="4149203"/>
                </a:lnTo>
                <a:lnTo>
                  <a:pt x="597938" y="4144484"/>
                </a:lnTo>
                <a:lnTo>
                  <a:pt x="552389" y="4136744"/>
                </a:lnTo>
                <a:lnTo>
                  <a:pt x="507902" y="4126087"/>
                </a:lnTo>
                <a:lnTo>
                  <a:pt x="464581" y="4112616"/>
                </a:lnTo>
                <a:lnTo>
                  <a:pt x="422528" y="4096433"/>
                </a:lnTo>
                <a:lnTo>
                  <a:pt x="381847" y="4077643"/>
                </a:lnTo>
                <a:lnTo>
                  <a:pt x="342642" y="4056347"/>
                </a:lnTo>
                <a:lnTo>
                  <a:pt x="305014" y="4032649"/>
                </a:lnTo>
                <a:lnTo>
                  <a:pt x="269066" y="4006651"/>
                </a:lnTo>
                <a:lnTo>
                  <a:pt x="234903" y="3978458"/>
                </a:lnTo>
                <a:lnTo>
                  <a:pt x="202627" y="3948172"/>
                </a:lnTo>
                <a:lnTo>
                  <a:pt x="172341" y="3915896"/>
                </a:lnTo>
                <a:lnTo>
                  <a:pt x="144148" y="3881733"/>
                </a:lnTo>
                <a:lnTo>
                  <a:pt x="118150" y="3845785"/>
                </a:lnTo>
                <a:lnTo>
                  <a:pt x="94452" y="3808157"/>
                </a:lnTo>
                <a:lnTo>
                  <a:pt x="73156" y="3768952"/>
                </a:lnTo>
                <a:lnTo>
                  <a:pt x="54366" y="3728271"/>
                </a:lnTo>
                <a:lnTo>
                  <a:pt x="38183" y="3686218"/>
                </a:lnTo>
                <a:lnTo>
                  <a:pt x="24712" y="3642897"/>
                </a:lnTo>
                <a:lnTo>
                  <a:pt x="14055" y="3598410"/>
                </a:lnTo>
                <a:lnTo>
                  <a:pt x="6315" y="3552861"/>
                </a:lnTo>
                <a:lnTo>
                  <a:pt x="1596" y="3506352"/>
                </a:lnTo>
                <a:lnTo>
                  <a:pt x="0" y="3458986"/>
                </a:lnTo>
                <a:lnTo>
                  <a:pt x="0" y="691813"/>
                </a:lnTo>
                <a:close/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0960" y="1727531"/>
            <a:ext cx="5177999" cy="34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B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asic components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of Kubernetes</a:t>
            </a:r>
            <a:r>
              <a:rPr sz="2800" u="dashLong" spc="-5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(Cloud)	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881967" y="1097629"/>
            <a:ext cx="550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Cluster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2089" y="1242278"/>
            <a:ext cx="398780" cy="150495"/>
          </a:xfrm>
          <a:custGeom>
            <a:avLst/>
            <a:gdLst/>
            <a:ahLst/>
            <a:cxnLst/>
            <a:rect l="l" t="t" r="r" b="b"/>
            <a:pathLst>
              <a:path w="398780" h="150494">
                <a:moveTo>
                  <a:pt x="0" y="0"/>
                </a:moveTo>
                <a:lnTo>
                  <a:pt x="398622" y="150243"/>
                </a:lnTo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163" y="1377800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6" y="29966"/>
                </a:moveTo>
                <a:lnTo>
                  <a:pt x="0" y="29443"/>
                </a:lnTo>
                <a:lnTo>
                  <a:pt x="11097" y="0"/>
                </a:lnTo>
                <a:lnTo>
                  <a:pt x="45996" y="2996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5163" y="1377800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443"/>
                </a:moveTo>
                <a:lnTo>
                  <a:pt x="45996" y="29966"/>
                </a:lnTo>
                <a:lnTo>
                  <a:pt x="11097" y="0"/>
                </a:lnTo>
                <a:lnTo>
                  <a:pt x="0" y="29443"/>
                </a:lnTo>
                <a:close/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6697" y="3237320"/>
            <a:ext cx="223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CLI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338" y="3612229"/>
            <a:ext cx="53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6578"/>
                </a:solidFill>
                <a:latin typeface="Arial"/>
                <a:cs typeface="Arial"/>
              </a:rPr>
              <a:t>Kubectl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7563" y="1250029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Master</a:t>
            </a:r>
            <a:r>
              <a:rPr sz="1200" b="1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1211" y="1835737"/>
            <a:ext cx="883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0712" y="2447163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Scheduler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3338" y="3079162"/>
            <a:ext cx="12211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1069" y="3704113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etcd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2662" y="1306687"/>
            <a:ext cx="7621574" cy="3444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85592" y="2584475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kubelet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8968" y="2175525"/>
            <a:ext cx="1272540" cy="6381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140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76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kube-proxy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2425" y="1021429"/>
            <a:ext cx="14966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556578"/>
                </a:solidFill>
                <a:latin typeface="Arial"/>
                <a:cs typeface="Arial"/>
              </a:rPr>
              <a:t>Worker 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Node</a:t>
            </a:r>
            <a:r>
              <a:rPr sz="1200" b="1" spc="-7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1	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1200" b="1" spc="-1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59975" y="1356220"/>
            <a:ext cx="464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1200" b="1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00467" y="4440413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kubelet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3844" y="4031463"/>
            <a:ext cx="1272540" cy="6381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140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76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kube-proxy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2425" y="3185020"/>
            <a:ext cx="439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1200" b="1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8573" y="2850717"/>
            <a:ext cx="1122045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5080" indent="-306070">
              <a:lnSpc>
                <a:spcPct val="1414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556578"/>
                </a:solidFill>
                <a:latin typeface="Arial"/>
                <a:cs typeface="Arial"/>
              </a:rPr>
              <a:t>Worker 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Node</a:t>
            </a:r>
            <a:r>
              <a:rPr sz="1200" b="1" spc="-7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N  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1200" b="1" spc="-1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9975" y="3185020"/>
            <a:ext cx="464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1200" b="1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1999" y="203917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UI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7472" y="1631029"/>
            <a:ext cx="770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6578"/>
                </a:solidFill>
                <a:latin typeface="Arial"/>
                <a:cs typeface="Arial"/>
              </a:rPr>
              <a:t>Dashboard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8925" y="889399"/>
            <a:ext cx="6732270" cy="4150995"/>
          </a:xfrm>
          <a:custGeom>
            <a:avLst/>
            <a:gdLst/>
            <a:ahLst/>
            <a:cxnLst/>
            <a:rect l="l" t="t" r="r" b="b"/>
            <a:pathLst>
              <a:path w="6732270" h="4150995">
                <a:moveTo>
                  <a:pt x="0" y="691813"/>
                </a:moveTo>
                <a:lnTo>
                  <a:pt x="1596" y="644448"/>
                </a:lnTo>
                <a:lnTo>
                  <a:pt x="6315" y="597938"/>
                </a:lnTo>
                <a:lnTo>
                  <a:pt x="14055" y="552389"/>
                </a:lnTo>
                <a:lnTo>
                  <a:pt x="24712" y="507902"/>
                </a:lnTo>
                <a:lnTo>
                  <a:pt x="38183" y="464581"/>
                </a:lnTo>
                <a:lnTo>
                  <a:pt x="54366" y="422528"/>
                </a:lnTo>
                <a:lnTo>
                  <a:pt x="73156" y="381848"/>
                </a:lnTo>
                <a:lnTo>
                  <a:pt x="94452" y="342642"/>
                </a:lnTo>
                <a:lnTo>
                  <a:pt x="118150" y="305014"/>
                </a:lnTo>
                <a:lnTo>
                  <a:pt x="144148" y="269067"/>
                </a:lnTo>
                <a:lnTo>
                  <a:pt x="172341" y="234903"/>
                </a:lnTo>
                <a:lnTo>
                  <a:pt x="202627" y="202627"/>
                </a:lnTo>
                <a:lnTo>
                  <a:pt x="234903" y="172341"/>
                </a:lnTo>
                <a:lnTo>
                  <a:pt x="269066" y="144148"/>
                </a:lnTo>
                <a:lnTo>
                  <a:pt x="305014" y="118150"/>
                </a:lnTo>
                <a:lnTo>
                  <a:pt x="342642" y="94452"/>
                </a:lnTo>
                <a:lnTo>
                  <a:pt x="381847" y="73156"/>
                </a:lnTo>
                <a:lnTo>
                  <a:pt x="422528" y="54366"/>
                </a:lnTo>
                <a:lnTo>
                  <a:pt x="464581" y="38183"/>
                </a:lnTo>
                <a:lnTo>
                  <a:pt x="507902" y="24712"/>
                </a:lnTo>
                <a:lnTo>
                  <a:pt x="552389" y="14055"/>
                </a:lnTo>
                <a:lnTo>
                  <a:pt x="597938" y="6315"/>
                </a:lnTo>
                <a:lnTo>
                  <a:pt x="644448" y="1596"/>
                </a:lnTo>
                <a:lnTo>
                  <a:pt x="691813" y="0"/>
                </a:lnTo>
                <a:lnTo>
                  <a:pt x="6039885" y="0"/>
                </a:lnTo>
                <a:lnTo>
                  <a:pt x="6089710" y="1795"/>
                </a:lnTo>
                <a:lnTo>
                  <a:pt x="6138988" y="7132"/>
                </a:lnTo>
                <a:lnTo>
                  <a:pt x="6187544" y="15938"/>
                </a:lnTo>
                <a:lnTo>
                  <a:pt x="6235204" y="28142"/>
                </a:lnTo>
                <a:lnTo>
                  <a:pt x="6281793" y="43672"/>
                </a:lnTo>
                <a:lnTo>
                  <a:pt x="6327137" y="62454"/>
                </a:lnTo>
                <a:lnTo>
                  <a:pt x="6371061" y="84416"/>
                </a:lnTo>
                <a:lnTo>
                  <a:pt x="6413391" y="109487"/>
                </a:lnTo>
                <a:lnTo>
                  <a:pt x="6453953" y="137594"/>
                </a:lnTo>
                <a:lnTo>
                  <a:pt x="6492571" y="168665"/>
                </a:lnTo>
                <a:lnTo>
                  <a:pt x="6529072" y="202627"/>
                </a:lnTo>
                <a:lnTo>
                  <a:pt x="6563034" y="239128"/>
                </a:lnTo>
                <a:lnTo>
                  <a:pt x="6594105" y="277746"/>
                </a:lnTo>
                <a:lnTo>
                  <a:pt x="6622212" y="318308"/>
                </a:lnTo>
                <a:lnTo>
                  <a:pt x="6647282" y="360638"/>
                </a:lnTo>
                <a:lnTo>
                  <a:pt x="6669245" y="404562"/>
                </a:lnTo>
                <a:lnTo>
                  <a:pt x="6688027" y="449906"/>
                </a:lnTo>
                <a:lnTo>
                  <a:pt x="6703556" y="496495"/>
                </a:lnTo>
                <a:lnTo>
                  <a:pt x="6715761" y="544155"/>
                </a:lnTo>
                <a:lnTo>
                  <a:pt x="6724567" y="592711"/>
                </a:lnTo>
                <a:lnTo>
                  <a:pt x="6729904" y="641989"/>
                </a:lnTo>
                <a:lnTo>
                  <a:pt x="6731699" y="691813"/>
                </a:lnTo>
                <a:lnTo>
                  <a:pt x="6731699" y="3458986"/>
                </a:lnTo>
                <a:lnTo>
                  <a:pt x="6730103" y="3506352"/>
                </a:lnTo>
                <a:lnTo>
                  <a:pt x="6725384" y="3552861"/>
                </a:lnTo>
                <a:lnTo>
                  <a:pt x="6717644" y="3598410"/>
                </a:lnTo>
                <a:lnTo>
                  <a:pt x="6706987" y="3642897"/>
                </a:lnTo>
                <a:lnTo>
                  <a:pt x="6693516" y="3686218"/>
                </a:lnTo>
                <a:lnTo>
                  <a:pt x="6677333" y="3728271"/>
                </a:lnTo>
                <a:lnTo>
                  <a:pt x="6658542" y="3768952"/>
                </a:lnTo>
                <a:lnTo>
                  <a:pt x="6637247" y="3808157"/>
                </a:lnTo>
                <a:lnTo>
                  <a:pt x="6613548" y="3845785"/>
                </a:lnTo>
                <a:lnTo>
                  <a:pt x="6587551" y="3881733"/>
                </a:lnTo>
                <a:lnTo>
                  <a:pt x="6559358" y="3915896"/>
                </a:lnTo>
                <a:lnTo>
                  <a:pt x="6529072" y="3948172"/>
                </a:lnTo>
                <a:lnTo>
                  <a:pt x="6496795" y="3978458"/>
                </a:lnTo>
                <a:lnTo>
                  <a:pt x="6462632" y="4006651"/>
                </a:lnTo>
                <a:lnTo>
                  <a:pt x="6426685" y="4032649"/>
                </a:lnTo>
                <a:lnTo>
                  <a:pt x="6389057" y="4056347"/>
                </a:lnTo>
                <a:lnTo>
                  <a:pt x="6349851" y="4077643"/>
                </a:lnTo>
                <a:lnTo>
                  <a:pt x="6309171" y="4096433"/>
                </a:lnTo>
                <a:lnTo>
                  <a:pt x="6267118" y="4112616"/>
                </a:lnTo>
                <a:lnTo>
                  <a:pt x="6223797" y="4126087"/>
                </a:lnTo>
                <a:lnTo>
                  <a:pt x="6179310" y="4136744"/>
                </a:lnTo>
                <a:lnTo>
                  <a:pt x="6133760" y="4144484"/>
                </a:lnTo>
                <a:lnTo>
                  <a:pt x="6087251" y="4149203"/>
                </a:lnTo>
                <a:lnTo>
                  <a:pt x="6039885" y="4150799"/>
                </a:lnTo>
                <a:lnTo>
                  <a:pt x="691813" y="4150799"/>
                </a:lnTo>
                <a:lnTo>
                  <a:pt x="644448" y="4149203"/>
                </a:lnTo>
                <a:lnTo>
                  <a:pt x="597938" y="4144484"/>
                </a:lnTo>
                <a:lnTo>
                  <a:pt x="552389" y="4136744"/>
                </a:lnTo>
                <a:lnTo>
                  <a:pt x="507902" y="4126087"/>
                </a:lnTo>
                <a:lnTo>
                  <a:pt x="464581" y="4112616"/>
                </a:lnTo>
                <a:lnTo>
                  <a:pt x="422528" y="4096433"/>
                </a:lnTo>
                <a:lnTo>
                  <a:pt x="381847" y="4077643"/>
                </a:lnTo>
                <a:lnTo>
                  <a:pt x="342642" y="4056347"/>
                </a:lnTo>
                <a:lnTo>
                  <a:pt x="305014" y="4032649"/>
                </a:lnTo>
                <a:lnTo>
                  <a:pt x="269066" y="4006651"/>
                </a:lnTo>
                <a:lnTo>
                  <a:pt x="234903" y="3978458"/>
                </a:lnTo>
                <a:lnTo>
                  <a:pt x="202627" y="3948172"/>
                </a:lnTo>
                <a:lnTo>
                  <a:pt x="172341" y="3915896"/>
                </a:lnTo>
                <a:lnTo>
                  <a:pt x="144148" y="3881733"/>
                </a:lnTo>
                <a:lnTo>
                  <a:pt x="118150" y="3845785"/>
                </a:lnTo>
                <a:lnTo>
                  <a:pt x="94452" y="3808157"/>
                </a:lnTo>
                <a:lnTo>
                  <a:pt x="73156" y="3768952"/>
                </a:lnTo>
                <a:lnTo>
                  <a:pt x="54366" y="3728271"/>
                </a:lnTo>
                <a:lnTo>
                  <a:pt x="38183" y="3686218"/>
                </a:lnTo>
                <a:lnTo>
                  <a:pt x="24712" y="3642897"/>
                </a:lnTo>
                <a:lnTo>
                  <a:pt x="14055" y="3598410"/>
                </a:lnTo>
                <a:lnTo>
                  <a:pt x="6315" y="3552861"/>
                </a:lnTo>
                <a:lnTo>
                  <a:pt x="1596" y="3506352"/>
                </a:lnTo>
                <a:lnTo>
                  <a:pt x="0" y="3458986"/>
                </a:lnTo>
                <a:lnTo>
                  <a:pt x="0" y="691813"/>
                </a:lnTo>
                <a:close/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707" y="2958986"/>
            <a:ext cx="541655" cy="527050"/>
          </a:xfrm>
          <a:custGeom>
            <a:avLst/>
            <a:gdLst/>
            <a:ahLst/>
            <a:cxnLst/>
            <a:rect l="l" t="t" r="r" b="b"/>
            <a:pathLst>
              <a:path w="541655" h="527050">
                <a:moveTo>
                  <a:pt x="270749" y="526499"/>
                </a:moveTo>
                <a:lnTo>
                  <a:pt x="222082" y="522258"/>
                </a:lnTo>
                <a:lnTo>
                  <a:pt x="176276" y="510030"/>
                </a:lnTo>
                <a:lnTo>
                  <a:pt x="134097" y="490558"/>
                </a:lnTo>
                <a:lnTo>
                  <a:pt x="96309" y="464586"/>
                </a:lnTo>
                <a:lnTo>
                  <a:pt x="63677" y="432858"/>
                </a:lnTo>
                <a:lnTo>
                  <a:pt x="36965" y="396117"/>
                </a:lnTo>
                <a:lnTo>
                  <a:pt x="16938" y="355106"/>
                </a:lnTo>
                <a:lnTo>
                  <a:pt x="4362" y="310569"/>
                </a:lnTo>
                <a:lnTo>
                  <a:pt x="0" y="263249"/>
                </a:lnTo>
                <a:lnTo>
                  <a:pt x="4362" y="215930"/>
                </a:lnTo>
                <a:lnTo>
                  <a:pt x="16938" y="171393"/>
                </a:lnTo>
                <a:lnTo>
                  <a:pt x="36965" y="130382"/>
                </a:lnTo>
                <a:lnTo>
                  <a:pt x="63677" y="93641"/>
                </a:lnTo>
                <a:lnTo>
                  <a:pt x="96309" y="61913"/>
                </a:lnTo>
                <a:lnTo>
                  <a:pt x="134097" y="35941"/>
                </a:lnTo>
                <a:lnTo>
                  <a:pt x="176276" y="16469"/>
                </a:lnTo>
                <a:lnTo>
                  <a:pt x="222082" y="4241"/>
                </a:lnTo>
                <a:lnTo>
                  <a:pt x="270749" y="0"/>
                </a:lnTo>
                <a:lnTo>
                  <a:pt x="323817" y="5105"/>
                </a:lnTo>
                <a:lnTo>
                  <a:pt x="374361" y="20038"/>
                </a:lnTo>
                <a:lnTo>
                  <a:pt x="420962" y="44229"/>
                </a:lnTo>
                <a:lnTo>
                  <a:pt x="462199" y="77104"/>
                </a:lnTo>
                <a:lnTo>
                  <a:pt x="496010" y="117198"/>
                </a:lnTo>
                <a:lnTo>
                  <a:pt x="520890" y="162508"/>
                </a:lnTo>
                <a:lnTo>
                  <a:pt x="536249" y="211652"/>
                </a:lnTo>
                <a:lnTo>
                  <a:pt x="541499" y="263249"/>
                </a:lnTo>
                <a:lnTo>
                  <a:pt x="537137" y="310569"/>
                </a:lnTo>
                <a:lnTo>
                  <a:pt x="524561" y="355106"/>
                </a:lnTo>
                <a:lnTo>
                  <a:pt x="504534" y="396117"/>
                </a:lnTo>
                <a:lnTo>
                  <a:pt x="477823" y="432858"/>
                </a:lnTo>
                <a:lnTo>
                  <a:pt x="445190" y="464586"/>
                </a:lnTo>
                <a:lnTo>
                  <a:pt x="407402" y="490558"/>
                </a:lnTo>
                <a:lnTo>
                  <a:pt x="365223" y="510030"/>
                </a:lnTo>
                <a:lnTo>
                  <a:pt x="319417" y="522258"/>
                </a:lnTo>
                <a:lnTo>
                  <a:pt x="270749" y="526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B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asic components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of Kubernetes</a:t>
            </a:r>
            <a:r>
              <a:rPr sz="2800" u="dashLong" spc="-5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(local)	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921707" y="2958986"/>
            <a:ext cx="541655" cy="527050"/>
          </a:xfrm>
          <a:custGeom>
            <a:avLst/>
            <a:gdLst/>
            <a:ahLst/>
            <a:cxnLst/>
            <a:rect l="l" t="t" r="r" b="b"/>
            <a:pathLst>
              <a:path w="541655" h="527050">
                <a:moveTo>
                  <a:pt x="0" y="263249"/>
                </a:moveTo>
                <a:lnTo>
                  <a:pt x="4362" y="215930"/>
                </a:lnTo>
                <a:lnTo>
                  <a:pt x="16938" y="171393"/>
                </a:lnTo>
                <a:lnTo>
                  <a:pt x="36965" y="130382"/>
                </a:lnTo>
                <a:lnTo>
                  <a:pt x="63677" y="93641"/>
                </a:lnTo>
                <a:lnTo>
                  <a:pt x="96309" y="61913"/>
                </a:lnTo>
                <a:lnTo>
                  <a:pt x="134097" y="35941"/>
                </a:lnTo>
                <a:lnTo>
                  <a:pt x="176276" y="16469"/>
                </a:lnTo>
                <a:lnTo>
                  <a:pt x="222082" y="4241"/>
                </a:lnTo>
                <a:lnTo>
                  <a:pt x="270749" y="0"/>
                </a:lnTo>
                <a:lnTo>
                  <a:pt x="323817" y="5105"/>
                </a:lnTo>
                <a:lnTo>
                  <a:pt x="374361" y="20038"/>
                </a:lnTo>
                <a:lnTo>
                  <a:pt x="420962" y="44229"/>
                </a:lnTo>
                <a:lnTo>
                  <a:pt x="462199" y="77104"/>
                </a:lnTo>
                <a:lnTo>
                  <a:pt x="496010" y="117198"/>
                </a:lnTo>
                <a:lnTo>
                  <a:pt x="520890" y="162508"/>
                </a:lnTo>
                <a:lnTo>
                  <a:pt x="536249" y="211652"/>
                </a:lnTo>
                <a:lnTo>
                  <a:pt x="541499" y="263249"/>
                </a:lnTo>
                <a:lnTo>
                  <a:pt x="537137" y="310569"/>
                </a:lnTo>
                <a:lnTo>
                  <a:pt x="524561" y="355106"/>
                </a:lnTo>
                <a:lnTo>
                  <a:pt x="504534" y="396117"/>
                </a:lnTo>
                <a:lnTo>
                  <a:pt x="477823" y="432858"/>
                </a:lnTo>
                <a:lnTo>
                  <a:pt x="445190" y="464586"/>
                </a:lnTo>
                <a:lnTo>
                  <a:pt x="407402" y="490558"/>
                </a:lnTo>
                <a:lnTo>
                  <a:pt x="365223" y="510030"/>
                </a:lnTo>
                <a:lnTo>
                  <a:pt x="319417" y="522258"/>
                </a:lnTo>
                <a:lnTo>
                  <a:pt x="270749" y="526499"/>
                </a:lnTo>
                <a:lnTo>
                  <a:pt x="222082" y="522258"/>
                </a:lnTo>
                <a:lnTo>
                  <a:pt x="176276" y="510030"/>
                </a:lnTo>
                <a:lnTo>
                  <a:pt x="134097" y="490558"/>
                </a:lnTo>
                <a:lnTo>
                  <a:pt x="96309" y="464586"/>
                </a:lnTo>
                <a:lnTo>
                  <a:pt x="63677" y="432858"/>
                </a:lnTo>
                <a:lnTo>
                  <a:pt x="36965" y="396117"/>
                </a:lnTo>
                <a:lnTo>
                  <a:pt x="16938" y="355106"/>
                </a:lnTo>
                <a:lnTo>
                  <a:pt x="4362" y="310569"/>
                </a:lnTo>
                <a:lnTo>
                  <a:pt x="0" y="263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980" y="3128256"/>
            <a:ext cx="223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CLI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596" y="3472940"/>
            <a:ext cx="53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6578"/>
                </a:solidFill>
                <a:latin typeface="Arial"/>
                <a:cs typeface="Arial"/>
              </a:rPr>
              <a:t>Kubectl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215" y="1097629"/>
            <a:ext cx="68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Minikube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2089" y="1242278"/>
            <a:ext cx="398780" cy="150495"/>
          </a:xfrm>
          <a:custGeom>
            <a:avLst/>
            <a:gdLst/>
            <a:ahLst/>
            <a:cxnLst/>
            <a:rect l="l" t="t" r="r" b="b"/>
            <a:pathLst>
              <a:path w="398780" h="150494">
                <a:moveTo>
                  <a:pt x="0" y="0"/>
                </a:moveTo>
                <a:lnTo>
                  <a:pt x="398622" y="150243"/>
                </a:lnTo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5163" y="1377800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6" y="29966"/>
                </a:moveTo>
                <a:lnTo>
                  <a:pt x="0" y="29443"/>
                </a:lnTo>
                <a:lnTo>
                  <a:pt x="11097" y="0"/>
                </a:lnTo>
                <a:lnTo>
                  <a:pt x="45996" y="2996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5163" y="1377800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443"/>
                </a:moveTo>
                <a:lnTo>
                  <a:pt x="45996" y="29966"/>
                </a:lnTo>
                <a:lnTo>
                  <a:pt x="11097" y="0"/>
                </a:lnTo>
                <a:lnTo>
                  <a:pt x="0" y="29443"/>
                </a:lnTo>
                <a:close/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2149" y="2063700"/>
            <a:ext cx="2120900" cy="1383030"/>
          </a:xfrm>
          <a:custGeom>
            <a:avLst/>
            <a:gdLst/>
            <a:ahLst/>
            <a:cxnLst/>
            <a:rect l="l" t="t" r="r" b="b"/>
            <a:pathLst>
              <a:path w="2120900" h="1383029">
                <a:moveTo>
                  <a:pt x="1890195" y="1382999"/>
                </a:moveTo>
                <a:lnTo>
                  <a:pt x="230504" y="1382999"/>
                </a:lnTo>
                <a:lnTo>
                  <a:pt x="184049" y="1378316"/>
                </a:lnTo>
                <a:lnTo>
                  <a:pt x="140781" y="1364885"/>
                </a:lnTo>
                <a:lnTo>
                  <a:pt x="101627" y="1343633"/>
                </a:lnTo>
                <a:lnTo>
                  <a:pt x="67513" y="1315486"/>
                </a:lnTo>
                <a:lnTo>
                  <a:pt x="39366" y="1281372"/>
                </a:lnTo>
                <a:lnTo>
                  <a:pt x="18114" y="1242218"/>
                </a:lnTo>
                <a:lnTo>
                  <a:pt x="4683" y="1198949"/>
                </a:lnTo>
                <a:lnTo>
                  <a:pt x="0" y="1152495"/>
                </a:lnTo>
                <a:lnTo>
                  <a:pt x="0" y="230504"/>
                </a:lnTo>
                <a:lnTo>
                  <a:pt x="4683" y="184049"/>
                </a:lnTo>
                <a:lnTo>
                  <a:pt x="18114" y="140781"/>
                </a:lnTo>
                <a:lnTo>
                  <a:pt x="39366" y="101627"/>
                </a:lnTo>
                <a:lnTo>
                  <a:pt x="67513" y="67513"/>
                </a:lnTo>
                <a:lnTo>
                  <a:pt x="101627" y="39366"/>
                </a:lnTo>
                <a:lnTo>
                  <a:pt x="140781" y="18114"/>
                </a:lnTo>
                <a:lnTo>
                  <a:pt x="184049" y="4683"/>
                </a:lnTo>
                <a:lnTo>
                  <a:pt x="230504" y="0"/>
                </a:lnTo>
                <a:lnTo>
                  <a:pt x="1890195" y="0"/>
                </a:lnTo>
                <a:lnTo>
                  <a:pt x="1935374" y="4470"/>
                </a:lnTo>
                <a:lnTo>
                  <a:pt x="1978405" y="17546"/>
                </a:lnTo>
                <a:lnTo>
                  <a:pt x="2018079" y="38727"/>
                </a:lnTo>
                <a:lnTo>
                  <a:pt x="2053186" y="67513"/>
                </a:lnTo>
                <a:lnTo>
                  <a:pt x="2081972" y="102620"/>
                </a:lnTo>
                <a:lnTo>
                  <a:pt x="2103153" y="142294"/>
                </a:lnTo>
                <a:lnTo>
                  <a:pt x="2116230" y="185325"/>
                </a:lnTo>
                <a:lnTo>
                  <a:pt x="2120699" y="230504"/>
                </a:lnTo>
                <a:lnTo>
                  <a:pt x="2120699" y="1152495"/>
                </a:lnTo>
                <a:lnTo>
                  <a:pt x="2116016" y="1198949"/>
                </a:lnTo>
                <a:lnTo>
                  <a:pt x="2102585" y="1242218"/>
                </a:lnTo>
                <a:lnTo>
                  <a:pt x="2081333" y="1281372"/>
                </a:lnTo>
                <a:lnTo>
                  <a:pt x="2053186" y="1315486"/>
                </a:lnTo>
                <a:lnTo>
                  <a:pt x="2019072" y="1343633"/>
                </a:lnTo>
                <a:lnTo>
                  <a:pt x="1979918" y="1364885"/>
                </a:lnTo>
                <a:lnTo>
                  <a:pt x="1936649" y="1378316"/>
                </a:lnTo>
                <a:lnTo>
                  <a:pt x="1890195" y="1382999"/>
                </a:lnTo>
                <a:close/>
              </a:path>
            </a:pathLst>
          </a:custGeom>
          <a:solidFill>
            <a:srgbClr val="C6C5C5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2149" y="2063700"/>
            <a:ext cx="2120900" cy="1383030"/>
          </a:xfrm>
          <a:custGeom>
            <a:avLst/>
            <a:gdLst/>
            <a:ahLst/>
            <a:cxnLst/>
            <a:rect l="l" t="t" r="r" b="b"/>
            <a:pathLst>
              <a:path w="2120900" h="1383029">
                <a:moveTo>
                  <a:pt x="0" y="230504"/>
                </a:moveTo>
                <a:lnTo>
                  <a:pt x="4683" y="184049"/>
                </a:lnTo>
                <a:lnTo>
                  <a:pt x="18114" y="140781"/>
                </a:lnTo>
                <a:lnTo>
                  <a:pt x="39366" y="101627"/>
                </a:lnTo>
                <a:lnTo>
                  <a:pt x="67513" y="67513"/>
                </a:lnTo>
                <a:lnTo>
                  <a:pt x="101627" y="39366"/>
                </a:lnTo>
                <a:lnTo>
                  <a:pt x="140781" y="18114"/>
                </a:lnTo>
                <a:lnTo>
                  <a:pt x="184049" y="4683"/>
                </a:lnTo>
                <a:lnTo>
                  <a:pt x="230504" y="0"/>
                </a:lnTo>
                <a:lnTo>
                  <a:pt x="1890195" y="0"/>
                </a:lnTo>
                <a:lnTo>
                  <a:pt x="1935374" y="4470"/>
                </a:lnTo>
                <a:lnTo>
                  <a:pt x="1978405" y="17546"/>
                </a:lnTo>
                <a:lnTo>
                  <a:pt x="2018079" y="38727"/>
                </a:lnTo>
                <a:lnTo>
                  <a:pt x="2053186" y="67513"/>
                </a:lnTo>
                <a:lnTo>
                  <a:pt x="2081972" y="102620"/>
                </a:lnTo>
                <a:lnTo>
                  <a:pt x="2103153" y="142294"/>
                </a:lnTo>
                <a:lnTo>
                  <a:pt x="2116230" y="185325"/>
                </a:lnTo>
                <a:lnTo>
                  <a:pt x="2120699" y="230504"/>
                </a:lnTo>
                <a:lnTo>
                  <a:pt x="2120699" y="1152495"/>
                </a:lnTo>
                <a:lnTo>
                  <a:pt x="2116016" y="1198949"/>
                </a:lnTo>
                <a:lnTo>
                  <a:pt x="2102585" y="1242218"/>
                </a:lnTo>
                <a:lnTo>
                  <a:pt x="2081333" y="1281372"/>
                </a:lnTo>
                <a:lnTo>
                  <a:pt x="2053186" y="1315486"/>
                </a:lnTo>
                <a:lnTo>
                  <a:pt x="2019072" y="1343633"/>
                </a:lnTo>
                <a:lnTo>
                  <a:pt x="1979918" y="1364885"/>
                </a:lnTo>
                <a:lnTo>
                  <a:pt x="1936649" y="1378316"/>
                </a:lnTo>
                <a:lnTo>
                  <a:pt x="1890195" y="1382999"/>
                </a:lnTo>
                <a:lnTo>
                  <a:pt x="230504" y="1382999"/>
                </a:lnTo>
                <a:lnTo>
                  <a:pt x="184049" y="1378316"/>
                </a:lnTo>
                <a:lnTo>
                  <a:pt x="140781" y="1364885"/>
                </a:lnTo>
                <a:lnTo>
                  <a:pt x="101627" y="1343633"/>
                </a:lnTo>
                <a:lnTo>
                  <a:pt x="67513" y="1315486"/>
                </a:lnTo>
                <a:lnTo>
                  <a:pt x="39366" y="1281372"/>
                </a:lnTo>
                <a:lnTo>
                  <a:pt x="18114" y="1242218"/>
                </a:lnTo>
                <a:lnTo>
                  <a:pt x="4683" y="1198949"/>
                </a:lnTo>
                <a:lnTo>
                  <a:pt x="0" y="1152495"/>
                </a:lnTo>
                <a:lnTo>
                  <a:pt x="0" y="23050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1200" y="1967600"/>
            <a:ext cx="2754630" cy="1577975"/>
          </a:xfrm>
          <a:custGeom>
            <a:avLst/>
            <a:gdLst/>
            <a:ahLst/>
            <a:cxnLst/>
            <a:rect l="l" t="t" r="r" b="b"/>
            <a:pathLst>
              <a:path w="2754629" h="1577975">
                <a:moveTo>
                  <a:pt x="0" y="262955"/>
                </a:moveTo>
                <a:lnTo>
                  <a:pt x="4236" y="215688"/>
                </a:lnTo>
                <a:lnTo>
                  <a:pt x="16451" y="171201"/>
                </a:lnTo>
                <a:lnTo>
                  <a:pt x="35901" y="130236"/>
                </a:lnTo>
                <a:lnTo>
                  <a:pt x="61843" y="93536"/>
                </a:lnTo>
                <a:lnTo>
                  <a:pt x="93536" y="61843"/>
                </a:lnTo>
                <a:lnTo>
                  <a:pt x="130236" y="35901"/>
                </a:lnTo>
                <a:lnTo>
                  <a:pt x="171201" y="16451"/>
                </a:lnTo>
                <a:lnTo>
                  <a:pt x="215688" y="4236"/>
                </a:lnTo>
                <a:lnTo>
                  <a:pt x="262954" y="0"/>
                </a:lnTo>
                <a:lnTo>
                  <a:pt x="2491344" y="0"/>
                </a:lnTo>
                <a:lnTo>
                  <a:pt x="2542884" y="5099"/>
                </a:lnTo>
                <a:lnTo>
                  <a:pt x="2591973" y="20016"/>
                </a:lnTo>
                <a:lnTo>
                  <a:pt x="2637232" y="44179"/>
                </a:lnTo>
                <a:lnTo>
                  <a:pt x="2677281" y="77017"/>
                </a:lnTo>
                <a:lnTo>
                  <a:pt x="2710120" y="117067"/>
                </a:lnTo>
                <a:lnTo>
                  <a:pt x="2734283" y="162326"/>
                </a:lnTo>
                <a:lnTo>
                  <a:pt x="2749200" y="211415"/>
                </a:lnTo>
                <a:lnTo>
                  <a:pt x="2754299" y="262955"/>
                </a:lnTo>
                <a:lnTo>
                  <a:pt x="2754299" y="1314744"/>
                </a:lnTo>
                <a:lnTo>
                  <a:pt x="2750063" y="1362011"/>
                </a:lnTo>
                <a:lnTo>
                  <a:pt x="2737848" y="1406498"/>
                </a:lnTo>
                <a:lnTo>
                  <a:pt x="2718398" y="1447463"/>
                </a:lnTo>
                <a:lnTo>
                  <a:pt x="2692456" y="1484163"/>
                </a:lnTo>
                <a:lnTo>
                  <a:pt x="2660763" y="1515856"/>
                </a:lnTo>
                <a:lnTo>
                  <a:pt x="2624063" y="1541798"/>
                </a:lnTo>
                <a:lnTo>
                  <a:pt x="2583098" y="1561248"/>
                </a:lnTo>
                <a:lnTo>
                  <a:pt x="2538611" y="1573463"/>
                </a:lnTo>
                <a:lnTo>
                  <a:pt x="2491344" y="1577699"/>
                </a:lnTo>
                <a:lnTo>
                  <a:pt x="262954" y="1577699"/>
                </a:lnTo>
                <a:lnTo>
                  <a:pt x="215688" y="1573463"/>
                </a:lnTo>
                <a:lnTo>
                  <a:pt x="171201" y="1561248"/>
                </a:lnTo>
                <a:lnTo>
                  <a:pt x="130236" y="1541798"/>
                </a:lnTo>
                <a:lnTo>
                  <a:pt x="93536" y="1515856"/>
                </a:lnTo>
                <a:lnTo>
                  <a:pt x="61843" y="1484163"/>
                </a:lnTo>
                <a:lnTo>
                  <a:pt x="35901" y="1447463"/>
                </a:lnTo>
                <a:lnTo>
                  <a:pt x="16451" y="1406498"/>
                </a:lnTo>
                <a:lnTo>
                  <a:pt x="4236" y="1362011"/>
                </a:lnTo>
                <a:lnTo>
                  <a:pt x="0" y="1314744"/>
                </a:lnTo>
                <a:lnTo>
                  <a:pt x="0" y="26295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3207" y="2775885"/>
            <a:ext cx="1146175" cy="446405"/>
          </a:xfrm>
          <a:custGeom>
            <a:avLst/>
            <a:gdLst/>
            <a:ahLst/>
            <a:cxnLst/>
            <a:rect l="l" t="t" r="r" b="b"/>
            <a:pathLst>
              <a:path w="1146175" h="446405">
                <a:moveTo>
                  <a:pt x="0" y="446351"/>
                </a:moveTo>
                <a:lnTo>
                  <a:pt x="1145549" y="0"/>
                </a:lnTo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3045" y="27601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423" y="30352"/>
                </a:moveTo>
                <a:lnTo>
                  <a:pt x="0" y="1033"/>
                </a:lnTo>
                <a:lnTo>
                  <a:pt x="45987" y="0"/>
                </a:lnTo>
                <a:lnTo>
                  <a:pt x="11423" y="30352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03045" y="2760191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423" y="30352"/>
                </a:moveTo>
                <a:lnTo>
                  <a:pt x="45987" y="0"/>
                </a:lnTo>
                <a:lnTo>
                  <a:pt x="0" y="1033"/>
                </a:lnTo>
                <a:lnTo>
                  <a:pt x="11423" y="30352"/>
                </a:lnTo>
                <a:close/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8799" y="2757668"/>
            <a:ext cx="815340" cy="17780"/>
          </a:xfrm>
          <a:custGeom>
            <a:avLst/>
            <a:gdLst/>
            <a:ahLst/>
            <a:cxnLst/>
            <a:rect l="l" t="t" r="r" b="b"/>
            <a:pathLst>
              <a:path w="815339" h="17780">
                <a:moveTo>
                  <a:pt x="0" y="17381"/>
                </a:moveTo>
                <a:lnTo>
                  <a:pt x="815262" y="0"/>
                </a:lnTo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43727" y="27419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670" y="31458"/>
                </a:moveTo>
                <a:lnTo>
                  <a:pt x="0" y="0"/>
                </a:lnTo>
                <a:lnTo>
                  <a:pt x="43550" y="14807"/>
                </a:lnTo>
                <a:lnTo>
                  <a:pt x="670" y="31458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3727" y="274193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670" y="31458"/>
                </a:moveTo>
                <a:lnTo>
                  <a:pt x="43550" y="14807"/>
                </a:lnTo>
                <a:lnTo>
                  <a:pt x="0" y="0"/>
                </a:lnTo>
                <a:lnTo>
                  <a:pt x="670" y="31458"/>
                </a:lnTo>
                <a:close/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67563" y="1783429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Master</a:t>
            </a:r>
            <a:r>
              <a:rPr sz="1200" b="1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81116" y="2245124"/>
            <a:ext cx="629920" cy="636905"/>
          </a:xfrm>
          <a:custGeom>
            <a:avLst/>
            <a:gdLst/>
            <a:ahLst/>
            <a:cxnLst/>
            <a:rect l="l" t="t" r="r" b="b"/>
            <a:pathLst>
              <a:path w="629920" h="636905">
                <a:moveTo>
                  <a:pt x="524747" y="636299"/>
                </a:moveTo>
                <a:lnTo>
                  <a:pt x="104951" y="636299"/>
                </a:lnTo>
                <a:lnTo>
                  <a:pt x="64099" y="628052"/>
                </a:lnTo>
                <a:lnTo>
                  <a:pt x="30739" y="605560"/>
                </a:lnTo>
                <a:lnTo>
                  <a:pt x="8247" y="572199"/>
                </a:lnTo>
                <a:lnTo>
                  <a:pt x="0" y="531347"/>
                </a:lnTo>
                <a:lnTo>
                  <a:pt x="0" y="104952"/>
                </a:lnTo>
                <a:lnTo>
                  <a:pt x="8247" y="64100"/>
                </a:lnTo>
                <a:lnTo>
                  <a:pt x="30739" y="30739"/>
                </a:lnTo>
                <a:lnTo>
                  <a:pt x="64099" y="8247"/>
                </a:lnTo>
                <a:lnTo>
                  <a:pt x="104951" y="0"/>
                </a:lnTo>
                <a:lnTo>
                  <a:pt x="524747" y="0"/>
                </a:lnTo>
                <a:lnTo>
                  <a:pt x="564911" y="7989"/>
                </a:lnTo>
                <a:lnTo>
                  <a:pt x="598960" y="30739"/>
                </a:lnTo>
                <a:lnTo>
                  <a:pt x="621710" y="64788"/>
                </a:lnTo>
                <a:lnTo>
                  <a:pt x="629699" y="104952"/>
                </a:lnTo>
                <a:lnTo>
                  <a:pt x="629699" y="531347"/>
                </a:lnTo>
                <a:lnTo>
                  <a:pt x="621452" y="572199"/>
                </a:lnTo>
                <a:lnTo>
                  <a:pt x="598960" y="605560"/>
                </a:lnTo>
                <a:lnTo>
                  <a:pt x="565599" y="628052"/>
                </a:lnTo>
                <a:lnTo>
                  <a:pt x="524747" y="636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1116" y="2245124"/>
            <a:ext cx="629920" cy="636905"/>
          </a:xfrm>
          <a:custGeom>
            <a:avLst/>
            <a:gdLst/>
            <a:ahLst/>
            <a:cxnLst/>
            <a:rect l="l" t="t" r="r" b="b"/>
            <a:pathLst>
              <a:path w="629920" h="636905">
                <a:moveTo>
                  <a:pt x="0" y="104952"/>
                </a:moveTo>
                <a:lnTo>
                  <a:pt x="8247" y="64100"/>
                </a:lnTo>
                <a:lnTo>
                  <a:pt x="30739" y="30739"/>
                </a:lnTo>
                <a:lnTo>
                  <a:pt x="64099" y="8247"/>
                </a:lnTo>
                <a:lnTo>
                  <a:pt x="104951" y="0"/>
                </a:lnTo>
                <a:lnTo>
                  <a:pt x="524747" y="0"/>
                </a:lnTo>
                <a:lnTo>
                  <a:pt x="564911" y="7989"/>
                </a:lnTo>
                <a:lnTo>
                  <a:pt x="598959" y="30739"/>
                </a:lnTo>
                <a:lnTo>
                  <a:pt x="621710" y="64788"/>
                </a:lnTo>
                <a:lnTo>
                  <a:pt x="629699" y="104952"/>
                </a:lnTo>
                <a:lnTo>
                  <a:pt x="629699" y="531347"/>
                </a:lnTo>
                <a:lnTo>
                  <a:pt x="621452" y="572199"/>
                </a:lnTo>
                <a:lnTo>
                  <a:pt x="598960" y="605560"/>
                </a:lnTo>
                <a:lnTo>
                  <a:pt x="565599" y="628052"/>
                </a:lnTo>
                <a:lnTo>
                  <a:pt x="524747" y="636299"/>
                </a:lnTo>
                <a:lnTo>
                  <a:pt x="104951" y="636299"/>
                </a:lnTo>
                <a:lnTo>
                  <a:pt x="64099" y="628052"/>
                </a:lnTo>
                <a:lnTo>
                  <a:pt x="30739" y="605560"/>
                </a:lnTo>
                <a:lnTo>
                  <a:pt x="8247" y="572199"/>
                </a:lnTo>
                <a:lnTo>
                  <a:pt x="0" y="531347"/>
                </a:lnTo>
                <a:lnTo>
                  <a:pt x="0" y="10495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78341" y="2233499"/>
            <a:ext cx="629920" cy="636905"/>
          </a:xfrm>
          <a:custGeom>
            <a:avLst/>
            <a:gdLst/>
            <a:ahLst/>
            <a:cxnLst/>
            <a:rect l="l" t="t" r="r" b="b"/>
            <a:pathLst>
              <a:path w="629920" h="636905">
                <a:moveTo>
                  <a:pt x="524747" y="636299"/>
                </a:moveTo>
                <a:lnTo>
                  <a:pt x="104951" y="636299"/>
                </a:lnTo>
                <a:lnTo>
                  <a:pt x="64099" y="628052"/>
                </a:lnTo>
                <a:lnTo>
                  <a:pt x="30739" y="605560"/>
                </a:lnTo>
                <a:lnTo>
                  <a:pt x="8247" y="572199"/>
                </a:lnTo>
                <a:lnTo>
                  <a:pt x="0" y="531347"/>
                </a:lnTo>
                <a:lnTo>
                  <a:pt x="0" y="104952"/>
                </a:lnTo>
                <a:lnTo>
                  <a:pt x="8247" y="64100"/>
                </a:lnTo>
                <a:lnTo>
                  <a:pt x="30739" y="30739"/>
                </a:lnTo>
                <a:lnTo>
                  <a:pt x="64099" y="8247"/>
                </a:lnTo>
                <a:lnTo>
                  <a:pt x="104951" y="0"/>
                </a:lnTo>
                <a:lnTo>
                  <a:pt x="524747" y="0"/>
                </a:lnTo>
                <a:lnTo>
                  <a:pt x="564911" y="7989"/>
                </a:lnTo>
                <a:lnTo>
                  <a:pt x="598960" y="30739"/>
                </a:lnTo>
                <a:lnTo>
                  <a:pt x="621710" y="64788"/>
                </a:lnTo>
                <a:lnTo>
                  <a:pt x="629699" y="104952"/>
                </a:lnTo>
                <a:lnTo>
                  <a:pt x="629699" y="531347"/>
                </a:lnTo>
                <a:lnTo>
                  <a:pt x="621452" y="572199"/>
                </a:lnTo>
                <a:lnTo>
                  <a:pt x="598960" y="605560"/>
                </a:lnTo>
                <a:lnTo>
                  <a:pt x="565599" y="628052"/>
                </a:lnTo>
                <a:lnTo>
                  <a:pt x="524747" y="636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8341" y="2233499"/>
            <a:ext cx="629920" cy="636905"/>
          </a:xfrm>
          <a:custGeom>
            <a:avLst/>
            <a:gdLst/>
            <a:ahLst/>
            <a:cxnLst/>
            <a:rect l="l" t="t" r="r" b="b"/>
            <a:pathLst>
              <a:path w="629920" h="636905">
                <a:moveTo>
                  <a:pt x="0" y="104952"/>
                </a:moveTo>
                <a:lnTo>
                  <a:pt x="8247" y="64100"/>
                </a:lnTo>
                <a:lnTo>
                  <a:pt x="30739" y="30739"/>
                </a:lnTo>
                <a:lnTo>
                  <a:pt x="64099" y="8247"/>
                </a:lnTo>
                <a:lnTo>
                  <a:pt x="104951" y="0"/>
                </a:lnTo>
                <a:lnTo>
                  <a:pt x="524747" y="0"/>
                </a:lnTo>
                <a:lnTo>
                  <a:pt x="564911" y="7989"/>
                </a:lnTo>
                <a:lnTo>
                  <a:pt x="598959" y="30739"/>
                </a:lnTo>
                <a:lnTo>
                  <a:pt x="621710" y="64788"/>
                </a:lnTo>
                <a:lnTo>
                  <a:pt x="629699" y="104952"/>
                </a:lnTo>
                <a:lnTo>
                  <a:pt x="629699" y="531347"/>
                </a:lnTo>
                <a:lnTo>
                  <a:pt x="621452" y="572199"/>
                </a:lnTo>
                <a:lnTo>
                  <a:pt x="598960" y="605560"/>
                </a:lnTo>
                <a:lnTo>
                  <a:pt x="565599" y="628052"/>
                </a:lnTo>
                <a:lnTo>
                  <a:pt x="524747" y="636299"/>
                </a:lnTo>
                <a:lnTo>
                  <a:pt x="104951" y="636299"/>
                </a:lnTo>
                <a:lnTo>
                  <a:pt x="64099" y="628052"/>
                </a:lnTo>
                <a:lnTo>
                  <a:pt x="30739" y="605560"/>
                </a:lnTo>
                <a:lnTo>
                  <a:pt x="8247" y="572199"/>
                </a:lnTo>
                <a:lnTo>
                  <a:pt x="0" y="531347"/>
                </a:lnTo>
                <a:lnTo>
                  <a:pt x="0" y="10495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75566" y="2233499"/>
            <a:ext cx="629920" cy="636905"/>
          </a:xfrm>
          <a:custGeom>
            <a:avLst/>
            <a:gdLst/>
            <a:ahLst/>
            <a:cxnLst/>
            <a:rect l="l" t="t" r="r" b="b"/>
            <a:pathLst>
              <a:path w="629920" h="636905">
                <a:moveTo>
                  <a:pt x="524747" y="636299"/>
                </a:moveTo>
                <a:lnTo>
                  <a:pt x="104951" y="636299"/>
                </a:lnTo>
                <a:lnTo>
                  <a:pt x="64099" y="628052"/>
                </a:lnTo>
                <a:lnTo>
                  <a:pt x="30739" y="605560"/>
                </a:lnTo>
                <a:lnTo>
                  <a:pt x="8247" y="572199"/>
                </a:lnTo>
                <a:lnTo>
                  <a:pt x="0" y="531347"/>
                </a:lnTo>
                <a:lnTo>
                  <a:pt x="0" y="104952"/>
                </a:lnTo>
                <a:lnTo>
                  <a:pt x="8247" y="64100"/>
                </a:lnTo>
                <a:lnTo>
                  <a:pt x="30739" y="30739"/>
                </a:lnTo>
                <a:lnTo>
                  <a:pt x="64099" y="8247"/>
                </a:lnTo>
                <a:lnTo>
                  <a:pt x="104951" y="0"/>
                </a:lnTo>
                <a:lnTo>
                  <a:pt x="524747" y="0"/>
                </a:lnTo>
                <a:lnTo>
                  <a:pt x="564911" y="7989"/>
                </a:lnTo>
                <a:lnTo>
                  <a:pt x="598960" y="30739"/>
                </a:lnTo>
                <a:lnTo>
                  <a:pt x="621710" y="64788"/>
                </a:lnTo>
                <a:lnTo>
                  <a:pt x="629699" y="104952"/>
                </a:lnTo>
                <a:lnTo>
                  <a:pt x="629699" y="531347"/>
                </a:lnTo>
                <a:lnTo>
                  <a:pt x="621452" y="572199"/>
                </a:lnTo>
                <a:lnTo>
                  <a:pt x="598960" y="605560"/>
                </a:lnTo>
                <a:lnTo>
                  <a:pt x="565599" y="628052"/>
                </a:lnTo>
                <a:lnTo>
                  <a:pt x="524747" y="636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75566" y="2233499"/>
            <a:ext cx="629920" cy="636905"/>
          </a:xfrm>
          <a:custGeom>
            <a:avLst/>
            <a:gdLst/>
            <a:ahLst/>
            <a:cxnLst/>
            <a:rect l="l" t="t" r="r" b="b"/>
            <a:pathLst>
              <a:path w="629920" h="636905">
                <a:moveTo>
                  <a:pt x="0" y="104952"/>
                </a:moveTo>
                <a:lnTo>
                  <a:pt x="8247" y="64100"/>
                </a:lnTo>
                <a:lnTo>
                  <a:pt x="30739" y="30739"/>
                </a:lnTo>
                <a:lnTo>
                  <a:pt x="64099" y="8247"/>
                </a:lnTo>
                <a:lnTo>
                  <a:pt x="104951" y="0"/>
                </a:lnTo>
                <a:lnTo>
                  <a:pt x="524747" y="0"/>
                </a:lnTo>
                <a:lnTo>
                  <a:pt x="564911" y="7989"/>
                </a:lnTo>
                <a:lnTo>
                  <a:pt x="598959" y="30739"/>
                </a:lnTo>
                <a:lnTo>
                  <a:pt x="621710" y="64788"/>
                </a:lnTo>
                <a:lnTo>
                  <a:pt x="629699" y="104952"/>
                </a:lnTo>
                <a:lnTo>
                  <a:pt x="629699" y="531347"/>
                </a:lnTo>
                <a:lnTo>
                  <a:pt x="621452" y="572199"/>
                </a:lnTo>
                <a:lnTo>
                  <a:pt x="598960" y="605560"/>
                </a:lnTo>
                <a:lnTo>
                  <a:pt x="565599" y="628052"/>
                </a:lnTo>
                <a:lnTo>
                  <a:pt x="524747" y="636299"/>
                </a:lnTo>
                <a:lnTo>
                  <a:pt x="104951" y="636299"/>
                </a:lnTo>
                <a:lnTo>
                  <a:pt x="64099" y="628052"/>
                </a:lnTo>
                <a:lnTo>
                  <a:pt x="30739" y="605560"/>
                </a:lnTo>
                <a:lnTo>
                  <a:pt x="8247" y="572199"/>
                </a:lnTo>
                <a:lnTo>
                  <a:pt x="0" y="531347"/>
                </a:lnTo>
                <a:lnTo>
                  <a:pt x="0" y="10495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81124" y="3258499"/>
            <a:ext cx="1037590" cy="210820"/>
          </a:xfrm>
          <a:custGeom>
            <a:avLst/>
            <a:gdLst/>
            <a:ahLst/>
            <a:cxnLst/>
            <a:rect l="l" t="t" r="r" b="b"/>
            <a:pathLst>
              <a:path w="1037590" h="210820">
                <a:moveTo>
                  <a:pt x="1001999" y="210599"/>
                </a:moveTo>
                <a:lnTo>
                  <a:pt x="35100" y="210599"/>
                </a:lnTo>
                <a:lnTo>
                  <a:pt x="21437" y="207841"/>
                </a:lnTo>
                <a:lnTo>
                  <a:pt x="10280" y="200319"/>
                </a:lnTo>
                <a:lnTo>
                  <a:pt x="2758" y="189161"/>
                </a:lnTo>
                <a:lnTo>
                  <a:pt x="0" y="175499"/>
                </a:lnTo>
                <a:lnTo>
                  <a:pt x="0" y="35100"/>
                </a:lnTo>
                <a:lnTo>
                  <a:pt x="2758" y="21437"/>
                </a:lnTo>
                <a:lnTo>
                  <a:pt x="10280" y="10280"/>
                </a:lnTo>
                <a:lnTo>
                  <a:pt x="21437" y="2758"/>
                </a:lnTo>
                <a:lnTo>
                  <a:pt x="35100" y="0"/>
                </a:lnTo>
                <a:lnTo>
                  <a:pt x="1001999" y="0"/>
                </a:lnTo>
                <a:lnTo>
                  <a:pt x="1034427" y="21668"/>
                </a:lnTo>
                <a:lnTo>
                  <a:pt x="1037099" y="35100"/>
                </a:lnTo>
                <a:lnTo>
                  <a:pt x="1037099" y="175499"/>
                </a:lnTo>
                <a:lnTo>
                  <a:pt x="1034341" y="189161"/>
                </a:lnTo>
                <a:lnTo>
                  <a:pt x="1026819" y="200319"/>
                </a:lnTo>
                <a:lnTo>
                  <a:pt x="1015662" y="207841"/>
                </a:lnTo>
                <a:lnTo>
                  <a:pt x="1001999" y="210599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81124" y="3258499"/>
            <a:ext cx="1037590" cy="210820"/>
          </a:xfrm>
          <a:custGeom>
            <a:avLst/>
            <a:gdLst/>
            <a:ahLst/>
            <a:cxnLst/>
            <a:rect l="l" t="t" r="r" b="b"/>
            <a:pathLst>
              <a:path w="1037590" h="210820">
                <a:moveTo>
                  <a:pt x="0" y="35100"/>
                </a:moveTo>
                <a:lnTo>
                  <a:pt x="2758" y="21437"/>
                </a:lnTo>
                <a:lnTo>
                  <a:pt x="10280" y="10280"/>
                </a:lnTo>
                <a:lnTo>
                  <a:pt x="21437" y="2758"/>
                </a:lnTo>
                <a:lnTo>
                  <a:pt x="35100" y="0"/>
                </a:lnTo>
                <a:lnTo>
                  <a:pt x="1001999" y="0"/>
                </a:lnTo>
                <a:lnTo>
                  <a:pt x="1034427" y="21668"/>
                </a:lnTo>
                <a:lnTo>
                  <a:pt x="1037099" y="35100"/>
                </a:lnTo>
                <a:lnTo>
                  <a:pt x="1037099" y="175499"/>
                </a:lnTo>
                <a:lnTo>
                  <a:pt x="1034341" y="189161"/>
                </a:lnTo>
                <a:lnTo>
                  <a:pt x="1026819" y="200319"/>
                </a:lnTo>
                <a:lnTo>
                  <a:pt x="1015662" y="207841"/>
                </a:lnTo>
                <a:lnTo>
                  <a:pt x="1001999" y="210599"/>
                </a:lnTo>
                <a:lnTo>
                  <a:pt x="35100" y="210599"/>
                </a:lnTo>
                <a:lnTo>
                  <a:pt x="21437" y="207841"/>
                </a:lnTo>
                <a:lnTo>
                  <a:pt x="10280" y="200319"/>
                </a:lnTo>
                <a:lnTo>
                  <a:pt x="2758" y="189161"/>
                </a:lnTo>
                <a:lnTo>
                  <a:pt x="0" y="175499"/>
                </a:lnTo>
                <a:lnTo>
                  <a:pt x="0" y="3510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00467" y="3239213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kubelet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24124" y="3258499"/>
            <a:ext cx="1081405" cy="210820"/>
          </a:xfrm>
          <a:custGeom>
            <a:avLst/>
            <a:gdLst/>
            <a:ahLst/>
            <a:cxnLst/>
            <a:rect l="l" t="t" r="r" b="b"/>
            <a:pathLst>
              <a:path w="1081404" h="210820">
                <a:moveTo>
                  <a:pt x="1046099" y="210599"/>
                </a:moveTo>
                <a:lnTo>
                  <a:pt x="35100" y="210599"/>
                </a:lnTo>
                <a:lnTo>
                  <a:pt x="21437" y="207841"/>
                </a:lnTo>
                <a:lnTo>
                  <a:pt x="10280" y="200319"/>
                </a:lnTo>
                <a:lnTo>
                  <a:pt x="2758" y="189161"/>
                </a:lnTo>
                <a:lnTo>
                  <a:pt x="0" y="175499"/>
                </a:lnTo>
                <a:lnTo>
                  <a:pt x="0" y="35100"/>
                </a:lnTo>
                <a:lnTo>
                  <a:pt x="2758" y="21437"/>
                </a:lnTo>
                <a:lnTo>
                  <a:pt x="10280" y="10280"/>
                </a:lnTo>
                <a:lnTo>
                  <a:pt x="21437" y="2758"/>
                </a:lnTo>
                <a:lnTo>
                  <a:pt x="35100" y="0"/>
                </a:lnTo>
                <a:lnTo>
                  <a:pt x="1046099" y="0"/>
                </a:lnTo>
                <a:lnTo>
                  <a:pt x="1078527" y="21668"/>
                </a:lnTo>
                <a:lnTo>
                  <a:pt x="1081199" y="35100"/>
                </a:lnTo>
                <a:lnTo>
                  <a:pt x="1081199" y="175499"/>
                </a:lnTo>
                <a:lnTo>
                  <a:pt x="1078441" y="189161"/>
                </a:lnTo>
                <a:lnTo>
                  <a:pt x="1070919" y="200319"/>
                </a:lnTo>
                <a:lnTo>
                  <a:pt x="1059762" y="207841"/>
                </a:lnTo>
                <a:lnTo>
                  <a:pt x="1046099" y="210599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24124" y="3258499"/>
            <a:ext cx="1081405" cy="210820"/>
          </a:xfrm>
          <a:custGeom>
            <a:avLst/>
            <a:gdLst/>
            <a:ahLst/>
            <a:cxnLst/>
            <a:rect l="l" t="t" r="r" b="b"/>
            <a:pathLst>
              <a:path w="1081404" h="210820">
                <a:moveTo>
                  <a:pt x="0" y="35100"/>
                </a:moveTo>
                <a:lnTo>
                  <a:pt x="2758" y="21437"/>
                </a:lnTo>
                <a:lnTo>
                  <a:pt x="10280" y="10280"/>
                </a:lnTo>
                <a:lnTo>
                  <a:pt x="21437" y="2758"/>
                </a:lnTo>
                <a:lnTo>
                  <a:pt x="35100" y="0"/>
                </a:lnTo>
                <a:lnTo>
                  <a:pt x="1046099" y="0"/>
                </a:lnTo>
                <a:lnTo>
                  <a:pt x="1078527" y="21668"/>
                </a:lnTo>
                <a:lnTo>
                  <a:pt x="1081199" y="35100"/>
                </a:lnTo>
                <a:lnTo>
                  <a:pt x="1081199" y="175499"/>
                </a:lnTo>
                <a:lnTo>
                  <a:pt x="1078441" y="189161"/>
                </a:lnTo>
                <a:lnTo>
                  <a:pt x="1070919" y="200319"/>
                </a:lnTo>
                <a:lnTo>
                  <a:pt x="1059762" y="207841"/>
                </a:lnTo>
                <a:lnTo>
                  <a:pt x="1046099" y="210599"/>
                </a:lnTo>
                <a:lnTo>
                  <a:pt x="35100" y="210599"/>
                </a:lnTo>
                <a:lnTo>
                  <a:pt x="21437" y="207841"/>
                </a:lnTo>
                <a:lnTo>
                  <a:pt x="10280" y="200319"/>
                </a:lnTo>
                <a:lnTo>
                  <a:pt x="2758" y="189161"/>
                </a:lnTo>
                <a:lnTo>
                  <a:pt x="0" y="175499"/>
                </a:lnTo>
                <a:lnTo>
                  <a:pt x="0" y="3510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81124" y="2953699"/>
            <a:ext cx="2224405" cy="210820"/>
          </a:xfrm>
          <a:custGeom>
            <a:avLst/>
            <a:gdLst/>
            <a:ahLst/>
            <a:cxnLst/>
            <a:rect l="l" t="t" r="r" b="b"/>
            <a:pathLst>
              <a:path w="2224404" h="210819">
                <a:moveTo>
                  <a:pt x="2189099" y="210599"/>
                </a:moveTo>
                <a:lnTo>
                  <a:pt x="35100" y="210599"/>
                </a:lnTo>
                <a:lnTo>
                  <a:pt x="21437" y="207841"/>
                </a:lnTo>
                <a:lnTo>
                  <a:pt x="10280" y="200319"/>
                </a:lnTo>
                <a:lnTo>
                  <a:pt x="2758" y="189162"/>
                </a:lnTo>
                <a:lnTo>
                  <a:pt x="0" y="175499"/>
                </a:lnTo>
                <a:lnTo>
                  <a:pt x="0" y="35100"/>
                </a:lnTo>
                <a:lnTo>
                  <a:pt x="2758" y="21437"/>
                </a:lnTo>
                <a:lnTo>
                  <a:pt x="10280" y="10280"/>
                </a:lnTo>
                <a:lnTo>
                  <a:pt x="21437" y="2758"/>
                </a:lnTo>
                <a:lnTo>
                  <a:pt x="35100" y="0"/>
                </a:lnTo>
                <a:lnTo>
                  <a:pt x="2189099" y="0"/>
                </a:lnTo>
                <a:lnTo>
                  <a:pt x="2221527" y="21668"/>
                </a:lnTo>
                <a:lnTo>
                  <a:pt x="2224199" y="35100"/>
                </a:lnTo>
                <a:lnTo>
                  <a:pt x="2224199" y="175499"/>
                </a:lnTo>
                <a:lnTo>
                  <a:pt x="2221441" y="189162"/>
                </a:lnTo>
                <a:lnTo>
                  <a:pt x="2213919" y="200319"/>
                </a:lnTo>
                <a:lnTo>
                  <a:pt x="2202762" y="207841"/>
                </a:lnTo>
                <a:lnTo>
                  <a:pt x="2189099" y="2105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81124" y="2953699"/>
            <a:ext cx="2224405" cy="210820"/>
          </a:xfrm>
          <a:custGeom>
            <a:avLst/>
            <a:gdLst/>
            <a:ahLst/>
            <a:cxnLst/>
            <a:rect l="l" t="t" r="r" b="b"/>
            <a:pathLst>
              <a:path w="2224404" h="210819">
                <a:moveTo>
                  <a:pt x="0" y="35100"/>
                </a:moveTo>
                <a:lnTo>
                  <a:pt x="2758" y="21437"/>
                </a:lnTo>
                <a:lnTo>
                  <a:pt x="10280" y="10280"/>
                </a:lnTo>
                <a:lnTo>
                  <a:pt x="21437" y="2758"/>
                </a:lnTo>
                <a:lnTo>
                  <a:pt x="35100" y="0"/>
                </a:lnTo>
                <a:lnTo>
                  <a:pt x="2189099" y="0"/>
                </a:lnTo>
                <a:lnTo>
                  <a:pt x="2221527" y="21668"/>
                </a:lnTo>
                <a:lnTo>
                  <a:pt x="2224199" y="35100"/>
                </a:lnTo>
                <a:lnTo>
                  <a:pt x="2224199" y="175499"/>
                </a:lnTo>
                <a:lnTo>
                  <a:pt x="2221441" y="189162"/>
                </a:lnTo>
                <a:lnTo>
                  <a:pt x="2213919" y="200319"/>
                </a:lnTo>
                <a:lnTo>
                  <a:pt x="2202762" y="207841"/>
                </a:lnTo>
                <a:lnTo>
                  <a:pt x="2189099" y="210599"/>
                </a:lnTo>
                <a:lnTo>
                  <a:pt x="35100" y="210599"/>
                </a:lnTo>
                <a:lnTo>
                  <a:pt x="21437" y="207841"/>
                </a:lnTo>
                <a:lnTo>
                  <a:pt x="10280" y="200319"/>
                </a:lnTo>
                <a:lnTo>
                  <a:pt x="2758" y="189162"/>
                </a:lnTo>
                <a:lnTo>
                  <a:pt x="0" y="175499"/>
                </a:lnTo>
                <a:lnTo>
                  <a:pt x="0" y="3510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13844" y="2830263"/>
            <a:ext cx="1272540" cy="6381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140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76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kube-proxy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72425" y="1681892"/>
            <a:ext cx="205232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Single </a:t>
            </a:r>
            <a:r>
              <a:rPr sz="1200" b="1" spc="-10" dirty="0">
                <a:solidFill>
                  <a:srgbClr val="556578"/>
                </a:solidFill>
                <a:latin typeface="Arial"/>
                <a:cs typeface="Arial"/>
              </a:rPr>
              <a:t>Worker</a:t>
            </a:r>
            <a:r>
              <a:rPr sz="1200" b="1" spc="30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  <a:tabLst>
                <a:tab pos="761365" algn="l"/>
                <a:tab pos="1586865" algn="l"/>
              </a:tabLst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1	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2	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1200" b="1" spc="-7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99825" y="4768753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6578"/>
                </a:solidFill>
                <a:latin typeface="Arial"/>
                <a:cs typeface="Arial"/>
              </a:rPr>
              <a:t>Local</a:t>
            </a:r>
            <a:r>
              <a:rPr sz="1200" spc="-7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56578"/>
                </a:solidFill>
                <a:latin typeface="Arial"/>
                <a:cs typeface="Arial"/>
              </a:rPr>
              <a:t>Cluster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33624" y="2022300"/>
            <a:ext cx="541655" cy="527050"/>
          </a:xfrm>
          <a:custGeom>
            <a:avLst/>
            <a:gdLst/>
            <a:ahLst/>
            <a:cxnLst/>
            <a:rect l="l" t="t" r="r" b="b"/>
            <a:pathLst>
              <a:path w="541655" h="527050">
                <a:moveTo>
                  <a:pt x="270749" y="526499"/>
                </a:moveTo>
                <a:lnTo>
                  <a:pt x="222082" y="522258"/>
                </a:lnTo>
                <a:lnTo>
                  <a:pt x="176276" y="510030"/>
                </a:lnTo>
                <a:lnTo>
                  <a:pt x="134097" y="490558"/>
                </a:lnTo>
                <a:lnTo>
                  <a:pt x="96309" y="464586"/>
                </a:lnTo>
                <a:lnTo>
                  <a:pt x="63677" y="432858"/>
                </a:lnTo>
                <a:lnTo>
                  <a:pt x="36965" y="396117"/>
                </a:lnTo>
                <a:lnTo>
                  <a:pt x="16938" y="355106"/>
                </a:lnTo>
                <a:lnTo>
                  <a:pt x="4362" y="310569"/>
                </a:lnTo>
                <a:lnTo>
                  <a:pt x="0" y="263249"/>
                </a:lnTo>
                <a:lnTo>
                  <a:pt x="4362" y="215930"/>
                </a:lnTo>
                <a:lnTo>
                  <a:pt x="16938" y="171393"/>
                </a:lnTo>
                <a:lnTo>
                  <a:pt x="36965" y="130382"/>
                </a:lnTo>
                <a:lnTo>
                  <a:pt x="63677" y="93641"/>
                </a:lnTo>
                <a:lnTo>
                  <a:pt x="96309" y="61913"/>
                </a:lnTo>
                <a:lnTo>
                  <a:pt x="134097" y="35941"/>
                </a:lnTo>
                <a:lnTo>
                  <a:pt x="176276" y="16469"/>
                </a:lnTo>
                <a:lnTo>
                  <a:pt x="222082" y="4241"/>
                </a:lnTo>
                <a:lnTo>
                  <a:pt x="270749" y="0"/>
                </a:lnTo>
                <a:lnTo>
                  <a:pt x="323817" y="5105"/>
                </a:lnTo>
                <a:lnTo>
                  <a:pt x="374361" y="20038"/>
                </a:lnTo>
                <a:lnTo>
                  <a:pt x="420962" y="44229"/>
                </a:lnTo>
                <a:lnTo>
                  <a:pt x="462199" y="77104"/>
                </a:lnTo>
                <a:lnTo>
                  <a:pt x="496010" y="117198"/>
                </a:lnTo>
                <a:lnTo>
                  <a:pt x="520890" y="162508"/>
                </a:lnTo>
                <a:lnTo>
                  <a:pt x="536249" y="211652"/>
                </a:lnTo>
                <a:lnTo>
                  <a:pt x="541499" y="263249"/>
                </a:lnTo>
                <a:lnTo>
                  <a:pt x="537137" y="310569"/>
                </a:lnTo>
                <a:lnTo>
                  <a:pt x="524561" y="355106"/>
                </a:lnTo>
                <a:lnTo>
                  <a:pt x="504534" y="396117"/>
                </a:lnTo>
                <a:lnTo>
                  <a:pt x="477822" y="432858"/>
                </a:lnTo>
                <a:lnTo>
                  <a:pt x="445190" y="464586"/>
                </a:lnTo>
                <a:lnTo>
                  <a:pt x="407402" y="490558"/>
                </a:lnTo>
                <a:lnTo>
                  <a:pt x="365223" y="510030"/>
                </a:lnTo>
                <a:lnTo>
                  <a:pt x="319417" y="522258"/>
                </a:lnTo>
                <a:lnTo>
                  <a:pt x="270749" y="526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3624" y="2022300"/>
            <a:ext cx="541655" cy="527050"/>
          </a:xfrm>
          <a:custGeom>
            <a:avLst/>
            <a:gdLst/>
            <a:ahLst/>
            <a:cxnLst/>
            <a:rect l="l" t="t" r="r" b="b"/>
            <a:pathLst>
              <a:path w="541655" h="527050">
                <a:moveTo>
                  <a:pt x="0" y="263249"/>
                </a:moveTo>
                <a:lnTo>
                  <a:pt x="4362" y="215930"/>
                </a:lnTo>
                <a:lnTo>
                  <a:pt x="16938" y="171393"/>
                </a:lnTo>
                <a:lnTo>
                  <a:pt x="36965" y="130382"/>
                </a:lnTo>
                <a:lnTo>
                  <a:pt x="63677" y="93641"/>
                </a:lnTo>
                <a:lnTo>
                  <a:pt x="96309" y="61913"/>
                </a:lnTo>
                <a:lnTo>
                  <a:pt x="134097" y="35941"/>
                </a:lnTo>
                <a:lnTo>
                  <a:pt x="176276" y="16469"/>
                </a:lnTo>
                <a:lnTo>
                  <a:pt x="222082" y="4241"/>
                </a:lnTo>
                <a:lnTo>
                  <a:pt x="270749" y="0"/>
                </a:lnTo>
                <a:lnTo>
                  <a:pt x="323817" y="5105"/>
                </a:lnTo>
                <a:lnTo>
                  <a:pt x="374361" y="20038"/>
                </a:lnTo>
                <a:lnTo>
                  <a:pt x="420962" y="44229"/>
                </a:lnTo>
                <a:lnTo>
                  <a:pt x="462199" y="77104"/>
                </a:lnTo>
                <a:lnTo>
                  <a:pt x="496010" y="117198"/>
                </a:lnTo>
                <a:lnTo>
                  <a:pt x="520890" y="162508"/>
                </a:lnTo>
                <a:lnTo>
                  <a:pt x="536249" y="211652"/>
                </a:lnTo>
                <a:lnTo>
                  <a:pt x="541499" y="263249"/>
                </a:lnTo>
                <a:lnTo>
                  <a:pt x="537137" y="310569"/>
                </a:lnTo>
                <a:lnTo>
                  <a:pt x="524561" y="355106"/>
                </a:lnTo>
                <a:lnTo>
                  <a:pt x="504534" y="396117"/>
                </a:lnTo>
                <a:lnTo>
                  <a:pt x="477822" y="432858"/>
                </a:lnTo>
                <a:lnTo>
                  <a:pt x="445190" y="464586"/>
                </a:lnTo>
                <a:lnTo>
                  <a:pt x="407402" y="490558"/>
                </a:lnTo>
                <a:lnTo>
                  <a:pt x="365223" y="510030"/>
                </a:lnTo>
                <a:lnTo>
                  <a:pt x="319417" y="522258"/>
                </a:lnTo>
                <a:lnTo>
                  <a:pt x="270749" y="526499"/>
                </a:lnTo>
                <a:lnTo>
                  <a:pt x="222082" y="522258"/>
                </a:lnTo>
                <a:lnTo>
                  <a:pt x="176276" y="510030"/>
                </a:lnTo>
                <a:lnTo>
                  <a:pt x="134097" y="490558"/>
                </a:lnTo>
                <a:lnTo>
                  <a:pt x="96309" y="464586"/>
                </a:lnTo>
                <a:lnTo>
                  <a:pt x="63677" y="432858"/>
                </a:lnTo>
                <a:lnTo>
                  <a:pt x="36965" y="396117"/>
                </a:lnTo>
                <a:lnTo>
                  <a:pt x="16938" y="355106"/>
                </a:lnTo>
                <a:lnTo>
                  <a:pt x="4362" y="310569"/>
                </a:lnTo>
                <a:lnTo>
                  <a:pt x="0" y="2632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28199" y="219157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UI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3672" y="1783429"/>
            <a:ext cx="770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6578"/>
                </a:solidFill>
                <a:latin typeface="Arial"/>
                <a:cs typeface="Arial"/>
              </a:rPr>
              <a:t>Dashboard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75124" y="2285550"/>
            <a:ext cx="1134110" cy="448945"/>
          </a:xfrm>
          <a:custGeom>
            <a:avLst/>
            <a:gdLst/>
            <a:ahLst/>
            <a:cxnLst/>
            <a:rect l="l" t="t" r="r" b="b"/>
            <a:pathLst>
              <a:path w="1134110" h="448944">
                <a:moveTo>
                  <a:pt x="0" y="0"/>
                </a:moveTo>
                <a:lnTo>
                  <a:pt x="1133960" y="448769"/>
                </a:lnTo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3295" y="2719690"/>
            <a:ext cx="46355" cy="31115"/>
          </a:xfrm>
          <a:custGeom>
            <a:avLst/>
            <a:gdLst/>
            <a:ahLst/>
            <a:cxnLst/>
            <a:rect l="l" t="t" r="r" b="b"/>
            <a:pathLst>
              <a:path w="46355" h="31114">
                <a:moveTo>
                  <a:pt x="45981" y="30535"/>
                </a:moveTo>
                <a:lnTo>
                  <a:pt x="0" y="29257"/>
                </a:lnTo>
                <a:lnTo>
                  <a:pt x="11578" y="0"/>
                </a:lnTo>
                <a:lnTo>
                  <a:pt x="45981" y="3053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03295" y="2719690"/>
            <a:ext cx="46355" cy="31115"/>
          </a:xfrm>
          <a:custGeom>
            <a:avLst/>
            <a:gdLst/>
            <a:ahLst/>
            <a:cxnLst/>
            <a:rect l="l" t="t" r="r" b="b"/>
            <a:pathLst>
              <a:path w="46355" h="31114">
                <a:moveTo>
                  <a:pt x="0" y="29257"/>
                </a:moveTo>
                <a:lnTo>
                  <a:pt x="45981" y="30535"/>
                </a:lnTo>
                <a:lnTo>
                  <a:pt x="11578" y="0"/>
                </a:lnTo>
                <a:lnTo>
                  <a:pt x="0" y="29257"/>
                </a:lnTo>
                <a:close/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0960" y="1727531"/>
            <a:ext cx="5177999" cy="34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B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asic components:</a:t>
            </a:r>
            <a:r>
              <a:rPr sz="2800" u="dashLong" spc="-6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Pods	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57374" y="1663824"/>
            <a:ext cx="3717290" cy="3135630"/>
          </a:xfrm>
          <a:custGeom>
            <a:avLst/>
            <a:gdLst/>
            <a:ahLst/>
            <a:cxnLst/>
            <a:rect l="l" t="t" r="r" b="b"/>
            <a:pathLst>
              <a:path w="3717290" h="3135629">
                <a:moveTo>
                  <a:pt x="0" y="522560"/>
                </a:moveTo>
                <a:lnTo>
                  <a:pt x="2135" y="474996"/>
                </a:lnTo>
                <a:lnTo>
                  <a:pt x="8419" y="428629"/>
                </a:lnTo>
                <a:lnTo>
                  <a:pt x="18666" y="383643"/>
                </a:lnTo>
                <a:lnTo>
                  <a:pt x="32692" y="340222"/>
                </a:lnTo>
                <a:lnTo>
                  <a:pt x="50313" y="298551"/>
                </a:lnTo>
                <a:lnTo>
                  <a:pt x="71344" y="258814"/>
                </a:lnTo>
                <a:lnTo>
                  <a:pt x="95601" y="221196"/>
                </a:lnTo>
                <a:lnTo>
                  <a:pt x="122899" y="185881"/>
                </a:lnTo>
                <a:lnTo>
                  <a:pt x="153054" y="153054"/>
                </a:lnTo>
                <a:lnTo>
                  <a:pt x="185881" y="122899"/>
                </a:lnTo>
                <a:lnTo>
                  <a:pt x="221196" y="95601"/>
                </a:lnTo>
                <a:lnTo>
                  <a:pt x="258814" y="71344"/>
                </a:lnTo>
                <a:lnTo>
                  <a:pt x="298551" y="50313"/>
                </a:lnTo>
                <a:lnTo>
                  <a:pt x="340222" y="32692"/>
                </a:lnTo>
                <a:lnTo>
                  <a:pt x="383643" y="18666"/>
                </a:lnTo>
                <a:lnTo>
                  <a:pt x="428629" y="8419"/>
                </a:lnTo>
                <a:lnTo>
                  <a:pt x="474996" y="2135"/>
                </a:lnTo>
                <a:lnTo>
                  <a:pt x="522560" y="0"/>
                </a:lnTo>
                <a:lnTo>
                  <a:pt x="3194439" y="0"/>
                </a:lnTo>
                <a:lnTo>
                  <a:pt x="3246088" y="2557"/>
                </a:lnTo>
                <a:lnTo>
                  <a:pt x="3296862" y="10133"/>
                </a:lnTo>
                <a:lnTo>
                  <a:pt x="3346418" y="22587"/>
                </a:lnTo>
                <a:lnTo>
                  <a:pt x="3394414" y="39777"/>
                </a:lnTo>
                <a:lnTo>
                  <a:pt x="3440508" y="61561"/>
                </a:lnTo>
                <a:lnTo>
                  <a:pt x="3484356" y="87796"/>
                </a:lnTo>
                <a:lnTo>
                  <a:pt x="3525616" y="118341"/>
                </a:lnTo>
                <a:lnTo>
                  <a:pt x="3563945" y="153054"/>
                </a:lnTo>
                <a:lnTo>
                  <a:pt x="3598658" y="191383"/>
                </a:lnTo>
                <a:lnTo>
                  <a:pt x="3629203" y="232643"/>
                </a:lnTo>
                <a:lnTo>
                  <a:pt x="3655438" y="276491"/>
                </a:lnTo>
                <a:lnTo>
                  <a:pt x="3677222" y="322585"/>
                </a:lnTo>
                <a:lnTo>
                  <a:pt x="3694412" y="370581"/>
                </a:lnTo>
                <a:lnTo>
                  <a:pt x="3706866" y="420137"/>
                </a:lnTo>
                <a:lnTo>
                  <a:pt x="3714442" y="470911"/>
                </a:lnTo>
                <a:lnTo>
                  <a:pt x="3716999" y="522560"/>
                </a:lnTo>
                <a:lnTo>
                  <a:pt x="3716999" y="2612739"/>
                </a:lnTo>
                <a:lnTo>
                  <a:pt x="3714864" y="2660303"/>
                </a:lnTo>
                <a:lnTo>
                  <a:pt x="3708580" y="2706670"/>
                </a:lnTo>
                <a:lnTo>
                  <a:pt x="3698333" y="2751656"/>
                </a:lnTo>
                <a:lnTo>
                  <a:pt x="3684307" y="2795077"/>
                </a:lnTo>
                <a:lnTo>
                  <a:pt x="3666686" y="2836748"/>
                </a:lnTo>
                <a:lnTo>
                  <a:pt x="3645655" y="2876485"/>
                </a:lnTo>
                <a:lnTo>
                  <a:pt x="3621398" y="2914103"/>
                </a:lnTo>
                <a:lnTo>
                  <a:pt x="3594100" y="2949418"/>
                </a:lnTo>
                <a:lnTo>
                  <a:pt x="3563945" y="2982245"/>
                </a:lnTo>
                <a:lnTo>
                  <a:pt x="3531118" y="3012400"/>
                </a:lnTo>
                <a:lnTo>
                  <a:pt x="3495803" y="3039698"/>
                </a:lnTo>
                <a:lnTo>
                  <a:pt x="3458185" y="3063955"/>
                </a:lnTo>
                <a:lnTo>
                  <a:pt x="3418448" y="3084986"/>
                </a:lnTo>
                <a:lnTo>
                  <a:pt x="3376777" y="3102607"/>
                </a:lnTo>
                <a:lnTo>
                  <a:pt x="3333356" y="3116633"/>
                </a:lnTo>
                <a:lnTo>
                  <a:pt x="3288370" y="3126880"/>
                </a:lnTo>
                <a:lnTo>
                  <a:pt x="3242003" y="3133164"/>
                </a:lnTo>
                <a:lnTo>
                  <a:pt x="3194439" y="3135299"/>
                </a:lnTo>
                <a:lnTo>
                  <a:pt x="522560" y="3135299"/>
                </a:lnTo>
                <a:lnTo>
                  <a:pt x="474996" y="3133164"/>
                </a:lnTo>
                <a:lnTo>
                  <a:pt x="428629" y="3126880"/>
                </a:lnTo>
                <a:lnTo>
                  <a:pt x="383643" y="3116633"/>
                </a:lnTo>
                <a:lnTo>
                  <a:pt x="340222" y="3102607"/>
                </a:lnTo>
                <a:lnTo>
                  <a:pt x="298551" y="3084986"/>
                </a:lnTo>
                <a:lnTo>
                  <a:pt x="258814" y="3063955"/>
                </a:lnTo>
                <a:lnTo>
                  <a:pt x="221196" y="3039698"/>
                </a:lnTo>
                <a:lnTo>
                  <a:pt x="185881" y="3012400"/>
                </a:lnTo>
                <a:lnTo>
                  <a:pt x="153054" y="2982245"/>
                </a:lnTo>
                <a:lnTo>
                  <a:pt x="122899" y="2949418"/>
                </a:lnTo>
                <a:lnTo>
                  <a:pt x="95601" y="2914103"/>
                </a:lnTo>
                <a:lnTo>
                  <a:pt x="71344" y="2876485"/>
                </a:lnTo>
                <a:lnTo>
                  <a:pt x="50313" y="2836748"/>
                </a:lnTo>
                <a:lnTo>
                  <a:pt x="32692" y="2795077"/>
                </a:lnTo>
                <a:lnTo>
                  <a:pt x="18666" y="2751656"/>
                </a:lnTo>
                <a:lnTo>
                  <a:pt x="8419" y="2706670"/>
                </a:lnTo>
                <a:lnTo>
                  <a:pt x="2135" y="2660303"/>
                </a:lnTo>
                <a:lnTo>
                  <a:pt x="0" y="2612739"/>
                </a:lnTo>
                <a:lnTo>
                  <a:pt x="0" y="52256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1673" y="1326229"/>
            <a:ext cx="9696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556578"/>
                </a:solidFill>
                <a:latin typeface="Arial"/>
                <a:cs typeface="Arial"/>
              </a:rPr>
              <a:t>Worker</a:t>
            </a:r>
            <a:r>
              <a:rPr sz="1200" b="1" spc="-6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324" y="2212450"/>
            <a:ext cx="1081405" cy="1264920"/>
          </a:xfrm>
          <a:custGeom>
            <a:avLst/>
            <a:gdLst/>
            <a:ahLst/>
            <a:cxnLst/>
            <a:rect l="l" t="t" r="r" b="b"/>
            <a:pathLst>
              <a:path w="1081405" h="1264920">
                <a:moveTo>
                  <a:pt x="900996" y="1264499"/>
                </a:moveTo>
                <a:lnTo>
                  <a:pt x="180203" y="1264499"/>
                </a:lnTo>
                <a:lnTo>
                  <a:pt x="132298" y="1258062"/>
                </a:lnTo>
                <a:lnTo>
                  <a:pt x="89251" y="1239896"/>
                </a:lnTo>
                <a:lnTo>
                  <a:pt x="52780" y="1211719"/>
                </a:lnTo>
                <a:lnTo>
                  <a:pt x="24603" y="1175248"/>
                </a:lnTo>
                <a:lnTo>
                  <a:pt x="6437" y="1132201"/>
                </a:lnTo>
                <a:lnTo>
                  <a:pt x="0" y="1084296"/>
                </a:lnTo>
                <a:lnTo>
                  <a:pt x="0" y="180203"/>
                </a:lnTo>
                <a:lnTo>
                  <a:pt x="6437" y="132298"/>
                </a:lnTo>
                <a:lnTo>
                  <a:pt x="24603" y="89251"/>
                </a:lnTo>
                <a:lnTo>
                  <a:pt x="52780" y="52780"/>
                </a:lnTo>
                <a:lnTo>
                  <a:pt x="89251" y="24603"/>
                </a:lnTo>
                <a:lnTo>
                  <a:pt x="132298" y="6437"/>
                </a:lnTo>
                <a:lnTo>
                  <a:pt x="180203" y="0"/>
                </a:lnTo>
                <a:lnTo>
                  <a:pt x="900996" y="0"/>
                </a:lnTo>
                <a:lnTo>
                  <a:pt x="969957" y="13717"/>
                </a:lnTo>
                <a:lnTo>
                  <a:pt x="1028419" y="52780"/>
                </a:lnTo>
                <a:lnTo>
                  <a:pt x="1067482" y="111242"/>
                </a:lnTo>
                <a:lnTo>
                  <a:pt x="1081200" y="180203"/>
                </a:lnTo>
                <a:lnTo>
                  <a:pt x="1081200" y="1084296"/>
                </a:lnTo>
                <a:lnTo>
                  <a:pt x="1074763" y="1132201"/>
                </a:lnTo>
                <a:lnTo>
                  <a:pt x="1056596" y="1175248"/>
                </a:lnTo>
                <a:lnTo>
                  <a:pt x="1028419" y="1211719"/>
                </a:lnTo>
                <a:lnTo>
                  <a:pt x="991948" y="1239896"/>
                </a:lnTo>
                <a:lnTo>
                  <a:pt x="948901" y="1258062"/>
                </a:lnTo>
                <a:lnTo>
                  <a:pt x="900996" y="1264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324" y="2212450"/>
            <a:ext cx="1081405" cy="1264920"/>
          </a:xfrm>
          <a:custGeom>
            <a:avLst/>
            <a:gdLst/>
            <a:ahLst/>
            <a:cxnLst/>
            <a:rect l="l" t="t" r="r" b="b"/>
            <a:pathLst>
              <a:path w="1081405" h="1264920">
                <a:moveTo>
                  <a:pt x="0" y="180203"/>
                </a:moveTo>
                <a:lnTo>
                  <a:pt x="6437" y="132298"/>
                </a:lnTo>
                <a:lnTo>
                  <a:pt x="24603" y="89251"/>
                </a:lnTo>
                <a:lnTo>
                  <a:pt x="52780" y="52780"/>
                </a:lnTo>
                <a:lnTo>
                  <a:pt x="89251" y="24603"/>
                </a:lnTo>
                <a:lnTo>
                  <a:pt x="132298" y="6437"/>
                </a:lnTo>
                <a:lnTo>
                  <a:pt x="180203" y="0"/>
                </a:lnTo>
                <a:lnTo>
                  <a:pt x="900996" y="0"/>
                </a:lnTo>
                <a:lnTo>
                  <a:pt x="969957" y="13717"/>
                </a:lnTo>
                <a:lnTo>
                  <a:pt x="1028419" y="52780"/>
                </a:lnTo>
                <a:lnTo>
                  <a:pt x="1067482" y="111242"/>
                </a:lnTo>
                <a:lnTo>
                  <a:pt x="1081200" y="180203"/>
                </a:lnTo>
                <a:lnTo>
                  <a:pt x="1081200" y="1084296"/>
                </a:lnTo>
                <a:lnTo>
                  <a:pt x="1074763" y="1132201"/>
                </a:lnTo>
                <a:lnTo>
                  <a:pt x="1056596" y="1175248"/>
                </a:lnTo>
                <a:lnTo>
                  <a:pt x="1028419" y="1211719"/>
                </a:lnTo>
                <a:lnTo>
                  <a:pt x="991948" y="1239896"/>
                </a:lnTo>
                <a:lnTo>
                  <a:pt x="948901" y="1258062"/>
                </a:lnTo>
                <a:lnTo>
                  <a:pt x="900996" y="1264499"/>
                </a:lnTo>
                <a:lnTo>
                  <a:pt x="180203" y="1264499"/>
                </a:lnTo>
                <a:lnTo>
                  <a:pt x="132298" y="1258062"/>
                </a:lnTo>
                <a:lnTo>
                  <a:pt x="89251" y="1239896"/>
                </a:lnTo>
                <a:lnTo>
                  <a:pt x="52780" y="1211719"/>
                </a:lnTo>
                <a:lnTo>
                  <a:pt x="24603" y="1175248"/>
                </a:lnTo>
                <a:lnTo>
                  <a:pt x="6437" y="1132201"/>
                </a:lnTo>
                <a:lnTo>
                  <a:pt x="0" y="1084296"/>
                </a:lnTo>
                <a:lnTo>
                  <a:pt x="0" y="180203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1550" y="2189349"/>
            <a:ext cx="929005" cy="1264920"/>
          </a:xfrm>
          <a:custGeom>
            <a:avLst/>
            <a:gdLst/>
            <a:ahLst/>
            <a:cxnLst/>
            <a:rect l="l" t="t" r="r" b="b"/>
            <a:pathLst>
              <a:path w="929005" h="1264920">
                <a:moveTo>
                  <a:pt x="773996" y="1264499"/>
                </a:moveTo>
                <a:lnTo>
                  <a:pt x="154802" y="1264499"/>
                </a:lnTo>
                <a:lnTo>
                  <a:pt x="105873" y="1256608"/>
                </a:lnTo>
                <a:lnTo>
                  <a:pt x="63378" y="1234631"/>
                </a:lnTo>
                <a:lnTo>
                  <a:pt x="29867" y="1201121"/>
                </a:lnTo>
                <a:lnTo>
                  <a:pt x="7891" y="1158626"/>
                </a:lnTo>
                <a:lnTo>
                  <a:pt x="0" y="1109696"/>
                </a:lnTo>
                <a:lnTo>
                  <a:pt x="0" y="154803"/>
                </a:lnTo>
                <a:lnTo>
                  <a:pt x="7891" y="105873"/>
                </a:lnTo>
                <a:lnTo>
                  <a:pt x="29867" y="63378"/>
                </a:lnTo>
                <a:lnTo>
                  <a:pt x="63378" y="29867"/>
                </a:lnTo>
                <a:lnTo>
                  <a:pt x="105873" y="7891"/>
                </a:lnTo>
                <a:lnTo>
                  <a:pt x="154802" y="0"/>
                </a:lnTo>
                <a:lnTo>
                  <a:pt x="773996" y="0"/>
                </a:lnTo>
                <a:lnTo>
                  <a:pt x="833237" y="11783"/>
                </a:lnTo>
                <a:lnTo>
                  <a:pt x="883459" y="45340"/>
                </a:lnTo>
                <a:lnTo>
                  <a:pt x="917016" y="95562"/>
                </a:lnTo>
                <a:lnTo>
                  <a:pt x="928799" y="154803"/>
                </a:lnTo>
                <a:lnTo>
                  <a:pt x="928799" y="1109696"/>
                </a:lnTo>
                <a:lnTo>
                  <a:pt x="920908" y="1158626"/>
                </a:lnTo>
                <a:lnTo>
                  <a:pt x="898931" y="1201121"/>
                </a:lnTo>
                <a:lnTo>
                  <a:pt x="865421" y="1234631"/>
                </a:lnTo>
                <a:lnTo>
                  <a:pt x="822926" y="1256608"/>
                </a:lnTo>
                <a:lnTo>
                  <a:pt x="773996" y="1264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1550" y="2189350"/>
            <a:ext cx="929005" cy="1264920"/>
          </a:xfrm>
          <a:custGeom>
            <a:avLst/>
            <a:gdLst/>
            <a:ahLst/>
            <a:cxnLst/>
            <a:rect l="l" t="t" r="r" b="b"/>
            <a:pathLst>
              <a:path w="929005" h="1264920">
                <a:moveTo>
                  <a:pt x="0" y="154803"/>
                </a:moveTo>
                <a:lnTo>
                  <a:pt x="7891" y="105873"/>
                </a:lnTo>
                <a:lnTo>
                  <a:pt x="29867" y="63378"/>
                </a:lnTo>
                <a:lnTo>
                  <a:pt x="63378" y="29867"/>
                </a:lnTo>
                <a:lnTo>
                  <a:pt x="105873" y="7891"/>
                </a:lnTo>
                <a:lnTo>
                  <a:pt x="154802" y="0"/>
                </a:lnTo>
                <a:lnTo>
                  <a:pt x="773996" y="0"/>
                </a:lnTo>
                <a:lnTo>
                  <a:pt x="833237" y="11783"/>
                </a:lnTo>
                <a:lnTo>
                  <a:pt x="883459" y="45340"/>
                </a:lnTo>
                <a:lnTo>
                  <a:pt x="917016" y="95562"/>
                </a:lnTo>
                <a:lnTo>
                  <a:pt x="928799" y="154803"/>
                </a:lnTo>
                <a:lnTo>
                  <a:pt x="928799" y="1109696"/>
                </a:lnTo>
                <a:lnTo>
                  <a:pt x="920908" y="1158626"/>
                </a:lnTo>
                <a:lnTo>
                  <a:pt x="898931" y="1201121"/>
                </a:lnTo>
                <a:lnTo>
                  <a:pt x="865421" y="1234631"/>
                </a:lnTo>
                <a:lnTo>
                  <a:pt x="822926" y="1256608"/>
                </a:lnTo>
                <a:lnTo>
                  <a:pt x="773996" y="1264499"/>
                </a:lnTo>
                <a:lnTo>
                  <a:pt x="154802" y="1264499"/>
                </a:lnTo>
                <a:lnTo>
                  <a:pt x="105873" y="1256608"/>
                </a:lnTo>
                <a:lnTo>
                  <a:pt x="63378" y="1234631"/>
                </a:lnTo>
                <a:lnTo>
                  <a:pt x="29867" y="1201121"/>
                </a:lnTo>
                <a:lnTo>
                  <a:pt x="7891" y="1158626"/>
                </a:lnTo>
                <a:lnTo>
                  <a:pt x="0" y="1109696"/>
                </a:lnTo>
                <a:lnTo>
                  <a:pt x="0" y="154803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7380" y="2189349"/>
            <a:ext cx="1037590" cy="1264920"/>
          </a:xfrm>
          <a:custGeom>
            <a:avLst/>
            <a:gdLst/>
            <a:ahLst/>
            <a:cxnLst/>
            <a:rect l="l" t="t" r="r" b="b"/>
            <a:pathLst>
              <a:path w="1037589" h="1264920">
                <a:moveTo>
                  <a:pt x="864246" y="1264499"/>
                </a:moveTo>
                <a:lnTo>
                  <a:pt x="172853" y="1264499"/>
                </a:lnTo>
                <a:lnTo>
                  <a:pt x="126902" y="1258325"/>
                </a:lnTo>
                <a:lnTo>
                  <a:pt x="85611" y="1240900"/>
                </a:lnTo>
                <a:lnTo>
                  <a:pt x="50627" y="1213872"/>
                </a:lnTo>
                <a:lnTo>
                  <a:pt x="23599" y="1178889"/>
                </a:lnTo>
                <a:lnTo>
                  <a:pt x="6174" y="1137597"/>
                </a:lnTo>
                <a:lnTo>
                  <a:pt x="0" y="1091646"/>
                </a:lnTo>
                <a:lnTo>
                  <a:pt x="0" y="172853"/>
                </a:lnTo>
                <a:lnTo>
                  <a:pt x="6174" y="126902"/>
                </a:lnTo>
                <a:lnTo>
                  <a:pt x="23599" y="85610"/>
                </a:lnTo>
                <a:lnTo>
                  <a:pt x="50627" y="50627"/>
                </a:lnTo>
                <a:lnTo>
                  <a:pt x="85611" y="23599"/>
                </a:lnTo>
                <a:lnTo>
                  <a:pt x="126902" y="6174"/>
                </a:lnTo>
                <a:lnTo>
                  <a:pt x="172853" y="0"/>
                </a:lnTo>
                <a:lnTo>
                  <a:pt x="864246" y="0"/>
                </a:lnTo>
                <a:lnTo>
                  <a:pt x="930394" y="13157"/>
                </a:lnTo>
                <a:lnTo>
                  <a:pt x="986472" y="50627"/>
                </a:lnTo>
                <a:lnTo>
                  <a:pt x="1023942" y="106705"/>
                </a:lnTo>
                <a:lnTo>
                  <a:pt x="1037099" y="172853"/>
                </a:lnTo>
                <a:lnTo>
                  <a:pt x="1037099" y="1091646"/>
                </a:lnTo>
                <a:lnTo>
                  <a:pt x="1030925" y="1137597"/>
                </a:lnTo>
                <a:lnTo>
                  <a:pt x="1013500" y="1178889"/>
                </a:lnTo>
                <a:lnTo>
                  <a:pt x="986472" y="1213872"/>
                </a:lnTo>
                <a:lnTo>
                  <a:pt x="951489" y="1240900"/>
                </a:lnTo>
                <a:lnTo>
                  <a:pt x="910197" y="1258325"/>
                </a:lnTo>
                <a:lnTo>
                  <a:pt x="864246" y="1264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7380" y="2189350"/>
            <a:ext cx="1037590" cy="1264920"/>
          </a:xfrm>
          <a:custGeom>
            <a:avLst/>
            <a:gdLst/>
            <a:ahLst/>
            <a:cxnLst/>
            <a:rect l="l" t="t" r="r" b="b"/>
            <a:pathLst>
              <a:path w="1037589" h="1264920">
                <a:moveTo>
                  <a:pt x="0" y="172853"/>
                </a:moveTo>
                <a:lnTo>
                  <a:pt x="6174" y="126902"/>
                </a:lnTo>
                <a:lnTo>
                  <a:pt x="23599" y="85610"/>
                </a:lnTo>
                <a:lnTo>
                  <a:pt x="50627" y="50627"/>
                </a:lnTo>
                <a:lnTo>
                  <a:pt x="85611" y="23599"/>
                </a:lnTo>
                <a:lnTo>
                  <a:pt x="126902" y="6174"/>
                </a:lnTo>
                <a:lnTo>
                  <a:pt x="172853" y="0"/>
                </a:lnTo>
                <a:lnTo>
                  <a:pt x="864246" y="0"/>
                </a:lnTo>
                <a:lnTo>
                  <a:pt x="930394" y="13157"/>
                </a:lnTo>
                <a:lnTo>
                  <a:pt x="986472" y="50627"/>
                </a:lnTo>
                <a:lnTo>
                  <a:pt x="1023942" y="106705"/>
                </a:lnTo>
                <a:lnTo>
                  <a:pt x="1037099" y="172853"/>
                </a:lnTo>
                <a:lnTo>
                  <a:pt x="1037099" y="1091646"/>
                </a:lnTo>
                <a:lnTo>
                  <a:pt x="1030925" y="1137597"/>
                </a:lnTo>
                <a:lnTo>
                  <a:pt x="1013500" y="1178889"/>
                </a:lnTo>
                <a:lnTo>
                  <a:pt x="986472" y="1213872"/>
                </a:lnTo>
                <a:lnTo>
                  <a:pt x="951489" y="1240900"/>
                </a:lnTo>
                <a:lnTo>
                  <a:pt x="910197" y="1258325"/>
                </a:lnTo>
                <a:lnTo>
                  <a:pt x="864246" y="1264499"/>
                </a:lnTo>
                <a:lnTo>
                  <a:pt x="172853" y="1264499"/>
                </a:lnTo>
                <a:lnTo>
                  <a:pt x="126902" y="1258325"/>
                </a:lnTo>
                <a:lnTo>
                  <a:pt x="85611" y="1240900"/>
                </a:lnTo>
                <a:lnTo>
                  <a:pt x="50627" y="1213872"/>
                </a:lnTo>
                <a:lnTo>
                  <a:pt x="23599" y="1178889"/>
                </a:lnTo>
                <a:lnTo>
                  <a:pt x="6174" y="1137597"/>
                </a:lnTo>
                <a:lnTo>
                  <a:pt x="0" y="1091646"/>
                </a:lnTo>
                <a:lnTo>
                  <a:pt x="0" y="172853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449" y="4231899"/>
            <a:ext cx="1560195" cy="419100"/>
          </a:xfrm>
          <a:custGeom>
            <a:avLst/>
            <a:gdLst/>
            <a:ahLst/>
            <a:cxnLst/>
            <a:rect l="l" t="t" r="r" b="b"/>
            <a:pathLst>
              <a:path w="1560195" h="419100">
                <a:moveTo>
                  <a:pt x="1489948" y="418499"/>
                </a:moveTo>
                <a:lnTo>
                  <a:pt x="69751" y="418499"/>
                </a:lnTo>
                <a:lnTo>
                  <a:pt x="42601" y="413018"/>
                </a:lnTo>
                <a:lnTo>
                  <a:pt x="20429" y="398070"/>
                </a:lnTo>
                <a:lnTo>
                  <a:pt x="5481" y="375898"/>
                </a:lnTo>
                <a:lnTo>
                  <a:pt x="0" y="348748"/>
                </a:lnTo>
                <a:lnTo>
                  <a:pt x="0" y="69751"/>
                </a:lnTo>
                <a:lnTo>
                  <a:pt x="5481" y="42601"/>
                </a:lnTo>
                <a:lnTo>
                  <a:pt x="20429" y="20429"/>
                </a:lnTo>
                <a:lnTo>
                  <a:pt x="42601" y="5481"/>
                </a:lnTo>
                <a:lnTo>
                  <a:pt x="69751" y="0"/>
                </a:lnTo>
                <a:lnTo>
                  <a:pt x="1489948" y="0"/>
                </a:lnTo>
                <a:lnTo>
                  <a:pt x="1528646" y="11719"/>
                </a:lnTo>
                <a:lnTo>
                  <a:pt x="1554390" y="43058"/>
                </a:lnTo>
                <a:lnTo>
                  <a:pt x="1559699" y="69751"/>
                </a:lnTo>
                <a:lnTo>
                  <a:pt x="1559699" y="348748"/>
                </a:lnTo>
                <a:lnTo>
                  <a:pt x="1554218" y="375898"/>
                </a:lnTo>
                <a:lnTo>
                  <a:pt x="1539270" y="398070"/>
                </a:lnTo>
                <a:lnTo>
                  <a:pt x="1517098" y="413018"/>
                </a:lnTo>
                <a:lnTo>
                  <a:pt x="1489948" y="418499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449" y="4231899"/>
            <a:ext cx="1560195" cy="419100"/>
          </a:xfrm>
          <a:custGeom>
            <a:avLst/>
            <a:gdLst/>
            <a:ahLst/>
            <a:cxnLst/>
            <a:rect l="l" t="t" r="r" b="b"/>
            <a:pathLst>
              <a:path w="1560195" h="419100">
                <a:moveTo>
                  <a:pt x="0" y="69751"/>
                </a:moveTo>
                <a:lnTo>
                  <a:pt x="5481" y="42601"/>
                </a:lnTo>
                <a:lnTo>
                  <a:pt x="20429" y="20429"/>
                </a:lnTo>
                <a:lnTo>
                  <a:pt x="42601" y="5481"/>
                </a:lnTo>
                <a:lnTo>
                  <a:pt x="69751" y="0"/>
                </a:lnTo>
                <a:lnTo>
                  <a:pt x="1489948" y="0"/>
                </a:lnTo>
                <a:lnTo>
                  <a:pt x="1528646" y="11719"/>
                </a:lnTo>
                <a:lnTo>
                  <a:pt x="1554390" y="43058"/>
                </a:lnTo>
                <a:lnTo>
                  <a:pt x="1559699" y="69751"/>
                </a:lnTo>
                <a:lnTo>
                  <a:pt x="1559699" y="348748"/>
                </a:lnTo>
                <a:lnTo>
                  <a:pt x="1554218" y="375898"/>
                </a:lnTo>
                <a:lnTo>
                  <a:pt x="1539270" y="398070"/>
                </a:lnTo>
                <a:lnTo>
                  <a:pt x="1517099" y="413018"/>
                </a:lnTo>
                <a:lnTo>
                  <a:pt x="1489948" y="418499"/>
                </a:lnTo>
                <a:lnTo>
                  <a:pt x="69751" y="418499"/>
                </a:lnTo>
                <a:lnTo>
                  <a:pt x="42601" y="413018"/>
                </a:lnTo>
                <a:lnTo>
                  <a:pt x="20429" y="398070"/>
                </a:lnTo>
                <a:lnTo>
                  <a:pt x="5481" y="375898"/>
                </a:lnTo>
                <a:lnTo>
                  <a:pt x="0" y="348748"/>
                </a:lnTo>
                <a:lnTo>
                  <a:pt x="0" y="6975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9092" y="4316562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kubelet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5224" y="4231899"/>
            <a:ext cx="1458595" cy="419100"/>
          </a:xfrm>
          <a:custGeom>
            <a:avLst/>
            <a:gdLst/>
            <a:ahLst/>
            <a:cxnLst/>
            <a:rect l="l" t="t" r="r" b="b"/>
            <a:pathLst>
              <a:path w="1458595" h="419100">
                <a:moveTo>
                  <a:pt x="1388248" y="418499"/>
                </a:moveTo>
                <a:lnTo>
                  <a:pt x="69751" y="418499"/>
                </a:lnTo>
                <a:lnTo>
                  <a:pt x="42600" y="413018"/>
                </a:lnTo>
                <a:lnTo>
                  <a:pt x="20429" y="398070"/>
                </a:lnTo>
                <a:lnTo>
                  <a:pt x="5481" y="375898"/>
                </a:lnTo>
                <a:lnTo>
                  <a:pt x="0" y="348748"/>
                </a:lnTo>
                <a:lnTo>
                  <a:pt x="0" y="69751"/>
                </a:lnTo>
                <a:lnTo>
                  <a:pt x="5481" y="42601"/>
                </a:lnTo>
                <a:lnTo>
                  <a:pt x="20429" y="20429"/>
                </a:lnTo>
                <a:lnTo>
                  <a:pt x="42600" y="5481"/>
                </a:lnTo>
                <a:lnTo>
                  <a:pt x="69751" y="0"/>
                </a:lnTo>
                <a:lnTo>
                  <a:pt x="1388248" y="0"/>
                </a:lnTo>
                <a:lnTo>
                  <a:pt x="1426946" y="11719"/>
                </a:lnTo>
                <a:lnTo>
                  <a:pt x="1452690" y="43058"/>
                </a:lnTo>
                <a:lnTo>
                  <a:pt x="1457999" y="69751"/>
                </a:lnTo>
                <a:lnTo>
                  <a:pt x="1457999" y="348748"/>
                </a:lnTo>
                <a:lnTo>
                  <a:pt x="1452518" y="375898"/>
                </a:lnTo>
                <a:lnTo>
                  <a:pt x="1437570" y="398070"/>
                </a:lnTo>
                <a:lnTo>
                  <a:pt x="1415398" y="413018"/>
                </a:lnTo>
                <a:lnTo>
                  <a:pt x="1388248" y="418499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5224" y="4231899"/>
            <a:ext cx="1458595" cy="419100"/>
          </a:xfrm>
          <a:custGeom>
            <a:avLst/>
            <a:gdLst/>
            <a:ahLst/>
            <a:cxnLst/>
            <a:rect l="l" t="t" r="r" b="b"/>
            <a:pathLst>
              <a:path w="1458595" h="419100">
                <a:moveTo>
                  <a:pt x="0" y="69751"/>
                </a:moveTo>
                <a:lnTo>
                  <a:pt x="5481" y="42601"/>
                </a:lnTo>
                <a:lnTo>
                  <a:pt x="20429" y="20429"/>
                </a:lnTo>
                <a:lnTo>
                  <a:pt x="42600" y="5481"/>
                </a:lnTo>
                <a:lnTo>
                  <a:pt x="69751" y="0"/>
                </a:lnTo>
                <a:lnTo>
                  <a:pt x="1388248" y="0"/>
                </a:lnTo>
                <a:lnTo>
                  <a:pt x="1426946" y="11719"/>
                </a:lnTo>
                <a:lnTo>
                  <a:pt x="1452690" y="43058"/>
                </a:lnTo>
                <a:lnTo>
                  <a:pt x="1457999" y="69751"/>
                </a:lnTo>
                <a:lnTo>
                  <a:pt x="1457999" y="348748"/>
                </a:lnTo>
                <a:lnTo>
                  <a:pt x="1452518" y="375898"/>
                </a:lnTo>
                <a:lnTo>
                  <a:pt x="1437570" y="398070"/>
                </a:lnTo>
                <a:lnTo>
                  <a:pt x="1415398" y="413018"/>
                </a:lnTo>
                <a:lnTo>
                  <a:pt x="1388248" y="418499"/>
                </a:lnTo>
                <a:lnTo>
                  <a:pt x="69751" y="418499"/>
                </a:lnTo>
                <a:lnTo>
                  <a:pt x="42600" y="413018"/>
                </a:lnTo>
                <a:lnTo>
                  <a:pt x="20429" y="398070"/>
                </a:lnTo>
                <a:lnTo>
                  <a:pt x="5481" y="375898"/>
                </a:lnTo>
                <a:lnTo>
                  <a:pt x="0" y="348748"/>
                </a:lnTo>
                <a:lnTo>
                  <a:pt x="0" y="6975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73291" y="4321833"/>
            <a:ext cx="84264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kube-proxy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8449" y="3626199"/>
            <a:ext cx="3256279" cy="419100"/>
          </a:xfrm>
          <a:custGeom>
            <a:avLst/>
            <a:gdLst/>
            <a:ahLst/>
            <a:cxnLst/>
            <a:rect l="l" t="t" r="r" b="b"/>
            <a:pathLst>
              <a:path w="3256279" h="419100">
                <a:moveTo>
                  <a:pt x="3186148" y="418499"/>
                </a:moveTo>
                <a:lnTo>
                  <a:pt x="69751" y="418499"/>
                </a:lnTo>
                <a:lnTo>
                  <a:pt x="42601" y="413018"/>
                </a:lnTo>
                <a:lnTo>
                  <a:pt x="20429" y="398070"/>
                </a:lnTo>
                <a:lnTo>
                  <a:pt x="5481" y="375898"/>
                </a:lnTo>
                <a:lnTo>
                  <a:pt x="0" y="348748"/>
                </a:lnTo>
                <a:lnTo>
                  <a:pt x="0" y="69751"/>
                </a:lnTo>
                <a:lnTo>
                  <a:pt x="5481" y="42601"/>
                </a:lnTo>
                <a:lnTo>
                  <a:pt x="20429" y="20429"/>
                </a:lnTo>
                <a:lnTo>
                  <a:pt x="42601" y="5481"/>
                </a:lnTo>
                <a:lnTo>
                  <a:pt x="69751" y="0"/>
                </a:lnTo>
                <a:lnTo>
                  <a:pt x="3186148" y="0"/>
                </a:lnTo>
                <a:lnTo>
                  <a:pt x="3224846" y="11719"/>
                </a:lnTo>
                <a:lnTo>
                  <a:pt x="3250590" y="43058"/>
                </a:lnTo>
                <a:lnTo>
                  <a:pt x="3255899" y="69751"/>
                </a:lnTo>
                <a:lnTo>
                  <a:pt x="3255899" y="348748"/>
                </a:lnTo>
                <a:lnTo>
                  <a:pt x="3250418" y="375898"/>
                </a:lnTo>
                <a:lnTo>
                  <a:pt x="3235470" y="398070"/>
                </a:lnTo>
                <a:lnTo>
                  <a:pt x="3213298" y="413018"/>
                </a:lnTo>
                <a:lnTo>
                  <a:pt x="3186148" y="4184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449" y="3626199"/>
            <a:ext cx="3256279" cy="419100"/>
          </a:xfrm>
          <a:custGeom>
            <a:avLst/>
            <a:gdLst/>
            <a:ahLst/>
            <a:cxnLst/>
            <a:rect l="l" t="t" r="r" b="b"/>
            <a:pathLst>
              <a:path w="3256279" h="419100">
                <a:moveTo>
                  <a:pt x="0" y="69751"/>
                </a:moveTo>
                <a:lnTo>
                  <a:pt x="5481" y="42601"/>
                </a:lnTo>
                <a:lnTo>
                  <a:pt x="20429" y="20429"/>
                </a:lnTo>
                <a:lnTo>
                  <a:pt x="42601" y="5481"/>
                </a:lnTo>
                <a:lnTo>
                  <a:pt x="69751" y="0"/>
                </a:lnTo>
                <a:lnTo>
                  <a:pt x="3186148" y="0"/>
                </a:lnTo>
                <a:lnTo>
                  <a:pt x="3224846" y="11719"/>
                </a:lnTo>
                <a:lnTo>
                  <a:pt x="3250590" y="43058"/>
                </a:lnTo>
                <a:lnTo>
                  <a:pt x="3255899" y="69751"/>
                </a:lnTo>
                <a:lnTo>
                  <a:pt x="3255899" y="348748"/>
                </a:lnTo>
                <a:lnTo>
                  <a:pt x="3250418" y="375898"/>
                </a:lnTo>
                <a:lnTo>
                  <a:pt x="3235470" y="398070"/>
                </a:lnTo>
                <a:lnTo>
                  <a:pt x="3213298" y="413018"/>
                </a:lnTo>
                <a:lnTo>
                  <a:pt x="3186148" y="418499"/>
                </a:lnTo>
                <a:lnTo>
                  <a:pt x="69751" y="418499"/>
                </a:lnTo>
                <a:lnTo>
                  <a:pt x="42601" y="413018"/>
                </a:lnTo>
                <a:lnTo>
                  <a:pt x="20429" y="398070"/>
                </a:lnTo>
                <a:lnTo>
                  <a:pt x="5481" y="375898"/>
                </a:lnTo>
                <a:lnTo>
                  <a:pt x="0" y="348748"/>
                </a:lnTo>
                <a:lnTo>
                  <a:pt x="0" y="6975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57018" y="3710863"/>
            <a:ext cx="559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3224" y="1915324"/>
            <a:ext cx="439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1200" b="1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0024" y="1915324"/>
            <a:ext cx="439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1200" b="1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4174" y="1915324"/>
            <a:ext cx="464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1200" b="1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89449" y="1453899"/>
            <a:ext cx="2433320" cy="885825"/>
          </a:xfrm>
          <a:custGeom>
            <a:avLst/>
            <a:gdLst/>
            <a:ahLst/>
            <a:cxnLst/>
            <a:rect l="l" t="t" r="r" b="b"/>
            <a:pathLst>
              <a:path w="2433320" h="885825">
                <a:moveTo>
                  <a:pt x="0" y="885535"/>
                </a:moveTo>
                <a:lnTo>
                  <a:pt x="2432925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1859" y="2325705"/>
            <a:ext cx="31750" cy="20320"/>
          </a:xfrm>
          <a:custGeom>
            <a:avLst/>
            <a:gdLst/>
            <a:ahLst/>
            <a:cxnLst/>
            <a:rect l="l" t="t" r="r" b="b"/>
            <a:pathLst>
              <a:path w="31750" h="20319">
                <a:moveTo>
                  <a:pt x="0" y="20131"/>
                </a:moveTo>
                <a:lnTo>
                  <a:pt x="23991" y="0"/>
                </a:lnTo>
                <a:lnTo>
                  <a:pt x="17589" y="13729"/>
                </a:lnTo>
                <a:lnTo>
                  <a:pt x="31318" y="20131"/>
                </a:lnTo>
                <a:lnTo>
                  <a:pt x="0" y="201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1859" y="2325705"/>
            <a:ext cx="31750" cy="20320"/>
          </a:xfrm>
          <a:custGeom>
            <a:avLst/>
            <a:gdLst/>
            <a:ahLst/>
            <a:cxnLst/>
            <a:rect l="l" t="t" r="r" b="b"/>
            <a:pathLst>
              <a:path w="31750" h="20319">
                <a:moveTo>
                  <a:pt x="17589" y="13729"/>
                </a:moveTo>
                <a:lnTo>
                  <a:pt x="23991" y="0"/>
                </a:lnTo>
                <a:lnTo>
                  <a:pt x="0" y="20131"/>
                </a:lnTo>
                <a:lnTo>
                  <a:pt x="31318" y="20131"/>
                </a:lnTo>
                <a:lnTo>
                  <a:pt x="17589" y="1372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9991" y="1454000"/>
            <a:ext cx="1332865" cy="852805"/>
          </a:xfrm>
          <a:custGeom>
            <a:avLst/>
            <a:gdLst/>
            <a:ahLst/>
            <a:cxnLst/>
            <a:rect l="l" t="t" r="r" b="b"/>
            <a:pathLst>
              <a:path w="1332864" h="852805">
                <a:moveTo>
                  <a:pt x="1332458" y="0"/>
                </a:moveTo>
                <a:lnTo>
                  <a:pt x="0" y="852402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53579" y="2293149"/>
            <a:ext cx="45085" cy="36830"/>
          </a:xfrm>
          <a:custGeom>
            <a:avLst/>
            <a:gdLst/>
            <a:ahLst/>
            <a:cxnLst/>
            <a:rect l="l" t="t" r="r" b="b"/>
            <a:pathLst>
              <a:path w="45085" h="36830">
                <a:moveTo>
                  <a:pt x="0" y="36546"/>
                </a:moveTo>
                <a:lnTo>
                  <a:pt x="27933" y="0"/>
                </a:lnTo>
                <a:lnTo>
                  <a:pt x="44890" y="26505"/>
                </a:lnTo>
                <a:lnTo>
                  <a:pt x="0" y="3654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53579" y="2293149"/>
            <a:ext cx="45085" cy="36830"/>
          </a:xfrm>
          <a:custGeom>
            <a:avLst/>
            <a:gdLst/>
            <a:ahLst/>
            <a:cxnLst/>
            <a:rect l="l" t="t" r="r" b="b"/>
            <a:pathLst>
              <a:path w="45085" h="36830">
                <a:moveTo>
                  <a:pt x="27933" y="0"/>
                </a:moveTo>
                <a:lnTo>
                  <a:pt x="0" y="36546"/>
                </a:lnTo>
                <a:lnTo>
                  <a:pt x="44890" y="26505"/>
                </a:lnTo>
                <a:lnTo>
                  <a:pt x="27933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45172" y="1250537"/>
            <a:ext cx="7550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556578"/>
                </a:solidFill>
                <a:latin typeface="Arial"/>
                <a:cs typeface="Arial"/>
              </a:rPr>
              <a:t>Containers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3149" y="1855755"/>
            <a:ext cx="3832860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Basic and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smallest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building</a:t>
            </a:r>
            <a:r>
              <a:rPr sz="1800" spc="-9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block.</a:t>
            </a:r>
            <a:endParaRPr sz="1800">
              <a:latin typeface="Arial"/>
              <a:cs typeface="Arial"/>
            </a:endParaRPr>
          </a:p>
          <a:p>
            <a:pPr marL="379095" marR="575945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All the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connected</a:t>
            </a:r>
            <a:r>
              <a:rPr sz="1800" spc="-1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containers 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deployed to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a single</a:t>
            </a:r>
            <a:r>
              <a:rPr sz="1800" spc="-4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pod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Containers inside pod will live and  die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together</a:t>
            </a:r>
            <a:endParaRPr sz="1800">
              <a:latin typeface="Arial"/>
              <a:cs typeface="Arial"/>
            </a:endParaRPr>
          </a:p>
          <a:p>
            <a:pPr marL="379095" marR="26289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containers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common</a:t>
            </a:r>
            <a:r>
              <a:rPr sz="1800" spc="-10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999999"/>
                </a:solidFill>
                <a:latin typeface="Arial"/>
                <a:cs typeface="Arial"/>
              </a:rPr>
              <a:t>IP, 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resources.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Each POD has unique</a:t>
            </a:r>
            <a:r>
              <a:rPr sz="18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999999"/>
                </a:solidFill>
                <a:latin typeface="Arial"/>
                <a:cs typeface="Arial"/>
              </a:rPr>
              <a:t>IP.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1599" y="2337124"/>
            <a:ext cx="929005" cy="271145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1599" y="2703674"/>
            <a:ext cx="929005" cy="271145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81374" y="2350599"/>
            <a:ext cx="755015" cy="271145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5824" y="2337124"/>
            <a:ext cx="812165" cy="271145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79499" y="2703674"/>
            <a:ext cx="755015" cy="271145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759" y="1760606"/>
            <a:ext cx="5177999" cy="3382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B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asic components:</a:t>
            </a:r>
            <a:r>
              <a:rPr sz="2800" u="dashLong" spc="-6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Deployments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03149" y="1855755"/>
            <a:ext cx="380492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Scaling up and down of the</a:t>
            </a:r>
            <a:r>
              <a:rPr sz="1800" spc="-7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pods.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Manages releases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and</a:t>
            </a:r>
            <a:r>
              <a:rPr sz="1800" spc="-5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rollback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Self Healing of</a:t>
            </a:r>
            <a:r>
              <a:rPr sz="18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79095" marR="5080" indent="-367030" algn="just">
              <a:lnSpc>
                <a:spcPct val="100699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Assign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unique label to every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set 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of pods, and used by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services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for  </a:t>
            </a:r>
            <a:r>
              <a:rPr sz="1800" spc="-20" dirty="0">
                <a:solidFill>
                  <a:srgbClr val="999999"/>
                </a:solidFill>
                <a:latin typeface="Arial"/>
                <a:cs typeface="Arial"/>
              </a:rPr>
              <a:t>discovery.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5200" y="2524774"/>
            <a:ext cx="1376045" cy="1965325"/>
          </a:xfrm>
          <a:custGeom>
            <a:avLst/>
            <a:gdLst/>
            <a:ahLst/>
            <a:cxnLst/>
            <a:rect l="l" t="t" r="r" b="b"/>
            <a:pathLst>
              <a:path w="1376045" h="1965325">
                <a:moveTo>
                  <a:pt x="1146245" y="1964999"/>
                </a:moveTo>
                <a:lnTo>
                  <a:pt x="229254" y="1964999"/>
                </a:lnTo>
                <a:lnTo>
                  <a:pt x="183051" y="1960342"/>
                </a:lnTo>
                <a:lnTo>
                  <a:pt x="140018" y="1946984"/>
                </a:lnTo>
                <a:lnTo>
                  <a:pt x="101076" y="1925846"/>
                </a:lnTo>
                <a:lnTo>
                  <a:pt x="67147" y="1897852"/>
                </a:lnTo>
                <a:lnTo>
                  <a:pt x="39153" y="1863923"/>
                </a:lnTo>
                <a:lnTo>
                  <a:pt x="18015" y="1824981"/>
                </a:lnTo>
                <a:lnTo>
                  <a:pt x="4657" y="1781948"/>
                </a:lnTo>
                <a:lnTo>
                  <a:pt x="0" y="1735745"/>
                </a:lnTo>
                <a:lnTo>
                  <a:pt x="0" y="229254"/>
                </a:lnTo>
                <a:lnTo>
                  <a:pt x="4657" y="183051"/>
                </a:lnTo>
                <a:lnTo>
                  <a:pt x="18015" y="140018"/>
                </a:lnTo>
                <a:lnTo>
                  <a:pt x="39153" y="101076"/>
                </a:lnTo>
                <a:lnTo>
                  <a:pt x="67147" y="67146"/>
                </a:lnTo>
                <a:lnTo>
                  <a:pt x="101076" y="39153"/>
                </a:lnTo>
                <a:lnTo>
                  <a:pt x="140018" y="18015"/>
                </a:lnTo>
                <a:lnTo>
                  <a:pt x="183051" y="4657"/>
                </a:lnTo>
                <a:lnTo>
                  <a:pt x="229254" y="0"/>
                </a:lnTo>
                <a:lnTo>
                  <a:pt x="1146245" y="0"/>
                </a:lnTo>
                <a:lnTo>
                  <a:pt x="1191179" y="4445"/>
                </a:lnTo>
                <a:lnTo>
                  <a:pt x="1233977" y="17450"/>
                </a:lnTo>
                <a:lnTo>
                  <a:pt x="1273436" y="38517"/>
                </a:lnTo>
                <a:lnTo>
                  <a:pt x="1308353" y="67147"/>
                </a:lnTo>
                <a:lnTo>
                  <a:pt x="1336982" y="102063"/>
                </a:lnTo>
                <a:lnTo>
                  <a:pt x="1358049" y="141522"/>
                </a:lnTo>
                <a:lnTo>
                  <a:pt x="1371054" y="184320"/>
                </a:lnTo>
                <a:lnTo>
                  <a:pt x="1375499" y="229254"/>
                </a:lnTo>
                <a:lnTo>
                  <a:pt x="1375499" y="1735745"/>
                </a:lnTo>
                <a:lnTo>
                  <a:pt x="1370842" y="1781948"/>
                </a:lnTo>
                <a:lnTo>
                  <a:pt x="1357484" y="1824981"/>
                </a:lnTo>
                <a:lnTo>
                  <a:pt x="1336346" y="1863923"/>
                </a:lnTo>
                <a:lnTo>
                  <a:pt x="1308352" y="1897852"/>
                </a:lnTo>
                <a:lnTo>
                  <a:pt x="1274423" y="1925846"/>
                </a:lnTo>
                <a:lnTo>
                  <a:pt x="1235481" y="1946984"/>
                </a:lnTo>
                <a:lnTo>
                  <a:pt x="1192448" y="1960342"/>
                </a:lnTo>
                <a:lnTo>
                  <a:pt x="1146245" y="1964999"/>
                </a:lnTo>
                <a:close/>
              </a:path>
            </a:pathLst>
          </a:custGeom>
          <a:solidFill>
            <a:srgbClr val="C8C8C8">
              <a:alpha val="353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5200" y="2524774"/>
            <a:ext cx="1376045" cy="1965325"/>
          </a:xfrm>
          <a:custGeom>
            <a:avLst/>
            <a:gdLst/>
            <a:ahLst/>
            <a:cxnLst/>
            <a:rect l="l" t="t" r="r" b="b"/>
            <a:pathLst>
              <a:path w="1376045" h="1965325">
                <a:moveTo>
                  <a:pt x="0" y="229254"/>
                </a:moveTo>
                <a:lnTo>
                  <a:pt x="4657" y="183051"/>
                </a:lnTo>
                <a:lnTo>
                  <a:pt x="18015" y="140018"/>
                </a:lnTo>
                <a:lnTo>
                  <a:pt x="39153" y="101076"/>
                </a:lnTo>
                <a:lnTo>
                  <a:pt x="67147" y="67147"/>
                </a:lnTo>
                <a:lnTo>
                  <a:pt x="101076" y="39153"/>
                </a:lnTo>
                <a:lnTo>
                  <a:pt x="140018" y="18015"/>
                </a:lnTo>
                <a:lnTo>
                  <a:pt x="183051" y="4657"/>
                </a:lnTo>
                <a:lnTo>
                  <a:pt x="229254" y="0"/>
                </a:lnTo>
                <a:lnTo>
                  <a:pt x="1146245" y="0"/>
                </a:lnTo>
                <a:lnTo>
                  <a:pt x="1191179" y="4445"/>
                </a:lnTo>
                <a:lnTo>
                  <a:pt x="1233977" y="17450"/>
                </a:lnTo>
                <a:lnTo>
                  <a:pt x="1273436" y="38517"/>
                </a:lnTo>
                <a:lnTo>
                  <a:pt x="1308352" y="67146"/>
                </a:lnTo>
                <a:lnTo>
                  <a:pt x="1336982" y="102063"/>
                </a:lnTo>
                <a:lnTo>
                  <a:pt x="1358049" y="141522"/>
                </a:lnTo>
                <a:lnTo>
                  <a:pt x="1371054" y="184320"/>
                </a:lnTo>
                <a:lnTo>
                  <a:pt x="1375499" y="229254"/>
                </a:lnTo>
                <a:lnTo>
                  <a:pt x="1375499" y="1735745"/>
                </a:lnTo>
                <a:lnTo>
                  <a:pt x="1370842" y="1781948"/>
                </a:lnTo>
                <a:lnTo>
                  <a:pt x="1357484" y="1824981"/>
                </a:lnTo>
                <a:lnTo>
                  <a:pt x="1336346" y="1863923"/>
                </a:lnTo>
                <a:lnTo>
                  <a:pt x="1308352" y="1897852"/>
                </a:lnTo>
                <a:lnTo>
                  <a:pt x="1274423" y="1925846"/>
                </a:lnTo>
                <a:lnTo>
                  <a:pt x="1235481" y="1946984"/>
                </a:lnTo>
                <a:lnTo>
                  <a:pt x="1192448" y="1960342"/>
                </a:lnTo>
                <a:lnTo>
                  <a:pt x="1146245" y="1964999"/>
                </a:lnTo>
                <a:lnTo>
                  <a:pt x="229254" y="1964999"/>
                </a:lnTo>
                <a:lnTo>
                  <a:pt x="183051" y="1960342"/>
                </a:lnTo>
                <a:lnTo>
                  <a:pt x="140018" y="1946984"/>
                </a:lnTo>
                <a:lnTo>
                  <a:pt x="101076" y="1925846"/>
                </a:lnTo>
                <a:lnTo>
                  <a:pt x="67147" y="1897852"/>
                </a:lnTo>
                <a:lnTo>
                  <a:pt x="39153" y="1863923"/>
                </a:lnTo>
                <a:lnTo>
                  <a:pt x="18015" y="1824981"/>
                </a:lnTo>
                <a:lnTo>
                  <a:pt x="4657" y="1781948"/>
                </a:lnTo>
                <a:lnTo>
                  <a:pt x="0" y="1735745"/>
                </a:lnTo>
                <a:lnTo>
                  <a:pt x="0" y="2292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9250" y="2524774"/>
            <a:ext cx="1376045" cy="1965325"/>
          </a:xfrm>
          <a:custGeom>
            <a:avLst/>
            <a:gdLst/>
            <a:ahLst/>
            <a:cxnLst/>
            <a:rect l="l" t="t" r="r" b="b"/>
            <a:pathLst>
              <a:path w="1376045" h="1965325">
                <a:moveTo>
                  <a:pt x="1146245" y="1964999"/>
                </a:moveTo>
                <a:lnTo>
                  <a:pt x="229254" y="1964999"/>
                </a:lnTo>
                <a:lnTo>
                  <a:pt x="183051" y="1960342"/>
                </a:lnTo>
                <a:lnTo>
                  <a:pt x="140018" y="1946984"/>
                </a:lnTo>
                <a:lnTo>
                  <a:pt x="101076" y="1925846"/>
                </a:lnTo>
                <a:lnTo>
                  <a:pt x="67147" y="1897852"/>
                </a:lnTo>
                <a:lnTo>
                  <a:pt x="39153" y="1863923"/>
                </a:lnTo>
                <a:lnTo>
                  <a:pt x="18015" y="1824981"/>
                </a:lnTo>
                <a:lnTo>
                  <a:pt x="4657" y="1781948"/>
                </a:lnTo>
                <a:lnTo>
                  <a:pt x="0" y="1735745"/>
                </a:lnTo>
                <a:lnTo>
                  <a:pt x="0" y="229254"/>
                </a:lnTo>
                <a:lnTo>
                  <a:pt x="4657" y="183051"/>
                </a:lnTo>
                <a:lnTo>
                  <a:pt x="18015" y="140018"/>
                </a:lnTo>
                <a:lnTo>
                  <a:pt x="39153" y="101076"/>
                </a:lnTo>
                <a:lnTo>
                  <a:pt x="67147" y="67146"/>
                </a:lnTo>
                <a:lnTo>
                  <a:pt x="101076" y="39153"/>
                </a:lnTo>
                <a:lnTo>
                  <a:pt x="140018" y="18015"/>
                </a:lnTo>
                <a:lnTo>
                  <a:pt x="183051" y="4657"/>
                </a:lnTo>
                <a:lnTo>
                  <a:pt x="229254" y="0"/>
                </a:lnTo>
                <a:lnTo>
                  <a:pt x="1146245" y="0"/>
                </a:lnTo>
                <a:lnTo>
                  <a:pt x="1191179" y="4445"/>
                </a:lnTo>
                <a:lnTo>
                  <a:pt x="1233977" y="17450"/>
                </a:lnTo>
                <a:lnTo>
                  <a:pt x="1273435" y="38517"/>
                </a:lnTo>
                <a:lnTo>
                  <a:pt x="1308352" y="67147"/>
                </a:lnTo>
                <a:lnTo>
                  <a:pt x="1336982" y="102063"/>
                </a:lnTo>
                <a:lnTo>
                  <a:pt x="1358049" y="141522"/>
                </a:lnTo>
                <a:lnTo>
                  <a:pt x="1371054" y="184320"/>
                </a:lnTo>
                <a:lnTo>
                  <a:pt x="1375499" y="229254"/>
                </a:lnTo>
                <a:lnTo>
                  <a:pt x="1375499" y="1735745"/>
                </a:lnTo>
                <a:lnTo>
                  <a:pt x="1370842" y="1781948"/>
                </a:lnTo>
                <a:lnTo>
                  <a:pt x="1357484" y="1824981"/>
                </a:lnTo>
                <a:lnTo>
                  <a:pt x="1336346" y="1863923"/>
                </a:lnTo>
                <a:lnTo>
                  <a:pt x="1308352" y="1897852"/>
                </a:lnTo>
                <a:lnTo>
                  <a:pt x="1274423" y="1925846"/>
                </a:lnTo>
                <a:lnTo>
                  <a:pt x="1235481" y="1946984"/>
                </a:lnTo>
                <a:lnTo>
                  <a:pt x="1192448" y="1960342"/>
                </a:lnTo>
                <a:lnTo>
                  <a:pt x="1146245" y="1964999"/>
                </a:lnTo>
                <a:close/>
              </a:path>
            </a:pathLst>
          </a:custGeom>
          <a:solidFill>
            <a:srgbClr val="C8C8C8">
              <a:alpha val="353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9250" y="2524774"/>
            <a:ext cx="1376045" cy="1965325"/>
          </a:xfrm>
          <a:custGeom>
            <a:avLst/>
            <a:gdLst/>
            <a:ahLst/>
            <a:cxnLst/>
            <a:rect l="l" t="t" r="r" b="b"/>
            <a:pathLst>
              <a:path w="1376045" h="1965325">
                <a:moveTo>
                  <a:pt x="0" y="229254"/>
                </a:moveTo>
                <a:lnTo>
                  <a:pt x="4657" y="183051"/>
                </a:lnTo>
                <a:lnTo>
                  <a:pt x="18015" y="140018"/>
                </a:lnTo>
                <a:lnTo>
                  <a:pt x="39153" y="101076"/>
                </a:lnTo>
                <a:lnTo>
                  <a:pt x="67147" y="67147"/>
                </a:lnTo>
                <a:lnTo>
                  <a:pt x="101076" y="39153"/>
                </a:lnTo>
                <a:lnTo>
                  <a:pt x="140018" y="18015"/>
                </a:lnTo>
                <a:lnTo>
                  <a:pt x="183051" y="4657"/>
                </a:lnTo>
                <a:lnTo>
                  <a:pt x="229254" y="0"/>
                </a:lnTo>
                <a:lnTo>
                  <a:pt x="1146245" y="0"/>
                </a:lnTo>
                <a:lnTo>
                  <a:pt x="1191179" y="4445"/>
                </a:lnTo>
                <a:lnTo>
                  <a:pt x="1233977" y="17450"/>
                </a:lnTo>
                <a:lnTo>
                  <a:pt x="1273435" y="38517"/>
                </a:lnTo>
                <a:lnTo>
                  <a:pt x="1308352" y="67146"/>
                </a:lnTo>
                <a:lnTo>
                  <a:pt x="1336982" y="102063"/>
                </a:lnTo>
                <a:lnTo>
                  <a:pt x="1358049" y="141522"/>
                </a:lnTo>
                <a:lnTo>
                  <a:pt x="1371054" y="184320"/>
                </a:lnTo>
                <a:lnTo>
                  <a:pt x="1375499" y="229254"/>
                </a:lnTo>
                <a:lnTo>
                  <a:pt x="1375499" y="1735745"/>
                </a:lnTo>
                <a:lnTo>
                  <a:pt x="1370842" y="1781948"/>
                </a:lnTo>
                <a:lnTo>
                  <a:pt x="1357484" y="1824981"/>
                </a:lnTo>
                <a:lnTo>
                  <a:pt x="1336346" y="1863923"/>
                </a:lnTo>
                <a:lnTo>
                  <a:pt x="1308352" y="1897852"/>
                </a:lnTo>
                <a:lnTo>
                  <a:pt x="1274423" y="1925846"/>
                </a:lnTo>
                <a:lnTo>
                  <a:pt x="1235481" y="1946984"/>
                </a:lnTo>
                <a:lnTo>
                  <a:pt x="1192448" y="1960342"/>
                </a:lnTo>
                <a:lnTo>
                  <a:pt x="1146245" y="1964999"/>
                </a:lnTo>
                <a:lnTo>
                  <a:pt x="229254" y="1964999"/>
                </a:lnTo>
                <a:lnTo>
                  <a:pt x="183051" y="1960342"/>
                </a:lnTo>
                <a:lnTo>
                  <a:pt x="140018" y="1946984"/>
                </a:lnTo>
                <a:lnTo>
                  <a:pt x="101076" y="1925846"/>
                </a:lnTo>
                <a:lnTo>
                  <a:pt x="67147" y="1897852"/>
                </a:lnTo>
                <a:lnTo>
                  <a:pt x="39153" y="1863923"/>
                </a:lnTo>
                <a:lnTo>
                  <a:pt x="18015" y="1824981"/>
                </a:lnTo>
                <a:lnTo>
                  <a:pt x="4657" y="1781948"/>
                </a:lnTo>
                <a:lnTo>
                  <a:pt x="0" y="1735745"/>
                </a:lnTo>
                <a:lnTo>
                  <a:pt x="0" y="22925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67" y="24677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67" y="24677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25937" y="1178995"/>
          <a:ext cx="3275964" cy="1308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858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785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58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Replica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Set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Replica: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5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95959"/>
                      </a:solidFill>
                      <a:prstDash val="solid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422388" y="248152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10711" y="29430"/>
                </a:moveTo>
                <a:lnTo>
                  <a:pt x="0" y="0"/>
                </a:lnTo>
                <a:lnTo>
                  <a:pt x="10711" y="10711"/>
                </a:lnTo>
                <a:lnTo>
                  <a:pt x="17524" y="10711"/>
                </a:lnTo>
                <a:lnTo>
                  <a:pt x="10711" y="29430"/>
                </a:lnTo>
                <a:close/>
              </a:path>
              <a:path w="21589" h="29844">
                <a:moveTo>
                  <a:pt x="17524" y="10711"/>
                </a:moveTo>
                <a:lnTo>
                  <a:pt x="10711" y="10711"/>
                </a:lnTo>
                <a:lnTo>
                  <a:pt x="21423" y="0"/>
                </a:lnTo>
                <a:lnTo>
                  <a:pt x="17524" y="107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2388" y="248152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10711" y="10711"/>
                </a:moveTo>
                <a:lnTo>
                  <a:pt x="0" y="0"/>
                </a:lnTo>
                <a:lnTo>
                  <a:pt x="10711" y="29430"/>
                </a:lnTo>
                <a:lnTo>
                  <a:pt x="21423" y="0"/>
                </a:lnTo>
                <a:lnTo>
                  <a:pt x="10711" y="1071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49774" y="2575420"/>
            <a:ext cx="313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3774" y="2575420"/>
            <a:ext cx="313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8400" y="2870524"/>
            <a:ext cx="1096010" cy="466090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9000" y="2880999"/>
            <a:ext cx="1096010" cy="466090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8400" y="3480125"/>
            <a:ext cx="1096010" cy="466090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5999" y="3478474"/>
            <a:ext cx="1096010" cy="466090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6687" y="4557137"/>
            <a:ext cx="1246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556578"/>
                </a:solidFill>
                <a:latin typeface="Arial"/>
                <a:cs typeface="Arial"/>
              </a:rPr>
              <a:t>label=user-service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16187" y="4557137"/>
            <a:ext cx="1246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556578"/>
                </a:solidFill>
                <a:latin typeface="Arial"/>
                <a:cs typeface="Arial"/>
              </a:rPr>
              <a:t>label=user-service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284095"/>
          </a:xfrm>
          <a:custGeom>
            <a:avLst/>
            <a:gdLst/>
            <a:ahLst/>
            <a:cxnLst/>
            <a:rect l="l" t="t" r="r" b="b"/>
            <a:pathLst>
              <a:path w="9144000" h="2284095">
                <a:moveTo>
                  <a:pt x="0" y="2283999"/>
                </a:moveTo>
                <a:lnTo>
                  <a:pt x="9143999" y="2283999"/>
                </a:lnTo>
                <a:lnTo>
                  <a:pt x="9143999" y="0"/>
                </a:lnTo>
                <a:lnTo>
                  <a:pt x="0" y="0"/>
                </a:lnTo>
                <a:lnTo>
                  <a:pt x="0" y="2283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43300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199"/>
                </a:moveTo>
                <a:lnTo>
                  <a:pt x="9143999" y="199"/>
                </a:lnTo>
                <a:lnTo>
                  <a:pt x="9143999" y="0"/>
                </a:lnTo>
                <a:lnTo>
                  <a:pt x="0" y="0"/>
                </a:lnTo>
                <a:lnTo>
                  <a:pt x="0" y="1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283999"/>
            <a:ext cx="9144000" cy="2859405"/>
          </a:xfrm>
          <a:custGeom>
            <a:avLst/>
            <a:gdLst/>
            <a:ahLst/>
            <a:cxnLst/>
            <a:rect l="l" t="t" r="r" b="b"/>
            <a:pathLst>
              <a:path w="9144000" h="2859404">
                <a:moveTo>
                  <a:pt x="0" y="0"/>
                </a:moveTo>
                <a:lnTo>
                  <a:pt x="9143999" y="0"/>
                </a:lnTo>
                <a:lnTo>
                  <a:pt x="9143999" y="2859299"/>
                </a:lnTo>
                <a:lnTo>
                  <a:pt x="0" y="2859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7875" y="655199"/>
            <a:ext cx="45770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0" spc="-5" dirty="0">
                <a:latin typeface="Trebuchet MS"/>
                <a:cs typeface="Trebuchet MS"/>
              </a:rPr>
              <a:t>Monolithic</a:t>
            </a:r>
            <a:r>
              <a:rPr sz="3450" b="0" spc="-90" dirty="0">
                <a:latin typeface="Trebuchet MS"/>
                <a:cs typeface="Trebuchet MS"/>
              </a:rPr>
              <a:t> </a:t>
            </a:r>
            <a:r>
              <a:rPr sz="3450" b="0" spc="-5" dirty="0">
                <a:latin typeface="Trebuchet MS"/>
                <a:cs typeface="Trebuchet MS"/>
              </a:rPr>
              <a:t>Applications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9950" y="1338688"/>
            <a:ext cx="67157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Traditional way to build enterprise app, and deployed and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scaled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 single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675" y="536700"/>
            <a:ext cx="8382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649" y="2602549"/>
            <a:ext cx="5021580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556578"/>
                </a:solidFill>
                <a:latin typeface="Trebuchet MS"/>
                <a:cs typeface="Trebuchet MS"/>
              </a:rPr>
              <a:t>Main</a:t>
            </a:r>
            <a:r>
              <a:rPr sz="2200" b="1" spc="-10" dirty="0">
                <a:solidFill>
                  <a:srgbClr val="556578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EE785B"/>
                </a:solidFill>
                <a:latin typeface="Trebuchet MS"/>
                <a:cs typeface="Trebuchet MS"/>
              </a:rPr>
              <a:t>Components</a:t>
            </a:r>
            <a:r>
              <a:rPr sz="2200" spc="-5" dirty="0">
                <a:solidFill>
                  <a:srgbClr val="556578"/>
                </a:solidFill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168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Client-side user</a:t>
            </a:r>
            <a:r>
              <a:rPr sz="18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Server-side</a:t>
            </a:r>
            <a:r>
              <a:rPr sz="18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Design Pattern(Services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&amp;</a:t>
            </a:r>
            <a:r>
              <a:rPr sz="1800" spc="-9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Repositories)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database</a:t>
            </a:r>
            <a:r>
              <a:rPr sz="1800" spc="-114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759" y="1760606"/>
            <a:ext cx="5177999" cy="3382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B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asic components:</a:t>
            </a:r>
            <a:r>
              <a:rPr sz="2800" u="dashLong" spc="-6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03149" y="1322356"/>
            <a:ext cx="3713479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Stable endpoint that load  balances 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traffic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among pods with 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similar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label</a:t>
            </a:r>
            <a:endParaRPr sz="1800">
              <a:latin typeface="Arial"/>
              <a:cs typeface="Arial"/>
            </a:endParaRPr>
          </a:p>
          <a:p>
            <a:pPr marL="379095" marR="8890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Discover the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respective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pods</a:t>
            </a:r>
            <a:r>
              <a:rPr sz="1800" spc="-9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by  the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selectors</a:t>
            </a:r>
            <a:endParaRPr sz="1800">
              <a:latin typeface="Arial"/>
              <a:cs typeface="Arial"/>
            </a:endParaRPr>
          </a:p>
          <a:p>
            <a:pPr marL="379095" marR="227329" indent="-367030" algn="just">
              <a:lnSpc>
                <a:spcPct val="100699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With Service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don’t have to 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remember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how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many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pods</a:t>
            </a:r>
            <a:r>
              <a:rPr sz="1800" spc="-10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are 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running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where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5200" y="2524774"/>
            <a:ext cx="1376045" cy="466090"/>
          </a:xfrm>
          <a:custGeom>
            <a:avLst/>
            <a:gdLst/>
            <a:ahLst/>
            <a:cxnLst/>
            <a:rect l="l" t="t" r="r" b="b"/>
            <a:pathLst>
              <a:path w="1376045" h="466089">
                <a:moveTo>
                  <a:pt x="1297898" y="465599"/>
                </a:moveTo>
                <a:lnTo>
                  <a:pt x="77601" y="465599"/>
                </a:lnTo>
                <a:lnTo>
                  <a:pt x="47395" y="459501"/>
                </a:lnTo>
                <a:lnTo>
                  <a:pt x="22728" y="442871"/>
                </a:lnTo>
                <a:lnTo>
                  <a:pt x="6098" y="418204"/>
                </a:lnTo>
                <a:lnTo>
                  <a:pt x="0" y="387998"/>
                </a:lnTo>
                <a:lnTo>
                  <a:pt x="0" y="77601"/>
                </a:lnTo>
                <a:lnTo>
                  <a:pt x="6098" y="47395"/>
                </a:lnTo>
                <a:lnTo>
                  <a:pt x="22728" y="22728"/>
                </a:lnTo>
                <a:lnTo>
                  <a:pt x="47395" y="6098"/>
                </a:lnTo>
                <a:lnTo>
                  <a:pt x="77601" y="0"/>
                </a:lnTo>
                <a:lnTo>
                  <a:pt x="1297898" y="0"/>
                </a:lnTo>
                <a:lnTo>
                  <a:pt x="1340951" y="13037"/>
                </a:lnTo>
                <a:lnTo>
                  <a:pt x="1369592" y="47904"/>
                </a:lnTo>
                <a:lnTo>
                  <a:pt x="1375499" y="77601"/>
                </a:lnTo>
                <a:lnTo>
                  <a:pt x="1375499" y="387998"/>
                </a:lnTo>
                <a:lnTo>
                  <a:pt x="1369401" y="418204"/>
                </a:lnTo>
                <a:lnTo>
                  <a:pt x="1352771" y="442871"/>
                </a:lnTo>
                <a:lnTo>
                  <a:pt x="1328104" y="459501"/>
                </a:lnTo>
                <a:lnTo>
                  <a:pt x="1297898" y="465599"/>
                </a:lnTo>
                <a:close/>
              </a:path>
            </a:pathLst>
          </a:custGeom>
          <a:solidFill>
            <a:srgbClr val="C8C8C8">
              <a:alpha val="353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5200" y="2524774"/>
            <a:ext cx="1376045" cy="466090"/>
          </a:xfrm>
          <a:custGeom>
            <a:avLst/>
            <a:gdLst/>
            <a:ahLst/>
            <a:cxnLst/>
            <a:rect l="l" t="t" r="r" b="b"/>
            <a:pathLst>
              <a:path w="1376045" h="466089">
                <a:moveTo>
                  <a:pt x="0" y="77601"/>
                </a:moveTo>
                <a:lnTo>
                  <a:pt x="6098" y="47395"/>
                </a:lnTo>
                <a:lnTo>
                  <a:pt x="22728" y="22728"/>
                </a:lnTo>
                <a:lnTo>
                  <a:pt x="47395" y="6098"/>
                </a:lnTo>
                <a:lnTo>
                  <a:pt x="77601" y="0"/>
                </a:lnTo>
                <a:lnTo>
                  <a:pt x="1297898" y="0"/>
                </a:lnTo>
                <a:lnTo>
                  <a:pt x="1340951" y="13037"/>
                </a:lnTo>
                <a:lnTo>
                  <a:pt x="1369592" y="47904"/>
                </a:lnTo>
                <a:lnTo>
                  <a:pt x="1375499" y="77601"/>
                </a:lnTo>
                <a:lnTo>
                  <a:pt x="1375499" y="387998"/>
                </a:lnTo>
                <a:lnTo>
                  <a:pt x="1369401" y="418204"/>
                </a:lnTo>
                <a:lnTo>
                  <a:pt x="1352771" y="442871"/>
                </a:lnTo>
                <a:lnTo>
                  <a:pt x="1328104" y="459501"/>
                </a:lnTo>
                <a:lnTo>
                  <a:pt x="1297898" y="465599"/>
                </a:lnTo>
                <a:lnTo>
                  <a:pt x="77601" y="465599"/>
                </a:lnTo>
                <a:lnTo>
                  <a:pt x="47395" y="459501"/>
                </a:lnTo>
                <a:lnTo>
                  <a:pt x="22728" y="442871"/>
                </a:lnTo>
                <a:lnTo>
                  <a:pt x="6098" y="418204"/>
                </a:lnTo>
                <a:lnTo>
                  <a:pt x="0" y="387998"/>
                </a:lnTo>
                <a:lnTo>
                  <a:pt x="0" y="7760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9250" y="2524774"/>
            <a:ext cx="1376045" cy="466090"/>
          </a:xfrm>
          <a:custGeom>
            <a:avLst/>
            <a:gdLst/>
            <a:ahLst/>
            <a:cxnLst/>
            <a:rect l="l" t="t" r="r" b="b"/>
            <a:pathLst>
              <a:path w="1376045" h="466089">
                <a:moveTo>
                  <a:pt x="1297898" y="465599"/>
                </a:moveTo>
                <a:lnTo>
                  <a:pt x="77601" y="465599"/>
                </a:lnTo>
                <a:lnTo>
                  <a:pt x="47395" y="459501"/>
                </a:lnTo>
                <a:lnTo>
                  <a:pt x="22728" y="442871"/>
                </a:lnTo>
                <a:lnTo>
                  <a:pt x="6098" y="418204"/>
                </a:lnTo>
                <a:lnTo>
                  <a:pt x="0" y="387998"/>
                </a:lnTo>
                <a:lnTo>
                  <a:pt x="0" y="77601"/>
                </a:lnTo>
                <a:lnTo>
                  <a:pt x="6098" y="47395"/>
                </a:lnTo>
                <a:lnTo>
                  <a:pt x="22728" y="22728"/>
                </a:lnTo>
                <a:lnTo>
                  <a:pt x="47395" y="6098"/>
                </a:lnTo>
                <a:lnTo>
                  <a:pt x="77601" y="0"/>
                </a:lnTo>
                <a:lnTo>
                  <a:pt x="1297898" y="0"/>
                </a:lnTo>
                <a:lnTo>
                  <a:pt x="1340951" y="13037"/>
                </a:lnTo>
                <a:lnTo>
                  <a:pt x="1369592" y="47904"/>
                </a:lnTo>
                <a:lnTo>
                  <a:pt x="1375499" y="77601"/>
                </a:lnTo>
                <a:lnTo>
                  <a:pt x="1375499" y="387998"/>
                </a:lnTo>
                <a:lnTo>
                  <a:pt x="1369401" y="418204"/>
                </a:lnTo>
                <a:lnTo>
                  <a:pt x="1352771" y="442871"/>
                </a:lnTo>
                <a:lnTo>
                  <a:pt x="1328104" y="459501"/>
                </a:lnTo>
                <a:lnTo>
                  <a:pt x="1297898" y="465599"/>
                </a:lnTo>
                <a:close/>
              </a:path>
            </a:pathLst>
          </a:custGeom>
          <a:solidFill>
            <a:srgbClr val="C8C8C8">
              <a:alpha val="353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9250" y="2524774"/>
            <a:ext cx="1376045" cy="466090"/>
          </a:xfrm>
          <a:custGeom>
            <a:avLst/>
            <a:gdLst/>
            <a:ahLst/>
            <a:cxnLst/>
            <a:rect l="l" t="t" r="r" b="b"/>
            <a:pathLst>
              <a:path w="1376045" h="466089">
                <a:moveTo>
                  <a:pt x="0" y="77601"/>
                </a:moveTo>
                <a:lnTo>
                  <a:pt x="6098" y="47395"/>
                </a:lnTo>
                <a:lnTo>
                  <a:pt x="22728" y="22728"/>
                </a:lnTo>
                <a:lnTo>
                  <a:pt x="47395" y="6098"/>
                </a:lnTo>
                <a:lnTo>
                  <a:pt x="77601" y="0"/>
                </a:lnTo>
                <a:lnTo>
                  <a:pt x="1297898" y="0"/>
                </a:lnTo>
                <a:lnTo>
                  <a:pt x="1340951" y="13037"/>
                </a:lnTo>
                <a:lnTo>
                  <a:pt x="1369592" y="47904"/>
                </a:lnTo>
                <a:lnTo>
                  <a:pt x="1375499" y="77601"/>
                </a:lnTo>
                <a:lnTo>
                  <a:pt x="1375499" y="387998"/>
                </a:lnTo>
                <a:lnTo>
                  <a:pt x="1369401" y="418204"/>
                </a:lnTo>
                <a:lnTo>
                  <a:pt x="1352771" y="442871"/>
                </a:lnTo>
                <a:lnTo>
                  <a:pt x="1328104" y="459501"/>
                </a:lnTo>
                <a:lnTo>
                  <a:pt x="1297898" y="465599"/>
                </a:lnTo>
                <a:lnTo>
                  <a:pt x="77601" y="465599"/>
                </a:lnTo>
                <a:lnTo>
                  <a:pt x="47395" y="459501"/>
                </a:lnTo>
                <a:lnTo>
                  <a:pt x="22728" y="442871"/>
                </a:lnTo>
                <a:lnTo>
                  <a:pt x="6098" y="418204"/>
                </a:lnTo>
                <a:lnTo>
                  <a:pt x="0" y="387998"/>
                </a:lnTo>
                <a:lnTo>
                  <a:pt x="0" y="7760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267" y="24677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267" y="24677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25937" y="1178995"/>
          <a:ext cx="3275964" cy="1308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858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785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58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Replica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Set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Replica: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5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95959"/>
                      </a:solidFill>
                      <a:prstDash val="solid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422388" y="248152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10711" y="29430"/>
                </a:moveTo>
                <a:lnTo>
                  <a:pt x="0" y="0"/>
                </a:lnTo>
                <a:lnTo>
                  <a:pt x="10711" y="10711"/>
                </a:lnTo>
                <a:lnTo>
                  <a:pt x="17524" y="10711"/>
                </a:lnTo>
                <a:lnTo>
                  <a:pt x="10711" y="29430"/>
                </a:lnTo>
                <a:close/>
              </a:path>
              <a:path w="21589" h="29844">
                <a:moveTo>
                  <a:pt x="17524" y="10711"/>
                </a:moveTo>
                <a:lnTo>
                  <a:pt x="10711" y="10711"/>
                </a:lnTo>
                <a:lnTo>
                  <a:pt x="21423" y="0"/>
                </a:lnTo>
                <a:lnTo>
                  <a:pt x="17524" y="107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2388" y="248152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10711" y="10711"/>
                </a:moveTo>
                <a:lnTo>
                  <a:pt x="0" y="0"/>
                </a:lnTo>
                <a:lnTo>
                  <a:pt x="10711" y="29430"/>
                </a:lnTo>
                <a:lnTo>
                  <a:pt x="21423" y="0"/>
                </a:lnTo>
                <a:lnTo>
                  <a:pt x="10711" y="1071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49774" y="2575420"/>
            <a:ext cx="313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3774" y="2575420"/>
            <a:ext cx="313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8437" y="3109337"/>
            <a:ext cx="1246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556578"/>
                </a:solidFill>
                <a:latin typeface="Arial"/>
                <a:cs typeface="Arial"/>
              </a:rPr>
              <a:t>label=user-service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6187" y="3109337"/>
            <a:ext cx="1246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556578"/>
                </a:solidFill>
                <a:latin typeface="Arial"/>
                <a:cs typeface="Arial"/>
              </a:rPr>
              <a:t>label=user-service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35150" y="4067224"/>
            <a:ext cx="1901189" cy="654685"/>
          </a:xfrm>
          <a:custGeom>
            <a:avLst/>
            <a:gdLst/>
            <a:ahLst/>
            <a:cxnLst/>
            <a:rect l="l" t="t" r="r" b="b"/>
            <a:pathLst>
              <a:path w="1901189" h="654685">
                <a:moveTo>
                  <a:pt x="0" y="0"/>
                </a:moveTo>
                <a:lnTo>
                  <a:pt x="1900799" y="0"/>
                </a:lnTo>
                <a:lnTo>
                  <a:pt x="1900799" y="654599"/>
                </a:lnTo>
                <a:lnTo>
                  <a:pt x="0" y="654599"/>
                </a:lnTo>
                <a:lnTo>
                  <a:pt x="0" y="0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35150" y="4067224"/>
            <a:ext cx="1901189" cy="65468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selector: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user-service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2349" y="3354125"/>
            <a:ext cx="823594" cy="713105"/>
          </a:xfrm>
          <a:custGeom>
            <a:avLst/>
            <a:gdLst/>
            <a:ahLst/>
            <a:cxnLst/>
            <a:rect l="l" t="t" r="r" b="b"/>
            <a:pathLst>
              <a:path w="823594" h="713104">
                <a:moveTo>
                  <a:pt x="823199" y="713099"/>
                </a:moveTo>
                <a:lnTo>
                  <a:pt x="823199" y="356585"/>
                </a:lnTo>
                <a:lnTo>
                  <a:pt x="0" y="356585"/>
                </a:ln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5549" y="3354125"/>
            <a:ext cx="854710" cy="713105"/>
          </a:xfrm>
          <a:custGeom>
            <a:avLst/>
            <a:gdLst/>
            <a:ahLst/>
            <a:cxnLst/>
            <a:rect l="l" t="t" r="r" b="b"/>
            <a:pathLst>
              <a:path w="854710" h="713104">
                <a:moveTo>
                  <a:pt x="0" y="713099"/>
                </a:moveTo>
                <a:lnTo>
                  <a:pt x="0" y="356585"/>
                </a:lnTo>
                <a:lnTo>
                  <a:pt x="854399" y="356585"/>
                </a:lnTo>
                <a:lnTo>
                  <a:pt x="8543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759" y="1760606"/>
            <a:ext cx="5177999" cy="3382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1150" y="3305224"/>
            <a:ext cx="2446020" cy="654685"/>
          </a:xfrm>
          <a:custGeom>
            <a:avLst/>
            <a:gdLst/>
            <a:ahLst/>
            <a:cxnLst/>
            <a:rect l="l" t="t" r="r" b="b"/>
            <a:pathLst>
              <a:path w="2446020" h="654685">
                <a:moveTo>
                  <a:pt x="0" y="0"/>
                </a:moveTo>
                <a:lnTo>
                  <a:pt x="2445599" y="0"/>
                </a:lnTo>
                <a:lnTo>
                  <a:pt x="2445599" y="654599"/>
                </a:lnTo>
                <a:lnTo>
                  <a:pt x="0" y="654599"/>
                </a:lnTo>
                <a:lnTo>
                  <a:pt x="0" y="0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B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asic components:</a:t>
            </a:r>
            <a:r>
              <a:rPr sz="2800" u="dashLong" spc="-6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Ingress	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711150" y="3305224"/>
            <a:ext cx="2446020" cy="654685"/>
          </a:xfrm>
          <a:custGeom>
            <a:avLst/>
            <a:gdLst/>
            <a:ahLst/>
            <a:cxnLst/>
            <a:rect l="l" t="t" r="r" b="b"/>
            <a:pathLst>
              <a:path w="2446020" h="654685">
                <a:moveTo>
                  <a:pt x="0" y="0"/>
                </a:moveTo>
                <a:lnTo>
                  <a:pt x="2445599" y="0"/>
                </a:lnTo>
                <a:lnTo>
                  <a:pt x="2445599" y="654599"/>
                </a:lnTo>
                <a:lnTo>
                  <a:pt x="0" y="65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4175" y="3317438"/>
            <a:ext cx="1809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Service: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user-service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175" y="3738062"/>
            <a:ext cx="10547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NodePort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4209" y="3305224"/>
            <a:ext cx="2446020" cy="654685"/>
          </a:xfrm>
          <a:custGeom>
            <a:avLst/>
            <a:gdLst/>
            <a:ahLst/>
            <a:cxnLst/>
            <a:rect l="l" t="t" r="r" b="b"/>
            <a:pathLst>
              <a:path w="2446020" h="654685">
                <a:moveTo>
                  <a:pt x="0" y="0"/>
                </a:moveTo>
                <a:lnTo>
                  <a:pt x="2445599" y="0"/>
                </a:lnTo>
                <a:lnTo>
                  <a:pt x="2445599" y="654599"/>
                </a:lnTo>
                <a:lnTo>
                  <a:pt x="0" y="654599"/>
                </a:lnTo>
                <a:lnTo>
                  <a:pt x="0" y="0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4209" y="3305224"/>
            <a:ext cx="2446020" cy="654685"/>
          </a:xfrm>
          <a:custGeom>
            <a:avLst/>
            <a:gdLst/>
            <a:ahLst/>
            <a:cxnLst/>
            <a:rect l="l" t="t" r="r" b="b"/>
            <a:pathLst>
              <a:path w="2446020" h="654685">
                <a:moveTo>
                  <a:pt x="0" y="0"/>
                </a:moveTo>
                <a:lnTo>
                  <a:pt x="2445599" y="0"/>
                </a:lnTo>
                <a:lnTo>
                  <a:pt x="2445599" y="654599"/>
                </a:lnTo>
                <a:lnTo>
                  <a:pt x="0" y="65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67234" y="3317438"/>
            <a:ext cx="2019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Service: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market-service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7234" y="3738062"/>
            <a:ext cx="10547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NodePort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70274" y="3305224"/>
            <a:ext cx="2446020" cy="654685"/>
          </a:xfrm>
          <a:custGeom>
            <a:avLst/>
            <a:gdLst/>
            <a:ahLst/>
            <a:cxnLst/>
            <a:rect l="l" t="t" r="r" b="b"/>
            <a:pathLst>
              <a:path w="2446020" h="654685">
                <a:moveTo>
                  <a:pt x="0" y="0"/>
                </a:moveTo>
                <a:lnTo>
                  <a:pt x="2445599" y="0"/>
                </a:lnTo>
                <a:lnTo>
                  <a:pt x="2445599" y="654599"/>
                </a:lnTo>
                <a:lnTo>
                  <a:pt x="0" y="654599"/>
                </a:lnTo>
                <a:lnTo>
                  <a:pt x="0" y="0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0274" y="3305224"/>
            <a:ext cx="2446020" cy="654685"/>
          </a:xfrm>
          <a:custGeom>
            <a:avLst/>
            <a:gdLst/>
            <a:ahLst/>
            <a:cxnLst/>
            <a:rect l="l" t="t" r="r" b="b"/>
            <a:pathLst>
              <a:path w="2446020" h="654685">
                <a:moveTo>
                  <a:pt x="0" y="0"/>
                </a:moveTo>
                <a:lnTo>
                  <a:pt x="2445599" y="0"/>
                </a:lnTo>
                <a:lnTo>
                  <a:pt x="2445599" y="654599"/>
                </a:lnTo>
                <a:lnTo>
                  <a:pt x="0" y="65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300" y="3317438"/>
            <a:ext cx="2095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Service: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product-service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3300" y="3738062"/>
            <a:ext cx="10547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NodePort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525" y="4451124"/>
            <a:ext cx="1528445" cy="5429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Arial"/>
                <a:cs typeface="Arial"/>
              </a:rPr>
              <a:t>Pod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label: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user-service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9249" y="4451124"/>
            <a:ext cx="1528445" cy="5429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Arial"/>
                <a:cs typeface="Arial"/>
              </a:rPr>
              <a:t>Pod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label: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user-service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0449" y="4451124"/>
            <a:ext cx="1704975" cy="5429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Arial"/>
                <a:cs typeface="Arial"/>
              </a:rPr>
              <a:t>Pod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label: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market-service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9249" y="4451124"/>
            <a:ext cx="1528445" cy="5429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Arial"/>
                <a:cs typeface="Arial"/>
              </a:rPr>
              <a:t>Pod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label: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product-service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20849" y="4451124"/>
            <a:ext cx="1611630" cy="5429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Arial"/>
                <a:cs typeface="Arial"/>
              </a:rPr>
              <a:t>Pod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label: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product-service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91750" y="3959824"/>
            <a:ext cx="742315" cy="459105"/>
          </a:xfrm>
          <a:custGeom>
            <a:avLst/>
            <a:gdLst/>
            <a:ahLst/>
            <a:cxnLst/>
            <a:rect l="l" t="t" r="r" b="b"/>
            <a:pathLst>
              <a:path w="742314" h="459104">
                <a:moveTo>
                  <a:pt x="742199" y="0"/>
                </a:moveTo>
                <a:lnTo>
                  <a:pt x="742199" y="245650"/>
                </a:lnTo>
                <a:lnTo>
                  <a:pt x="0" y="245650"/>
                </a:lnTo>
                <a:lnTo>
                  <a:pt x="0" y="458756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038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90" h="29845">
                <a:moveTo>
                  <a:pt x="10711" y="29430"/>
                </a:moveTo>
                <a:lnTo>
                  <a:pt x="0" y="0"/>
                </a:lnTo>
                <a:lnTo>
                  <a:pt x="10711" y="10711"/>
                </a:lnTo>
                <a:lnTo>
                  <a:pt x="17524" y="10711"/>
                </a:lnTo>
                <a:lnTo>
                  <a:pt x="10711" y="29430"/>
                </a:lnTo>
                <a:close/>
              </a:path>
              <a:path w="21590" h="29845">
                <a:moveTo>
                  <a:pt x="17524" y="10711"/>
                </a:moveTo>
                <a:lnTo>
                  <a:pt x="10711" y="10711"/>
                </a:lnTo>
                <a:lnTo>
                  <a:pt x="21423" y="0"/>
                </a:lnTo>
                <a:lnTo>
                  <a:pt x="17524" y="107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1038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90" h="29845">
                <a:moveTo>
                  <a:pt x="10711" y="10711"/>
                </a:moveTo>
                <a:lnTo>
                  <a:pt x="0" y="0"/>
                </a:lnTo>
                <a:lnTo>
                  <a:pt x="10711" y="29430"/>
                </a:lnTo>
                <a:lnTo>
                  <a:pt x="21423" y="0"/>
                </a:lnTo>
                <a:lnTo>
                  <a:pt x="10711" y="1071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33949" y="3959824"/>
            <a:ext cx="869950" cy="459105"/>
          </a:xfrm>
          <a:custGeom>
            <a:avLst/>
            <a:gdLst/>
            <a:ahLst/>
            <a:cxnLst/>
            <a:rect l="l" t="t" r="r" b="b"/>
            <a:pathLst>
              <a:path w="869950" h="459104">
                <a:moveTo>
                  <a:pt x="0" y="0"/>
                </a:moveTo>
                <a:lnTo>
                  <a:pt x="0" y="245650"/>
                </a:lnTo>
                <a:lnTo>
                  <a:pt x="869399" y="245650"/>
                </a:lnTo>
                <a:lnTo>
                  <a:pt x="869399" y="458756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92638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711" y="29430"/>
                </a:moveTo>
                <a:lnTo>
                  <a:pt x="0" y="0"/>
                </a:lnTo>
                <a:lnTo>
                  <a:pt x="10711" y="10711"/>
                </a:lnTo>
                <a:lnTo>
                  <a:pt x="17524" y="10711"/>
                </a:lnTo>
                <a:lnTo>
                  <a:pt x="10711" y="29430"/>
                </a:lnTo>
                <a:close/>
              </a:path>
              <a:path w="21589" h="29845">
                <a:moveTo>
                  <a:pt x="17524" y="10711"/>
                </a:moveTo>
                <a:lnTo>
                  <a:pt x="10711" y="10711"/>
                </a:lnTo>
                <a:lnTo>
                  <a:pt x="21423" y="0"/>
                </a:lnTo>
                <a:lnTo>
                  <a:pt x="17524" y="107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92638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711" y="10711"/>
                </a:moveTo>
                <a:lnTo>
                  <a:pt x="0" y="0"/>
                </a:lnTo>
                <a:lnTo>
                  <a:pt x="10711" y="29430"/>
                </a:lnTo>
                <a:lnTo>
                  <a:pt x="21423" y="0"/>
                </a:lnTo>
                <a:lnTo>
                  <a:pt x="10711" y="1071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2809" y="3959824"/>
            <a:ext cx="4445" cy="459105"/>
          </a:xfrm>
          <a:custGeom>
            <a:avLst/>
            <a:gdLst/>
            <a:ahLst/>
            <a:cxnLst/>
            <a:rect l="l" t="t" r="r" b="b"/>
            <a:pathLst>
              <a:path w="4445" h="459104">
                <a:moveTo>
                  <a:pt x="4199" y="0"/>
                </a:moveTo>
                <a:lnTo>
                  <a:pt x="4199" y="245650"/>
                </a:lnTo>
                <a:lnTo>
                  <a:pt x="0" y="245650"/>
                </a:lnTo>
                <a:lnTo>
                  <a:pt x="0" y="458756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02097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711" y="29430"/>
                </a:moveTo>
                <a:lnTo>
                  <a:pt x="0" y="0"/>
                </a:lnTo>
                <a:lnTo>
                  <a:pt x="10711" y="10711"/>
                </a:lnTo>
                <a:lnTo>
                  <a:pt x="17524" y="10711"/>
                </a:lnTo>
                <a:lnTo>
                  <a:pt x="10711" y="29430"/>
                </a:lnTo>
                <a:close/>
              </a:path>
              <a:path w="21589" h="29845">
                <a:moveTo>
                  <a:pt x="17524" y="10711"/>
                </a:moveTo>
                <a:lnTo>
                  <a:pt x="10711" y="10711"/>
                </a:lnTo>
                <a:lnTo>
                  <a:pt x="21423" y="0"/>
                </a:lnTo>
                <a:lnTo>
                  <a:pt x="17524" y="107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2097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711" y="10711"/>
                </a:moveTo>
                <a:lnTo>
                  <a:pt x="0" y="0"/>
                </a:lnTo>
                <a:lnTo>
                  <a:pt x="10711" y="29430"/>
                </a:lnTo>
                <a:lnTo>
                  <a:pt x="21423" y="0"/>
                </a:lnTo>
                <a:lnTo>
                  <a:pt x="10711" y="1071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3374" y="3959824"/>
            <a:ext cx="1019810" cy="459105"/>
          </a:xfrm>
          <a:custGeom>
            <a:avLst/>
            <a:gdLst/>
            <a:ahLst/>
            <a:cxnLst/>
            <a:rect l="l" t="t" r="r" b="b"/>
            <a:pathLst>
              <a:path w="1019809" h="459104">
                <a:moveTo>
                  <a:pt x="1019699" y="0"/>
                </a:moveTo>
                <a:lnTo>
                  <a:pt x="1019699" y="245650"/>
                </a:lnTo>
                <a:lnTo>
                  <a:pt x="0" y="245650"/>
                </a:lnTo>
                <a:lnTo>
                  <a:pt x="0" y="458756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2663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711" y="29430"/>
                </a:moveTo>
                <a:lnTo>
                  <a:pt x="0" y="0"/>
                </a:lnTo>
                <a:lnTo>
                  <a:pt x="10711" y="10711"/>
                </a:lnTo>
                <a:lnTo>
                  <a:pt x="17524" y="10711"/>
                </a:lnTo>
                <a:lnTo>
                  <a:pt x="10711" y="29430"/>
                </a:lnTo>
                <a:close/>
              </a:path>
              <a:path w="21589" h="29845">
                <a:moveTo>
                  <a:pt x="17524" y="10711"/>
                </a:moveTo>
                <a:lnTo>
                  <a:pt x="10711" y="10711"/>
                </a:lnTo>
                <a:lnTo>
                  <a:pt x="21423" y="0"/>
                </a:lnTo>
                <a:lnTo>
                  <a:pt x="17524" y="107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62663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711" y="10711"/>
                </a:moveTo>
                <a:lnTo>
                  <a:pt x="0" y="0"/>
                </a:lnTo>
                <a:lnTo>
                  <a:pt x="10711" y="29430"/>
                </a:lnTo>
                <a:lnTo>
                  <a:pt x="21423" y="0"/>
                </a:lnTo>
                <a:lnTo>
                  <a:pt x="10711" y="1071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3075" y="3959824"/>
            <a:ext cx="633730" cy="459105"/>
          </a:xfrm>
          <a:custGeom>
            <a:avLst/>
            <a:gdLst/>
            <a:ahLst/>
            <a:cxnLst/>
            <a:rect l="l" t="t" r="r" b="b"/>
            <a:pathLst>
              <a:path w="633729" h="459104">
                <a:moveTo>
                  <a:pt x="0" y="0"/>
                </a:moveTo>
                <a:lnTo>
                  <a:pt x="0" y="245650"/>
                </a:lnTo>
                <a:lnTo>
                  <a:pt x="633599" y="245650"/>
                </a:lnTo>
                <a:lnTo>
                  <a:pt x="633599" y="458756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15963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90" h="29845">
                <a:moveTo>
                  <a:pt x="10711" y="29430"/>
                </a:moveTo>
                <a:lnTo>
                  <a:pt x="0" y="0"/>
                </a:lnTo>
                <a:lnTo>
                  <a:pt x="10711" y="10711"/>
                </a:lnTo>
                <a:lnTo>
                  <a:pt x="17524" y="10711"/>
                </a:lnTo>
                <a:lnTo>
                  <a:pt x="10711" y="29430"/>
                </a:lnTo>
                <a:close/>
              </a:path>
              <a:path w="21590" h="29845">
                <a:moveTo>
                  <a:pt x="17524" y="10711"/>
                </a:moveTo>
                <a:lnTo>
                  <a:pt x="10711" y="10711"/>
                </a:lnTo>
                <a:lnTo>
                  <a:pt x="21423" y="0"/>
                </a:lnTo>
                <a:lnTo>
                  <a:pt x="17524" y="107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15963" y="4407870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90" h="29845">
                <a:moveTo>
                  <a:pt x="10711" y="10711"/>
                </a:moveTo>
                <a:lnTo>
                  <a:pt x="0" y="0"/>
                </a:lnTo>
                <a:lnTo>
                  <a:pt x="10711" y="29430"/>
                </a:lnTo>
                <a:lnTo>
                  <a:pt x="21423" y="0"/>
                </a:lnTo>
                <a:lnTo>
                  <a:pt x="10711" y="1071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59268" y="2429362"/>
            <a:ext cx="1528445" cy="542925"/>
          </a:xfrm>
          <a:custGeom>
            <a:avLst/>
            <a:gdLst/>
            <a:ahLst/>
            <a:cxnLst/>
            <a:rect l="l" t="t" r="r" b="b"/>
            <a:pathLst>
              <a:path w="1528445" h="542925">
                <a:moveTo>
                  <a:pt x="0" y="0"/>
                </a:moveTo>
                <a:lnTo>
                  <a:pt x="1528199" y="0"/>
                </a:lnTo>
                <a:lnTo>
                  <a:pt x="1528199" y="542399"/>
                </a:lnTo>
                <a:lnTo>
                  <a:pt x="0" y="5423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9268" y="2429362"/>
            <a:ext cx="1528445" cy="542925"/>
          </a:xfrm>
          <a:custGeom>
            <a:avLst/>
            <a:gdLst/>
            <a:ahLst/>
            <a:cxnLst/>
            <a:rect l="l" t="t" r="r" b="b"/>
            <a:pathLst>
              <a:path w="1528445" h="542925">
                <a:moveTo>
                  <a:pt x="0" y="0"/>
                </a:moveTo>
                <a:lnTo>
                  <a:pt x="1528199" y="0"/>
                </a:lnTo>
                <a:lnTo>
                  <a:pt x="1528199" y="542399"/>
                </a:lnTo>
                <a:lnTo>
                  <a:pt x="0" y="542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32293" y="2444657"/>
            <a:ext cx="7512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Pod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Ingress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32293" y="2748949"/>
            <a:ext cx="6311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Controller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94582" y="1515255"/>
            <a:ext cx="2446020" cy="654685"/>
          </a:xfrm>
          <a:custGeom>
            <a:avLst/>
            <a:gdLst/>
            <a:ahLst/>
            <a:cxnLst/>
            <a:rect l="l" t="t" r="r" b="b"/>
            <a:pathLst>
              <a:path w="2446020" h="654685">
                <a:moveTo>
                  <a:pt x="0" y="0"/>
                </a:moveTo>
                <a:lnTo>
                  <a:pt x="2445599" y="0"/>
                </a:lnTo>
                <a:lnTo>
                  <a:pt x="2445599" y="654599"/>
                </a:lnTo>
                <a:lnTo>
                  <a:pt x="0" y="654599"/>
                </a:lnTo>
                <a:lnTo>
                  <a:pt x="0" y="0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94582" y="1515255"/>
            <a:ext cx="2446020" cy="654685"/>
          </a:xfrm>
          <a:custGeom>
            <a:avLst/>
            <a:gdLst/>
            <a:ahLst/>
            <a:cxnLst/>
            <a:rect l="l" t="t" r="r" b="b"/>
            <a:pathLst>
              <a:path w="2446020" h="654685">
                <a:moveTo>
                  <a:pt x="0" y="0"/>
                </a:moveTo>
                <a:lnTo>
                  <a:pt x="2445599" y="0"/>
                </a:lnTo>
                <a:lnTo>
                  <a:pt x="2445599" y="654599"/>
                </a:lnTo>
                <a:lnTo>
                  <a:pt x="0" y="65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67608" y="1527468"/>
            <a:ext cx="1395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Service: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ingress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67608" y="1948092"/>
            <a:ext cx="1348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LoadBalancer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17382" y="2169855"/>
            <a:ext cx="6350" cy="259715"/>
          </a:xfrm>
          <a:custGeom>
            <a:avLst/>
            <a:gdLst/>
            <a:ahLst/>
            <a:cxnLst/>
            <a:rect l="l" t="t" r="r" b="b"/>
            <a:pathLst>
              <a:path w="6350" h="259714">
                <a:moveTo>
                  <a:pt x="0" y="0"/>
                </a:moveTo>
                <a:lnTo>
                  <a:pt x="0" y="129752"/>
                </a:lnTo>
                <a:lnTo>
                  <a:pt x="5999" y="129752"/>
                </a:lnTo>
                <a:lnTo>
                  <a:pt x="5999" y="2594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3868" y="2971762"/>
            <a:ext cx="2689860" cy="334010"/>
          </a:xfrm>
          <a:custGeom>
            <a:avLst/>
            <a:gdLst/>
            <a:ahLst/>
            <a:cxnLst/>
            <a:rect l="l" t="t" r="r" b="b"/>
            <a:pathLst>
              <a:path w="2689860" h="334010">
                <a:moveTo>
                  <a:pt x="2689499" y="0"/>
                </a:moveTo>
                <a:lnTo>
                  <a:pt x="2689499" y="166729"/>
                </a:lnTo>
                <a:lnTo>
                  <a:pt x="0" y="166729"/>
                </a:lnTo>
                <a:lnTo>
                  <a:pt x="0" y="3335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17068" y="2971762"/>
            <a:ext cx="6350" cy="334010"/>
          </a:xfrm>
          <a:custGeom>
            <a:avLst/>
            <a:gdLst/>
            <a:ahLst/>
            <a:cxnLst/>
            <a:rect l="l" t="t" r="r" b="b"/>
            <a:pathLst>
              <a:path w="6350" h="334010">
                <a:moveTo>
                  <a:pt x="6299" y="0"/>
                </a:moveTo>
                <a:lnTo>
                  <a:pt x="6299" y="166729"/>
                </a:lnTo>
                <a:lnTo>
                  <a:pt x="0" y="166729"/>
                </a:lnTo>
                <a:lnTo>
                  <a:pt x="0" y="3335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23368" y="2971762"/>
            <a:ext cx="2769870" cy="334010"/>
          </a:xfrm>
          <a:custGeom>
            <a:avLst/>
            <a:gdLst/>
            <a:ahLst/>
            <a:cxnLst/>
            <a:rect l="l" t="t" r="r" b="b"/>
            <a:pathLst>
              <a:path w="2769870" h="334010">
                <a:moveTo>
                  <a:pt x="0" y="0"/>
                </a:moveTo>
                <a:lnTo>
                  <a:pt x="0" y="166729"/>
                </a:lnTo>
                <a:lnTo>
                  <a:pt x="2769600" y="166729"/>
                </a:lnTo>
                <a:lnTo>
                  <a:pt x="2769600" y="3335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7382" y="1277130"/>
            <a:ext cx="635" cy="238760"/>
          </a:xfrm>
          <a:custGeom>
            <a:avLst/>
            <a:gdLst/>
            <a:ahLst/>
            <a:cxnLst/>
            <a:rect l="l" t="t" r="r" b="b"/>
            <a:pathLst>
              <a:path w="635" h="238759">
                <a:moveTo>
                  <a:pt x="0" y="238124"/>
                </a:moveTo>
                <a:lnTo>
                  <a:pt x="0" y="0"/>
                </a:lnTo>
                <a:lnTo>
                  <a:pt x="599" y="0"/>
                </a:lnTo>
                <a:lnTo>
                  <a:pt x="599" y="23872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306622" y="1051936"/>
            <a:ext cx="6134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556578"/>
                </a:solidFill>
                <a:latin typeface="Arial"/>
                <a:cs typeface="Arial"/>
              </a:rPr>
              <a:t>Public</a:t>
            </a:r>
            <a:r>
              <a:rPr sz="1100" b="1" spc="-7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556578"/>
                </a:solidFill>
                <a:latin typeface="Arial"/>
                <a:cs typeface="Arial"/>
              </a:rPr>
              <a:t>IP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98168" y="2297062"/>
            <a:ext cx="1361440" cy="403860"/>
          </a:xfrm>
          <a:custGeom>
            <a:avLst/>
            <a:gdLst/>
            <a:ahLst/>
            <a:cxnLst/>
            <a:rect l="l" t="t" r="r" b="b"/>
            <a:pathLst>
              <a:path w="1361439" h="403860">
                <a:moveTo>
                  <a:pt x="1361099" y="403499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1700" y="1623199"/>
            <a:ext cx="2186940" cy="1330325"/>
          </a:xfrm>
          <a:custGeom>
            <a:avLst/>
            <a:gdLst/>
            <a:ahLst/>
            <a:cxnLst/>
            <a:rect l="l" t="t" r="r" b="b"/>
            <a:pathLst>
              <a:path w="2186940" h="1330325">
                <a:moveTo>
                  <a:pt x="609048" y="1330229"/>
                </a:moveTo>
                <a:lnTo>
                  <a:pt x="567702" y="1330223"/>
                </a:lnTo>
                <a:lnTo>
                  <a:pt x="524956" y="1329281"/>
                </a:lnTo>
                <a:lnTo>
                  <a:pt x="480717" y="1327357"/>
                </a:lnTo>
                <a:lnTo>
                  <a:pt x="434892" y="1324407"/>
                </a:lnTo>
                <a:lnTo>
                  <a:pt x="387388" y="1320385"/>
                </a:lnTo>
                <a:lnTo>
                  <a:pt x="338111" y="1315245"/>
                </a:lnTo>
                <a:lnTo>
                  <a:pt x="286968" y="1308944"/>
                </a:lnTo>
                <a:lnTo>
                  <a:pt x="233866" y="1301436"/>
                </a:lnTo>
                <a:lnTo>
                  <a:pt x="178712" y="1292676"/>
                </a:lnTo>
                <a:lnTo>
                  <a:pt x="121411" y="1282618"/>
                </a:lnTo>
                <a:lnTo>
                  <a:pt x="61872" y="1271218"/>
                </a:lnTo>
                <a:lnTo>
                  <a:pt x="0" y="1258430"/>
                </a:lnTo>
                <a:lnTo>
                  <a:pt x="0" y="0"/>
                </a:lnTo>
                <a:lnTo>
                  <a:pt x="2186406" y="0"/>
                </a:lnTo>
                <a:lnTo>
                  <a:pt x="2186406" y="1080632"/>
                </a:lnTo>
                <a:lnTo>
                  <a:pt x="2124533" y="1081082"/>
                </a:lnTo>
                <a:lnTo>
                  <a:pt x="2064994" y="1082400"/>
                </a:lnTo>
                <a:lnTo>
                  <a:pt x="2007693" y="1084541"/>
                </a:lnTo>
                <a:lnTo>
                  <a:pt x="1952539" y="1087460"/>
                </a:lnTo>
                <a:lnTo>
                  <a:pt x="1899437" y="1091113"/>
                </a:lnTo>
                <a:lnTo>
                  <a:pt x="1848294" y="1095453"/>
                </a:lnTo>
                <a:lnTo>
                  <a:pt x="1799017" y="1100437"/>
                </a:lnTo>
                <a:lnTo>
                  <a:pt x="1751513" y="1106018"/>
                </a:lnTo>
                <a:lnTo>
                  <a:pt x="1705688" y="1112152"/>
                </a:lnTo>
                <a:lnTo>
                  <a:pt x="1661449" y="1118793"/>
                </a:lnTo>
                <a:lnTo>
                  <a:pt x="1618703" y="1125897"/>
                </a:lnTo>
                <a:lnTo>
                  <a:pt x="1577357" y="1133418"/>
                </a:lnTo>
                <a:lnTo>
                  <a:pt x="1537316" y="1141312"/>
                </a:lnTo>
                <a:lnTo>
                  <a:pt x="1498489" y="1149532"/>
                </a:lnTo>
                <a:lnTo>
                  <a:pt x="1460781" y="1158034"/>
                </a:lnTo>
                <a:lnTo>
                  <a:pt x="1388351" y="1175704"/>
                </a:lnTo>
                <a:lnTo>
                  <a:pt x="1319279" y="1193960"/>
                </a:lnTo>
                <a:lnTo>
                  <a:pt x="1093203" y="1257260"/>
                </a:lnTo>
                <a:lnTo>
                  <a:pt x="1061652" y="1265626"/>
                </a:lnTo>
                <a:lnTo>
                  <a:pt x="998179" y="1281398"/>
                </a:lnTo>
                <a:lnTo>
                  <a:pt x="933585" y="1295590"/>
                </a:lnTo>
                <a:lnTo>
                  <a:pt x="867126" y="1307842"/>
                </a:lnTo>
                <a:lnTo>
                  <a:pt x="798054" y="1317792"/>
                </a:lnTo>
                <a:lnTo>
                  <a:pt x="725624" y="1325080"/>
                </a:lnTo>
                <a:lnTo>
                  <a:pt x="649089" y="1329344"/>
                </a:lnTo>
                <a:lnTo>
                  <a:pt x="609048" y="133022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1700" y="1623199"/>
            <a:ext cx="2186940" cy="1330325"/>
          </a:xfrm>
          <a:custGeom>
            <a:avLst/>
            <a:gdLst/>
            <a:ahLst/>
            <a:cxnLst/>
            <a:rect l="l" t="t" r="r" b="b"/>
            <a:pathLst>
              <a:path w="2186940" h="1330325">
                <a:moveTo>
                  <a:pt x="0" y="0"/>
                </a:moveTo>
                <a:lnTo>
                  <a:pt x="2186406" y="0"/>
                </a:lnTo>
                <a:lnTo>
                  <a:pt x="2186406" y="1080632"/>
                </a:lnTo>
                <a:lnTo>
                  <a:pt x="2124534" y="1081082"/>
                </a:lnTo>
                <a:lnTo>
                  <a:pt x="2064994" y="1082400"/>
                </a:lnTo>
                <a:lnTo>
                  <a:pt x="2007693" y="1084541"/>
                </a:lnTo>
                <a:lnTo>
                  <a:pt x="1952539" y="1087460"/>
                </a:lnTo>
                <a:lnTo>
                  <a:pt x="1899437" y="1091113"/>
                </a:lnTo>
                <a:lnTo>
                  <a:pt x="1848294" y="1095453"/>
                </a:lnTo>
                <a:lnTo>
                  <a:pt x="1799017" y="1100437"/>
                </a:lnTo>
                <a:lnTo>
                  <a:pt x="1751513" y="1106018"/>
                </a:lnTo>
                <a:lnTo>
                  <a:pt x="1705688" y="1112152"/>
                </a:lnTo>
                <a:lnTo>
                  <a:pt x="1661449" y="1118793"/>
                </a:lnTo>
                <a:lnTo>
                  <a:pt x="1618703" y="1125897"/>
                </a:lnTo>
                <a:lnTo>
                  <a:pt x="1577357" y="1133418"/>
                </a:lnTo>
                <a:lnTo>
                  <a:pt x="1537316" y="1141312"/>
                </a:lnTo>
                <a:lnTo>
                  <a:pt x="1498489" y="1149532"/>
                </a:lnTo>
                <a:lnTo>
                  <a:pt x="1460781" y="1158034"/>
                </a:lnTo>
                <a:lnTo>
                  <a:pt x="1388351" y="1175704"/>
                </a:lnTo>
                <a:lnTo>
                  <a:pt x="1319279" y="1193960"/>
                </a:lnTo>
                <a:lnTo>
                  <a:pt x="1252820" y="1212441"/>
                </a:lnTo>
                <a:lnTo>
                  <a:pt x="1188226" y="1230786"/>
                </a:lnTo>
                <a:lnTo>
                  <a:pt x="1156396" y="1239795"/>
                </a:lnTo>
                <a:lnTo>
                  <a:pt x="1093203" y="1257260"/>
                </a:lnTo>
                <a:lnTo>
                  <a:pt x="1030009" y="1273687"/>
                </a:lnTo>
                <a:lnTo>
                  <a:pt x="966069" y="1288714"/>
                </a:lnTo>
                <a:lnTo>
                  <a:pt x="900636" y="1301981"/>
                </a:lnTo>
                <a:lnTo>
                  <a:pt x="832963" y="1313128"/>
                </a:lnTo>
                <a:lnTo>
                  <a:pt x="762306" y="1321792"/>
                </a:lnTo>
                <a:lnTo>
                  <a:pt x="687916" y="1327612"/>
                </a:lnTo>
                <a:lnTo>
                  <a:pt x="649089" y="1329344"/>
                </a:lnTo>
                <a:lnTo>
                  <a:pt x="609048" y="1330229"/>
                </a:lnTo>
                <a:lnTo>
                  <a:pt x="567702" y="1330223"/>
                </a:lnTo>
                <a:lnTo>
                  <a:pt x="524956" y="1329281"/>
                </a:lnTo>
                <a:lnTo>
                  <a:pt x="480717" y="1327357"/>
                </a:lnTo>
                <a:lnTo>
                  <a:pt x="434892" y="1324407"/>
                </a:lnTo>
                <a:lnTo>
                  <a:pt x="387388" y="1320385"/>
                </a:lnTo>
                <a:lnTo>
                  <a:pt x="338111" y="1315245"/>
                </a:lnTo>
                <a:lnTo>
                  <a:pt x="286968" y="1308944"/>
                </a:lnTo>
                <a:lnTo>
                  <a:pt x="233866" y="1301436"/>
                </a:lnTo>
                <a:lnTo>
                  <a:pt x="178712" y="1292676"/>
                </a:lnTo>
                <a:lnTo>
                  <a:pt x="121411" y="1282618"/>
                </a:lnTo>
                <a:lnTo>
                  <a:pt x="61872" y="1271218"/>
                </a:lnTo>
                <a:lnTo>
                  <a:pt x="0" y="125843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84725" y="1630878"/>
            <a:ext cx="132715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dirty="0">
                <a:latin typeface="Arial"/>
                <a:cs typeface="Arial"/>
              </a:rPr>
              <a:t>-Path: </a:t>
            </a:r>
            <a:r>
              <a:rPr sz="1100" spc="-5" dirty="0">
                <a:latin typeface="Arial"/>
                <a:cs typeface="Arial"/>
              </a:rPr>
              <a:t>/users  Service: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user-service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Arial"/>
                <a:cs typeface="Arial"/>
              </a:rPr>
              <a:t>-Path: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/markets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4725" y="2145228"/>
            <a:ext cx="1482725" cy="36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Service: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market-service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Arial"/>
                <a:cs typeface="Arial"/>
              </a:rPr>
              <a:t>-Path: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/products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4725" y="2488128"/>
            <a:ext cx="15214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Service: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product-service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9624"/>
            <a:ext cx="4717415" cy="2952115"/>
          </a:xfrm>
          <a:custGeom>
            <a:avLst/>
            <a:gdLst/>
            <a:ahLst/>
            <a:cxnLst/>
            <a:rect l="l" t="t" r="r" b="b"/>
            <a:pathLst>
              <a:path w="4717415" h="2952115">
                <a:moveTo>
                  <a:pt x="0" y="0"/>
                </a:moveTo>
                <a:lnTo>
                  <a:pt x="4717199" y="0"/>
                </a:lnTo>
                <a:lnTo>
                  <a:pt x="4717199" y="2951699"/>
                </a:lnTo>
                <a:lnTo>
                  <a:pt x="0" y="2951699"/>
                </a:lnTo>
                <a:lnTo>
                  <a:pt x="0" y="0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K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8s:</a:t>
            </a:r>
            <a:r>
              <a:rPr sz="2800" u="dashLong" spc="-90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Rollbacks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51874" y="1449956"/>
            <a:ext cx="3517265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13335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Rolling out </a:t>
            </a:r>
            <a:r>
              <a:rPr sz="1800" dirty="0">
                <a:solidFill>
                  <a:srgbClr val="F3F3F3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application to  previous</a:t>
            </a:r>
            <a:r>
              <a:rPr sz="1800" spc="-1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3F3F3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3F3F3"/>
              </a:buClr>
              <a:buFont typeface="Arial"/>
              <a:buChar char="●"/>
            </a:pPr>
            <a:endParaRPr sz="19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Set the </a:t>
            </a:r>
            <a:r>
              <a:rPr sz="1800" dirty="0">
                <a:solidFill>
                  <a:srgbClr val="F3F3F3"/>
                </a:solidFill>
                <a:latin typeface="Arial"/>
                <a:cs typeface="Arial"/>
              </a:rPr>
              <a:t>revision </a:t>
            </a: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F3F3F3"/>
                </a:solidFill>
                <a:latin typeface="Arial"/>
                <a:cs typeface="Arial"/>
              </a:rPr>
              <a:t>you</a:t>
            </a:r>
            <a:r>
              <a:rPr sz="1800" spc="-7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want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F3F3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Kubernetes will </a:t>
            </a:r>
            <a:r>
              <a:rPr sz="1800" dirty="0">
                <a:solidFill>
                  <a:srgbClr val="F3F3F3"/>
                </a:solidFill>
                <a:latin typeface="Arial"/>
                <a:cs typeface="Arial"/>
              </a:rPr>
              <a:t>scale </a:t>
            </a: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up the  </a:t>
            </a:r>
            <a:r>
              <a:rPr sz="1800" dirty="0">
                <a:solidFill>
                  <a:srgbClr val="F3F3F3"/>
                </a:solidFill>
                <a:latin typeface="Arial"/>
                <a:cs typeface="Arial"/>
              </a:rPr>
              <a:t>corresponding </a:t>
            </a: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ReplicaSet,</a:t>
            </a:r>
            <a:r>
              <a:rPr sz="1800" spc="-10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and  </a:t>
            </a:r>
            <a:r>
              <a:rPr sz="1800" dirty="0">
                <a:solidFill>
                  <a:srgbClr val="F3F3F3"/>
                </a:solidFill>
                <a:latin typeface="Arial"/>
                <a:cs typeface="Arial"/>
              </a:rPr>
              <a:t>scaled </a:t>
            </a: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down the </a:t>
            </a:r>
            <a:r>
              <a:rPr sz="1800" dirty="0">
                <a:solidFill>
                  <a:srgbClr val="F3F3F3"/>
                </a:solidFill>
                <a:latin typeface="Arial"/>
                <a:cs typeface="Arial"/>
              </a:rPr>
              <a:t>current</a:t>
            </a:r>
            <a:r>
              <a:rPr sz="1800" spc="-5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3F3F3"/>
                </a:solidFill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3049" y="1586155"/>
            <a:ext cx="3940175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Handy</a:t>
            </a:r>
            <a:r>
              <a:rPr sz="1800" b="1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Commands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kubectl rollout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history deployments</a:t>
            </a:r>
            <a:r>
              <a:rPr sz="1400" spc="-10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products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9999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kubectl rollout status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deployments</a:t>
            </a:r>
            <a:r>
              <a:rPr sz="1400" spc="-114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products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9999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kubectl rollout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undo deployments</a:t>
            </a:r>
            <a:r>
              <a:rPr sz="1400" spc="-10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products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D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eployment Strategies: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Rolling</a:t>
            </a:r>
            <a:r>
              <a:rPr sz="2800" u="dashLong" spc="-4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Updates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8174" y="3262555"/>
            <a:ext cx="58407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Replace each pod in the deployment with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new</a:t>
            </a:r>
            <a:r>
              <a:rPr sz="1800" spc="-6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Backwards</a:t>
            </a:r>
            <a:r>
              <a:rPr sz="18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compatibility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New ReplicaSet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and old ones gets</a:t>
            </a:r>
            <a:r>
              <a:rPr sz="1800" spc="-8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decreased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578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578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0736" y="1361333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973" y="1648657"/>
            <a:ext cx="344805" cy="424180"/>
          </a:xfrm>
          <a:custGeom>
            <a:avLst/>
            <a:gdLst/>
            <a:ahLst/>
            <a:cxnLst/>
            <a:rect l="l" t="t" r="r" b="b"/>
            <a:pathLst>
              <a:path w="344805" h="424180">
                <a:moveTo>
                  <a:pt x="344699" y="86174"/>
                </a:moveTo>
                <a:lnTo>
                  <a:pt x="172349" y="86174"/>
                </a:lnTo>
                <a:lnTo>
                  <a:pt x="258524" y="0"/>
                </a:lnTo>
                <a:lnTo>
                  <a:pt x="344699" y="86174"/>
                </a:lnTo>
                <a:close/>
              </a:path>
              <a:path w="344805" h="424180">
                <a:moveTo>
                  <a:pt x="301612" y="168712"/>
                </a:moveTo>
                <a:lnTo>
                  <a:pt x="215437" y="168712"/>
                </a:lnTo>
                <a:lnTo>
                  <a:pt x="215437" y="86174"/>
                </a:lnTo>
                <a:lnTo>
                  <a:pt x="301612" y="86174"/>
                </a:lnTo>
                <a:lnTo>
                  <a:pt x="301612" y="168712"/>
                </a:lnTo>
                <a:close/>
              </a:path>
              <a:path w="344805" h="424180">
                <a:moveTo>
                  <a:pt x="86174" y="297974"/>
                </a:moveTo>
                <a:lnTo>
                  <a:pt x="0" y="211799"/>
                </a:lnTo>
                <a:lnTo>
                  <a:pt x="86174" y="125624"/>
                </a:lnTo>
                <a:lnTo>
                  <a:pt x="86174" y="168712"/>
                </a:lnTo>
                <a:lnTo>
                  <a:pt x="301612" y="168712"/>
                </a:lnTo>
                <a:lnTo>
                  <a:pt x="301612" y="254887"/>
                </a:lnTo>
                <a:lnTo>
                  <a:pt x="86174" y="254887"/>
                </a:lnTo>
                <a:lnTo>
                  <a:pt x="86174" y="297974"/>
                </a:lnTo>
                <a:close/>
              </a:path>
              <a:path w="344805" h="424180">
                <a:moveTo>
                  <a:pt x="301612" y="337424"/>
                </a:moveTo>
                <a:lnTo>
                  <a:pt x="215437" y="337424"/>
                </a:lnTo>
                <a:lnTo>
                  <a:pt x="215437" y="254887"/>
                </a:lnTo>
                <a:lnTo>
                  <a:pt x="301612" y="254887"/>
                </a:lnTo>
                <a:lnTo>
                  <a:pt x="301612" y="337424"/>
                </a:lnTo>
                <a:close/>
              </a:path>
              <a:path w="344805" h="424180">
                <a:moveTo>
                  <a:pt x="258524" y="423599"/>
                </a:moveTo>
                <a:lnTo>
                  <a:pt x="172349" y="337424"/>
                </a:lnTo>
                <a:lnTo>
                  <a:pt x="344699" y="337424"/>
                </a:lnTo>
                <a:lnTo>
                  <a:pt x="258524" y="423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973" y="1648657"/>
            <a:ext cx="344805" cy="424180"/>
          </a:xfrm>
          <a:custGeom>
            <a:avLst/>
            <a:gdLst/>
            <a:ahLst/>
            <a:cxnLst/>
            <a:rect l="l" t="t" r="r" b="b"/>
            <a:pathLst>
              <a:path w="344805" h="424180">
                <a:moveTo>
                  <a:pt x="258524" y="423599"/>
                </a:moveTo>
                <a:lnTo>
                  <a:pt x="172349" y="337424"/>
                </a:lnTo>
                <a:lnTo>
                  <a:pt x="215437" y="337424"/>
                </a:lnTo>
                <a:lnTo>
                  <a:pt x="215437" y="254887"/>
                </a:lnTo>
                <a:lnTo>
                  <a:pt x="86174" y="254887"/>
                </a:lnTo>
                <a:lnTo>
                  <a:pt x="86174" y="297974"/>
                </a:lnTo>
                <a:lnTo>
                  <a:pt x="0" y="211799"/>
                </a:lnTo>
                <a:lnTo>
                  <a:pt x="86174" y="125624"/>
                </a:lnTo>
                <a:lnTo>
                  <a:pt x="86174" y="168712"/>
                </a:lnTo>
                <a:lnTo>
                  <a:pt x="215437" y="168712"/>
                </a:lnTo>
                <a:lnTo>
                  <a:pt x="215437" y="86174"/>
                </a:lnTo>
                <a:lnTo>
                  <a:pt x="172349" y="86174"/>
                </a:lnTo>
                <a:lnTo>
                  <a:pt x="258524" y="0"/>
                </a:lnTo>
                <a:lnTo>
                  <a:pt x="344699" y="86174"/>
                </a:lnTo>
                <a:lnTo>
                  <a:pt x="301612" y="86174"/>
                </a:lnTo>
                <a:lnTo>
                  <a:pt x="301612" y="337424"/>
                </a:lnTo>
                <a:lnTo>
                  <a:pt x="344699" y="337424"/>
                </a:lnTo>
                <a:lnTo>
                  <a:pt x="258524" y="4235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475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475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4633" y="179193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578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578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0736" y="222168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0034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0034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88596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8596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24755" y="1361333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92493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2493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28651" y="179193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8596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8596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24755" y="222168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5405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100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405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100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90210" y="180477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66835" y="1244067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6835" y="1244067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02993" y="1374174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7073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073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06890" y="180477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66835" y="210442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66835" y="210442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502993" y="223452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32291" y="1672474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32291" y="1672474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88577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100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8577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100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24735" y="1361333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92474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2474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928632" y="179193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88577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100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88577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100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24735" y="222168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5403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4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4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5403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4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4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890191" y="180477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29261" y="1201146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213149" y="425699"/>
                </a:moveTo>
                <a:lnTo>
                  <a:pt x="164276" y="420078"/>
                </a:lnTo>
                <a:lnTo>
                  <a:pt x="119412" y="404065"/>
                </a:lnTo>
                <a:lnTo>
                  <a:pt x="79835" y="378939"/>
                </a:lnTo>
                <a:lnTo>
                  <a:pt x="46826" y="345976"/>
                </a:lnTo>
                <a:lnTo>
                  <a:pt x="21664" y="306456"/>
                </a:lnTo>
                <a:lnTo>
                  <a:pt x="5629" y="261654"/>
                </a:lnTo>
                <a:lnTo>
                  <a:pt x="0" y="212849"/>
                </a:lnTo>
                <a:lnTo>
                  <a:pt x="5629" y="164045"/>
                </a:lnTo>
                <a:lnTo>
                  <a:pt x="21664" y="119243"/>
                </a:lnTo>
                <a:lnTo>
                  <a:pt x="46826" y="79723"/>
                </a:lnTo>
                <a:lnTo>
                  <a:pt x="79835" y="46760"/>
                </a:lnTo>
                <a:lnTo>
                  <a:pt x="119412" y="21634"/>
                </a:lnTo>
                <a:lnTo>
                  <a:pt x="164276" y="5621"/>
                </a:lnTo>
                <a:lnTo>
                  <a:pt x="213149" y="0"/>
                </a:lnTo>
                <a:lnTo>
                  <a:pt x="254927" y="4127"/>
                </a:lnTo>
                <a:lnTo>
                  <a:pt x="294719" y="16202"/>
                </a:lnTo>
                <a:lnTo>
                  <a:pt x="331406" y="35761"/>
                </a:lnTo>
                <a:lnTo>
                  <a:pt x="363870" y="62342"/>
                </a:lnTo>
                <a:lnTo>
                  <a:pt x="390488" y="94760"/>
                </a:lnTo>
                <a:lnTo>
                  <a:pt x="410074" y="131395"/>
                </a:lnTo>
                <a:lnTo>
                  <a:pt x="422166" y="171131"/>
                </a:lnTo>
                <a:lnTo>
                  <a:pt x="426299" y="212849"/>
                </a:lnTo>
                <a:lnTo>
                  <a:pt x="420670" y="261654"/>
                </a:lnTo>
                <a:lnTo>
                  <a:pt x="404635" y="306456"/>
                </a:lnTo>
                <a:lnTo>
                  <a:pt x="379473" y="345976"/>
                </a:lnTo>
                <a:lnTo>
                  <a:pt x="346464" y="378939"/>
                </a:lnTo>
                <a:lnTo>
                  <a:pt x="306887" y="404065"/>
                </a:lnTo>
                <a:lnTo>
                  <a:pt x="262023" y="420078"/>
                </a:lnTo>
                <a:lnTo>
                  <a:pt x="213149" y="4256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29261" y="1201146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0" y="212849"/>
                </a:moveTo>
                <a:lnTo>
                  <a:pt x="5629" y="164045"/>
                </a:lnTo>
                <a:lnTo>
                  <a:pt x="21664" y="119243"/>
                </a:lnTo>
                <a:lnTo>
                  <a:pt x="46826" y="79723"/>
                </a:lnTo>
                <a:lnTo>
                  <a:pt x="79835" y="46760"/>
                </a:lnTo>
                <a:lnTo>
                  <a:pt x="119412" y="21634"/>
                </a:lnTo>
                <a:lnTo>
                  <a:pt x="164276" y="5621"/>
                </a:lnTo>
                <a:lnTo>
                  <a:pt x="213149" y="0"/>
                </a:lnTo>
                <a:lnTo>
                  <a:pt x="254927" y="4127"/>
                </a:lnTo>
                <a:lnTo>
                  <a:pt x="294719" y="16202"/>
                </a:lnTo>
                <a:lnTo>
                  <a:pt x="331406" y="35761"/>
                </a:lnTo>
                <a:lnTo>
                  <a:pt x="363870" y="62342"/>
                </a:lnTo>
                <a:lnTo>
                  <a:pt x="390488" y="94760"/>
                </a:lnTo>
                <a:lnTo>
                  <a:pt x="410074" y="131395"/>
                </a:lnTo>
                <a:lnTo>
                  <a:pt x="422166" y="171131"/>
                </a:lnTo>
                <a:lnTo>
                  <a:pt x="426299" y="212849"/>
                </a:lnTo>
                <a:lnTo>
                  <a:pt x="420670" y="261654"/>
                </a:lnTo>
                <a:lnTo>
                  <a:pt x="404635" y="306456"/>
                </a:lnTo>
                <a:lnTo>
                  <a:pt x="379473" y="345976"/>
                </a:lnTo>
                <a:lnTo>
                  <a:pt x="346464" y="378939"/>
                </a:lnTo>
                <a:lnTo>
                  <a:pt x="306887" y="404065"/>
                </a:lnTo>
                <a:lnTo>
                  <a:pt x="262023" y="420078"/>
                </a:lnTo>
                <a:lnTo>
                  <a:pt x="213149" y="425699"/>
                </a:lnTo>
                <a:lnTo>
                  <a:pt x="164276" y="420078"/>
                </a:lnTo>
                <a:lnTo>
                  <a:pt x="119412" y="404065"/>
                </a:lnTo>
                <a:lnTo>
                  <a:pt x="79835" y="378939"/>
                </a:lnTo>
                <a:lnTo>
                  <a:pt x="46826" y="345976"/>
                </a:lnTo>
                <a:lnTo>
                  <a:pt x="21664" y="306456"/>
                </a:lnTo>
                <a:lnTo>
                  <a:pt x="5629" y="261654"/>
                </a:lnTo>
                <a:lnTo>
                  <a:pt x="0" y="2128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64716" y="1345353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738475" y="1662220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213149" y="425699"/>
                </a:moveTo>
                <a:lnTo>
                  <a:pt x="164276" y="420078"/>
                </a:lnTo>
                <a:lnTo>
                  <a:pt x="119412" y="404065"/>
                </a:lnTo>
                <a:lnTo>
                  <a:pt x="79835" y="378939"/>
                </a:lnTo>
                <a:lnTo>
                  <a:pt x="46826" y="345976"/>
                </a:lnTo>
                <a:lnTo>
                  <a:pt x="21664" y="306455"/>
                </a:lnTo>
                <a:lnTo>
                  <a:pt x="5629" y="261654"/>
                </a:lnTo>
                <a:lnTo>
                  <a:pt x="0" y="212849"/>
                </a:lnTo>
                <a:lnTo>
                  <a:pt x="5629" y="164045"/>
                </a:lnTo>
                <a:lnTo>
                  <a:pt x="21664" y="119243"/>
                </a:lnTo>
                <a:lnTo>
                  <a:pt x="46826" y="79723"/>
                </a:lnTo>
                <a:lnTo>
                  <a:pt x="79835" y="46760"/>
                </a:lnTo>
                <a:lnTo>
                  <a:pt x="119412" y="21634"/>
                </a:lnTo>
                <a:lnTo>
                  <a:pt x="164276" y="5621"/>
                </a:lnTo>
                <a:lnTo>
                  <a:pt x="213149" y="0"/>
                </a:lnTo>
                <a:lnTo>
                  <a:pt x="254927" y="4127"/>
                </a:lnTo>
                <a:lnTo>
                  <a:pt x="294718" y="16202"/>
                </a:lnTo>
                <a:lnTo>
                  <a:pt x="331405" y="35761"/>
                </a:lnTo>
                <a:lnTo>
                  <a:pt x="363869" y="62342"/>
                </a:lnTo>
                <a:lnTo>
                  <a:pt x="390487" y="94760"/>
                </a:lnTo>
                <a:lnTo>
                  <a:pt x="410074" y="131395"/>
                </a:lnTo>
                <a:lnTo>
                  <a:pt x="422166" y="171131"/>
                </a:lnTo>
                <a:lnTo>
                  <a:pt x="426299" y="212849"/>
                </a:lnTo>
                <a:lnTo>
                  <a:pt x="420670" y="261654"/>
                </a:lnTo>
                <a:lnTo>
                  <a:pt x="404635" y="306455"/>
                </a:lnTo>
                <a:lnTo>
                  <a:pt x="379473" y="345976"/>
                </a:lnTo>
                <a:lnTo>
                  <a:pt x="346464" y="378939"/>
                </a:lnTo>
                <a:lnTo>
                  <a:pt x="306887" y="404065"/>
                </a:lnTo>
                <a:lnTo>
                  <a:pt x="262023" y="420078"/>
                </a:lnTo>
                <a:lnTo>
                  <a:pt x="213149" y="4256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38475" y="1662220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0" y="212849"/>
                </a:moveTo>
                <a:lnTo>
                  <a:pt x="5629" y="164045"/>
                </a:lnTo>
                <a:lnTo>
                  <a:pt x="21664" y="119243"/>
                </a:lnTo>
                <a:lnTo>
                  <a:pt x="46826" y="79723"/>
                </a:lnTo>
                <a:lnTo>
                  <a:pt x="79835" y="46760"/>
                </a:lnTo>
                <a:lnTo>
                  <a:pt x="119412" y="21634"/>
                </a:lnTo>
                <a:lnTo>
                  <a:pt x="164276" y="5621"/>
                </a:lnTo>
                <a:lnTo>
                  <a:pt x="213149" y="0"/>
                </a:lnTo>
                <a:lnTo>
                  <a:pt x="254927" y="4127"/>
                </a:lnTo>
                <a:lnTo>
                  <a:pt x="294718" y="16202"/>
                </a:lnTo>
                <a:lnTo>
                  <a:pt x="331405" y="35761"/>
                </a:lnTo>
                <a:lnTo>
                  <a:pt x="363869" y="62342"/>
                </a:lnTo>
                <a:lnTo>
                  <a:pt x="390487" y="94760"/>
                </a:lnTo>
                <a:lnTo>
                  <a:pt x="410074" y="131395"/>
                </a:lnTo>
                <a:lnTo>
                  <a:pt x="422166" y="171131"/>
                </a:lnTo>
                <a:lnTo>
                  <a:pt x="426299" y="212849"/>
                </a:lnTo>
                <a:lnTo>
                  <a:pt x="420670" y="261654"/>
                </a:lnTo>
                <a:lnTo>
                  <a:pt x="404635" y="306455"/>
                </a:lnTo>
                <a:lnTo>
                  <a:pt x="379473" y="345976"/>
                </a:lnTo>
                <a:lnTo>
                  <a:pt x="346464" y="378939"/>
                </a:lnTo>
                <a:lnTo>
                  <a:pt x="306887" y="404065"/>
                </a:lnTo>
                <a:lnTo>
                  <a:pt x="262023" y="420078"/>
                </a:lnTo>
                <a:lnTo>
                  <a:pt x="213149" y="425699"/>
                </a:lnTo>
                <a:lnTo>
                  <a:pt x="164276" y="420078"/>
                </a:lnTo>
                <a:lnTo>
                  <a:pt x="119412" y="404065"/>
                </a:lnTo>
                <a:lnTo>
                  <a:pt x="79835" y="378939"/>
                </a:lnTo>
                <a:lnTo>
                  <a:pt x="46826" y="345976"/>
                </a:lnTo>
                <a:lnTo>
                  <a:pt x="21664" y="306455"/>
                </a:lnTo>
                <a:lnTo>
                  <a:pt x="5629" y="261654"/>
                </a:lnTo>
                <a:lnTo>
                  <a:pt x="0" y="2128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73931" y="1806426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229261" y="2122376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213149" y="425699"/>
                </a:moveTo>
                <a:lnTo>
                  <a:pt x="164276" y="420078"/>
                </a:lnTo>
                <a:lnTo>
                  <a:pt x="119412" y="404065"/>
                </a:lnTo>
                <a:lnTo>
                  <a:pt x="79835" y="378939"/>
                </a:lnTo>
                <a:lnTo>
                  <a:pt x="46826" y="345976"/>
                </a:lnTo>
                <a:lnTo>
                  <a:pt x="21664" y="306456"/>
                </a:lnTo>
                <a:lnTo>
                  <a:pt x="5629" y="261654"/>
                </a:lnTo>
                <a:lnTo>
                  <a:pt x="0" y="212849"/>
                </a:lnTo>
                <a:lnTo>
                  <a:pt x="5629" y="164045"/>
                </a:lnTo>
                <a:lnTo>
                  <a:pt x="21664" y="119244"/>
                </a:lnTo>
                <a:lnTo>
                  <a:pt x="46826" y="79723"/>
                </a:lnTo>
                <a:lnTo>
                  <a:pt x="79835" y="46760"/>
                </a:lnTo>
                <a:lnTo>
                  <a:pt x="119412" y="21634"/>
                </a:lnTo>
                <a:lnTo>
                  <a:pt x="164276" y="5621"/>
                </a:lnTo>
                <a:lnTo>
                  <a:pt x="213149" y="0"/>
                </a:lnTo>
                <a:lnTo>
                  <a:pt x="254927" y="4127"/>
                </a:lnTo>
                <a:lnTo>
                  <a:pt x="294719" y="16202"/>
                </a:lnTo>
                <a:lnTo>
                  <a:pt x="331406" y="35761"/>
                </a:lnTo>
                <a:lnTo>
                  <a:pt x="363870" y="62342"/>
                </a:lnTo>
                <a:lnTo>
                  <a:pt x="390488" y="94760"/>
                </a:lnTo>
                <a:lnTo>
                  <a:pt x="410074" y="131395"/>
                </a:lnTo>
                <a:lnTo>
                  <a:pt x="422166" y="171131"/>
                </a:lnTo>
                <a:lnTo>
                  <a:pt x="426299" y="212849"/>
                </a:lnTo>
                <a:lnTo>
                  <a:pt x="420670" y="261654"/>
                </a:lnTo>
                <a:lnTo>
                  <a:pt x="404635" y="306456"/>
                </a:lnTo>
                <a:lnTo>
                  <a:pt x="379473" y="345976"/>
                </a:lnTo>
                <a:lnTo>
                  <a:pt x="346464" y="378939"/>
                </a:lnTo>
                <a:lnTo>
                  <a:pt x="306887" y="404065"/>
                </a:lnTo>
                <a:lnTo>
                  <a:pt x="262023" y="420078"/>
                </a:lnTo>
                <a:lnTo>
                  <a:pt x="213149" y="4256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9261" y="2122376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0" y="212849"/>
                </a:moveTo>
                <a:lnTo>
                  <a:pt x="5629" y="164045"/>
                </a:lnTo>
                <a:lnTo>
                  <a:pt x="21664" y="119244"/>
                </a:lnTo>
                <a:lnTo>
                  <a:pt x="46826" y="79723"/>
                </a:lnTo>
                <a:lnTo>
                  <a:pt x="79835" y="46760"/>
                </a:lnTo>
                <a:lnTo>
                  <a:pt x="119412" y="21634"/>
                </a:lnTo>
                <a:lnTo>
                  <a:pt x="164276" y="5621"/>
                </a:lnTo>
                <a:lnTo>
                  <a:pt x="213149" y="0"/>
                </a:lnTo>
                <a:lnTo>
                  <a:pt x="254927" y="4127"/>
                </a:lnTo>
                <a:lnTo>
                  <a:pt x="294719" y="16202"/>
                </a:lnTo>
                <a:lnTo>
                  <a:pt x="331406" y="35761"/>
                </a:lnTo>
                <a:lnTo>
                  <a:pt x="363870" y="62342"/>
                </a:lnTo>
                <a:lnTo>
                  <a:pt x="390488" y="94760"/>
                </a:lnTo>
                <a:lnTo>
                  <a:pt x="410074" y="131395"/>
                </a:lnTo>
                <a:lnTo>
                  <a:pt x="422166" y="171131"/>
                </a:lnTo>
                <a:lnTo>
                  <a:pt x="426299" y="212849"/>
                </a:lnTo>
                <a:lnTo>
                  <a:pt x="420670" y="261654"/>
                </a:lnTo>
                <a:lnTo>
                  <a:pt x="404635" y="306456"/>
                </a:lnTo>
                <a:lnTo>
                  <a:pt x="379473" y="345976"/>
                </a:lnTo>
                <a:lnTo>
                  <a:pt x="346464" y="378939"/>
                </a:lnTo>
                <a:lnTo>
                  <a:pt x="306887" y="404065"/>
                </a:lnTo>
                <a:lnTo>
                  <a:pt x="262023" y="420078"/>
                </a:lnTo>
                <a:lnTo>
                  <a:pt x="213149" y="425699"/>
                </a:lnTo>
                <a:lnTo>
                  <a:pt x="164276" y="420078"/>
                </a:lnTo>
                <a:lnTo>
                  <a:pt x="119412" y="404065"/>
                </a:lnTo>
                <a:lnTo>
                  <a:pt x="79835" y="378939"/>
                </a:lnTo>
                <a:lnTo>
                  <a:pt x="46826" y="345976"/>
                </a:lnTo>
                <a:lnTo>
                  <a:pt x="21664" y="306456"/>
                </a:lnTo>
                <a:lnTo>
                  <a:pt x="5629" y="261654"/>
                </a:lnTo>
                <a:lnTo>
                  <a:pt x="0" y="2128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364716" y="2266582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689727" y="1675969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213149" y="425699"/>
                </a:moveTo>
                <a:lnTo>
                  <a:pt x="164276" y="420078"/>
                </a:lnTo>
                <a:lnTo>
                  <a:pt x="119412" y="404065"/>
                </a:lnTo>
                <a:lnTo>
                  <a:pt x="79835" y="378939"/>
                </a:lnTo>
                <a:lnTo>
                  <a:pt x="46826" y="345976"/>
                </a:lnTo>
                <a:lnTo>
                  <a:pt x="21664" y="306456"/>
                </a:lnTo>
                <a:lnTo>
                  <a:pt x="5629" y="261654"/>
                </a:lnTo>
                <a:lnTo>
                  <a:pt x="0" y="212849"/>
                </a:lnTo>
                <a:lnTo>
                  <a:pt x="5629" y="164045"/>
                </a:lnTo>
                <a:lnTo>
                  <a:pt x="21664" y="119243"/>
                </a:lnTo>
                <a:lnTo>
                  <a:pt x="46826" y="79723"/>
                </a:lnTo>
                <a:lnTo>
                  <a:pt x="79835" y="46760"/>
                </a:lnTo>
                <a:lnTo>
                  <a:pt x="119412" y="21634"/>
                </a:lnTo>
                <a:lnTo>
                  <a:pt x="164276" y="5621"/>
                </a:lnTo>
                <a:lnTo>
                  <a:pt x="213149" y="0"/>
                </a:lnTo>
                <a:lnTo>
                  <a:pt x="254927" y="4127"/>
                </a:lnTo>
                <a:lnTo>
                  <a:pt x="294719" y="16202"/>
                </a:lnTo>
                <a:lnTo>
                  <a:pt x="331405" y="35761"/>
                </a:lnTo>
                <a:lnTo>
                  <a:pt x="363869" y="62342"/>
                </a:lnTo>
                <a:lnTo>
                  <a:pt x="390488" y="94760"/>
                </a:lnTo>
                <a:lnTo>
                  <a:pt x="410075" y="131395"/>
                </a:lnTo>
                <a:lnTo>
                  <a:pt x="422166" y="171131"/>
                </a:lnTo>
                <a:lnTo>
                  <a:pt x="426299" y="212849"/>
                </a:lnTo>
                <a:lnTo>
                  <a:pt x="420670" y="261654"/>
                </a:lnTo>
                <a:lnTo>
                  <a:pt x="404635" y="306456"/>
                </a:lnTo>
                <a:lnTo>
                  <a:pt x="379473" y="345976"/>
                </a:lnTo>
                <a:lnTo>
                  <a:pt x="346464" y="378939"/>
                </a:lnTo>
                <a:lnTo>
                  <a:pt x="306887" y="404065"/>
                </a:lnTo>
                <a:lnTo>
                  <a:pt x="262023" y="420078"/>
                </a:lnTo>
                <a:lnTo>
                  <a:pt x="213149" y="4256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9727" y="1675969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0" y="212849"/>
                </a:moveTo>
                <a:lnTo>
                  <a:pt x="5629" y="164045"/>
                </a:lnTo>
                <a:lnTo>
                  <a:pt x="21664" y="119243"/>
                </a:lnTo>
                <a:lnTo>
                  <a:pt x="46826" y="79723"/>
                </a:lnTo>
                <a:lnTo>
                  <a:pt x="79835" y="46760"/>
                </a:lnTo>
                <a:lnTo>
                  <a:pt x="119412" y="21634"/>
                </a:lnTo>
                <a:lnTo>
                  <a:pt x="164276" y="5621"/>
                </a:lnTo>
                <a:lnTo>
                  <a:pt x="213149" y="0"/>
                </a:lnTo>
                <a:lnTo>
                  <a:pt x="254927" y="4127"/>
                </a:lnTo>
                <a:lnTo>
                  <a:pt x="294719" y="16202"/>
                </a:lnTo>
                <a:lnTo>
                  <a:pt x="331405" y="35761"/>
                </a:lnTo>
                <a:lnTo>
                  <a:pt x="363869" y="62342"/>
                </a:lnTo>
                <a:lnTo>
                  <a:pt x="390488" y="94760"/>
                </a:lnTo>
                <a:lnTo>
                  <a:pt x="410075" y="131395"/>
                </a:lnTo>
                <a:lnTo>
                  <a:pt x="422166" y="171131"/>
                </a:lnTo>
                <a:lnTo>
                  <a:pt x="426299" y="212849"/>
                </a:lnTo>
                <a:lnTo>
                  <a:pt x="420670" y="261654"/>
                </a:lnTo>
                <a:lnTo>
                  <a:pt x="404635" y="306456"/>
                </a:lnTo>
                <a:lnTo>
                  <a:pt x="379473" y="345976"/>
                </a:lnTo>
                <a:lnTo>
                  <a:pt x="346464" y="378939"/>
                </a:lnTo>
                <a:lnTo>
                  <a:pt x="306887" y="404065"/>
                </a:lnTo>
                <a:lnTo>
                  <a:pt x="262023" y="420078"/>
                </a:lnTo>
                <a:lnTo>
                  <a:pt x="213149" y="425699"/>
                </a:lnTo>
                <a:lnTo>
                  <a:pt x="164276" y="420078"/>
                </a:lnTo>
                <a:lnTo>
                  <a:pt x="119412" y="404065"/>
                </a:lnTo>
                <a:lnTo>
                  <a:pt x="79835" y="378939"/>
                </a:lnTo>
                <a:lnTo>
                  <a:pt x="46826" y="345976"/>
                </a:lnTo>
                <a:lnTo>
                  <a:pt x="21664" y="306456"/>
                </a:lnTo>
                <a:lnTo>
                  <a:pt x="5629" y="261654"/>
                </a:lnTo>
                <a:lnTo>
                  <a:pt x="0" y="2128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825183" y="1820176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338424" y="1742575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125849" y="299099"/>
                </a:move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close/>
              </a:path>
            </a:pathLst>
          </a:custGeom>
          <a:solidFill>
            <a:srgbClr val="EE785B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38424" y="1742575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0" y="74774"/>
                </a:move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41199" y="1625275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80" h="454025">
                <a:moveTo>
                  <a:pt x="358409" y="102059"/>
                </a:moveTo>
                <a:lnTo>
                  <a:pt x="154289" y="102059"/>
                </a:lnTo>
                <a:lnTo>
                  <a:pt x="256349" y="0"/>
                </a:lnTo>
                <a:lnTo>
                  <a:pt x="358409" y="102059"/>
                </a:lnTo>
                <a:close/>
              </a:path>
              <a:path w="513080" h="454025">
                <a:moveTo>
                  <a:pt x="307380" y="175769"/>
                </a:moveTo>
                <a:lnTo>
                  <a:pt x="205319" y="175769"/>
                </a:lnTo>
                <a:lnTo>
                  <a:pt x="205319" y="102059"/>
                </a:lnTo>
                <a:lnTo>
                  <a:pt x="307380" y="102059"/>
                </a:lnTo>
                <a:lnTo>
                  <a:pt x="307380" y="175769"/>
                </a:lnTo>
                <a:close/>
              </a:path>
              <a:path w="513080" h="454025">
                <a:moveTo>
                  <a:pt x="102059" y="328859"/>
                </a:moveTo>
                <a:lnTo>
                  <a:pt x="0" y="226799"/>
                </a:lnTo>
                <a:lnTo>
                  <a:pt x="102059" y="124739"/>
                </a:lnTo>
                <a:lnTo>
                  <a:pt x="102059" y="175769"/>
                </a:lnTo>
                <a:lnTo>
                  <a:pt x="461669" y="175769"/>
                </a:lnTo>
                <a:lnTo>
                  <a:pt x="512699" y="226799"/>
                </a:lnTo>
                <a:lnTo>
                  <a:pt x="461669" y="277829"/>
                </a:lnTo>
                <a:lnTo>
                  <a:pt x="102059" y="277829"/>
                </a:lnTo>
                <a:lnTo>
                  <a:pt x="102059" y="328859"/>
                </a:lnTo>
                <a:close/>
              </a:path>
              <a:path w="513080" h="454025">
                <a:moveTo>
                  <a:pt x="461669" y="175769"/>
                </a:moveTo>
                <a:lnTo>
                  <a:pt x="410639" y="175769"/>
                </a:lnTo>
                <a:lnTo>
                  <a:pt x="410639" y="124739"/>
                </a:lnTo>
                <a:lnTo>
                  <a:pt x="461669" y="175769"/>
                </a:lnTo>
                <a:close/>
              </a:path>
              <a:path w="513080" h="454025">
                <a:moveTo>
                  <a:pt x="307380" y="351539"/>
                </a:moveTo>
                <a:lnTo>
                  <a:pt x="205319" y="351539"/>
                </a:lnTo>
                <a:lnTo>
                  <a:pt x="205319" y="277829"/>
                </a:lnTo>
                <a:lnTo>
                  <a:pt x="307380" y="277829"/>
                </a:lnTo>
                <a:lnTo>
                  <a:pt x="307380" y="351539"/>
                </a:lnTo>
                <a:close/>
              </a:path>
              <a:path w="513080" h="454025">
                <a:moveTo>
                  <a:pt x="410639" y="328859"/>
                </a:moveTo>
                <a:lnTo>
                  <a:pt x="410639" y="277829"/>
                </a:lnTo>
                <a:lnTo>
                  <a:pt x="461669" y="277829"/>
                </a:lnTo>
                <a:lnTo>
                  <a:pt x="410639" y="328859"/>
                </a:lnTo>
                <a:close/>
              </a:path>
              <a:path w="513080" h="454025">
                <a:moveTo>
                  <a:pt x="256349" y="453599"/>
                </a:moveTo>
                <a:lnTo>
                  <a:pt x="154289" y="351539"/>
                </a:lnTo>
                <a:lnTo>
                  <a:pt x="358409" y="351539"/>
                </a:lnTo>
                <a:lnTo>
                  <a:pt x="256349" y="453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41199" y="1625275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80" h="454025">
                <a:moveTo>
                  <a:pt x="0" y="226799"/>
                </a:moveTo>
                <a:lnTo>
                  <a:pt x="102059" y="124739"/>
                </a:lnTo>
                <a:lnTo>
                  <a:pt x="102059" y="175769"/>
                </a:lnTo>
                <a:lnTo>
                  <a:pt x="205319" y="175769"/>
                </a:lnTo>
                <a:lnTo>
                  <a:pt x="205319" y="102059"/>
                </a:lnTo>
                <a:lnTo>
                  <a:pt x="154289" y="102059"/>
                </a:lnTo>
                <a:lnTo>
                  <a:pt x="256349" y="0"/>
                </a:lnTo>
                <a:lnTo>
                  <a:pt x="358409" y="102059"/>
                </a:lnTo>
                <a:lnTo>
                  <a:pt x="307380" y="102059"/>
                </a:lnTo>
                <a:lnTo>
                  <a:pt x="307380" y="175769"/>
                </a:lnTo>
                <a:lnTo>
                  <a:pt x="410639" y="175769"/>
                </a:lnTo>
                <a:lnTo>
                  <a:pt x="410639" y="124739"/>
                </a:lnTo>
                <a:lnTo>
                  <a:pt x="512699" y="226799"/>
                </a:lnTo>
                <a:lnTo>
                  <a:pt x="410639" y="328859"/>
                </a:lnTo>
                <a:lnTo>
                  <a:pt x="410639" y="277829"/>
                </a:lnTo>
                <a:lnTo>
                  <a:pt x="307380" y="277829"/>
                </a:lnTo>
                <a:lnTo>
                  <a:pt x="307380" y="351539"/>
                </a:lnTo>
                <a:lnTo>
                  <a:pt x="358409" y="351539"/>
                </a:lnTo>
                <a:lnTo>
                  <a:pt x="256349" y="453599"/>
                </a:lnTo>
                <a:lnTo>
                  <a:pt x="154289" y="351539"/>
                </a:lnTo>
                <a:lnTo>
                  <a:pt x="205319" y="351539"/>
                </a:lnTo>
                <a:lnTo>
                  <a:pt x="205319" y="277829"/>
                </a:lnTo>
                <a:lnTo>
                  <a:pt x="102059" y="277829"/>
                </a:lnTo>
                <a:lnTo>
                  <a:pt x="102059" y="328859"/>
                </a:lnTo>
                <a:lnTo>
                  <a:pt x="0" y="2267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565255" y="1727487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`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15118" y="1640314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358409" y="102059"/>
                </a:moveTo>
                <a:lnTo>
                  <a:pt x="154289" y="102059"/>
                </a:lnTo>
                <a:lnTo>
                  <a:pt x="256349" y="0"/>
                </a:lnTo>
                <a:lnTo>
                  <a:pt x="358409" y="102059"/>
                </a:lnTo>
                <a:close/>
              </a:path>
              <a:path w="513079" h="454025">
                <a:moveTo>
                  <a:pt x="307379" y="175769"/>
                </a:moveTo>
                <a:lnTo>
                  <a:pt x="205319" y="175769"/>
                </a:lnTo>
                <a:lnTo>
                  <a:pt x="205319" y="102059"/>
                </a:lnTo>
                <a:lnTo>
                  <a:pt x="307379" y="102059"/>
                </a:lnTo>
                <a:lnTo>
                  <a:pt x="307379" y="175769"/>
                </a:lnTo>
                <a:close/>
              </a:path>
              <a:path w="513079" h="454025">
                <a:moveTo>
                  <a:pt x="102059" y="328859"/>
                </a:moveTo>
                <a:lnTo>
                  <a:pt x="0" y="226799"/>
                </a:lnTo>
                <a:lnTo>
                  <a:pt x="102059" y="124739"/>
                </a:lnTo>
                <a:lnTo>
                  <a:pt x="102059" y="175769"/>
                </a:lnTo>
                <a:lnTo>
                  <a:pt x="461669" y="175769"/>
                </a:lnTo>
                <a:lnTo>
                  <a:pt x="512699" y="226799"/>
                </a:lnTo>
                <a:lnTo>
                  <a:pt x="461669" y="277829"/>
                </a:lnTo>
                <a:lnTo>
                  <a:pt x="102059" y="277829"/>
                </a:lnTo>
                <a:lnTo>
                  <a:pt x="102059" y="328859"/>
                </a:lnTo>
                <a:close/>
              </a:path>
              <a:path w="513079" h="454025">
                <a:moveTo>
                  <a:pt x="461669" y="175769"/>
                </a:moveTo>
                <a:lnTo>
                  <a:pt x="410639" y="175769"/>
                </a:lnTo>
                <a:lnTo>
                  <a:pt x="410639" y="124739"/>
                </a:lnTo>
                <a:lnTo>
                  <a:pt x="461669" y="175769"/>
                </a:lnTo>
                <a:close/>
              </a:path>
              <a:path w="513079" h="454025">
                <a:moveTo>
                  <a:pt x="307379" y="351539"/>
                </a:moveTo>
                <a:lnTo>
                  <a:pt x="205319" y="351539"/>
                </a:lnTo>
                <a:lnTo>
                  <a:pt x="205319" y="277829"/>
                </a:lnTo>
                <a:lnTo>
                  <a:pt x="307379" y="277829"/>
                </a:lnTo>
                <a:lnTo>
                  <a:pt x="307379" y="351539"/>
                </a:lnTo>
                <a:close/>
              </a:path>
              <a:path w="513079" h="454025">
                <a:moveTo>
                  <a:pt x="410639" y="328859"/>
                </a:moveTo>
                <a:lnTo>
                  <a:pt x="410639" y="277829"/>
                </a:lnTo>
                <a:lnTo>
                  <a:pt x="461669" y="277829"/>
                </a:lnTo>
                <a:lnTo>
                  <a:pt x="410639" y="328859"/>
                </a:lnTo>
                <a:close/>
              </a:path>
              <a:path w="513079" h="454025">
                <a:moveTo>
                  <a:pt x="256349" y="453599"/>
                </a:moveTo>
                <a:lnTo>
                  <a:pt x="154289" y="351539"/>
                </a:lnTo>
                <a:lnTo>
                  <a:pt x="358409" y="351539"/>
                </a:lnTo>
                <a:lnTo>
                  <a:pt x="256349" y="453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15118" y="1640314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0" y="226799"/>
                </a:moveTo>
                <a:lnTo>
                  <a:pt x="102059" y="124739"/>
                </a:lnTo>
                <a:lnTo>
                  <a:pt x="102059" y="175769"/>
                </a:lnTo>
                <a:lnTo>
                  <a:pt x="205319" y="175769"/>
                </a:lnTo>
                <a:lnTo>
                  <a:pt x="205319" y="102059"/>
                </a:lnTo>
                <a:lnTo>
                  <a:pt x="154289" y="102059"/>
                </a:lnTo>
                <a:lnTo>
                  <a:pt x="256349" y="0"/>
                </a:lnTo>
                <a:lnTo>
                  <a:pt x="358409" y="102059"/>
                </a:lnTo>
                <a:lnTo>
                  <a:pt x="307379" y="102059"/>
                </a:lnTo>
                <a:lnTo>
                  <a:pt x="307379" y="175769"/>
                </a:lnTo>
                <a:lnTo>
                  <a:pt x="410639" y="175769"/>
                </a:lnTo>
                <a:lnTo>
                  <a:pt x="410639" y="124739"/>
                </a:lnTo>
                <a:lnTo>
                  <a:pt x="512699" y="226799"/>
                </a:lnTo>
                <a:lnTo>
                  <a:pt x="410639" y="328859"/>
                </a:lnTo>
                <a:lnTo>
                  <a:pt x="410639" y="277829"/>
                </a:lnTo>
                <a:lnTo>
                  <a:pt x="307379" y="277829"/>
                </a:lnTo>
                <a:lnTo>
                  <a:pt x="307379" y="351539"/>
                </a:lnTo>
                <a:lnTo>
                  <a:pt x="358409" y="351539"/>
                </a:lnTo>
                <a:lnTo>
                  <a:pt x="256349" y="453599"/>
                </a:lnTo>
                <a:lnTo>
                  <a:pt x="154289" y="351539"/>
                </a:lnTo>
                <a:lnTo>
                  <a:pt x="205319" y="351539"/>
                </a:lnTo>
                <a:lnTo>
                  <a:pt x="205319" y="277829"/>
                </a:lnTo>
                <a:lnTo>
                  <a:pt x="102059" y="277829"/>
                </a:lnTo>
                <a:lnTo>
                  <a:pt x="102059" y="328859"/>
                </a:lnTo>
                <a:lnTo>
                  <a:pt x="0" y="2267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439173" y="1742527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`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236160" y="1625275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358409" y="102059"/>
                </a:moveTo>
                <a:lnTo>
                  <a:pt x="154290" y="102059"/>
                </a:lnTo>
                <a:lnTo>
                  <a:pt x="256349" y="0"/>
                </a:lnTo>
                <a:lnTo>
                  <a:pt x="358409" y="102059"/>
                </a:lnTo>
                <a:close/>
              </a:path>
              <a:path w="513079" h="454025">
                <a:moveTo>
                  <a:pt x="307380" y="175769"/>
                </a:moveTo>
                <a:lnTo>
                  <a:pt x="205320" y="175769"/>
                </a:lnTo>
                <a:lnTo>
                  <a:pt x="205320" y="102059"/>
                </a:lnTo>
                <a:lnTo>
                  <a:pt x="307380" y="102059"/>
                </a:lnTo>
                <a:lnTo>
                  <a:pt x="307380" y="175769"/>
                </a:lnTo>
                <a:close/>
              </a:path>
              <a:path w="513079" h="454025">
                <a:moveTo>
                  <a:pt x="102060" y="328859"/>
                </a:moveTo>
                <a:lnTo>
                  <a:pt x="0" y="226799"/>
                </a:lnTo>
                <a:lnTo>
                  <a:pt x="102060" y="124739"/>
                </a:lnTo>
                <a:lnTo>
                  <a:pt x="102060" y="175769"/>
                </a:lnTo>
                <a:lnTo>
                  <a:pt x="461669" y="175769"/>
                </a:lnTo>
                <a:lnTo>
                  <a:pt x="512699" y="226799"/>
                </a:lnTo>
                <a:lnTo>
                  <a:pt x="461669" y="277829"/>
                </a:lnTo>
                <a:lnTo>
                  <a:pt x="102060" y="277829"/>
                </a:lnTo>
                <a:lnTo>
                  <a:pt x="102060" y="328859"/>
                </a:lnTo>
                <a:close/>
              </a:path>
              <a:path w="513079" h="454025">
                <a:moveTo>
                  <a:pt x="461669" y="175769"/>
                </a:moveTo>
                <a:lnTo>
                  <a:pt x="410639" y="175769"/>
                </a:lnTo>
                <a:lnTo>
                  <a:pt x="410639" y="124739"/>
                </a:lnTo>
                <a:lnTo>
                  <a:pt x="461669" y="175769"/>
                </a:lnTo>
                <a:close/>
              </a:path>
              <a:path w="513079" h="454025">
                <a:moveTo>
                  <a:pt x="307380" y="351539"/>
                </a:moveTo>
                <a:lnTo>
                  <a:pt x="205320" y="351539"/>
                </a:lnTo>
                <a:lnTo>
                  <a:pt x="205320" y="277829"/>
                </a:lnTo>
                <a:lnTo>
                  <a:pt x="307380" y="277829"/>
                </a:lnTo>
                <a:lnTo>
                  <a:pt x="307380" y="351539"/>
                </a:lnTo>
                <a:close/>
              </a:path>
              <a:path w="513079" h="454025">
                <a:moveTo>
                  <a:pt x="410639" y="328859"/>
                </a:moveTo>
                <a:lnTo>
                  <a:pt x="410639" y="277829"/>
                </a:lnTo>
                <a:lnTo>
                  <a:pt x="461669" y="277829"/>
                </a:lnTo>
                <a:lnTo>
                  <a:pt x="410639" y="328859"/>
                </a:lnTo>
                <a:close/>
              </a:path>
              <a:path w="513079" h="454025">
                <a:moveTo>
                  <a:pt x="256349" y="453599"/>
                </a:moveTo>
                <a:lnTo>
                  <a:pt x="154290" y="351539"/>
                </a:lnTo>
                <a:lnTo>
                  <a:pt x="358409" y="351539"/>
                </a:lnTo>
                <a:lnTo>
                  <a:pt x="256349" y="453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36160" y="1625275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0" y="226799"/>
                </a:moveTo>
                <a:lnTo>
                  <a:pt x="102060" y="124739"/>
                </a:lnTo>
                <a:lnTo>
                  <a:pt x="102060" y="175769"/>
                </a:lnTo>
                <a:lnTo>
                  <a:pt x="205320" y="175769"/>
                </a:lnTo>
                <a:lnTo>
                  <a:pt x="205320" y="102059"/>
                </a:lnTo>
                <a:lnTo>
                  <a:pt x="154290" y="102059"/>
                </a:lnTo>
                <a:lnTo>
                  <a:pt x="256349" y="0"/>
                </a:lnTo>
                <a:lnTo>
                  <a:pt x="358409" y="102059"/>
                </a:lnTo>
                <a:lnTo>
                  <a:pt x="307380" y="102059"/>
                </a:lnTo>
                <a:lnTo>
                  <a:pt x="307380" y="175769"/>
                </a:lnTo>
                <a:lnTo>
                  <a:pt x="410639" y="175769"/>
                </a:lnTo>
                <a:lnTo>
                  <a:pt x="410639" y="124739"/>
                </a:lnTo>
                <a:lnTo>
                  <a:pt x="512699" y="226799"/>
                </a:lnTo>
                <a:lnTo>
                  <a:pt x="410639" y="328859"/>
                </a:lnTo>
                <a:lnTo>
                  <a:pt x="410639" y="277829"/>
                </a:lnTo>
                <a:lnTo>
                  <a:pt x="307380" y="277829"/>
                </a:lnTo>
                <a:lnTo>
                  <a:pt x="307380" y="351539"/>
                </a:lnTo>
                <a:lnTo>
                  <a:pt x="358409" y="351539"/>
                </a:lnTo>
                <a:lnTo>
                  <a:pt x="256349" y="453599"/>
                </a:lnTo>
                <a:lnTo>
                  <a:pt x="154290" y="351539"/>
                </a:lnTo>
                <a:lnTo>
                  <a:pt x="205320" y="351539"/>
                </a:lnTo>
                <a:lnTo>
                  <a:pt x="205320" y="277829"/>
                </a:lnTo>
                <a:lnTo>
                  <a:pt x="102060" y="277829"/>
                </a:lnTo>
                <a:lnTo>
                  <a:pt x="102060" y="328859"/>
                </a:lnTo>
                <a:lnTo>
                  <a:pt x="0" y="2267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360215" y="1727487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`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171239" y="1640314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358410" y="102059"/>
                </a:moveTo>
                <a:lnTo>
                  <a:pt x="154289" y="102059"/>
                </a:lnTo>
                <a:lnTo>
                  <a:pt x="256349" y="0"/>
                </a:lnTo>
                <a:lnTo>
                  <a:pt x="358410" y="102059"/>
                </a:lnTo>
                <a:close/>
              </a:path>
              <a:path w="513079" h="454025">
                <a:moveTo>
                  <a:pt x="307380" y="175769"/>
                </a:moveTo>
                <a:lnTo>
                  <a:pt x="205320" y="175769"/>
                </a:lnTo>
                <a:lnTo>
                  <a:pt x="205320" y="102059"/>
                </a:lnTo>
                <a:lnTo>
                  <a:pt x="307380" y="102059"/>
                </a:lnTo>
                <a:lnTo>
                  <a:pt x="307380" y="175769"/>
                </a:lnTo>
                <a:close/>
              </a:path>
              <a:path w="513079" h="454025">
                <a:moveTo>
                  <a:pt x="102060" y="328859"/>
                </a:moveTo>
                <a:lnTo>
                  <a:pt x="0" y="226799"/>
                </a:lnTo>
                <a:lnTo>
                  <a:pt x="102060" y="124739"/>
                </a:lnTo>
                <a:lnTo>
                  <a:pt x="102060" y="175769"/>
                </a:lnTo>
                <a:lnTo>
                  <a:pt x="461669" y="175769"/>
                </a:lnTo>
                <a:lnTo>
                  <a:pt x="512699" y="226799"/>
                </a:lnTo>
                <a:lnTo>
                  <a:pt x="461669" y="277829"/>
                </a:lnTo>
                <a:lnTo>
                  <a:pt x="102060" y="277829"/>
                </a:lnTo>
                <a:lnTo>
                  <a:pt x="102060" y="328859"/>
                </a:lnTo>
                <a:close/>
              </a:path>
              <a:path w="513079" h="454025">
                <a:moveTo>
                  <a:pt x="461669" y="175769"/>
                </a:moveTo>
                <a:lnTo>
                  <a:pt x="410639" y="175769"/>
                </a:lnTo>
                <a:lnTo>
                  <a:pt x="410639" y="124739"/>
                </a:lnTo>
                <a:lnTo>
                  <a:pt x="461669" y="175769"/>
                </a:lnTo>
                <a:close/>
              </a:path>
              <a:path w="513079" h="454025">
                <a:moveTo>
                  <a:pt x="307380" y="351539"/>
                </a:moveTo>
                <a:lnTo>
                  <a:pt x="205320" y="351539"/>
                </a:lnTo>
                <a:lnTo>
                  <a:pt x="205320" y="277829"/>
                </a:lnTo>
                <a:lnTo>
                  <a:pt x="307380" y="277829"/>
                </a:lnTo>
                <a:lnTo>
                  <a:pt x="307380" y="351539"/>
                </a:lnTo>
                <a:close/>
              </a:path>
              <a:path w="513079" h="454025">
                <a:moveTo>
                  <a:pt x="410639" y="328859"/>
                </a:moveTo>
                <a:lnTo>
                  <a:pt x="410639" y="277829"/>
                </a:lnTo>
                <a:lnTo>
                  <a:pt x="461669" y="277829"/>
                </a:lnTo>
                <a:lnTo>
                  <a:pt x="410639" y="328859"/>
                </a:lnTo>
                <a:close/>
              </a:path>
              <a:path w="513079" h="454025">
                <a:moveTo>
                  <a:pt x="256349" y="453599"/>
                </a:moveTo>
                <a:lnTo>
                  <a:pt x="154289" y="351539"/>
                </a:lnTo>
                <a:lnTo>
                  <a:pt x="358410" y="351539"/>
                </a:lnTo>
                <a:lnTo>
                  <a:pt x="256349" y="453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71239" y="1640314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0" y="226799"/>
                </a:moveTo>
                <a:lnTo>
                  <a:pt x="102060" y="124739"/>
                </a:lnTo>
                <a:lnTo>
                  <a:pt x="102060" y="175769"/>
                </a:lnTo>
                <a:lnTo>
                  <a:pt x="205320" y="175769"/>
                </a:lnTo>
                <a:lnTo>
                  <a:pt x="205320" y="102059"/>
                </a:lnTo>
                <a:lnTo>
                  <a:pt x="154289" y="102059"/>
                </a:lnTo>
                <a:lnTo>
                  <a:pt x="256349" y="0"/>
                </a:lnTo>
                <a:lnTo>
                  <a:pt x="358410" y="102059"/>
                </a:lnTo>
                <a:lnTo>
                  <a:pt x="307380" y="102059"/>
                </a:lnTo>
                <a:lnTo>
                  <a:pt x="307380" y="175769"/>
                </a:lnTo>
                <a:lnTo>
                  <a:pt x="410639" y="175769"/>
                </a:lnTo>
                <a:lnTo>
                  <a:pt x="410639" y="124739"/>
                </a:lnTo>
                <a:lnTo>
                  <a:pt x="512699" y="226799"/>
                </a:lnTo>
                <a:lnTo>
                  <a:pt x="410639" y="328859"/>
                </a:lnTo>
                <a:lnTo>
                  <a:pt x="410639" y="277829"/>
                </a:lnTo>
                <a:lnTo>
                  <a:pt x="307380" y="277829"/>
                </a:lnTo>
                <a:lnTo>
                  <a:pt x="307380" y="351539"/>
                </a:lnTo>
                <a:lnTo>
                  <a:pt x="358410" y="351539"/>
                </a:lnTo>
                <a:lnTo>
                  <a:pt x="256349" y="453599"/>
                </a:lnTo>
                <a:lnTo>
                  <a:pt x="154289" y="351539"/>
                </a:lnTo>
                <a:lnTo>
                  <a:pt x="205320" y="351539"/>
                </a:lnTo>
                <a:lnTo>
                  <a:pt x="205320" y="277829"/>
                </a:lnTo>
                <a:lnTo>
                  <a:pt x="102060" y="277829"/>
                </a:lnTo>
                <a:lnTo>
                  <a:pt x="102060" y="328859"/>
                </a:lnTo>
                <a:lnTo>
                  <a:pt x="0" y="2267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295294" y="1742527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`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433424" y="1727535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125849" y="299099"/>
                </a:move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close/>
              </a:path>
            </a:pathLst>
          </a:custGeom>
          <a:solidFill>
            <a:srgbClr val="EE785B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33424" y="1727535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0" y="74774"/>
                </a:move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28424" y="174357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125849" y="299099"/>
                </a:move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close/>
              </a:path>
            </a:pathLst>
          </a:custGeom>
          <a:solidFill>
            <a:srgbClr val="EE785B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28424" y="174357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0" y="74774"/>
                </a:move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33875" y="170740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4" h="299719">
                <a:moveTo>
                  <a:pt x="125849" y="299099"/>
                </a:move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close/>
              </a:path>
            </a:pathLst>
          </a:custGeom>
          <a:solidFill>
            <a:srgbClr val="EE785B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33875" y="170740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4" h="299719">
                <a:moveTo>
                  <a:pt x="0" y="74774"/>
                </a:move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49" y="751749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299" y="0"/>
                </a:lnTo>
              </a:path>
            </a:pathLst>
          </a:custGeom>
          <a:ln w="9524">
            <a:solidFill>
              <a:srgbClr val="C6C5C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3008"/>
            <a:ext cx="80651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EE785B"/>
                </a:solidFill>
              </a:rPr>
              <a:t>Deployment Strategies: </a:t>
            </a:r>
            <a:r>
              <a:rPr sz="2700" spc="-5" dirty="0">
                <a:solidFill>
                  <a:srgbClr val="556578"/>
                </a:solidFill>
              </a:rPr>
              <a:t>Rolling Updates</a:t>
            </a:r>
            <a:r>
              <a:rPr sz="2700" spc="-45" dirty="0">
                <a:solidFill>
                  <a:srgbClr val="556578"/>
                </a:solidFill>
              </a:rPr>
              <a:t> </a:t>
            </a:r>
            <a:r>
              <a:rPr sz="2700" spc="-5" dirty="0">
                <a:solidFill>
                  <a:srgbClr val="556578"/>
                </a:solidFill>
              </a:rPr>
              <a:t>(example)</a:t>
            </a:r>
            <a:endParaRPr sz="2700"/>
          </a:p>
        </p:txBody>
      </p:sp>
      <p:sp>
        <p:nvSpPr>
          <p:cNvPr id="4" name="object 4"/>
          <p:cNvSpPr/>
          <p:nvPr/>
        </p:nvSpPr>
        <p:spPr>
          <a:xfrm>
            <a:off x="412076" y="1273274"/>
            <a:ext cx="8579523" cy="1299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D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eployment Strategies: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Recreate</a:t>
            </a:r>
            <a:r>
              <a:rPr sz="2800" u="dashLong" spc="-4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Strategy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748531" y="3128506"/>
            <a:ext cx="514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999999"/>
                </a:solidFill>
                <a:latin typeface="Arial"/>
                <a:cs typeface="Arial"/>
              </a:rPr>
              <a:t>Terminate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the old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version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release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the new</a:t>
            </a:r>
            <a:r>
              <a:rPr sz="18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7596" y="13074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500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50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7596" y="13074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500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43755" y="1437533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1493" y="17380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1493" y="17380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7651" y="186813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7596" y="21677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7596" y="21677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43755" y="229788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73052" y="17508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3052" y="17508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09210" y="188097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85835" y="1320267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5835" y="1320267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21993" y="1450374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9732" y="17508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9732" y="17508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25890" y="188097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85835" y="218062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85835" y="218062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21993" y="231072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51291" y="1748674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1291" y="1748674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87449" y="1878781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07577" y="13074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500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500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07577" y="13074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500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43735" y="1437533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11474" y="17380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1474" y="17380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47632" y="186813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07577" y="21677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07577" y="21677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43735" y="229788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73032" y="17508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5" y="74442"/>
                </a:lnTo>
                <a:lnTo>
                  <a:pt x="409191" y="111344"/>
                </a:lnTo>
                <a:lnTo>
                  <a:pt x="425406" y="153178"/>
                </a:lnTo>
                <a:lnTo>
                  <a:pt x="431099" y="198749"/>
                </a:lnTo>
                <a:lnTo>
                  <a:pt x="425406" y="244321"/>
                </a:lnTo>
                <a:lnTo>
                  <a:pt x="409191" y="286155"/>
                </a:lnTo>
                <a:lnTo>
                  <a:pt x="383745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73032" y="17508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5" y="74442"/>
                </a:lnTo>
                <a:lnTo>
                  <a:pt x="409191" y="111344"/>
                </a:lnTo>
                <a:lnTo>
                  <a:pt x="425406" y="153178"/>
                </a:lnTo>
                <a:lnTo>
                  <a:pt x="431099" y="198749"/>
                </a:lnTo>
                <a:lnTo>
                  <a:pt x="425406" y="244321"/>
                </a:lnTo>
                <a:lnTo>
                  <a:pt x="409191" y="286155"/>
                </a:lnTo>
                <a:lnTo>
                  <a:pt x="383745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509191" y="188097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60199" y="1701475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80" h="454025">
                <a:moveTo>
                  <a:pt x="358409" y="102059"/>
                </a:moveTo>
                <a:lnTo>
                  <a:pt x="154289" y="102059"/>
                </a:lnTo>
                <a:lnTo>
                  <a:pt x="256349" y="0"/>
                </a:lnTo>
                <a:lnTo>
                  <a:pt x="358409" y="102059"/>
                </a:lnTo>
                <a:close/>
              </a:path>
              <a:path w="513080" h="454025">
                <a:moveTo>
                  <a:pt x="307380" y="175769"/>
                </a:moveTo>
                <a:lnTo>
                  <a:pt x="205319" y="175769"/>
                </a:lnTo>
                <a:lnTo>
                  <a:pt x="205319" y="102059"/>
                </a:lnTo>
                <a:lnTo>
                  <a:pt x="307380" y="102059"/>
                </a:lnTo>
                <a:lnTo>
                  <a:pt x="307380" y="175769"/>
                </a:lnTo>
                <a:close/>
              </a:path>
              <a:path w="513080" h="454025">
                <a:moveTo>
                  <a:pt x="102059" y="328859"/>
                </a:moveTo>
                <a:lnTo>
                  <a:pt x="0" y="226799"/>
                </a:lnTo>
                <a:lnTo>
                  <a:pt x="102059" y="124739"/>
                </a:lnTo>
                <a:lnTo>
                  <a:pt x="102059" y="175769"/>
                </a:lnTo>
                <a:lnTo>
                  <a:pt x="461669" y="175769"/>
                </a:lnTo>
                <a:lnTo>
                  <a:pt x="512699" y="226799"/>
                </a:lnTo>
                <a:lnTo>
                  <a:pt x="461669" y="277829"/>
                </a:lnTo>
                <a:lnTo>
                  <a:pt x="102059" y="277829"/>
                </a:lnTo>
                <a:lnTo>
                  <a:pt x="102059" y="328859"/>
                </a:lnTo>
                <a:close/>
              </a:path>
              <a:path w="513080" h="454025">
                <a:moveTo>
                  <a:pt x="461669" y="175769"/>
                </a:moveTo>
                <a:lnTo>
                  <a:pt x="410639" y="175769"/>
                </a:lnTo>
                <a:lnTo>
                  <a:pt x="410639" y="124739"/>
                </a:lnTo>
                <a:lnTo>
                  <a:pt x="461669" y="175769"/>
                </a:lnTo>
                <a:close/>
              </a:path>
              <a:path w="513080" h="454025">
                <a:moveTo>
                  <a:pt x="307380" y="351539"/>
                </a:moveTo>
                <a:lnTo>
                  <a:pt x="205319" y="351539"/>
                </a:lnTo>
                <a:lnTo>
                  <a:pt x="205319" y="277829"/>
                </a:lnTo>
                <a:lnTo>
                  <a:pt x="307380" y="277829"/>
                </a:lnTo>
                <a:lnTo>
                  <a:pt x="307380" y="351539"/>
                </a:lnTo>
                <a:close/>
              </a:path>
              <a:path w="513080" h="454025">
                <a:moveTo>
                  <a:pt x="410639" y="328859"/>
                </a:moveTo>
                <a:lnTo>
                  <a:pt x="410639" y="277829"/>
                </a:lnTo>
                <a:lnTo>
                  <a:pt x="461669" y="277829"/>
                </a:lnTo>
                <a:lnTo>
                  <a:pt x="410639" y="328859"/>
                </a:lnTo>
                <a:close/>
              </a:path>
              <a:path w="513080" h="454025">
                <a:moveTo>
                  <a:pt x="256349" y="453599"/>
                </a:moveTo>
                <a:lnTo>
                  <a:pt x="154289" y="351539"/>
                </a:lnTo>
                <a:lnTo>
                  <a:pt x="358409" y="351539"/>
                </a:lnTo>
                <a:lnTo>
                  <a:pt x="256349" y="453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60199" y="1701475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80" h="454025">
                <a:moveTo>
                  <a:pt x="0" y="226799"/>
                </a:moveTo>
                <a:lnTo>
                  <a:pt x="102059" y="124739"/>
                </a:lnTo>
                <a:lnTo>
                  <a:pt x="102059" y="175769"/>
                </a:lnTo>
                <a:lnTo>
                  <a:pt x="205319" y="175769"/>
                </a:lnTo>
                <a:lnTo>
                  <a:pt x="205319" y="102059"/>
                </a:lnTo>
                <a:lnTo>
                  <a:pt x="154289" y="102059"/>
                </a:lnTo>
                <a:lnTo>
                  <a:pt x="256349" y="0"/>
                </a:lnTo>
                <a:lnTo>
                  <a:pt x="358409" y="102059"/>
                </a:lnTo>
                <a:lnTo>
                  <a:pt x="307380" y="102059"/>
                </a:lnTo>
                <a:lnTo>
                  <a:pt x="307380" y="175769"/>
                </a:lnTo>
                <a:lnTo>
                  <a:pt x="410639" y="175769"/>
                </a:lnTo>
                <a:lnTo>
                  <a:pt x="410639" y="124739"/>
                </a:lnTo>
                <a:lnTo>
                  <a:pt x="512699" y="226799"/>
                </a:lnTo>
                <a:lnTo>
                  <a:pt x="410639" y="328859"/>
                </a:lnTo>
                <a:lnTo>
                  <a:pt x="410639" y="277829"/>
                </a:lnTo>
                <a:lnTo>
                  <a:pt x="307380" y="277829"/>
                </a:lnTo>
                <a:lnTo>
                  <a:pt x="307380" y="351539"/>
                </a:lnTo>
                <a:lnTo>
                  <a:pt x="358409" y="351539"/>
                </a:lnTo>
                <a:lnTo>
                  <a:pt x="256349" y="453599"/>
                </a:lnTo>
                <a:lnTo>
                  <a:pt x="154289" y="351539"/>
                </a:lnTo>
                <a:lnTo>
                  <a:pt x="205319" y="351539"/>
                </a:lnTo>
                <a:lnTo>
                  <a:pt x="205319" y="277829"/>
                </a:lnTo>
                <a:lnTo>
                  <a:pt x="102059" y="277829"/>
                </a:lnTo>
                <a:lnTo>
                  <a:pt x="102059" y="328859"/>
                </a:lnTo>
                <a:lnTo>
                  <a:pt x="0" y="2267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184254" y="1803687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`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934118" y="1716514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358409" y="102059"/>
                </a:moveTo>
                <a:lnTo>
                  <a:pt x="154289" y="102059"/>
                </a:lnTo>
                <a:lnTo>
                  <a:pt x="256349" y="0"/>
                </a:lnTo>
                <a:lnTo>
                  <a:pt x="358409" y="102059"/>
                </a:lnTo>
                <a:close/>
              </a:path>
              <a:path w="513079" h="454025">
                <a:moveTo>
                  <a:pt x="307379" y="175769"/>
                </a:moveTo>
                <a:lnTo>
                  <a:pt x="205319" y="175769"/>
                </a:lnTo>
                <a:lnTo>
                  <a:pt x="205319" y="102059"/>
                </a:lnTo>
                <a:lnTo>
                  <a:pt x="307379" y="102059"/>
                </a:lnTo>
                <a:lnTo>
                  <a:pt x="307379" y="175769"/>
                </a:lnTo>
                <a:close/>
              </a:path>
              <a:path w="513079" h="454025">
                <a:moveTo>
                  <a:pt x="102059" y="328859"/>
                </a:moveTo>
                <a:lnTo>
                  <a:pt x="0" y="226799"/>
                </a:lnTo>
                <a:lnTo>
                  <a:pt x="102059" y="124739"/>
                </a:lnTo>
                <a:lnTo>
                  <a:pt x="102059" y="175769"/>
                </a:lnTo>
                <a:lnTo>
                  <a:pt x="461669" y="175769"/>
                </a:lnTo>
                <a:lnTo>
                  <a:pt x="512699" y="226799"/>
                </a:lnTo>
                <a:lnTo>
                  <a:pt x="461669" y="277829"/>
                </a:lnTo>
                <a:lnTo>
                  <a:pt x="102059" y="277829"/>
                </a:lnTo>
                <a:lnTo>
                  <a:pt x="102059" y="328859"/>
                </a:lnTo>
                <a:close/>
              </a:path>
              <a:path w="513079" h="454025">
                <a:moveTo>
                  <a:pt x="461669" y="175769"/>
                </a:moveTo>
                <a:lnTo>
                  <a:pt x="410639" y="175769"/>
                </a:lnTo>
                <a:lnTo>
                  <a:pt x="410639" y="124739"/>
                </a:lnTo>
                <a:lnTo>
                  <a:pt x="461669" y="175769"/>
                </a:lnTo>
                <a:close/>
              </a:path>
              <a:path w="513079" h="454025">
                <a:moveTo>
                  <a:pt x="307379" y="351539"/>
                </a:moveTo>
                <a:lnTo>
                  <a:pt x="205319" y="351539"/>
                </a:lnTo>
                <a:lnTo>
                  <a:pt x="205319" y="277829"/>
                </a:lnTo>
                <a:lnTo>
                  <a:pt x="307379" y="277829"/>
                </a:lnTo>
                <a:lnTo>
                  <a:pt x="307379" y="351539"/>
                </a:lnTo>
                <a:close/>
              </a:path>
              <a:path w="513079" h="454025">
                <a:moveTo>
                  <a:pt x="410639" y="328859"/>
                </a:moveTo>
                <a:lnTo>
                  <a:pt x="410639" y="277829"/>
                </a:lnTo>
                <a:lnTo>
                  <a:pt x="461669" y="277829"/>
                </a:lnTo>
                <a:lnTo>
                  <a:pt x="410639" y="328859"/>
                </a:lnTo>
                <a:close/>
              </a:path>
              <a:path w="513079" h="454025">
                <a:moveTo>
                  <a:pt x="256349" y="453599"/>
                </a:moveTo>
                <a:lnTo>
                  <a:pt x="154289" y="351539"/>
                </a:lnTo>
                <a:lnTo>
                  <a:pt x="358409" y="351539"/>
                </a:lnTo>
                <a:lnTo>
                  <a:pt x="256349" y="453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34118" y="1716514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0" y="226799"/>
                </a:moveTo>
                <a:lnTo>
                  <a:pt x="102059" y="124739"/>
                </a:lnTo>
                <a:lnTo>
                  <a:pt x="102059" y="175769"/>
                </a:lnTo>
                <a:lnTo>
                  <a:pt x="205319" y="175769"/>
                </a:lnTo>
                <a:lnTo>
                  <a:pt x="205319" y="102059"/>
                </a:lnTo>
                <a:lnTo>
                  <a:pt x="154289" y="102059"/>
                </a:lnTo>
                <a:lnTo>
                  <a:pt x="256349" y="0"/>
                </a:lnTo>
                <a:lnTo>
                  <a:pt x="358409" y="102059"/>
                </a:lnTo>
                <a:lnTo>
                  <a:pt x="307379" y="102059"/>
                </a:lnTo>
                <a:lnTo>
                  <a:pt x="307379" y="175769"/>
                </a:lnTo>
                <a:lnTo>
                  <a:pt x="410639" y="175769"/>
                </a:lnTo>
                <a:lnTo>
                  <a:pt x="410639" y="124739"/>
                </a:lnTo>
                <a:lnTo>
                  <a:pt x="512699" y="226799"/>
                </a:lnTo>
                <a:lnTo>
                  <a:pt x="410639" y="328859"/>
                </a:lnTo>
                <a:lnTo>
                  <a:pt x="410639" y="277829"/>
                </a:lnTo>
                <a:lnTo>
                  <a:pt x="307379" y="277829"/>
                </a:lnTo>
                <a:lnTo>
                  <a:pt x="307379" y="351539"/>
                </a:lnTo>
                <a:lnTo>
                  <a:pt x="358409" y="351539"/>
                </a:lnTo>
                <a:lnTo>
                  <a:pt x="256349" y="453599"/>
                </a:lnTo>
                <a:lnTo>
                  <a:pt x="154289" y="351539"/>
                </a:lnTo>
                <a:lnTo>
                  <a:pt x="205319" y="351539"/>
                </a:lnTo>
                <a:lnTo>
                  <a:pt x="205319" y="277829"/>
                </a:lnTo>
                <a:lnTo>
                  <a:pt x="102059" y="277829"/>
                </a:lnTo>
                <a:lnTo>
                  <a:pt x="102059" y="328859"/>
                </a:lnTo>
                <a:lnTo>
                  <a:pt x="0" y="2267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058173" y="1818727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`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55160" y="1701475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358410" y="102059"/>
                </a:moveTo>
                <a:lnTo>
                  <a:pt x="154290" y="102059"/>
                </a:lnTo>
                <a:lnTo>
                  <a:pt x="256349" y="0"/>
                </a:lnTo>
                <a:lnTo>
                  <a:pt x="358410" y="102059"/>
                </a:lnTo>
                <a:close/>
              </a:path>
              <a:path w="513079" h="454025">
                <a:moveTo>
                  <a:pt x="307380" y="175769"/>
                </a:moveTo>
                <a:lnTo>
                  <a:pt x="205320" y="175769"/>
                </a:lnTo>
                <a:lnTo>
                  <a:pt x="205320" y="102059"/>
                </a:lnTo>
                <a:lnTo>
                  <a:pt x="307380" y="102059"/>
                </a:lnTo>
                <a:lnTo>
                  <a:pt x="307380" y="175769"/>
                </a:lnTo>
                <a:close/>
              </a:path>
              <a:path w="513079" h="454025">
                <a:moveTo>
                  <a:pt x="102060" y="328859"/>
                </a:moveTo>
                <a:lnTo>
                  <a:pt x="0" y="226799"/>
                </a:lnTo>
                <a:lnTo>
                  <a:pt x="102060" y="124739"/>
                </a:lnTo>
                <a:lnTo>
                  <a:pt x="102060" y="175769"/>
                </a:lnTo>
                <a:lnTo>
                  <a:pt x="461670" y="175769"/>
                </a:lnTo>
                <a:lnTo>
                  <a:pt x="512699" y="226799"/>
                </a:lnTo>
                <a:lnTo>
                  <a:pt x="461670" y="277829"/>
                </a:lnTo>
                <a:lnTo>
                  <a:pt x="102060" y="277829"/>
                </a:lnTo>
                <a:lnTo>
                  <a:pt x="102060" y="328859"/>
                </a:lnTo>
                <a:close/>
              </a:path>
              <a:path w="513079" h="454025">
                <a:moveTo>
                  <a:pt x="461670" y="175769"/>
                </a:moveTo>
                <a:lnTo>
                  <a:pt x="410640" y="175769"/>
                </a:lnTo>
                <a:lnTo>
                  <a:pt x="410640" y="124739"/>
                </a:lnTo>
                <a:lnTo>
                  <a:pt x="461670" y="175769"/>
                </a:lnTo>
                <a:close/>
              </a:path>
              <a:path w="513079" h="454025">
                <a:moveTo>
                  <a:pt x="307380" y="351539"/>
                </a:moveTo>
                <a:lnTo>
                  <a:pt x="205320" y="351539"/>
                </a:lnTo>
                <a:lnTo>
                  <a:pt x="205320" y="277829"/>
                </a:lnTo>
                <a:lnTo>
                  <a:pt x="307380" y="277829"/>
                </a:lnTo>
                <a:lnTo>
                  <a:pt x="307380" y="351539"/>
                </a:lnTo>
                <a:close/>
              </a:path>
              <a:path w="513079" h="454025">
                <a:moveTo>
                  <a:pt x="410640" y="328859"/>
                </a:moveTo>
                <a:lnTo>
                  <a:pt x="410640" y="277829"/>
                </a:lnTo>
                <a:lnTo>
                  <a:pt x="461670" y="277829"/>
                </a:lnTo>
                <a:lnTo>
                  <a:pt x="410640" y="328859"/>
                </a:lnTo>
                <a:close/>
              </a:path>
              <a:path w="513079" h="454025">
                <a:moveTo>
                  <a:pt x="256349" y="453599"/>
                </a:moveTo>
                <a:lnTo>
                  <a:pt x="154290" y="351539"/>
                </a:lnTo>
                <a:lnTo>
                  <a:pt x="358410" y="351539"/>
                </a:lnTo>
                <a:lnTo>
                  <a:pt x="256349" y="453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55160" y="1701475"/>
            <a:ext cx="513080" cy="454025"/>
          </a:xfrm>
          <a:custGeom>
            <a:avLst/>
            <a:gdLst/>
            <a:ahLst/>
            <a:cxnLst/>
            <a:rect l="l" t="t" r="r" b="b"/>
            <a:pathLst>
              <a:path w="513079" h="454025">
                <a:moveTo>
                  <a:pt x="0" y="226799"/>
                </a:moveTo>
                <a:lnTo>
                  <a:pt x="102060" y="124739"/>
                </a:lnTo>
                <a:lnTo>
                  <a:pt x="102060" y="175769"/>
                </a:lnTo>
                <a:lnTo>
                  <a:pt x="205320" y="175769"/>
                </a:lnTo>
                <a:lnTo>
                  <a:pt x="205320" y="102059"/>
                </a:lnTo>
                <a:lnTo>
                  <a:pt x="154290" y="102059"/>
                </a:lnTo>
                <a:lnTo>
                  <a:pt x="256349" y="0"/>
                </a:lnTo>
                <a:lnTo>
                  <a:pt x="358410" y="102059"/>
                </a:lnTo>
                <a:lnTo>
                  <a:pt x="307380" y="102059"/>
                </a:lnTo>
                <a:lnTo>
                  <a:pt x="307380" y="175769"/>
                </a:lnTo>
                <a:lnTo>
                  <a:pt x="410640" y="175769"/>
                </a:lnTo>
                <a:lnTo>
                  <a:pt x="410640" y="124739"/>
                </a:lnTo>
                <a:lnTo>
                  <a:pt x="512699" y="226799"/>
                </a:lnTo>
                <a:lnTo>
                  <a:pt x="410640" y="328859"/>
                </a:lnTo>
                <a:lnTo>
                  <a:pt x="410640" y="277829"/>
                </a:lnTo>
                <a:lnTo>
                  <a:pt x="307380" y="277829"/>
                </a:lnTo>
                <a:lnTo>
                  <a:pt x="307380" y="351539"/>
                </a:lnTo>
                <a:lnTo>
                  <a:pt x="358410" y="351539"/>
                </a:lnTo>
                <a:lnTo>
                  <a:pt x="256349" y="453599"/>
                </a:lnTo>
                <a:lnTo>
                  <a:pt x="154290" y="351539"/>
                </a:lnTo>
                <a:lnTo>
                  <a:pt x="205320" y="351539"/>
                </a:lnTo>
                <a:lnTo>
                  <a:pt x="205320" y="277829"/>
                </a:lnTo>
                <a:lnTo>
                  <a:pt x="102060" y="277829"/>
                </a:lnTo>
                <a:lnTo>
                  <a:pt x="102060" y="328859"/>
                </a:lnTo>
                <a:lnTo>
                  <a:pt x="0" y="2267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979215" y="1803687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`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52424" y="1803735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125849" y="299099"/>
                </a:move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close/>
              </a:path>
            </a:pathLst>
          </a:custGeom>
          <a:solidFill>
            <a:srgbClr val="EE785B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52424" y="1803735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0" y="74774"/>
                </a:move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7424" y="181977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125849" y="299099"/>
                </a:move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close/>
              </a:path>
            </a:pathLst>
          </a:custGeom>
          <a:solidFill>
            <a:srgbClr val="EE785B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7424" y="181977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0" y="74774"/>
                </a:move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29743" y="1320275"/>
            <a:ext cx="402872" cy="39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1983" y="1747396"/>
            <a:ext cx="402872" cy="39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29743" y="2173514"/>
            <a:ext cx="402872" cy="39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11383" y="1762435"/>
            <a:ext cx="402872" cy="39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D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eployment Strategies:</a:t>
            </a:r>
            <a:r>
              <a:rPr sz="2800" u="dashLong" spc="-4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Blue/Green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03849" y="3522881"/>
            <a:ext cx="70072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Run two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complete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deployments of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your</a:t>
            </a:r>
            <a:r>
              <a:rPr sz="18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“green” version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of the application is deployed alongside the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“blue”  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8978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8978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65136" y="1361333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2875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2875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9033" y="179193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8978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8978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4434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434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2996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2996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9154" y="1361333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06893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6893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43051" y="179193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2996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2996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39154" y="222168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6845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845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04610" y="180477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81235" y="1244067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1235" y="1244067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17393" y="1374174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8513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513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21290" y="180477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V1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81235" y="210442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81235" y="210442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17393" y="2234528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46691" y="1672474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6691" y="1672474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4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82849" y="1802581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02977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5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5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2977" y="1231226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5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5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6874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5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5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6874" y="166183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5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5" y="323057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7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02977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5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5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2977" y="2091581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3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5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5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3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339134" y="222168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6843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215549" y="397499"/>
                </a:move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4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lnTo>
                  <a:pt x="5692" y="153178"/>
                </a:lnTo>
                <a:lnTo>
                  <a:pt x="21908" y="111344"/>
                </a:lnTo>
                <a:lnTo>
                  <a:pt x="47354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68432" y="1674672"/>
            <a:ext cx="431165" cy="397510"/>
          </a:xfrm>
          <a:custGeom>
            <a:avLst/>
            <a:gdLst/>
            <a:ahLst/>
            <a:cxnLst/>
            <a:rect l="l" t="t" r="r" b="b"/>
            <a:pathLst>
              <a:path w="431165" h="397510">
                <a:moveTo>
                  <a:pt x="0" y="198749"/>
                </a:moveTo>
                <a:lnTo>
                  <a:pt x="5692" y="153178"/>
                </a:lnTo>
                <a:lnTo>
                  <a:pt x="21908" y="111344"/>
                </a:lnTo>
                <a:lnTo>
                  <a:pt x="47354" y="74442"/>
                </a:lnTo>
                <a:lnTo>
                  <a:pt x="80734" y="43663"/>
                </a:lnTo>
                <a:lnTo>
                  <a:pt x="120756" y="20201"/>
                </a:lnTo>
                <a:lnTo>
                  <a:pt x="166126" y="5249"/>
                </a:lnTo>
                <a:lnTo>
                  <a:pt x="215549" y="0"/>
                </a:lnTo>
                <a:lnTo>
                  <a:pt x="264973" y="5249"/>
                </a:lnTo>
                <a:lnTo>
                  <a:pt x="310343" y="20201"/>
                </a:lnTo>
                <a:lnTo>
                  <a:pt x="350365" y="43663"/>
                </a:lnTo>
                <a:lnTo>
                  <a:pt x="383746" y="74442"/>
                </a:lnTo>
                <a:lnTo>
                  <a:pt x="409191" y="111344"/>
                </a:lnTo>
                <a:lnTo>
                  <a:pt x="425407" y="153178"/>
                </a:lnTo>
                <a:lnTo>
                  <a:pt x="431099" y="198749"/>
                </a:lnTo>
                <a:lnTo>
                  <a:pt x="425407" y="244321"/>
                </a:lnTo>
                <a:lnTo>
                  <a:pt x="409191" y="286155"/>
                </a:lnTo>
                <a:lnTo>
                  <a:pt x="383746" y="323058"/>
                </a:lnTo>
                <a:lnTo>
                  <a:pt x="350365" y="353836"/>
                </a:lnTo>
                <a:lnTo>
                  <a:pt x="310343" y="377298"/>
                </a:lnTo>
                <a:lnTo>
                  <a:pt x="264973" y="392250"/>
                </a:lnTo>
                <a:lnTo>
                  <a:pt x="215549" y="397499"/>
                </a:lnTo>
                <a:lnTo>
                  <a:pt x="166126" y="392250"/>
                </a:lnTo>
                <a:lnTo>
                  <a:pt x="120756" y="377298"/>
                </a:lnTo>
                <a:lnTo>
                  <a:pt x="80734" y="353836"/>
                </a:lnTo>
                <a:lnTo>
                  <a:pt x="47354" y="323058"/>
                </a:lnTo>
                <a:lnTo>
                  <a:pt x="21908" y="286155"/>
                </a:lnTo>
                <a:lnTo>
                  <a:pt x="5692" y="244321"/>
                </a:lnTo>
                <a:lnTo>
                  <a:pt x="0" y="1987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804591" y="180477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47824" y="1727535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125849" y="299099"/>
                </a:move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close/>
              </a:path>
            </a:pathLst>
          </a:custGeom>
          <a:solidFill>
            <a:srgbClr val="EE785B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7824" y="1727535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0" y="74774"/>
                </a:move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2824" y="174357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125849" y="299099"/>
                </a:move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close/>
              </a:path>
            </a:pathLst>
          </a:custGeom>
          <a:solidFill>
            <a:srgbClr val="EE785B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42824" y="174357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5" h="299719">
                <a:moveTo>
                  <a:pt x="0" y="74774"/>
                </a:move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48275" y="170740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4" h="299719">
                <a:moveTo>
                  <a:pt x="125849" y="299099"/>
                </a:move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close/>
              </a:path>
            </a:pathLst>
          </a:custGeom>
          <a:solidFill>
            <a:srgbClr val="EE785B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48275" y="1707407"/>
            <a:ext cx="252095" cy="299720"/>
          </a:xfrm>
          <a:custGeom>
            <a:avLst/>
            <a:gdLst/>
            <a:ahLst/>
            <a:cxnLst/>
            <a:rect l="l" t="t" r="r" b="b"/>
            <a:pathLst>
              <a:path w="252094" h="299719">
                <a:moveTo>
                  <a:pt x="0" y="74774"/>
                </a:moveTo>
                <a:lnTo>
                  <a:pt x="125849" y="74774"/>
                </a:lnTo>
                <a:lnTo>
                  <a:pt x="125849" y="0"/>
                </a:lnTo>
                <a:lnTo>
                  <a:pt x="251699" y="149549"/>
                </a:lnTo>
                <a:lnTo>
                  <a:pt x="125849" y="299099"/>
                </a:lnTo>
                <a:lnTo>
                  <a:pt x="125849" y="224324"/>
                </a:lnTo>
                <a:lnTo>
                  <a:pt x="0" y="224324"/>
                </a:lnTo>
                <a:lnTo>
                  <a:pt x="0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57374" y="1620924"/>
            <a:ext cx="344805" cy="299720"/>
          </a:xfrm>
          <a:custGeom>
            <a:avLst/>
            <a:gdLst/>
            <a:ahLst/>
            <a:cxnLst/>
            <a:rect l="l" t="t" r="r" b="b"/>
            <a:pathLst>
              <a:path w="344805" h="299719">
                <a:moveTo>
                  <a:pt x="344699" y="74774"/>
                </a:moveTo>
                <a:lnTo>
                  <a:pt x="195149" y="74774"/>
                </a:lnTo>
                <a:lnTo>
                  <a:pt x="269924" y="0"/>
                </a:lnTo>
                <a:lnTo>
                  <a:pt x="344699" y="74774"/>
                </a:lnTo>
                <a:close/>
              </a:path>
              <a:path w="344805" h="299719">
                <a:moveTo>
                  <a:pt x="307312" y="186937"/>
                </a:moveTo>
                <a:lnTo>
                  <a:pt x="232537" y="186937"/>
                </a:lnTo>
                <a:lnTo>
                  <a:pt x="232537" y="74774"/>
                </a:lnTo>
                <a:lnTo>
                  <a:pt x="307312" y="74774"/>
                </a:lnTo>
                <a:lnTo>
                  <a:pt x="307312" y="186937"/>
                </a:lnTo>
                <a:close/>
              </a:path>
              <a:path w="344805" h="299719">
                <a:moveTo>
                  <a:pt x="74774" y="299099"/>
                </a:moveTo>
                <a:lnTo>
                  <a:pt x="0" y="224324"/>
                </a:lnTo>
                <a:lnTo>
                  <a:pt x="74774" y="149549"/>
                </a:lnTo>
                <a:lnTo>
                  <a:pt x="74774" y="186937"/>
                </a:lnTo>
                <a:lnTo>
                  <a:pt x="307312" y="186937"/>
                </a:lnTo>
                <a:lnTo>
                  <a:pt x="307312" y="261712"/>
                </a:lnTo>
                <a:lnTo>
                  <a:pt x="74774" y="261712"/>
                </a:lnTo>
                <a:lnTo>
                  <a:pt x="74774" y="299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57374" y="1620924"/>
            <a:ext cx="344805" cy="299720"/>
          </a:xfrm>
          <a:custGeom>
            <a:avLst/>
            <a:gdLst/>
            <a:ahLst/>
            <a:cxnLst/>
            <a:rect l="l" t="t" r="r" b="b"/>
            <a:pathLst>
              <a:path w="344805" h="299719">
                <a:moveTo>
                  <a:pt x="0" y="224324"/>
                </a:moveTo>
                <a:lnTo>
                  <a:pt x="74774" y="149549"/>
                </a:lnTo>
                <a:lnTo>
                  <a:pt x="74774" y="186937"/>
                </a:lnTo>
                <a:lnTo>
                  <a:pt x="232537" y="186937"/>
                </a:lnTo>
                <a:lnTo>
                  <a:pt x="232537" y="74774"/>
                </a:lnTo>
                <a:lnTo>
                  <a:pt x="195149" y="74774"/>
                </a:lnTo>
                <a:lnTo>
                  <a:pt x="269924" y="0"/>
                </a:lnTo>
                <a:lnTo>
                  <a:pt x="344699" y="74774"/>
                </a:lnTo>
                <a:lnTo>
                  <a:pt x="307312" y="74774"/>
                </a:lnTo>
                <a:lnTo>
                  <a:pt x="307312" y="261712"/>
                </a:lnTo>
                <a:lnTo>
                  <a:pt x="74774" y="261712"/>
                </a:lnTo>
                <a:lnTo>
                  <a:pt x="74774" y="299099"/>
                </a:lnTo>
                <a:lnTo>
                  <a:pt x="0" y="224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3449" y="1620924"/>
            <a:ext cx="344805" cy="299720"/>
          </a:xfrm>
          <a:custGeom>
            <a:avLst/>
            <a:gdLst/>
            <a:ahLst/>
            <a:cxnLst/>
            <a:rect l="l" t="t" r="r" b="b"/>
            <a:pathLst>
              <a:path w="344804" h="299719">
                <a:moveTo>
                  <a:pt x="344699" y="74774"/>
                </a:moveTo>
                <a:lnTo>
                  <a:pt x="195149" y="74774"/>
                </a:lnTo>
                <a:lnTo>
                  <a:pt x="269924" y="0"/>
                </a:lnTo>
                <a:lnTo>
                  <a:pt x="344699" y="74774"/>
                </a:lnTo>
                <a:close/>
              </a:path>
              <a:path w="344804" h="299719">
                <a:moveTo>
                  <a:pt x="307312" y="186937"/>
                </a:moveTo>
                <a:lnTo>
                  <a:pt x="232537" y="186937"/>
                </a:lnTo>
                <a:lnTo>
                  <a:pt x="232537" y="74774"/>
                </a:lnTo>
                <a:lnTo>
                  <a:pt x="307312" y="74774"/>
                </a:lnTo>
                <a:lnTo>
                  <a:pt x="307312" y="186937"/>
                </a:lnTo>
                <a:close/>
              </a:path>
              <a:path w="344804" h="299719">
                <a:moveTo>
                  <a:pt x="74774" y="299099"/>
                </a:moveTo>
                <a:lnTo>
                  <a:pt x="0" y="224324"/>
                </a:lnTo>
                <a:lnTo>
                  <a:pt x="74774" y="149549"/>
                </a:lnTo>
                <a:lnTo>
                  <a:pt x="74774" y="186937"/>
                </a:lnTo>
                <a:lnTo>
                  <a:pt x="307312" y="186937"/>
                </a:lnTo>
                <a:lnTo>
                  <a:pt x="307312" y="261712"/>
                </a:lnTo>
                <a:lnTo>
                  <a:pt x="74774" y="261712"/>
                </a:lnTo>
                <a:lnTo>
                  <a:pt x="74774" y="299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3449" y="1620924"/>
            <a:ext cx="344805" cy="299720"/>
          </a:xfrm>
          <a:custGeom>
            <a:avLst/>
            <a:gdLst/>
            <a:ahLst/>
            <a:cxnLst/>
            <a:rect l="l" t="t" r="r" b="b"/>
            <a:pathLst>
              <a:path w="344804" h="299719">
                <a:moveTo>
                  <a:pt x="0" y="224324"/>
                </a:moveTo>
                <a:lnTo>
                  <a:pt x="74774" y="149549"/>
                </a:lnTo>
                <a:lnTo>
                  <a:pt x="74774" y="186937"/>
                </a:lnTo>
                <a:lnTo>
                  <a:pt x="232537" y="186937"/>
                </a:lnTo>
                <a:lnTo>
                  <a:pt x="232537" y="74774"/>
                </a:lnTo>
                <a:lnTo>
                  <a:pt x="195149" y="74774"/>
                </a:lnTo>
                <a:lnTo>
                  <a:pt x="269924" y="0"/>
                </a:lnTo>
                <a:lnTo>
                  <a:pt x="344699" y="74774"/>
                </a:lnTo>
                <a:lnTo>
                  <a:pt x="307312" y="74774"/>
                </a:lnTo>
                <a:lnTo>
                  <a:pt x="307312" y="261712"/>
                </a:lnTo>
                <a:lnTo>
                  <a:pt x="74774" y="261712"/>
                </a:lnTo>
                <a:lnTo>
                  <a:pt x="74774" y="299099"/>
                </a:lnTo>
                <a:lnTo>
                  <a:pt x="0" y="224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16033" y="1778741"/>
            <a:ext cx="308610" cy="299720"/>
          </a:xfrm>
          <a:custGeom>
            <a:avLst/>
            <a:gdLst/>
            <a:ahLst/>
            <a:cxnLst/>
            <a:rect l="l" t="t" r="r" b="b"/>
            <a:pathLst>
              <a:path w="308610" h="299719">
                <a:moveTo>
                  <a:pt x="112162" y="224324"/>
                </a:moveTo>
                <a:lnTo>
                  <a:pt x="37387" y="224324"/>
                </a:lnTo>
                <a:lnTo>
                  <a:pt x="37387" y="37387"/>
                </a:lnTo>
                <a:lnTo>
                  <a:pt x="233324" y="37387"/>
                </a:lnTo>
                <a:lnTo>
                  <a:pt x="233324" y="0"/>
                </a:lnTo>
                <a:lnTo>
                  <a:pt x="308099" y="74774"/>
                </a:lnTo>
                <a:lnTo>
                  <a:pt x="270712" y="112162"/>
                </a:lnTo>
                <a:lnTo>
                  <a:pt x="112162" y="112162"/>
                </a:lnTo>
                <a:lnTo>
                  <a:pt x="112162" y="224324"/>
                </a:lnTo>
                <a:close/>
              </a:path>
              <a:path w="308610" h="299719">
                <a:moveTo>
                  <a:pt x="233324" y="149549"/>
                </a:moveTo>
                <a:lnTo>
                  <a:pt x="233324" y="112162"/>
                </a:lnTo>
                <a:lnTo>
                  <a:pt x="270712" y="112162"/>
                </a:lnTo>
                <a:lnTo>
                  <a:pt x="233324" y="149549"/>
                </a:lnTo>
                <a:close/>
              </a:path>
              <a:path w="308610" h="299719">
                <a:moveTo>
                  <a:pt x="74774" y="299099"/>
                </a:moveTo>
                <a:lnTo>
                  <a:pt x="0" y="224324"/>
                </a:lnTo>
                <a:lnTo>
                  <a:pt x="149549" y="224324"/>
                </a:lnTo>
                <a:lnTo>
                  <a:pt x="74774" y="299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16033" y="1778741"/>
            <a:ext cx="308610" cy="299720"/>
          </a:xfrm>
          <a:custGeom>
            <a:avLst/>
            <a:gdLst/>
            <a:ahLst/>
            <a:cxnLst/>
            <a:rect l="l" t="t" r="r" b="b"/>
            <a:pathLst>
              <a:path w="308610" h="299719">
                <a:moveTo>
                  <a:pt x="308099" y="74774"/>
                </a:moveTo>
                <a:lnTo>
                  <a:pt x="233324" y="149549"/>
                </a:lnTo>
                <a:lnTo>
                  <a:pt x="233324" y="112162"/>
                </a:lnTo>
                <a:lnTo>
                  <a:pt x="112162" y="112162"/>
                </a:lnTo>
                <a:lnTo>
                  <a:pt x="112162" y="224324"/>
                </a:lnTo>
                <a:lnTo>
                  <a:pt x="149549" y="224324"/>
                </a:lnTo>
                <a:lnTo>
                  <a:pt x="74774" y="299099"/>
                </a:lnTo>
                <a:lnTo>
                  <a:pt x="0" y="224324"/>
                </a:lnTo>
                <a:lnTo>
                  <a:pt x="37387" y="224324"/>
                </a:lnTo>
                <a:lnTo>
                  <a:pt x="37387" y="37387"/>
                </a:lnTo>
                <a:lnTo>
                  <a:pt x="233324" y="37387"/>
                </a:lnTo>
                <a:lnTo>
                  <a:pt x="233324" y="0"/>
                </a:lnTo>
                <a:lnTo>
                  <a:pt x="308099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63607" y="1778741"/>
            <a:ext cx="308610" cy="299720"/>
          </a:xfrm>
          <a:custGeom>
            <a:avLst/>
            <a:gdLst/>
            <a:ahLst/>
            <a:cxnLst/>
            <a:rect l="l" t="t" r="r" b="b"/>
            <a:pathLst>
              <a:path w="308609" h="299719">
                <a:moveTo>
                  <a:pt x="112162" y="224324"/>
                </a:moveTo>
                <a:lnTo>
                  <a:pt x="37387" y="224324"/>
                </a:lnTo>
                <a:lnTo>
                  <a:pt x="37387" y="37387"/>
                </a:lnTo>
                <a:lnTo>
                  <a:pt x="233324" y="37387"/>
                </a:lnTo>
                <a:lnTo>
                  <a:pt x="233324" y="0"/>
                </a:lnTo>
                <a:lnTo>
                  <a:pt x="308099" y="74774"/>
                </a:lnTo>
                <a:lnTo>
                  <a:pt x="270712" y="112162"/>
                </a:lnTo>
                <a:lnTo>
                  <a:pt x="112162" y="112162"/>
                </a:lnTo>
                <a:lnTo>
                  <a:pt x="112162" y="224324"/>
                </a:lnTo>
                <a:close/>
              </a:path>
              <a:path w="308609" h="299719">
                <a:moveTo>
                  <a:pt x="233324" y="149549"/>
                </a:moveTo>
                <a:lnTo>
                  <a:pt x="233324" y="112162"/>
                </a:lnTo>
                <a:lnTo>
                  <a:pt x="270712" y="112162"/>
                </a:lnTo>
                <a:lnTo>
                  <a:pt x="233324" y="149549"/>
                </a:lnTo>
                <a:close/>
              </a:path>
              <a:path w="308609" h="299719">
                <a:moveTo>
                  <a:pt x="74774" y="299099"/>
                </a:moveTo>
                <a:lnTo>
                  <a:pt x="0" y="224324"/>
                </a:lnTo>
                <a:lnTo>
                  <a:pt x="149549" y="224324"/>
                </a:lnTo>
                <a:lnTo>
                  <a:pt x="74774" y="299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63607" y="1778741"/>
            <a:ext cx="308610" cy="299720"/>
          </a:xfrm>
          <a:custGeom>
            <a:avLst/>
            <a:gdLst/>
            <a:ahLst/>
            <a:cxnLst/>
            <a:rect l="l" t="t" r="r" b="b"/>
            <a:pathLst>
              <a:path w="308609" h="299719">
                <a:moveTo>
                  <a:pt x="308099" y="74774"/>
                </a:moveTo>
                <a:lnTo>
                  <a:pt x="233324" y="149549"/>
                </a:lnTo>
                <a:lnTo>
                  <a:pt x="233324" y="112162"/>
                </a:lnTo>
                <a:lnTo>
                  <a:pt x="112162" y="112162"/>
                </a:lnTo>
                <a:lnTo>
                  <a:pt x="112162" y="224324"/>
                </a:lnTo>
                <a:lnTo>
                  <a:pt x="149549" y="224324"/>
                </a:lnTo>
                <a:lnTo>
                  <a:pt x="74774" y="299099"/>
                </a:lnTo>
                <a:lnTo>
                  <a:pt x="0" y="224324"/>
                </a:lnTo>
                <a:lnTo>
                  <a:pt x="37387" y="224324"/>
                </a:lnTo>
                <a:lnTo>
                  <a:pt x="37387" y="37387"/>
                </a:lnTo>
                <a:lnTo>
                  <a:pt x="233324" y="37387"/>
                </a:lnTo>
                <a:lnTo>
                  <a:pt x="233324" y="0"/>
                </a:lnTo>
                <a:lnTo>
                  <a:pt x="308099" y="74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49" y="751749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299" y="0"/>
                </a:lnTo>
              </a:path>
            </a:pathLst>
          </a:custGeom>
          <a:ln w="9524">
            <a:solidFill>
              <a:srgbClr val="C6C5C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4532"/>
            <a:ext cx="658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E785B"/>
                </a:solidFill>
              </a:rPr>
              <a:t>Deployment Strategies: </a:t>
            </a:r>
            <a:r>
              <a:rPr sz="2400" spc="-5" dirty="0">
                <a:solidFill>
                  <a:srgbClr val="556578"/>
                </a:solidFill>
              </a:rPr>
              <a:t>Blue/Green</a:t>
            </a:r>
            <a:r>
              <a:rPr sz="2400" spc="-45" dirty="0">
                <a:solidFill>
                  <a:srgbClr val="556578"/>
                </a:solidFill>
              </a:rPr>
              <a:t> </a:t>
            </a:r>
            <a:r>
              <a:rPr sz="2400" spc="-5" dirty="0">
                <a:solidFill>
                  <a:srgbClr val="556578"/>
                </a:solidFill>
              </a:rPr>
              <a:t>(example)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592950" y="813250"/>
            <a:ext cx="5223813" cy="366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8662" y="863250"/>
            <a:ext cx="3623945" cy="4015104"/>
          </a:xfrm>
          <a:custGeom>
            <a:avLst/>
            <a:gdLst/>
            <a:ahLst/>
            <a:cxnLst/>
            <a:rect l="l" t="t" r="r" b="b"/>
            <a:pathLst>
              <a:path w="3623945" h="4015104">
                <a:moveTo>
                  <a:pt x="0" y="603912"/>
                </a:moveTo>
                <a:lnTo>
                  <a:pt x="1816" y="556716"/>
                </a:lnTo>
                <a:lnTo>
                  <a:pt x="7178" y="510514"/>
                </a:lnTo>
                <a:lnTo>
                  <a:pt x="15949" y="465440"/>
                </a:lnTo>
                <a:lnTo>
                  <a:pt x="27997" y="421628"/>
                </a:lnTo>
                <a:lnTo>
                  <a:pt x="43186" y="379212"/>
                </a:lnTo>
                <a:lnTo>
                  <a:pt x="61382" y="338326"/>
                </a:lnTo>
                <a:lnTo>
                  <a:pt x="82451" y="299106"/>
                </a:lnTo>
                <a:lnTo>
                  <a:pt x="106259" y="261684"/>
                </a:lnTo>
                <a:lnTo>
                  <a:pt x="132672" y="226195"/>
                </a:lnTo>
                <a:lnTo>
                  <a:pt x="161555" y="192774"/>
                </a:lnTo>
                <a:lnTo>
                  <a:pt x="192775" y="161555"/>
                </a:lnTo>
                <a:lnTo>
                  <a:pt x="226195" y="132672"/>
                </a:lnTo>
                <a:lnTo>
                  <a:pt x="261684" y="106259"/>
                </a:lnTo>
                <a:lnTo>
                  <a:pt x="299106" y="82451"/>
                </a:lnTo>
                <a:lnTo>
                  <a:pt x="338326" y="61382"/>
                </a:lnTo>
                <a:lnTo>
                  <a:pt x="379212" y="43186"/>
                </a:lnTo>
                <a:lnTo>
                  <a:pt x="421628" y="27997"/>
                </a:lnTo>
                <a:lnTo>
                  <a:pt x="465440" y="15949"/>
                </a:lnTo>
                <a:lnTo>
                  <a:pt x="510514" y="7178"/>
                </a:lnTo>
                <a:lnTo>
                  <a:pt x="556716" y="1816"/>
                </a:lnTo>
                <a:lnTo>
                  <a:pt x="603912" y="0"/>
                </a:lnTo>
                <a:lnTo>
                  <a:pt x="3019487" y="0"/>
                </a:lnTo>
                <a:lnTo>
                  <a:pt x="3067307" y="1894"/>
                </a:lnTo>
                <a:lnTo>
                  <a:pt x="3114530" y="7523"/>
                </a:lnTo>
                <a:lnTo>
                  <a:pt x="3160955" y="16801"/>
                </a:lnTo>
                <a:lnTo>
                  <a:pt x="3206377" y="29644"/>
                </a:lnTo>
                <a:lnTo>
                  <a:pt x="3250595" y="45970"/>
                </a:lnTo>
                <a:lnTo>
                  <a:pt x="3293405" y="65692"/>
                </a:lnTo>
                <a:lnTo>
                  <a:pt x="3334605" y="88729"/>
                </a:lnTo>
                <a:lnTo>
                  <a:pt x="3373993" y="114995"/>
                </a:lnTo>
                <a:lnTo>
                  <a:pt x="3411364" y="144407"/>
                </a:lnTo>
                <a:lnTo>
                  <a:pt x="3446518" y="176881"/>
                </a:lnTo>
                <a:lnTo>
                  <a:pt x="3478992" y="212035"/>
                </a:lnTo>
                <a:lnTo>
                  <a:pt x="3508404" y="249406"/>
                </a:lnTo>
                <a:lnTo>
                  <a:pt x="3534670" y="288794"/>
                </a:lnTo>
                <a:lnTo>
                  <a:pt x="3557707" y="329994"/>
                </a:lnTo>
                <a:lnTo>
                  <a:pt x="3577430" y="372804"/>
                </a:lnTo>
                <a:lnTo>
                  <a:pt x="3593755" y="417022"/>
                </a:lnTo>
                <a:lnTo>
                  <a:pt x="3606599" y="462444"/>
                </a:lnTo>
                <a:lnTo>
                  <a:pt x="3615877" y="508869"/>
                </a:lnTo>
                <a:lnTo>
                  <a:pt x="3621505" y="556092"/>
                </a:lnTo>
                <a:lnTo>
                  <a:pt x="3623400" y="603912"/>
                </a:lnTo>
                <a:lnTo>
                  <a:pt x="3623400" y="3410987"/>
                </a:lnTo>
                <a:lnTo>
                  <a:pt x="3621583" y="3458183"/>
                </a:lnTo>
                <a:lnTo>
                  <a:pt x="3616222" y="3504385"/>
                </a:lnTo>
                <a:lnTo>
                  <a:pt x="3607450" y="3549459"/>
                </a:lnTo>
                <a:lnTo>
                  <a:pt x="3595403" y="3593271"/>
                </a:lnTo>
                <a:lnTo>
                  <a:pt x="3580214" y="3635687"/>
                </a:lnTo>
                <a:lnTo>
                  <a:pt x="3562017" y="3676573"/>
                </a:lnTo>
                <a:lnTo>
                  <a:pt x="3540948" y="3715793"/>
                </a:lnTo>
                <a:lnTo>
                  <a:pt x="3517140" y="3753215"/>
                </a:lnTo>
                <a:lnTo>
                  <a:pt x="3490727" y="3788704"/>
                </a:lnTo>
                <a:lnTo>
                  <a:pt x="3461844" y="3822125"/>
                </a:lnTo>
                <a:lnTo>
                  <a:pt x="3430625" y="3853344"/>
                </a:lnTo>
                <a:lnTo>
                  <a:pt x="3397204" y="3882227"/>
                </a:lnTo>
                <a:lnTo>
                  <a:pt x="3361715" y="3908640"/>
                </a:lnTo>
                <a:lnTo>
                  <a:pt x="3324294" y="3932448"/>
                </a:lnTo>
                <a:lnTo>
                  <a:pt x="3285073" y="3953517"/>
                </a:lnTo>
                <a:lnTo>
                  <a:pt x="3244187" y="3971713"/>
                </a:lnTo>
                <a:lnTo>
                  <a:pt x="3201771" y="3986902"/>
                </a:lnTo>
                <a:lnTo>
                  <a:pt x="3157959" y="3998950"/>
                </a:lnTo>
                <a:lnTo>
                  <a:pt x="3112885" y="4007721"/>
                </a:lnTo>
                <a:lnTo>
                  <a:pt x="3066683" y="4013083"/>
                </a:lnTo>
                <a:lnTo>
                  <a:pt x="3019487" y="4014899"/>
                </a:lnTo>
                <a:lnTo>
                  <a:pt x="603912" y="4014899"/>
                </a:lnTo>
                <a:lnTo>
                  <a:pt x="556716" y="4013083"/>
                </a:lnTo>
                <a:lnTo>
                  <a:pt x="510514" y="4007721"/>
                </a:lnTo>
                <a:lnTo>
                  <a:pt x="465440" y="3998950"/>
                </a:lnTo>
                <a:lnTo>
                  <a:pt x="421628" y="3986902"/>
                </a:lnTo>
                <a:lnTo>
                  <a:pt x="379212" y="3971713"/>
                </a:lnTo>
                <a:lnTo>
                  <a:pt x="338326" y="3953517"/>
                </a:lnTo>
                <a:lnTo>
                  <a:pt x="299106" y="3932448"/>
                </a:lnTo>
                <a:lnTo>
                  <a:pt x="261684" y="3908640"/>
                </a:lnTo>
                <a:lnTo>
                  <a:pt x="226195" y="3882227"/>
                </a:lnTo>
                <a:lnTo>
                  <a:pt x="192775" y="3853344"/>
                </a:lnTo>
                <a:lnTo>
                  <a:pt x="161555" y="3822125"/>
                </a:lnTo>
                <a:lnTo>
                  <a:pt x="132672" y="3788704"/>
                </a:lnTo>
                <a:lnTo>
                  <a:pt x="106259" y="3753215"/>
                </a:lnTo>
                <a:lnTo>
                  <a:pt x="82451" y="3715793"/>
                </a:lnTo>
                <a:lnTo>
                  <a:pt x="61382" y="3676573"/>
                </a:lnTo>
                <a:lnTo>
                  <a:pt x="43186" y="3635687"/>
                </a:lnTo>
                <a:lnTo>
                  <a:pt x="27997" y="3593271"/>
                </a:lnTo>
                <a:lnTo>
                  <a:pt x="15949" y="3549459"/>
                </a:lnTo>
                <a:lnTo>
                  <a:pt x="7178" y="3504385"/>
                </a:lnTo>
                <a:lnTo>
                  <a:pt x="1816" y="3458183"/>
                </a:lnTo>
                <a:lnTo>
                  <a:pt x="0" y="3410987"/>
                </a:lnTo>
                <a:lnTo>
                  <a:pt x="0" y="603912"/>
                </a:lnTo>
                <a:close/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K8s cluster on</a:t>
            </a:r>
            <a:r>
              <a:rPr sz="2800" u="dashLong" spc="-8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Local	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320000" y="1811650"/>
            <a:ext cx="469900" cy="450850"/>
          </a:xfrm>
          <a:custGeom>
            <a:avLst/>
            <a:gdLst/>
            <a:ahLst/>
            <a:cxnLst/>
            <a:rect l="l" t="t" r="r" b="b"/>
            <a:pathLst>
              <a:path w="469900" h="450850">
                <a:moveTo>
                  <a:pt x="234749" y="450299"/>
                </a:moveTo>
                <a:lnTo>
                  <a:pt x="187439" y="445725"/>
                </a:lnTo>
                <a:lnTo>
                  <a:pt x="143374" y="432606"/>
                </a:lnTo>
                <a:lnTo>
                  <a:pt x="103499" y="411847"/>
                </a:lnTo>
                <a:lnTo>
                  <a:pt x="68756" y="384355"/>
                </a:lnTo>
                <a:lnTo>
                  <a:pt x="40091" y="351033"/>
                </a:lnTo>
                <a:lnTo>
                  <a:pt x="18447" y="312788"/>
                </a:lnTo>
                <a:lnTo>
                  <a:pt x="4769" y="270525"/>
                </a:lnTo>
                <a:lnTo>
                  <a:pt x="0" y="225149"/>
                </a:lnTo>
                <a:lnTo>
                  <a:pt x="4769" y="179774"/>
                </a:lnTo>
                <a:lnTo>
                  <a:pt x="18447" y="137511"/>
                </a:lnTo>
                <a:lnTo>
                  <a:pt x="40091" y="99266"/>
                </a:lnTo>
                <a:lnTo>
                  <a:pt x="68756" y="65944"/>
                </a:lnTo>
                <a:lnTo>
                  <a:pt x="103499" y="38452"/>
                </a:lnTo>
                <a:lnTo>
                  <a:pt x="143374" y="17693"/>
                </a:lnTo>
                <a:lnTo>
                  <a:pt x="187439" y="4574"/>
                </a:lnTo>
                <a:lnTo>
                  <a:pt x="234749" y="0"/>
                </a:lnTo>
                <a:lnTo>
                  <a:pt x="280761" y="4366"/>
                </a:lnTo>
                <a:lnTo>
                  <a:pt x="324584" y="17138"/>
                </a:lnTo>
                <a:lnTo>
                  <a:pt x="364989" y="37827"/>
                </a:lnTo>
                <a:lnTo>
                  <a:pt x="400743" y="65944"/>
                </a:lnTo>
                <a:lnTo>
                  <a:pt x="430059" y="100236"/>
                </a:lnTo>
                <a:lnTo>
                  <a:pt x="451630" y="138988"/>
                </a:lnTo>
                <a:lnTo>
                  <a:pt x="464947" y="181020"/>
                </a:lnTo>
                <a:lnTo>
                  <a:pt x="469499" y="225149"/>
                </a:lnTo>
                <a:lnTo>
                  <a:pt x="464730" y="270525"/>
                </a:lnTo>
                <a:lnTo>
                  <a:pt x="451052" y="312788"/>
                </a:lnTo>
                <a:lnTo>
                  <a:pt x="429408" y="351033"/>
                </a:lnTo>
                <a:lnTo>
                  <a:pt x="400743" y="384355"/>
                </a:lnTo>
                <a:lnTo>
                  <a:pt x="366000" y="411847"/>
                </a:lnTo>
                <a:lnTo>
                  <a:pt x="326125" y="432606"/>
                </a:lnTo>
                <a:lnTo>
                  <a:pt x="282060" y="445725"/>
                </a:lnTo>
                <a:lnTo>
                  <a:pt x="234749" y="450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0000" y="1811650"/>
            <a:ext cx="469900" cy="450850"/>
          </a:xfrm>
          <a:custGeom>
            <a:avLst/>
            <a:gdLst/>
            <a:ahLst/>
            <a:cxnLst/>
            <a:rect l="l" t="t" r="r" b="b"/>
            <a:pathLst>
              <a:path w="469900" h="450850">
                <a:moveTo>
                  <a:pt x="0" y="225149"/>
                </a:moveTo>
                <a:lnTo>
                  <a:pt x="4769" y="179774"/>
                </a:lnTo>
                <a:lnTo>
                  <a:pt x="18447" y="137511"/>
                </a:lnTo>
                <a:lnTo>
                  <a:pt x="40091" y="99266"/>
                </a:lnTo>
                <a:lnTo>
                  <a:pt x="68756" y="65944"/>
                </a:lnTo>
                <a:lnTo>
                  <a:pt x="103499" y="38452"/>
                </a:lnTo>
                <a:lnTo>
                  <a:pt x="143374" y="17693"/>
                </a:lnTo>
                <a:lnTo>
                  <a:pt x="187439" y="4574"/>
                </a:lnTo>
                <a:lnTo>
                  <a:pt x="234749" y="0"/>
                </a:lnTo>
                <a:lnTo>
                  <a:pt x="280761" y="4366"/>
                </a:lnTo>
                <a:lnTo>
                  <a:pt x="324584" y="17138"/>
                </a:lnTo>
                <a:lnTo>
                  <a:pt x="364989" y="37827"/>
                </a:lnTo>
                <a:lnTo>
                  <a:pt x="400743" y="65944"/>
                </a:lnTo>
                <a:lnTo>
                  <a:pt x="430059" y="100236"/>
                </a:lnTo>
                <a:lnTo>
                  <a:pt x="451630" y="138988"/>
                </a:lnTo>
                <a:lnTo>
                  <a:pt x="464947" y="181020"/>
                </a:lnTo>
                <a:lnTo>
                  <a:pt x="469499" y="225149"/>
                </a:lnTo>
                <a:lnTo>
                  <a:pt x="464730" y="270525"/>
                </a:lnTo>
                <a:lnTo>
                  <a:pt x="451052" y="312788"/>
                </a:lnTo>
                <a:lnTo>
                  <a:pt x="429408" y="351033"/>
                </a:lnTo>
                <a:lnTo>
                  <a:pt x="400743" y="384355"/>
                </a:lnTo>
                <a:lnTo>
                  <a:pt x="366000" y="411847"/>
                </a:lnTo>
                <a:lnTo>
                  <a:pt x="326125" y="432606"/>
                </a:lnTo>
                <a:lnTo>
                  <a:pt x="282060" y="445725"/>
                </a:lnTo>
                <a:lnTo>
                  <a:pt x="234749" y="450299"/>
                </a:lnTo>
                <a:lnTo>
                  <a:pt x="187439" y="445725"/>
                </a:lnTo>
                <a:lnTo>
                  <a:pt x="143374" y="432606"/>
                </a:lnTo>
                <a:lnTo>
                  <a:pt x="103499" y="411847"/>
                </a:lnTo>
                <a:lnTo>
                  <a:pt x="68756" y="384355"/>
                </a:lnTo>
                <a:lnTo>
                  <a:pt x="40091" y="351033"/>
                </a:lnTo>
                <a:lnTo>
                  <a:pt x="18447" y="312788"/>
                </a:lnTo>
                <a:lnTo>
                  <a:pt x="4769" y="270525"/>
                </a:lnTo>
                <a:lnTo>
                  <a:pt x="0" y="2251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84900" y="1952853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UI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2825" y="2970549"/>
            <a:ext cx="469900" cy="450850"/>
          </a:xfrm>
          <a:custGeom>
            <a:avLst/>
            <a:gdLst/>
            <a:ahLst/>
            <a:cxnLst/>
            <a:rect l="l" t="t" r="r" b="b"/>
            <a:pathLst>
              <a:path w="469900" h="450850">
                <a:moveTo>
                  <a:pt x="234749" y="450299"/>
                </a:moveTo>
                <a:lnTo>
                  <a:pt x="187439" y="445725"/>
                </a:lnTo>
                <a:lnTo>
                  <a:pt x="143374" y="432606"/>
                </a:lnTo>
                <a:lnTo>
                  <a:pt x="103499" y="411847"/>
                </a:lnTo>
                <a:lnTo>
                  <a:pt x="68756" y="384355"/>
                </a:lnTo>
                <a:lnTo>
                  <a:pt x="40091" y="351033"/>
                </a:lnTo>
                <a:lnTo>
                  <a:pt x="18447" y="312788"/>
                </a:lnTo>
                <a:lnTo>
                  <a:pt x="4769" y="270525"/>
                </a:lnTo>
                <a:lnTo>
                  <a:pt x="0" y="225149"/>
                </a:lnTo>
                <a:lnTo>
                  <a:pt x="4769" y="179774"/>
                </a:lnTo>
                <a:lnTo>
                  <a:pt x="18447" y="137511"/>
                </a:lnTo>
                <a:lnTo>
                  <a:pt x="40091" y="99266"/>
                </a:lnTo>
                <a:lnTo>
                  <a:pt x="68756" y="65944"/>
                </a:lnTo>
                <a:lnTo>
                  <a:pt x="103499" y="38452"/>
                </a:lnTo>
                <a:lnTo>
                  <a:pt x="143374" y="17693"/>
                </a:lnTo>
                <a:lnTo>
                  <a:pt x="187439" y="4574"/>
                </a:lnTo>
                <a:lnTo>
                  <a:pt x="234749" y="0"/>
                </a:lnTo>
                <a:lnTo>
                  <a:pt x="280761" y="4366"/>
                </a:lnTo>
                <a:lnTo>
                  <a:pt x="324584" y="17138"/>
                </a:lnTo>
                <a:lnTo>
                  <a:pt x="364989" y="37827"/>
                </a:lnTo>
                <a:lnTo>
                  <a:pt x="400743" y="65944"/>
                </a:lnTo>
                <a:lnTo>
                  <a:pt x="430059" y="100236"/>
                </a:lnTo>
                <a:lnTo>
                  <a:pt x="451630" y="138988"/>
                </a:lnTo>
                <a:lnTo>
                  <a:pt x="464947" y="181020"/>
                </a:lnTo>
                <a:lnTo>
                  <a:pt x="469499" y="225149"/>
                </a:lnTo>
                <a:lnTo>
                  <a:pt x="464730" y="270525"/>
                </a:lnTo>
                <a:lnTo>
                  <a:pt x="451052" y="312788"/>
                </a:lnTo>
                <a:lnTo>
                  <a:pt x="429408" y="351033"/>
                </a:lnTo>
                <a:lnTo>
                  <a:pt x="400743" y="384355"/>
                </a:lnTo>
                <a:lnTo>
                  <a:pt x="366000" y="411847"/>
                </a:lnTo>
                <a:lnTo>
                  <a:pt x="326125" y="432606"/>
                </a:lnTo>
                <a:lnTo>
                  <a:pt x="282060" y="445725"/>
                </a:lnTo>
                <a:lnTo>
                  <a:pt x="234749" y="4502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2825" y="2970550"/>
            <a:ext cx="469900" cy="450850"/>
          </a:xfrm>
          <a:custGeom>
            <a:avLst/>
            <a:gdLst/>
            <a:ahLst/>
            <a:cxnLst/>
            <a:rect l="l" t="t" r="r" b="b"/>
            <a:pathLst>
              <a:path w="469900" h="450850">
                <a:moveTo>
                  <a:pt x="0" y="225149"/>
                </a:moveTo>
                <a:lnTo>
                  <a:pt x="4769" y="179774"/>
                </a:lnTo>
                <a:lnTo>
                  <a:pt x="18447" y="137511"/>
                </a:lnTo>
                <a:lnTo>
                  <a:pt x="40091" y="99266"/>
                </a:lnTo>
                <a:lnTo>
                  <a:pt x="68756" y="65944"/>
                </a:lnTo>
                <a:lnTo>
                  <a:pt x="103499" y="38452"/>
                </a:lnTo>
                <a:lnTo>
                  <a:pt x="143374" y="17693"/>
                </a:lnTo>
                <a:lnTo>
                  <a:pt x="187439" y="4574"/>
                </a:lnTo>
                <a:lnTo>
                  <a:pt x="234749" y="0"/>
                </a:lnTo>
                <a:lnTo>
                  <a:pt x="280761" y="4366"/>
                </a:lnTo>
                <a:lnTo>
                  <a:pt x="324584" y="17138"/>
                </a:lnTo>
                <a:lnTo>
                  <a:pt x="364989" y="37827"/>
                </a:lnTo>
                <a:lnTo>
                  <a:pt x="400743" y="65944"/>
                </a:lnTo>
                <a:lnTo>
                  <a:pt x="430059" y="100236"/>
                </a:lnTo>
                <a:lnTo>
                  <a:pt x="451630" y="138988"/>
                </a:lnTo>
                <a:lnTo>
                  <a:pt x="464947" y="181020"/>
                </a:lnTo>
                <a:lnTo>
                  <a:pt x="469499" y="225149"/>
                </a:lnTo>
                <a:lnTo>
                  <a:pt x="464730" y="270525"/>
                </a:lnTo>
                <a:lnTo>
                  <a:pt x="451052" y="312788"/>
                </a:lnTo>
                <a:lnTo>
                  <a:pt x="429408" y="351033"/>
                </a:lnTo>
                <a:lnTo>
                  <a:pt x="400743" y="384355"/>
                </a:lnTo>
                <a:lnTo>
                  <a:pt x="366000" y="411847"/>
                </a:lnTo>
                <a:lnTo>
                  <a:pt x="326125" y="432606"/>
                </a:lnTo>
                <a:lnTo>
                  <a:pt x="282060" y="445725"/>
                </a:lnTo>
                <a:lnTo>
                  <a:pt x="234749" y="450299"/>
                </a:lnTo>
                <a:lnTo>
                  <a:pt x="187439" y="445725"/>
                </a:lnTo>
                <a:lnTo>
                  <a:pt x="143374" y="432606"/>
                </a:lnTo>
                <a:lnTo>
                  <a:pt x="103499" y="411847"/>
                </a:lnTo>
                <a:lnTo>
                  <a:pt x="68756" y="384355"/>
                </a:lnTo>
                <a:lnTo>
                  <a:pt x="40091" y="351033"/>
                </a:lnTo>
                <a:lnTo>
                  <a:pt x="18447" y="312788"/>
                </a:lnTo>
                <a:lnTo>
                  <a:pt x="4769" y="270525"/>
                </a:lnTo>
                <a:lnTo>
                  <a:pt x="0" y="2251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95743" y="3127056"/>
            <a:ext cx="1638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Arial"/>
                <a:cs typeface="Arial"/>
              </a:rPr>
              <a:t>CLI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6896" y="3423920"/>
            <a:ext cx="44830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56578"/>
                </a:solidFill>
                <a:latin typeface="Arial"/>
                <a:cs typeface="Arial"/>
              </a:rPr>
              <a:t>Kubectl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6473" y="1199810"/>
            <a:ext cx="241293" cy="166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5649" y="1455749"/>
            <a:ext cx="1197610" cy="2880360"/>
          </a:xfrm>
          <a:custGeom>
            <a:avLst/>
            <a:gdLst/>
            <a:ahLst/>
            <a:cxnLst/>
            <a:rect l="l" t="t" r="r" b="b"/>
            <a:pathLst>
              <a:path w="1197610" h="2880360">
                <a:moveTo>
                  <a:pt x="997745" y="2880299"/>
                </a:moveTo>
                <a:lnTo>
                  <a:pt x="199553" y="2880299"/>
                </a:lnTo>
                <a:lnTo>
                  <a:pt x="153798" y="2875029"/>
                </a:lnTo>
                <a:lnTo>
                  <a:pt x="111795" y="2860017"/>
                </a:lnTo>
                <a:lnTo>
                  <a:pt x="74743" y="2836460"/>
                </a:lnTo>
                <a:lnTo>
                  <a:pt x="43839" y="2805556"/>
                </a:lnTo>
                <a:lnTo>
                  <a:pt x="20282" y="2768504"/>
                </a:lnTo>
                <a:lnTo>
                  <a:pt x="5270" y="2726501"/>
                </a:lnTo>
                <a:lnTo>
                  <a:pt x="0" y="2680745"/>
                </a:lnTo>
                <a:lnTo>
                  <a:pt x="0" y="199553"/>
                </a:lnTo>
                <a:lnTo>
                  <a:pt x="5270" y="153798"/>
                </a:lnTo>
                <a:lnTo>
                  <a:pt x="20282" y="111795"/>
                </a:lnTo>
                <a:lnTo>
                  <a:pt x="43839" y="74743"/>
                </a:lnTo>
                <a:lnTo>
                  <a:pt x="74743" y="43839"/>
                </a:lnTo>
                <a:lnTo>
                  <a:pt x="111795" y="20282"/>
                </a:lnTo>
                <a:lnTo>
                  <a:pt x="153798" y="5270"/>
                </a:lnTo>
                <a:lnTo>
                  <a:pt x="199553" y="0"/>
                </a:lnTo>
                <a:lnTo>
                  <a:pt x="997745" y="0"/>
                </a:lnTo>
                <a:lnTo>
                  <a:pt x="1036858" y="3869"/>
                </a:lnTo>
                <a:lnTo>
                  <a:pt x="1074111" y="15190"/>
                </a:lnTo>
                <a:lnTo>
                  <a:pt x="1108458" y="33527"/>
                </a:lnTo>
                <a:lnTo>
                  <a:pt x="1138851" y="58447"/>
                </a:lnTo>
                <a:lnTo>
                  <a:pt x="1163772" y="88841"/>
                </a:lnTo>
                <a:lnTo>
                  <a:pt x="1182109" y="123188"/>
                </a:lnTo>
                <a:lnTo>
                  <a:pt x="1193430" y="160441"/>
                </a:lnTo>
                <a:lnTo>
                  <a:pt x="1197299" y="199553"/>
                </a:lnTo>
                <a:lnTo>
                  <a:pt x="1197299" y="2680745"/>
                </a:lnTo>
                <a:lnTo>
                  <a:pt x="1192029" y="2726501"/>
                </a:lnTo>
                <a:lnTo>
                  <a:pt x="1177017" y="2768504"/>
                </a:lnTo>
                <a:lnTo>
                  <a:pt x="1153460" y="2805556"/>
                </a:lnTo>
                <a:lnTo>
                  <a:pt x="1122556" y="2836460"/>
                </a:lnTo>
                <a:lnTo>
                  <a:pt x="1085504" y="2860017"/>
                </a:lnTo>
                <a:lnTo>
                  <a:pt x="1043501" y="2875029"/>
                </a:lnTo>
                <a:lnTo>
                  <a:pt x="997745" y="2880299"/>
                </a:lnTo>
                <a:close/>
              </a:path>
            </a:pathLst>
          </a:custGeom>
          <a:solidFill>
            <a:srgbClr val="C6C5C5">
              <a:alpha val="72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5649" y="1455749"/>
            <a:ext cx="1197610" cy="2880360"/>
          </a:xfrm>
          <a:custGeom>
            <a:avLst/>
            <a:gdLst/>
            <a:ahLst/>
            <a:cxnLst/>
            <a:rect l="l" t="t" r="r" b="b"/>
            <a:pathLst>
              <a:path w="1197610" h="2880360">
                <a:moveTo>
                  <a:pt x="0" y="199553"/>
                </a:moveTo>
                <a:lnTo>
                  <a:pt x="5270" y="153798"/>
                </a:lnTo>
                <a:lnTo>
                  <a:pt x="20282" y="111795"/>
                </a:lnTo>
                <a:lnTo>
                  <a:pt x="43839" y="74743"/>
                </a:lnTo>
                <a:lnTo>
                  <a:pt x="74743" y="43839"/>
                </a:lnTo>
                <a:lnTo>
                  <a:pt x="111795" y="20282"/>
                </a:lnTo>
                <a:lnTo>
                  <a:pt x="153798" y="5270"/>
                </a:lnTo>
                <a:lnTo>
                  <a:pt x="199553" y="0"/>
                </a:lnTo>
                <a:lnTo>
                  <a:pt x="997745" y="0"/>
                </a:lnTo>
                <a:lnTo>
                  <a:pt x="1036858" y="3869"/>
                </a:lnTo>
                <a:lnTo>
                  <a:pt x="1074111" y="15190"/>
                </a:lnTo>
                <a:lnTo>
                  <a:pt x="1108458" y="33527"/>
                </a:lnTo>
                <a:lnTo>
                  <a:pt x="1138851" y="58447"/>
                </a:lnTo>
                <a:lnTo>
                  <a:pt x="1163772" y="88841"/>
                </a:lnTo>
                <a:lnTo>
                  <a:pt x="1182109" y="123188"/>
                </a:lnTo>
                <a:lnTo>
                  <a:pt x="1193430" y="160441"/>
                </a:lnTo>
                <a:lnTo>
                  <a:pt x="1197299" y="199553"/>
                </a:lnTo>
                <a:lnTo>
                  <a:pt x="1197299" y="2680745"/>
                </a:lnTo>
                <a:lnTo>
                  <a:pt x="1192029" y="2726501"/>
                </a:lnTo>
                <a:lnTo>
                  <a:pt x="1177017" y="2768504"/>
                </a:lnTo>
                <a:lnTo>
                  <a:pt x="1153460" y="2805556"/>
                </a:lnTo>
                <a:lnTo>
                  <a:pt x="1122556" y="2836460"/>
                </a:lnTo>
                <a:lnTo>
                  <a:pt x="1085504" y="2860017"/>
                </a:lnTo>
                <a:lnTo>
                  <a:pt x="1043501" y="2875029"/>
                </a:lnTo>
                <a:lnTo>
                  <a:pt x="997745" y="2880299"/>
                </a:lnTo>
                <a:lnTo>
                  <a:pt x="199553" y="2880299"/>
                </a:lnTo>
                <a:lnTo>
                  <a:pt x="153798" y="2875029"/>
                </a:lnTo>
                <a:lnTo>
                  <a:pt x="111795" y="2860017"/>
                </a:lnTo>
                <a:lnTo>
                  <a:pt x="74743" y="2836460"/>
                </a:lnTo>
                <a:lnTo>
                  <a:pt x="43839" y="2805556"/>
                </a:lnTo>
                <a:lnTo>
                  <a:pt x="20282" y="2768504"/>
                </a:lnTo>
                <a:lnTo>
                  <a:pt x="5270" y="2726501"/>
                </a:lnTo>
                <a:lnTo>
                  <a:pt x="0" y="2680745"/>
                </a:lnTo>
                <a:lnTo>
                  <a:pt x="0" y="199553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9500" y="2036799"/>
            <a:ext cx="709295" cy="507365"/>
          </a:xfrm>
          <a:custGeom>
            <a:avLst/>
            <a:gdLst/>
            <a:ahLst/>
            <a:cxnLst/>
            <a:rect l="l" t="t" r="r" b="b"/>
            <a:pathLst>
              <a:path w="709295" h="507364">
                <a:moveTo>
                  <a:pt x="0" y="0"/>
                </a:moveTo>
                <a:lnTo>
                  <a:pt x="709218" y="507348"/>
                </a:lnTo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9565" y="25313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44309" y="37945"/>
                </a:moveTo>
                <a:lnTo>
                  <a:pt x="0" y="25591"/>
                </a:lnTo>
                <a:lnTo>
                  <a:pt x="18306" y="0"/>
                </a:lnTo>
                <a:lnTo>
                  <a:pt x="44309" y="37945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9565" y="2531353"/>
            <a:ext cx="44450" cy="38100"/>
          </a:xfrm>
          <a:custGeom>
            <a:avLst/>
            <a:gdLst/>
            <a:ahLst/>
            <a:cxnLst/>
            <a:rect l="l" t="t" r="r" b="b"/>
            <a:pathLst>
              <a:path w="44450" h="38100">
                <a:moveTo>
                  <a:pt x="0" y="25591"/>
                </a:moveTo>
                <a:lnTo>
                  <a:pt x="44309" y="37945"/>
                </a:lnTo>
                <a:lnTo>
                  <a:pt x="18306" y="0"/>
                </a:lnTo>
                <a:lnTo>
                  <a:pt x="0" y="25591"/>
                </a:lnTo>
                <a:close/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5549" y="2920812"/>
            <a:ext cx="629285" cy="304800"/>
          </a:xfrm>
          <a:custGeom>
            <a:avLst/>
            <a:gdLst/>
            <a:ahLst/>
            <a:cxnLst/>
            <a:rect l="l" t="t" r="r" b="b"/>
            <a:pathLst>
              <a:path w="629285" h="304800">
                <a:moveTo>
                  <a:pt x="0" y="304487"/>
                </a:moveTo>
                <a:lnTo>
                  <a:pt x="628665" y="0"/>
                </a:lnTo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7357" y="2901969"/>
            <a:ext cx="46355" cy="33020"/>
          </a:xfrm>
          <a:custGeom>
            <a:avLst/>
            <a:gdLst/>
            <a:ahLst/>
            <a:cxnLst/>
            <a:rect l="l" t="t" r="r" b="b"/>
            <a:pathLst>
              <a:path w="46354" h="33019">
                <a:moveTo>
                  <a:pt x="13715" y="33001"/>
                </a:moveTo>
                <a:lnTo>
                  <a:pt x="0" y="4682"/>
                </a:lnTo>
                <a:lnTo>
                  <a:pt x="45760" y="0"/>
                </a:lnTo>
                <a:lnTo>
                  <a:pt x="13715" y="33001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7357" y="2901969"/>
            <a:ext cx="46355" cy="33020"/>
          </a:xfrm>
          <a:custGeom>
            <a:avLst/>
            <a:gdLst/>
            <a:ahLst/>
            <a:cxnLst/>
            <a:rect l="l" t="t" r="r" b="b"/>
            <a:pathLst>
              <a:path w="46354" h="33019">
                <a:moveTo>
                  <a:pt x="13715" y="33001"/>
                </a:moveTo>
                <a:lnTo>
                  <a:pt x="45760" y="0"/>
                </a:lnTo>
                <a:lnTo>
                  <a:pt x="0" y="4682"/>
                </a:lnTo>
                <a:lnTo>
                  <a:pt x="13715" y="33001"/>
                </a:lnTo>
                <a:close/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2950" y="2895899"/>
            <a:ext cx="336550" cy="8255"/>
          </a:xfrm>
          <a:custGeom>
            <a:avLst/>
            <a:gdLst/>
            <a:ahLst/>
            <a:cxnLst/>
            <a:rect l="l" t="t" r="r" b="b"/>
            <a:pathLst>
              <a:path w="336550" h="8255">
                <a:moveTo>
                  <a:pt x="0" y="0"/>
                </a:moveTo>
                <a:lnTo>
                  <a:pt x="336167" y="8205"/>
                </a:lnTo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78733" y="288837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56"/>
                </a:moveTo>
                <a:lnTo>
                  <a:pt x="767" y="0"/>
                </a:lnTo>
                <a:lnTo>
                  <a:pt x="43596" y="16782"/>
                </a:lnTo>
                <a:lnTo>
                  <a:pt x="0" y="3145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8733" y="288837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56"/>
                </a:moveTo>
                <a:lnTo>
                  <a:pt x="43596" y="16782"/>
                </a:lnTo>
                <a:lnTo>
                  <a:pt x="767" y="0"/>
                </a:lnTo>
                <a:lnTo>
                  <a:pt x="0" y="31456"/>
                </a:lnTo>
                <a:close/>
              </a:path>
            </a:pathLst>
          </a:custGeom>
          <a:ln w="9524">
            <a:solidFill>
              <a:srgbClr val="C8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01680" y="1067870"/>
            <a:ext cx="219265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0"/>
              </a:spcBef>
            </a:pPr>
            <a:r>
              <a:rPr sz="1000" b="1" dirty="0">
                <a:solidFill>
                  <a:srgbClr val="556578"/>
                </a:solidFill>
                <a:latin typeface="Arial"/>
                <a:cs typeface="Arial"/>
              </a:rPr>
              <a:t>Minikube</a:t>
            </a:r>
            <a:endParaRPr sz="1000">
              <a:latin typeface="Arial"/>
              <a:cs typeface="Arial"/>
            </a:endParaRPr>
          </a:p>
          <a:p>
            <a:pPr marL="1264920">
              <a:lnSpc>
                <a:spcPts val="1415"/>
              </a:lnSpc>
            </a:pPr>
            <a:r>
              <a:rPr sz="1200" b="1" dirty="0">
                <a:solidFill>
                  <a:srgbClr val="556578"/>
                </a:solidFill>
                <a:latin typeface="Arial"/>
                <a:cs typeface="Arial"/>
              </a:rPr>
              <a:t>Master</a:t>
            </a:r>
            <a:r>
              <a:rPr sz="1200" b="1" spc="-8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9021" y="1673929"/>
            <a:ext cx="777875" cy="450850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9021" y="2265332"/>
            <a:ext cx="777875" cy="450850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Scheduler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9021" y="2856734"/>
            <a:ext cx="777875" cy="450850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37795" marR="106045" indent="-24765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Controller 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8822" y="3481120"/>
            <a:ext cx="777875" cy="450850"/>
          </a:xfrm>
          <a:prstGeom prst="rect">
            <a:avLst/>
          </a:prstGeom>
          <a:solidFill>
            <a:srgbClr val="556578"/>
          </a:solidFill>
          <a:ln w="9524">
            <a:solidFill>
              <a:srgbClr val="59595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etcd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36324" y="1826324"/>
            <a:ext cx="1611630" cy="2159000"/>
          </a:xfrm>
          <a:custGeom>
            <a:avLst/>
            <a:gdLst/>
            <a:ahLst/>
            <a:cxnLst/>
            <a:rect l="l" t="t" r="r" b="b"/>
            <a:pathLst>
              <a:path w="1611629" h="2159000">
                <a:moveTo>
                  <a:pt x="0" y="268605"/>
                </a:moveTo>
                <a:lnTo>
                  <a:pt x="4327" y="220323"/>
                </a:lnTo>
                <a:lnTo>
                  <a:pt x="16804" y="174880"/>
                </a:lnTo>
                <a:lnTo>
                  <a:pt x="36672" y="133035"/>
                </a:lnTo>
                <a:lnTo>
                  <a:pt x="63172" y="95546"/>
                </a:lnTo>
                <a:lnTo>
                  <a:pt x="95546" y="63172"/>
                </a:lnTo>
                <a:lnTo>
                  <a:pt x="133035" y="36672"/>
                </a:lnTo>
                <a:lnTo>
                  <a:pt x="174880" y="16804"/>
                </a:lnTo>
                <a:lnTo>
                  <a:pt x="220323" y="4327"/>
                </a:lnTo>
                <a:lnTo>
                  <a:pt x="268605" y="0"/>
                </a:lnTo>
                <a:lnTo>
                  <a:pt x="1342994" y="0"/>
                </a:lnTo>
                <a:lnTo>
                  <a:pt x="1395641" y="5208"/>
                </a:lnTo>
                <a:lnTo>
                  <a:pt x="1445785" y="20446"/>
                </a:lnTo>
                <a:lnTo>
                  <a:pt x="1492017" y="45128"/>
                </a:lnTo>
                <a:lnTo>
                  <a:pt x="1532927" y="78672"/>
                </a:lnTo>
                <a:lnTo>
                  <a:pt x="1566471" y="119582"/>
                </a:lnTo>
                <a:lnTo>
                  <a:pt x="1591153" y="165814"/>
                </a:lnTo>
                <a:lnTo>
                  <a:pt x="1606391" y="215958"/>
                </a:lnTo>
                <a:lnTo>
                  <a:pt x="1611599" y="268605"/>
                </a:lnTo>
                <a:lnTo>
                  <a:pt x="1611599" y="1889894"/>
                </a:lnTo>
                <a:lnTo>
                  <a:pt x="1607272" y="1938176"/>
                </a:lnTo>
                <a:lnTo>
                  <a:pt x="1594795" y="1983619"/>
                </a:lnTo>
                <a:lnTo>
                  <a:pt x="1574927" y="2025464"/>
                </a:lnTo>
                <a:lnTo>
                  <a:pt x="1548427" y="2062953"/>
                </a:lnTo>
                <a:lnTo>
                  <a:pt x="1516053" y="2095327"/>
                </a:lnTo>
                <a:lnTo>
                  <a:pt x="1478564" y="2121827"/>
                </a:lnTo>
                <a:lnTo>
                  <a:pt x="1436719" y="2141695"/>
                </a:lnTo>
                <a:lnTo>
                  <a:pt x="1391276" y="2154172"/>
                </a:lnTo>
                <a:lnTo>
                  <a:pt x="1342994" y="2158499"/>
                </a:lnTo>
                <a:lnTo>
                  <a:pt x="268605" y="2158499"/>
                </a:lnTo>
                <a:lnTo>
                  <a:pt x="220323" y="2154172"/>
                </a:lnTo>
                <a:lnTo>
                  <a:pt x="174880" y="2141695"/>
                </a:lnTo>
                <a:lnTo>
                  <a:pt x="133035" y="2121827"/>
                </a:lnTo>
                <a:lnTo>
                  <a:pt x="95546" y="2095327"/>
                </a:lnTo>
                <a:lnTo>
                  <a:pt x="63172" y="2062953"/>
                </a:lnTo>
                <a:lnTo>
                  <a:pt x="36672" y="2025464"/>
                </a:lnTo>
                <a:lnTo>
                  <a:pt x="16804" y="1983619"/>
                </a:lnTo>
                <a:lnTo>
                  <a:pt x="4327" y="1938176"/>
                </a:lnTo>
                <a:lnTo>
                  <a:pt x="0" y="1889894"/>
                </a:lnTo>
                <a:lnTo>
                  <a:pt x="0" y="26860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78067" y="1570354"/>
            <a:ext cx="904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Single</a:t>
            </a:r>
            <a:r>
              <a:rPr sz="1200" b="1" spc="-7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56578"/>
                </a:solidFill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32121" y="2326979"/>
            <a:ext cx="339090" cy="615950"/>
          </a:xfrm>
          <a:custGeom>
            <a:avLst/>
            <a:gdLst/>
            <a:ahLst/>
            <a:cxnLst/>
            <a:rect l="l" t="t" r="r" b="b"/>
            <a:pathLst>
              <a:path w="339089" h="615950">
                <a:moveTo>
                  <a:pt x="282498" y="615599"/>
                </a:moveTo>
                <a:lnTo>
                  <a:pt x="56500" y="615599"/>
                </a:lnTo>
                <a:lnTo>
                  <a:pt x="34508" y="611159"/>
                </a:lnTo>
                <a:lnTo>
                  <a:pt x="16548" y="599051"/>
                </a:lnTo>
                <a:lnTo>
                  <a:pt x="4440" y="581091"/>
                </a:lnTo>
                <a:lnTo>
                  <a:pt x="0" y="559098"/>
                </a:lnTo>
                <a:lnTo>
                  <a:pt x="0" y="56501"/>
                </a:lnTo>
                <a:lnTo>
                  <a:pt x="4440" y="34508"/>
                </a:lnTo>
                <a:lnTo>
                  <a:pt x="16548" y="16548"/>
                </a:lnTo>
                <a:lnTo>
                  <a:pt x="34508" y="4440"/>
                </a:lnTo>
                <a:lnTo>
                  <a:pt x="56500" y="0"/>
                </a:lnTo>
                <a:lnTo>
                  <a:pt x="282498" y="0"/>
                </a:lnTo>
                <a:lnTo>
                  <a:pt x="322451" y="16548"/>
                </a:lnTo>
                <a:lnTo>
                  <a:pt x="338999" y="56501"/>
                </a:lnTo>
                <a:lnTo>
                  <a:pt x="338999" y="559098"/>
                </a:lnTo>
                <a:lnTo>
                  <a:pt x="334559" y="581091"/>
                </a:lnTo>
                <a:lnTo>
                  <a:pt x="322451" y="599051"/>
                </a:lnTo>
                <a:lnTo>
                  <a:pt x="304491" y="611159"/>
                </a:lnTo>
                <a:lnTo>
                  <a:pt x="282498" y="615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32121" y="2326979"/>
            <a:ext cx="339090" cy="615950"/>
          </a:xfrm>
          <a:custGeom>
            <a:avLst/>
            <a:gdLst/>
            <a:ahLst/>
            <a:cxnLst/>
            <a:rect l="l" t="t" r="r" b="b"/>
            <a:pathLst>
              <a:path w="339089" h="615950">
                <a:moveTo>
                  <a:pt x="0" y="56501"/>
                </a:moveTo>
                <a:lnTo>
                  <a:pt x="4440" y="34508"/>
                </a:lnTo>
                <a:lnTo>
                  <a:pt x="16548" y="16548"/>
                </a:lnTo>
                <a:lnTo>
                  <a:pt x="34508" y="4440"/>
                </a:lnTo>
                <a:lnTo>
                  <a:pt x="56500" y="0"/>
                </a:lnTo>
                <a:lnTo>
                  <a:pt x="282498" y="0"/>
                </a:lnTo>
                <a:lnTo>
                  <a:pt x="322450" y="16548"/>
                </a:lnTo>
                <a:lnTo>
                  <a:pt x="338999" y="56501"/>
                </a:lnTo>
                <a:lnTo>
                  <a:pt x="338999" y="559098"/>
                </a:lnTo>
                <a:lnTo>
                  <a:pt x="334559" y="581091"/>
                </a:lnTo>
                <a:lnTo>
                  <a:pt x="322451" y="599051"/>
                </a:lnTo>
                <a:lnTo>
                  <a:pt x="304491" y="611159"/>
                </a:lnTo>
                <a:lnTo>
                  <a:pt x="282498" y="615599"/>
                </a:lnTo>
                <a:lnTo>
                  <a:pt x="56500" y="615599"/>
                </a:lnTo>
                <a:lnTo>
                  <a:pt x="34508" y="611159"/>
                </a:lnTo>
                <a:lnTo>
                  <a:pt x="16548" y="599051"/>
                </a:lnTo>
                <a:lnTo>
                  <a:pt x="4440" y="581091"/>
                </a:lnTo>
                <a:lnTo>
                  <a:pt x="0" y="559098"/>
                </a:lnTo>
                <a:lnTo>
                  <a:pt x="0" y="5650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61236" y="2315735"/>
            <a:ext cx="339090" cy="615950"/>
          </a:xfrm>
          <a:custGeom>
            <a:avLst/>
            <a:gdLst/>
            <a:ahLst/>
            <a:cxnLst/>
            <a:rect l="l" t="t" r="r" b="b"/>
            <a:pathLst>
              <a:path w="339089" h="615950">
                <a:moveTo>
                  <a:pt x="282498" y="615599"/>
                </a:moveTo>
                <a:lnTo>
                  <a:pt x="56501" y="615599"/>
                </a:lnTo>
                <a:lnTo>
                  <a:pt x="34508" y="611159"/>
                </a:lnTo>
                <a:lnTo>
                  <a:pt x="16548" y="599051"/>
                </a:lnTo>
                <a:lnTo>
                  <a:pt x="4440" y="581091"/>
                </a:lnTo>
                <a:lnTo>
                  <a:pt x="0" y="559098"/>
                </a:lnTo>
                <a:lnTo>
                  <a:pt x="0" y="56500"/>
                </a:lnTo>
                <a:lnTo>
                  <a:pt x="4440" y="34508"/>
                </a:lnTo>
                <a:lnTo>
                  <a:pt x="16548" y="16548"/>
                </a:lnTo>
                <a:lnTo>
                  <a:pt x="34508" y="4440"/>
                </a:lnTo>
                <a:lnTo>
                  <a:pt x="56501" y="0"/>
                </a:lnTo>
                <a:lnTo>
                  <a:pt x="282498" y="0"/>
                </a:lnTo>
                <a:lnTo>
                  <a:pt x="322451" y="16548"/>
                </a:lnTo>
                <a:lnTo>
                  <a:pt x="338999" y="56500"/>
                </a:lnTo>
                <a:lnTo>
                  <a:pt x="338999" y="559098"/>
                </a:lnTo>
                <a:lnTo>
                  <a:pt x="334559" y="581091"/>
                </a:lnTo>
                <a:lnTo>
                  <a:pt x="322451" y="599051"/>
                </a:lnTo>
                <a:lnTo>
                  <a:pt x="304491" y="611159"/>
                </a:lnTo>
                <a:lnTo>
                  <a:pt x="282498" y="615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61236" y="2315735"/>
            <a:ext cx="339090" cy="615950"/>
          </a:xfrm>
          <a:custGeom>
            <a:avLst/>
            <a:gdLst/>
            <a:ahLst/>
            <a:cxnLst/>
            <a:rect l="l" t="t" r="r" b="b"/>
            <a:pathLst>
              <a:path w="339089" h="615950">
                <a:moveTo>
                  <a:pt x="0" y="56500"/>
                </a:moveTo>
                <a:lnTo>
                  <a:pt x="4440" y="34508"/>
                </a:lnTo>
                <a:lnTo>
                  <a:pt x="16548" y="16548"/>
                </a:lnTo>
                <a:lnTo>
                  <a:pt x="34508" y="4440"/>
                </a:lnTo>
                <a:lnTo>
                  <a:pt x="56501" y="0"/>
                </a:lnTo>
                <a:lnTo>
                  <a:pt x="282498" y="0"/>
                </a:lnTo>
                <a:lnTo>
                  <a:pt x="322451" y="16548"/>
                </a:lnTo>
                <a:lnTo>
                  <a:pt x="338999" y="56500"/>
                </a:lnTo>
                <a:lnTo>
                  <a:pt x="338999" y="559098"/>
                </a:lnTo>
                <a:lnTo>
                  <a:pt x="334559" y="581091"/>
                </a:lnTo>
                <a:lnTo>
                  <a:pt x="322451" y="599051"/>
                </a:lnTo>
                <a:lnTo>
                  <a:pt x="304491" y="611159"/>
                </a:lnTo>
                <a:lnTo>
                  <a:pt x="282498" y="615599"/>
                </a:lnTo>
                <a:lnTo>
                  <a:pt x="56501" y="615599"/>
                </a:lnTo>
                <a:lnTo>
                  <a:pt x="34508" y="611159"/>
                </a:lnTo>
                <a:lnTo>
                  <a:pt x="16548" y="599051"/>
                </a:lnTo>
                <a:lnTo>
                  <a:pt x="4440" y="581091"/>
                </a:lnTo>
                <a:lnTo>
                  <a:pt x="0" y="559098"/>
                </a:lnTo>
                <a:lnTo>
                  <a:pt x="0" y="5650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90351" y="2315735"/>
            <a:ext cx="339090" cy="615950"/>
          </a:xfrm>
          <a:custGeom>
            <a:avLst/>
            <a:gdLst/>
            <a:ahLst/>
            <a:cxnLst/>
            <a:rect l="l" t="t" r="r" b="b"/>
            <a:pathLst>
              <a:path w="339090" h="615950">
                <a:moveTo>
                  <a:pt x="282498" y="615599"/>
                </a:moveTo>
                <a:lnTo>
                  <a:pt x="56500" y="615599"/>
                </a:lnTo>
                <a:lnTo>
                  <a:pt x="34508" y="611159"/>
                </a:lnTo>
                <a:lnTo>
                  <a:pt x="16548" y="599051"/>
                </a:lnTo>
                <a:lnTo>
                  <a:pt x="4440" y="581091"/>
                </a:lnTo>
                <a:lnTo>
                  <a:pt x="0" y="559098"/>
                </a:lnTo>
                <a:lnTo>
                  <a:pt x="0" y="56500"/>
                </a:lnTo>
                <a:lnTo>
                  <a:pt x="4440" y="34508"/>
                </a:lnTo>
                <a:lnTo>
                  <a:pt x="16548" y="16548"/>
                </a:lnTo>
                <a:lnTo>
                  <a:pt x="34508" y="4440"/>
                </a:lnTo>
                <a:lnTo>
                  <a:pt x="56500" y="0"/>
                </a:lnTo>
                <a:lnTo>
                  <a:pt x="282498" y="0"/>
                </a:lnTo>
                <a:lnTo>
                  <a:pt x="322451" y="16548"/>
                </a:lnTo>
                <a:lnTo>
                  <a:pt x="338999" y="56500"/>
                </a:lnTo>
                <a:lnTo>
                  <a:pt x="338999" y="559098"/>
                </a:lnTo>
                <a:lnTo>
                  <a:pt x="334559" y="581091"/>
                </a:lnTo>
                <a:lnTo>
                  <a:pt x="322451" y="599051"/>
                </a:lnTo>
                <a:lnTo>
                  <a:pt x="304491" y="611159"/>
                </a:lnTo>
                <a:lnTo>
                  <a:pt x="282498" y="6155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0351" y="2315735"/>
            <a:ext cx="339090" cy="615950"/>
          </a:xfrm>
          <a:custGeom>
            <a:avLst/>
            <a:gdLst/>
            <a:ahLst/>
            <a:cxnLst/>
            <a:rect l="l" t="t" r="r" b="b"/>
            <a:pathLst>
              <a:path w="339090" h="615950">
                <a:moveTo>
                  <a:pt x="0" y="56500"/>
                </a:moveTo>
                <a:lnTo>
                  <a:pt x="4440" y="34508"/>
                </a:lnTo>
                <a:lnTo>
                  <a:pt x="16548" y="16548"/>
                </a:lnTo>
                <a:lnTo>
                  <a:pt x="34508" y="4440"/>
                </a:lnTo>
                <a:lnTo>
                  <a:pt x="56500" y="0"/>
                </a:lnTo>
                <a:lnTo>
                  <a:pt x="282498" y="0"/>
                </a:lnTo>
                <a:lnTo>
                  <a:pt x="322450" y="16548"/>
                </a:lnTo>
                <a:lnTo>
                  <a:pt x="338999" y="56500"/>
                </a:lnTo>
                <a:lnTo>
                  <a:pt x="338999" y="559098"/>
                </a:lnTo>
                <a:lnTo>
                  <a:pt x="334559" y="581091"/>
                </a:lnTo>
                <a:lnTo>
                  <a:pt x="322451" y="599051"/>
                </a:lnTo>
                <a:lnTo>
                  <a:pt x="304491" y="611159"/>
                </a:lnTo>
                <a:lnTo>
                  <a:pt x="282498" y="615599"/>
                </a:lnTo>
                <a:lnTo>
                  <a:pt x="56500" y="615599"/>
                </a:lnTo>
                <a:lnTo>
                  <a:pt x="34508" y="611159"/>
                </a:lnTo>
                <a:lnTo>
                  <a:pt x="16548" y="599051"/>
                </a:lnTo>
                <a:lnTo>
                  <a:pt x="4440" y="581091"/>
                </a:lnTo>
                <a:lnTo>
                  <a:pt x="0" y="559098"/>
                </a:lnTo>
                <a:lnTo>
                  <a:pt x="0" y="5650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7049" y="3285825"/>
            <a:ext cx="680720" cy="203835"/>
          </a:xfrm>
          <a:custGeom>
            <a:avLst/>
            <a:gdLst/>
            <a:ahLst/>
            <a:cxnLst/>
            <a:rect l="l" t="t" r="r" b="b"/>
            <a:pathLst>
              <a:path w="680720" h="203835">
                <a:moveTo>
                  <a:pt x="646149" y="203699"/>
                </a:moveTo>
                <a:lnTo>
                  <a:pt x="33950" y="203699"/>
                </a:lnTo>
                <a:lnTo>
                  <a:pt x="20735" y="201031"/>
                </a:lnTo>
                <a:lnTo>
                  <a:pt x="9944" y="193755"/>
                </a:lnTo>
                <a:lnTo>
                  <a:pt x="2668" y="182964"/>
                </a:lnTo>
                <a:lnTo>
                  <a:pt x="0" y="169749"/>
                </a:lnTo>
                <a:lnTo>
                  <a:pt x="0" y="33950"/>
                </a:lnTo>
                <a:lnTo>
                  <a:pt x="2668" y="20735"/>
                </a:lnTo>
                <a:lnTo>
                  <a:pt x="9944" y="9943"/>
                </a:lnTo>
                <a:lnTo>
                  <a:pt x="20735" y="2668"/>
                </a:lnTo>
                <a:lnTo>
                  <a:pt x="33950" y="0"/>
                </a:lnTo>
                <a:lnTo>
                  <a:pt x="646149" y="0"/>
                </a:lnTo>
                <a:lnTo>
                  <a:pt x="679441" y="27296"/>
                </a:lnTo>
                <a:lnTo>
                  <a:pt x="680099" y="33950"/>
                </a:lnTo>
                <a:lnTo>
                  <a:pt x="680099" y="169749"/>
                </a:lnTo>
                <a:lnTo>
                  <a:pt x="677432" y="182964"/>
                </a:lnTo>
                <a:lnTo>
                  <a:pt x="670156" y="193755"/>
                </a:lnTo>
                <a:lnTo>
                  <a:pt x="659364" y="201031"/>
                </a:lnTo>
                <a:lnTo>
                  <a:pt x="646149" y="203699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87049" y="3285825"/>
            <a:ext cx="680720" cy="203835"/>
          </a:xfrm>
          <a:custGeom>
            <a:avLst/>
            <a:gdLst/>
            <a:ahLst/>
            <a:cxnLst/>
            <a:rect l="l" t="t" r="r" b="b"/>
            <a:pathLst>
              <a:path w="680720" h="203835">
                <a:moveTo>
                  <a:pt x="0" y="33950"/>
                </a:moveTo>
                <a:lnTo>
                  <a:pt x="2668" y="20735"/>
                </a:lnTo>
                <a:lnTo>
                  <a:pt x="9944" y="9944"/>
                </a:lnTo>
                <a:lnTo>
                  <a:pt x="20735" y="2668"/>
                </a:lnTo>
                <a:lnTo>
                  <a:pt x="33950" y="0"/>
                </a:lnTo>
                <a:lnTo>
                  <a:pt x="646149" y="0"/>
                </a:lnTo>
                <a:lnTo>
                  <a:pt x="679441" y="27296"/>
                </a:lnTo>
                <a:lnTo>
                  <a:pt x="680099" y="33950"/>
                </a:lnTo>
                <a:lnTo>
                  <a:pt x="680099" y="169749"/>
                </a:lnTo>
                <a:lnTo>
                  <a:pt x="677432" y="182964"/>
                </a:lnTo>
                <a:lnTo>
                  <a:pt x="670156" y="193755"/>
                </a:lnTo>
                <a:lnTo>
                  <a:pt x="659364" y="201031"/>
                </a:lnTo>
                <a:lnTo>
                  <a:pt x="646149" y="203699"/>
                </a:lnTo>
                <a:lnTo>
                  <a:pt x="33950" y="203699"/>
                </a:lnTo>
                <a:lnTo>
                  <a:pt x="20735" y="201031"/>
                </a:lnTo>
                <a:lnTo>
                  <a:pt x="9944" y="193755"/>
                </a:lnTo>
                <a:lnTo>
                  <a:pt x="2668" y="182964"/>
                </a:lnTo>
                <a:lnTo>
                  <a:pt x="0" y="169749"/>
                </a:lnTo>
                <a:lnTo>
                  <a:pt x="0" y="3395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09717" y="3293695"/>
            <a:ext cx="434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kubelet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90424" y="3275800"/>
            <a:ext cx="834390" cy="203835"/>
          </a:xfrm>
          <a:custGeom>
            <a:avLst/>
            <a:gdLst/>
            <a:ahLst/>
            <a:cxnLst/>
            <a:rect l="l" t="t" r="r" b="b"/>
            <a:pathLst>
              <a:path w="834390" h="203835">
                <a:moveTo>
                  <a:pt x="800349" y="203699"/>
                </a:moveTo>
                <a:lnTo>
                  <a:pt x="33950" y="203699"/>
                </a:lnTo>
                <a:lnTo>
                  <a:pt x="20735" y="201031"/>
                </a:lnTo>
                <a:lnTo>
                  <a:pt x="9944" y="193755"/>
                </a:lnTo>
                <a:lnTo>
                  <a:pt x="2668" y="182964"/>
                </a:lnTo>
                <a:lnTo>
                  <a:pt x="0" y="169749"/>
                </a:lnTo>
                <a:lnTo>
                  <a:pt x="0" y="33950"/>
                </a:lnTo>
                <a:lnTo>
                  <a:pt x="2668" y="20735"/>
                </a:lnTo>
                <a:lnTo>
                  <a:pt x="9944" y="9943"/>
                </a:lnTo>
                <a:lnTo>
                  <a:pt x="20735" y="2668"/>
                </a:lnTo>
                <a:lnTo>
                  <a:pt x="33950" y="0"/>
                </a:lnTo>
                <a:lnTo>
                  <a:pt x="800349" y="0"/>
                </a:lnTo>
                <a:lnTo>
                  <a:pt x="833641" y="27296"/>
                </a:lnTo>
                <a:lnTo>
                  <a:pt x="834299" y="33950"/>
                </a:lnTo>
                <a:lnTo>
                  <a:pt x="834299" y="169749"/>
                </a:lnTo>
                <a:lnTo>
                  <a:pt x="831632" y="182964"/>
                </a:lnTo>
                <a:lnTo>
                  <a:pt x="824356" y="193755"/>
                </a:lnTo>
                <a:lnTo>
                  <a:pt x="813564" y="201031"/>
                </a:lnTo>
                <a:lnTo>
                  <a:pt x="800349" y="203699"/>
                </a:lnTo>
                <a:close/>
              </a:path>
            </a:pathLst>
          </a:custGeom>
          <a:solidFill>
            <a:srgbClr val="556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90424" y="3275800"/>
            <a:ext cx="834390" cy="203835"/>
          </a:xfrm>
          <a:custGeom>
            <a:avLst/>
            <a:gdLst/>
            <a:ahLst/>
            <a:cxnLst/>
            <a:rect l="l" t="t" r="r" b="b"/>
            <a:pathLst>
              <a:path w="834390" h="203835">
                <a:moveTo>
                  <a:pt x="0" y="33950"/>
                </a:moveTo>
                <a:lnTo>
                  <a:pt x="2668" y="20735"/>
                </a:lnTo>
                <a:lnTo>
                  <a:pt x="9944" y="9944"/>
                </a:lnTo>
                <a:lnTo>
                  <a:pt x="20735" y="2668"/>
                </a:lnTo>
                <a:lnTo>
                  <a:pt x="33950" y="0"/>
                </a:lnTo>
                <a:lnTo>
                  <a:pt x="800349" y="0"/>
                </a:lnTo>
                <a:lnTo>
                  <a:pt x="833641" y="27296"/>
                </a:lnTo>
                <a:lnTo>
                  <a:pt x="834299" y="33950"/>
                </a:lnTo>
                <a:lnTo>
                  <a:pt x="834299" y="169749"/>
                </a:lnTo>
                <a:lnTo>
                  <a:pt x="831632" y="182964"/>
                </a:lnTo>
                <a:lnTo>
                  <a:pt x="824356" y="193755"/>
                </a:lnTo>
                <a:lnTo>
                  <a:pt x="813564" y="201031"/>
                </a:lnTo>
                <a:lnTo>
                  <a:pt x="800349" y="203699"/>
                </a:lnTo>
                <a:lnTo>
                  <a:pt x="33950" y="203699"/>
                </a:lnTo>
                <a:lnTo>
                  <a:pt x="20735" y="201031"/>
                </a:lnTo>
                <a:lnTo>
                  <a:pt x="9944" y="193755"/>
                </a:lnTo>
                <a:lnTo>
                  <a:pt x="2668" y="182964"/>
                </a:lnTo>
                <a:lnTo>
                  <a:pt x="0" y="169749"/>
                </a:lnTo>
                <a:lnTo>
                  <a:pt x="0" y="3395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980877" y="3283670"/>
            <a:ext cx="65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kube-proxy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2126" y="3012351"/>
            <a:ext cx="1197610" cy="203835"/>
          </a:xfrm>
          <a:custGeom>
            <a:avLst/>
            <a:gdLst/>
            <a:ahLst/>
            <a:cxnLst/>
            <a:rect l="l" t="t" r="r" b="b"/>
            <a:pathLst>
              <a:path w="1197609" h="203835">
                <a:moveTo>
                  <a:pt x="1163349" y="203699"/>
                </a:moveTo>
                <a:lnTo>
                  <a:pt x="33950" y="203699"/>
                </a:lnTo>
                <a:lnTo>
                  <a:pt x="20735" y="201031"/>
                </a:lnTo>
                <a:lnTo>
                  <a:pt x="9943" y="193756"/>
                </a:lnTo>
                <a:lnTo>
                  <a:pt x="2668" y="182964"/>
                </a:lnTo>
                <a:lnTo>
                  <a:pt x="0" y="169749"/>
                </a:lnTo>
                <a:lnTo>
                  <a:pt x="0" y="33950"/>
                </a:lnTo>
                <a:lnTo>
                  <a:pt x="2668" y="20735"/>
                </a:lnTo>
                <a:lnTo>
                  <a:pt x="9943" y="9943"/>
                </a:lnTo>
                <a:lnTo>
                  <a:pt x="20735" y="2668"/>
                </a:lnTo>
                <a:lnTo>
                  <a:pt x="33950" y="0"/>
                </a:lnTo>
                <a:lnTo>
                  <a:pt x="1163349" y="0"/>
                </a:lnTo>
                <a:lnTo>
                  <a:pt x="1196641" y="27296"/>
                </a:lnTo>
                <a:lnTo>
                  <a:pt x="1197299" y="33950"/>
                </a:lnTo>
                <a:lnTo>
                  <a:pt x="1197299" y="169749"/>
                </a:lnTo>
                <a:lnTo>
                  <a:pt x="1194631" y="182964"/>
                </a:lnTo>
                <a:lnTo>
                  <a:pt x="1187355" y="193756"/>
                </a:lnTo>
                <a:lnTo>
                  <a:pt x="1176564" y="201031"/>
                </a:lnTo>
                <a:lnTo>
                  <a:pt x="1163349" y="2036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2126" y="3012351"/>
            <a:ext cx="1197610" cy="203835"/>
          </a:xfrm>
          <a:custGeom>
            <a:avLst/>
            <a:gdLst/>
            <a:ahLst/>
            <a:cxnLst/>
            <a:rect l="l" t="t" r="r" b="b"/>
            <a:pathLst>
              <a:path w="1197609" h="203835">
                <a:moveTo>
                  <a:pt x="0" y="33950"/>
                </a:moveTo>
                <a:lnTo>
                  <a:pt x="2668" y="20735"/>
                </a:lnTo>
                <a:lnTo>
                  <a:pt x="9943" y="9943"/>
                </a:lnTo>
                <a:lnTo>
                  <a:pt x="20735" y="2668"/>
                </a:lnTo>
                <a:lnTo>
                  <a:pt x="33950" y="0"/>
                </a:lnTo>
                <a:lnTo>
                  <a:pt x="1163349" y="0"/>
                </a:lnTo>
                <a:lnTo>
                  <a:pt x="1196641" y="27296"/>
                </a:lnTo>
                <a:lnTo>
                  <a:pt x="1197299" y="33950"/>
                </a:lnTo>
                <a:lnTo>
                  <a:pt x="1197299" y="169749"/>
                </a:lnTo>
                <a:lnTo>
                  <a:pt x="1194631" y="182964"/>
                </a:lnTo>
                <a:lnTo>
                  <a:pt x="1187355" y="193756"/>
                </a:lnTo>
                <a:lnTo>
                  <a:pt x="1176564" y="201031"/>
                </a:lnTo>
                <a:lnTo>
                  <a:pt x="1163349" y="203699"/>
                </a:lnTo>
                <a:lnTo>
                  <a:pt x="33950" y="203699"/>
                </a:lnTo>
                <a:lnTo>
                  <a:pt x="20735" y="201031"/>
                </a:lnTo>
                <a:lnTo>
                  <a:pt x="9943" y="193756"/>
                </a:lnTo>
                <a:lnTo>
                  <a:pt x="2668" y="182964"/>
                </a:lnTo>
                <a:lnTo>
                  <a:pt x="0" y="169749"/>
                </a:lnTo>
                <a:lnTo>
                  <a:pt x="0" y="3395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727557" y="3020221"/>
            <a:ext cx="40703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35228" y="2077953"/>
            <a:ext cx="1207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4235" algn="l"/>
              </a:tabLst>
            </a:pPr>
            <a:r>
              <a:rPr sz="900" b="1" spc="-5" dirty="0">
                <a:solidFill>
                  <a:srgbClr val="556578"/>
                </a:solidFill>
                <a:latin typeface="Arial"/>
                <a:cs typeface="Arial"/>
              </a:rPr>
              <a:t>Pod </a:t>
            </a:r>
            <a:r>
              <a:rPr sz="900" b="1" dirty="0">
                <a:solidFill>
                  <a:srgbClr val="556578"/>
                </a:solidFill>
                <a:latin typeface="Arial"/>
                <a:cs typeface="Arial"/>
              </a:rPr>
              <a:t>1 </a:t>
            </a:r>
            <a:r>
              <a:rPr sz="900" b="1" spc="12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556578"/>
                </a:solidFill>
                <a:latin typeface="Arial"/>
                <a:cs typeface="Arial"/>
              </a:rPr>
              <a:t>Pod </a:t>
            </a:r>
            <a:r>
              <a:rPr sz="900" b="1" dirty="0">
                <a:solidFill>
                  <a:srgbClr val="556578"/>
                </a:solidFill>
                <a:latin typeface="Arial"/>
                <a:cs typeface="Arial"/>
              </a:rPr>
              <a:t>2	</a:t>
            </a:r>
            <a:r>
              <a:rPr sz="900" b="1" spc="-5" dirty="0">
                <a:solidFill>
                  <a:srgbClr val="556578"/>
                </a:solidFill>
                <a:latin typeface="Arial"/>
                <a:cs typeface="Arial"/>
              </a:rPr>
              <a:t>Pod</a:t>
            </a:r>
            <a:r>
              <a:rPr sz="900" b="1" spc="-7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556578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07300" y="4619283"/>
            <a:ext cx="748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556578"/>
                </a:solidFill>
                <a:latin typeface="Arial"/>
                <a:cs typeface="Arial"/>
              </a:rPr>
              <a:t>Local</a:t>
            </a:r>
            <a:r>
              <a:rPr sz="900" b="1" spc="-6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556578"/>
                </a:solidFill>
                <a:latin typeface="Arial"/>
                <a:cs typeface="Arial"/>
              </a:rPr>
              <a:t>Cluster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54038" y="1601044"/>
            <a:ext cx="647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56578"/>
                </a:solidFill>
                <a:latin typeface="Arial"/>
                <a:cs typeface="Arial"/>
              </a:rPr>
              <a:t>Dashboard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</a:t>
            </a:r>
            <a:r>
              <a:rPr sz="2800" u="dashLong" spc="-90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Prerequisites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12624" y="1322356"/>
            <a:ext cx="375983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Few handy</a:t>
            </a:r>
            <a:r>
              <a:rPr sz="18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commands:</a:t>
            </a:r>
            <a:endParaRPr sz="1800">
              <a:latin typeface="Arial"/>
              <a:cs typeface="Arial"/>
            </a:endParaRPr>
          </a:p>
          <a:p>
            <a:pPr marL="469900" marR="6350" indent="-367030">
              <a:lnSpc>
                <a:spcPct val="1006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minikube start (pass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VM</a:t>
            </a:r>
            <a:r>
              <a:rPr sz="1800" spc="-1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option),  default is</a:t>
            </a:r>
            <a:r>
              <a:rPr sz="18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VirtualBox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minikube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addons enable</a:t>
            </a:r>
            <a:r>
              <a:rPr sz="1800" spc="-9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ingress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VM</a:t>
            </a:r>
            <a:r>
              <a:rPr spc="-15" dirty="0"/>
              <a:t> </a:t>
            </a:r>
            <a:r>
              <a:rPr spc="-5" dirty="0"/>
              <a:t>Driver</a:t>
            </a:r>
          </a:p>
          <a:p>
            <a:pPr marL="836294" marR="363855" lvl="1" indent="-336550">
              <a:lnSpc>
                <a:spcPts val="1650"/>
              </a:lnSpc>
              <a:spcBef>
                <a:spcPts val="11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999999"/>
                </a:solidFill>
                <a:latin typeface="Arial"/>
                <a:cs typeface="Arial"/>
              </a:rPr>
              <a:t>macOS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: </a:t>
            </a:r>
            <a:r>
              <a:rPr sz="1400" spc="-10" dirty="0">
                <a:solidFill>
                  <a:srgbClr val="999999"/>
                </a:solidFill>
                <a:latin typeface="Arial"/>
                <a:cs typeface="Arial"/>
              </a:rPr>
              <a:t>VirtualBox,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VMware  Fusion,</a:t>
            </a:r>
            <a:r>
              <a:rPr sz="14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HyperKit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ts val="1585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999999"/>
                </a:solidFill>
                <a:latin typeface="Arial"/>
                <a:cs typeface="Arial"/>
              </a:rPr>
              <a:t>Linux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: </a:t>
            </a:r>
            <a:r>
              <a:rPr sz="1400" spc="-10" dirty="0">
                <a:solidFill>
                  <a:srgbClr val="999999"/>
                </a:solidFill>
                <a:latin typeface="Arial"/>
                <a:cs typeface="Arial"/>
              </a:rPr>
              <a:t>VirtualBox,</a:t>
            </a:r>
            <a:r>
              <a:rPr sz="14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KVM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ts val="1639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999999"/>
                </a:solidFill>
                <a:latin typeface="Arial"/>
                <a:cs typeface="Arial"/>
              </a:rPr>
              <a:t>Windows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: </a:t>
            </a:r>
            <a:r>
              <a:rPr sz="1400" spc="-10" dirty="0">
                <a:solidFill>
                  <a:srgbClr val="999999"/>
                </a:solidFill>
                <a:latin typeface="Arial"/>
                <a:cs typeface="Arial"/>
              </a:rPr>
              <a:t>VirtualBox,</a:t>
            </a:r>
            <a:r>
              <a:rPr sz="14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Hyper-V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ts val="2135"/>
              </a:lnSpc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Install</a:t>
            </a:r>
            <a:r>
              <a:rPr spc="10" dirty="0">
                <a:solidFill>
                  <a:srgbClr val="0097A7"/>
                </a:solidFill>
              </a:rPr>
              <a:t> </a:t>
            </a:r>
            <a:r>
              <a:rPr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Minikube</a:t>
            </a:r>
          </a:p>
          <a:p>
            <a:pPr marL="836294" marR="565150" lvl="1" indent="-336550">
              <a:lnSpc>
                <a:spcPts val="1650"/>
              </a:lnSpc>
              <a:spcBef>
                <a:spcPts val="11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brew 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cask </a:t>
            </a:r>
            <a:r>
              <a:rPr sz="1400" spc="-5" dirty="0">
                <a:solidFill>
                  <a:srgbClr val="999999"/>
                </a:solidFill>
                <a:latin typeface="Arial"/>
                <a:cs typeface="Arial"/>
              </a:rPr>
              <a:t>install</a:t>
            </a:r>
            <a:r>
              <a:rPr sz="1400" spc="-9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999999"/>
                </a:solidFill>
                <a:latin typeface="Arial"/>
                <a:cs typeface="Arial"/>
              </a:rPr>
              <a:t>minikube  (macOS)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ts val="2065"/>
              </a:lnSpc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Install</a:t>
            </a:r>
            <a:r>
              <a:rPr spc="10" dirty="0">
                <a:solidFill>
                  <a:srgbClr val="0097A7"/>
                </a:solidFill>
              </a:rPr>
              <a:t> </a:t>
            </a:r>
            <a:r>
              <a:rPr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3"/>
              </a:rPr>
              <a:t>kubectl</a:t>
            </a:r>
          </a:p>
          <a:p>
            <a:pPr marL="379095" marR="521334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VT-x/AMD-v</a:t>
            </a:r>
            <a:r>
              <a:rPr spc="-65" dirty="0"/>
              <a:t> </a:t>
            </a:r>
            <a:r>
              <a:rPr dirty="0"/>
              <a:t>virtualization  must </a:t>
            </a:r>
            <a:r>
              <a:rPr spc="-5" dirty="0"/>
              <a:t>be enabled in</a:t>
            </a:r>
            <a:r>
              <a:rPr spc="-85" dirty="0"/>
              <a:t> </a:t>
            </a:r>
            <a:r>
              <a:rPr spc="-5" dirty="0"/>
              <a:t>BIOS</a:t>
            </a: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Internet </a:t>
            </a:r>
            <a:r>
              <a:rPr dirty="0"/>
              <a:t>connection </a:t>
            </a:r>
            <a:r>
              <a:rPr spc="-5" dirty="0"/>
              <a:t>on first</a:t>
            </a:r>
            <a:r>
              <a:rPr spc="-90" dirty="0"/>
              <a:t> </a:t>
            </a:r>
            <a:r>
              <a:rPr dirty="0"/>
              <a:t>run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5299" y="1400999"/>
            <a:ext cx="1928495" cy="2237740"/>
          </a:xfrm>
          <a:custGeom>
            <a:avLst/>
            <a:gdLst/>
            <a:ahLst/>
            <a:cxnLst/>
            <a:rect l="l" t="t" r="r" b="b"/>
            <a:pathLst>
              <a:path w="1928495" h="2237740">
                <a:moveTo>
                  <a:pt x="0" y="0"/>
                </a:moveTo>
                <a:lnTo>
                  <a:pt x="1928399" y="0"/>
                </a:lnTo>
                <a:lnTo>
                  <a:pt x="1928399" y="2237399"/>
                </a:lnTo>
                <a:lnTo>
                  <a:pt x="0" y="22373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5300" y="1400999"/>
            <a:ext cx="1928495" cy="2237740"/>
          </a:xfrm>
          <a:custGeom>
            <a:avLst/>
            <a:gdLst/>
            <a:ahLst/>
            <a:cxnLst/>
            <a:rect l="l" t="t" r="r" b="b"/>
            <a:pathLst>
              <a:path w="1928495" h="2237740">
                <a:moveTo>
                  <a:pt x="0" y="0"/>
                </a:moveTo>
                <a:lnTo>
                  <a:pt x="1928399" y="0"/>
                </a:lnTo>
                <a:lnTo>
                  <a:pt x="1928399" y="2237399"/>
                </a:lnTo>
                <a:lnTo>
                  <a:pt x="0" y="223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8699" y="1601898"/>
            <a:ext cx="1200785" cy="791845"/>
          </a:xfrm>
          <a:custGeom>
            <a:avLst/>
            <a:gdLst/>
            <a:ahLst/>
            <a:cxnLst/>
            <a:rect l="l" t="t" r="r" b="b"/>
            <a:pathLst>
              <a:path w="1200785" h="791844">
                <a:moveTo>
                  <a:pt x="1029237" y="791229"/>
                </a:moveTo>
                <a:lnTo>
                  <a:pt x="1061112" y="737529"/>
                </a:lnTo>
                <a:lnTo>
                  <a:pt x="0" y="107399"/>
                </a:lnTo>
                <a:lnTo>
                  <a:pt x="63749" y="0"/>
                </a:lnTo>
                <a:lnTo>
                  <a:pt x="1124862" y="630129"/>
                </a:lnTo>
                <a:lnTo>
                  <a:pt x="1170427" y="630129"/>
                </a:lnTo>
                <a:lnTo>
                  <a:pt x="1200375" y="747599"/>
                </a:lnTo>
                <a:lnTo>
                  <a:pt x="1029237" y="791229"/>
                </a:lnTo>
                <a:close/>
              </a:path>
              <a:path w="1200785" h="791844">
                <a:moveTo>
                  <a:pt x="1170427" y="630129"/>
                </a:moveTo>
                <a:lnTo>
                  <a:pt x="1124862" y="630129"/>
                </a:lnTo>
                <a:lnTo>
                  <a:pt x="1156737" y="576429"/>
                </a:lnTo>
                <a:lnTo>
                  <a:pt x="1170427" y="630129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b="0" spc="-5" dirty="0">
                <a:solidFill>
                  <a:srgbClr val="556578"/>
                </a:solidFill>
                <a:latin typeface="Trebuchet MS"/>
                <a:cs typeface="Trebuchet MS"/>
              </a:rPr>
              <a:t>M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onolithic</a:t>
            </a:r>
            <a:r>
              <a:rPr sz="2800" b="0" u="dashLong" spc="-7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Application	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3850" y="1263151"/>
            <a:ext cx="1040130" cy="920115"/>
          </a:xfrm>
          <a:custGeom>
            <a:avLst/>
            <a:gdLst/>
            <a:ahLst/>
            <a:cxnLst/>
            <a:rect l="l" t="t" r="r" b="b"/>
            <a:pathLst>
              <a:path w="1040130" h="920114">
                <a:moveTo>
                  <a:pt x="1000654" y="767092"/>
                </a:moveTo>
                <a:lnTo>
                  <a:pt x="39437" y="767092"/>
                </a:lnTo>
                <a:lnTo>
                  <a:pt x="31480" y="766602"/>
                </a:lnTo>
                <a:lnTo>
                  <a:pt x="858" y="737209"/>
                </a:lnTo>
                <a:lnTo>
                  <a:pt x="0" y="729653"/>
                </a:lnTo>
                <a:lnTo>
                  <a:pt x="0" y="37768"/>
                </a:lnTo>
                <a:lnTo>
                  <a:pt x="24216" y="2950"/>
                </a:lnTo>
                <a:lnTo>
                  <a:pt x="39437" y="0"/>
                </a:lnTo>
                <a:lnTo>
                  <a:pt x="1000654" y="0"/>
                </a:lnTo>
                <a:lnTo>
                  <a:pt x="1036979" y="22987"/>
                </a:lnTo>
                <a:lnTo>
                  <a:pt x="1039432" y="31692"/>
                </a:lnTo>
                <a:lnTo>
                  <a:pt x="39437" y="31692"/>
                </a:lnTo>
                <a:lnTo>
                  <a:pt x="36325" y="32351"/>
                </a:lnTo>
                <a:lnTo>
                  <a:pt x="34080" y="34649"/>
                </a:lnTo>
                <a:lnTo>
                  <a:pt x="33040" y="37768"/>
                </a:lnTo>
                <a:lnTo>
                  <a:pt x="33040" y="729653"/>
                </a:lnTo>
                <a:lnTo>
                  <a:pt x="34080" y="732772"/>
                </a:lnTo>
                <a:lnTo>
                  <a:pt x="36325" y="734741"/>
                </a:lnTo>
                <a:lnTo>
                  <a:pt x="39437" y="735730"/>
                </a:lnTo>
                <a:lnTo>
                  <a:pt x="1039402" y="735730"/>
                </a:lnTo>
                <a:lnTo>
                  <a:pt x="1039233" y="737209"/>
                </a:lnTo>
                <a:lnTo>
                  <a:pt x="1008610" y="766602"/>
                </a:lnTo>
                <a:lnTo>
                  <a:pt x="1000654" y="767092"/>
                </a:lnTo>
                <a:close/>
              </a:path>
              <a:path w="1040130" h="920114">
                <a:moveTo>
                  <a:pt x="1039402" y="735730"/>
                </a:moveTo>
                <a:lnTo>
                  <a:pt x="1000654" y="735730"/>
                </a:lnTo>
                <a:lnTo>
                  <a:pt x="1003765" y="734741"/>
                </a:lnTo>
                <a:lnTo>
                  <a:pt x="1006010" y="732772"/>
                </a:lnTo>
                <a:lnTo>
                  <a:pt x="1007050" y="729653"/>
                </a:lnTo>
                <a:lnTo>
                  <a:pt x="1007050" y="37768"/>
                </a:lnTo>
                <a:lnTo>
                  <a:pt x="1006010" y="34649"/>
                </a:lnTo>
                <a:lnTo>
                  <a:pt x="1003765" y="32351"/>
                </a:lnTo>
                <a:lnTo>
                  <a:pt x="1000654" y="31692"/>
                </a:lnTo>
                <a:lnTo>
                  <a:pt x="1039432" y="31692"/>
                </a:lnTo>
                <a:lnTo>
                  <a:pt x="1040099" y="37768"/>
                </a:lnTo>
                <a:lnTo>
                  <a:pt x="1040099" y="729653"/>
                </a:lnTo>
                <a:lnTo>
                  <a:pt x="1039402" y="735730"/>
                </a:lnTo>
                <a:close/>
              </a:path>
              <a:path w="1040130" h="920114">
                <a:moveTo>
                  <a:pt x="435273" y="887800"/>
                </a:moveTo>
                <a:lnTo>
                  <a:pt x="401885" y="887800"/>
                </a:lnTo>
                <a:lnTo>
                  <a:pt x="401885" y="767092"/>
                </a:lnTo>
                <a:lnTo>
                  <a:pt x="435273" y="767092"/>
                </a:lnTo>
                <a:lnTo>
                  <a:pt x="435273" y="887800"/>
                </a:lnTo>
                <a:close/>
              </a:path>
              <a:path w="1040130" h="920114">
                <a:moveTo>
                  <a:pt x="638205" y="887800"/>
                </a:moveTo>
                <a:lnTo>
                  <a:pt x="604818" y="887800"/>
                </a:lnTo>
                <a:lnTo>
                  <a:pt x="604818" y="767092"/>
                </a:lnTo>
                <a:lnTo>
                  <a:pt x="638205" y="767092"/>
                </a:lnTo>
                <a:lnTo>
                  <a:pt x="638205" y="887800"/>
                </a:lnTo>
                <a:close/>
              </a:path>
              <a:path w="1040130" h="920114">
                <a:moveTo>
                  <a:pt x="794601" y="919499"/>
                </a:moveTo>
                <a:lnTo>
                  <a:pt x="245489" y="919499"/>
                </a:lnTo>
                <a:lnTo>
                  <a:pt x="240124" y="918672"/>
                </a:lnTo>
                <a:lnTo>
                  <a:pt x="235799" y="916212"/>
                </a:lnTo>
                <a:lnTo>
                  <a:pt x="231994" y="912925"/>
                </a:lnTo>
                <a:lnTo>
                  <a:pt x="229740" y="908818"/>
                </a:lnTo>
                <a:lnTo>
                  <a:pt x="228882" y="903730"/>
                </a:lnTo>
                <a:lnTo>
                  <a:pt x="229740" y="898642"/>
                </a:lnTo>
                <a:lnTo>
                  <a:pt x="231994" y="894367"/>
                </a:lnTo>
                <a:lnTo>
                  <a:pt x="235799" y="890757"/>
                </a:lnTo>
                <a:lnTo>
                  <a:pt x="240124" y="888788"/>
                </a:lnTo>
                <a:lnTo>
                  <a:pt x="245489" y="887800"/>
                </a:lnTo>
                <a:lnTo>
                  <a:pt x="794601" y="887800"/>
                </a:lnTo>
                <a:lnTo>
                  <a:pt x="811208" y="903730"/>
                </a:lnTo>
                <a:lnTo>
                  <a:pt x="810350" y="908818"/>
                </a:lnTo>
                <a:lnTo>
                  <a:pt x="808096" y="912925"/>
                </a:lnTo>
                <a:lnTo>
                  <a:pt x="804291" y="916212"/>
                </a:lnTo>
                <a:lnTo>
                  <a:pt x="799966" y="918672"/>
                </a:lnTo>
                <a:lnTo>
                  <a:pt x="794601" y="919499"/>
                </a:lnTo>
                <a:close/>
              </a:path>
            </a:pathLst>
          </a:custGeom>
          <a:solidFill>
            <a:srgbClr val="C6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2292" y="2812415"/>
            <a:ext cx="777716" cy="1377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5625" y="2814368"/>
            <a:ext cx="1207135" cy="782320"/>
          </a:xfrm>
          <a:custGeom>
            <a:avLst/>
            <a:gdLst/>
            <a:ahLst/>
            <a:cxnLst/>
            <a:rect l="l" t="t" r="r" b="b"/>
            <a:pathLst>
              <a:path w="1207135" h="782320">
                <a:moveTo>
                  <a:pt x="62699" y="781792"/>
                </a:moveTo>
                <a:lnTo>
                  <a:pt x="0" y="673792"/>
                </a:lnTo>
                <a:lnTo>
                  <a:pt x="1067404" y="53999"/>
                </a:lnTo>
                <a:lnTo>
                  <a:pt x="1036054" y="0"/>
                </a:lnTo>
                <a:lnTo>
                  <a:pt x="1206750" y="45291"/>
                </a:lnTo>
                <a:lnTo>
                  <a:pt x="1175782" y="161999"/>
                </a:lnTo>
                <a:lnTo>
                  <a:pt x="1130104" y="161999"/>
                </a:lnTo>
                <a:lnTo>
                  <a:pt x="62699" y="781792"/>
                </a:lnTo>
                <a:close/>
              </a:path>
              <a:path w="1207135" h="782320">
                <a:moveTo>
                  <a:pt x="1161454" y="215999"/>
                </a:moveTo>
                <a:lnTo>
                  <a:pt x="1130104" y="161999"/>
                </a:lnTo>
                <a:lnTo>
                  <a:pt x="1175782" y="161999"/>
                </a:lnTo>
                <a:lnTo>
                  <a:pt x="1161454" y="215999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8300" y="1556324"/>
            <a:ext cx="1943100" cy="2237740"/>
          </a:xfrm>
          <a:custGeom>
            <a:avLst/>
            <a:gdLst/>
            <a:ahLst/>
            <a:cxnLst/>
            <a:rect l="l" t="t" r="r" b="b"/>
            <a:pathLst>
              <a:path w="1943100" h="2237740">
                <a:moveTo>
                  <a:pt x="0" y="0"/>
                </a:moveTo>
                <a:lnTo>
                  <a:pt x="1943099" y="0"/>
                </a:lnTo>
                <a:lnTo>
                  <a:pt x="1943099" y="2237399"/>
                </a:lnTo>
                <a:lnTo>
                  <a:pt x="0" y="22373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8300" y="1556324"/>
            <a:ext cx="1943100" cy="2237740"/>
          </a:xfrm>
          <a:custGeom>
            <a:avLst/>
            <a:gdLst/>
            <a:ahLst/>
            <a:cxnLst/>
            <a:rect l="l" t="t" r="r" b="b"/>
            <a:pathLst>
              <a:path w="1943100" h="2237740">
                <a:moveTo>
                  <a:pt x="0" y="0"/>
                </a:moveTo>
                <a:lnTo>
                  <a:pt x="1943099" y="0"/>
                </a:lnTo>
                <a:lnTo>
                  <a:pt x="1943099" y="2237399"/>
                </a:lnTo>
                <a:lnTo>
                  <a:pt x="0" y="223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9411" y="2085083"/>
            <a:ext cx="1040099" cy="1040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0700" y="1708724"/>
            <a:ext cx="1943100" cy="2237740"/>
          </a:xfrm>
          <a:custGeom>
            <a:avLst/>
            <a:gdLst/>
            <a:ahLst/>
            <a:cxnLst/>
            <a:rect l="l" t="t" r="r" b="b"/>
            <a:pathLst>
              <a:path w="1943100" h="2237740">
                <a:moveTo>
                  <a:pt x="0" y="0"/>
                </a:moveTo>
                <a:lnTo>
                  <a:pt x="1943099" y="0"/>
                </a:lnTo>
                <a:lnTo>
                  <a:pt x="1943099" y="2237399"/>
                </a:lnTo>
                <a:lnTo>
                  <a:pt x="0" y="2237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0700" y="1708724"/>
            <a:ext cx="1943100" cy="2237740"/>
          </a:xfrm>
          <a:custGeom>
            <a:avLst/>
            <a:gdLst/>
            <a:ahLst/>
            <a:cxnLst/>
            <a:rect l="l" t="t" r="r" b="b"/>
            <a:pathLst>
              <a:path w="1943100" h="2237740">
                <a:moveTo>
                  <a:pt x="0" y="0"/>
                </a:moveTo>
                <a:lnTo>
                  <a:pt x="1943099" y="0"/>
                </a:lnTo>
                <a:lnTo>
                  <a:pt x="1943099" y="2237399"/>
                </a:lnTo>
                <a:lnTo>
                  <a:pt x="0" y="223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2579" y="2580606"/>
            <a:ext cx="857885" cy="250190"/>
          </a:xfrm>
          <a:custGeom>
            <a:avLst/>
            <a:gdLst/>
            <a:ahLst/>
            <a:cxnLst/>
            <a:rect l="l" t="t" r="r" b="b"/>
            <a:pathLst>
              <a:path w="857884" h="250189">
                <a:moveTo>
                  <a:pt x="795203" y="62474"/>
                </a:moveTo>
                <a:lnTo>
                  <a:pt x="732749" y="62474"/>
                </a:lnTo>
                <a:lnTo>
                  <a:pt x="732749" y="0"/>
                </a:lnTo>
                <a:lnTo>
                  <a:pt x="795203" y="62474"/>
                </a:lnTo>
                <a:close/>
              </a:path>
              <a:path w="857884" h="250189">
                <a:moveTo>
                  <a:pt x="732749" y="249899"/>
                </a:moveTo>
                <a:lnTo>
                  <a:pt x="732749" y="187424"/>
                </a:lnTo>
                <a:lnTo>
                  <a:pt x="0" y="187168"/>
                </a:lnTo>
                <a:lnTo>
                  <a:pt x="0" y="62218"/>
                </a:lnTo>
                <a:lnTo>
                  <a:pt x="795203" y="62474"/>
                </a:lnTo>
                <a:lnTo>
                  <a:pt x="857699" y="124993"/>
                </a:lnTo>
                <a:lnTo>
                  <a:pt x="732749" y="249899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9050" y="2306939"/>
            <a:ext cx="769949" cy="769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42799" y="2300500"/>
            <a:ext cx="1301115" cy="466090"/>
          </a:xfrm>
          <a:prstGeom prst="rect">
            <a:avLst/>
          </a:prstGeom>
          <a:solidFill>
            <a:srgbClr val="EE785B"/>
          </a:solidFill>
          <a:ln w="96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2799" y="2910100"/>
            <a:ext cx="1301115" cy="466090"/>
          </a:xfrm>
          <a:prstGeom prst="rect">
            <a:avLst/>
          </a:prstGeom>
          <a:solidFill>
            <a:srgbClr val="556578"/>
          </a:solidFill>
          <a:ln w="96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Repositories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93492" y="1099095"/>
            <a:ext cx="1190625" cy="437515"/>
          </a:xfrm>
          <a:custGeom>
            <a:avLst/>
            <a:gdLst/>
            <a:ahLst/>
            <a:cxnLst/>
            <a:rect l="l" t="t" r="r" b="b"/>
            <a:pathLst>
              <a:path w="1190625" h="437515">
                <a:moveTo>
                  <a:pt x="1190457" y="0"/>
                </a:moveTo>
                <a:lnTo>
                  <a:pt x="0" y="437486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52919" y="1521815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0" y="29677"/>
                </a:moveTo>
                <a:lnTo>
                  <a:pt x="35145" y="0"/>
                </a:lnTo>
                <a:lnTo>
                  <a:pt x="45999" y="29534"/>
                </a:lnTo>
                <a:lnTo>
                  <a:pt x="0" y="2967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2919" y="1521815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4" h="29844">
                <a:moveTo>
                  <a:pt x="35145" y="0"/>
                </a:moveTo>
                <a:lnTo>
                  <a:pt x="0" y="29677"/>
                </a:lnTo>
                <a:lnTo>
                  <a:pt x="45999" y="29534"/>
                </a:lnTo>
                <a:lnTo>
                  <a:pt x="35145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56975" y="982032"/>
            <a:ext cx="135890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spc="-5" dirty="0">
                <a:solidFill>
                  <a:srgbClr val="556578"/>
                </a:solidFill>
                <a:latin typeface="Arial"/>
                <a:cs typeface="Arial"/>
              </a:rPr>
              <a:t>Scaling and</a:t>
            </a:r>
            <a:r>
              <a:rPr sz="1100" spc="-8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56578"/>
                </a:solidFill>
                <a:latin typeface="Arial"/>
                <a:cs typeface="Arial"/>
              </a:rPr>
              <a:t>deployed  as </a:t>
            </a:r>
            <a:r>
              <a:rPr sz="1100" dirty="0">
                <a:solidFill>
                  <a:srgbClr val="556578"/>
                </a:solidFill>
                <a:latin typeface="Arial"/>
                <a:cs typeface="Arial"/>
              </a:rPr>
              <a:t>a single</a:t>
            </a:r>
            <a:r>
              <a:rPr sz="1100" spc="-60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56578"/>
                </a:solidFill>
                <a:latin typeface="Arial"/>
                <a:cs typeface="Arial"/>
              </a:rPr>
              <a:t>package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35524" y="1099095"/>
            <a:ext cx="1348740" cy="290195"/>
          </a:xfrm>
          <a:custGeom>
            <a:avLst/>
            <a:gdLst/>
            <a:ahLst/>
            <a:cxnLst/>
            <a:rect l="l" t="t" r="r" b="b"/>
            <a:pathLst>
              <a:path w="1348740" h="290194">
                <a:moveTo>
                  <a:pt x="1348425" y="0"/>
                </a:moveTo>
                <a:lnTo>
                  <a:pt x="0" y="289791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93263" y="1373506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5">
                <a:moveTo>
                  <a:pt x="45566" y="30763"/>
                </a:moveTo>
                <a:lnTo>
                  <a:pt x="0" y="24463"/>
                </a:lnTo>
                <a:lnTo>
                  <a:pt x="38954" y="0"/>
                </a:lnTo>
                <a:lnTo>
                  <a:pt x="45566" y="3076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93263" y="1373506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5">
                <a:moveTo>
                  <a:pt x="38954" y="0"/>
                </a:moveTo>
                <a:lnTo>
                  <a:pt x="0" y="24463"/>
                </a:lnTo>
                <a:lnTo>
                  <a:pt x="45566" y="30763"/>
                </a:lnTo>
                <a:lnTo>
                  <a:pt x="38954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20700" y="3375700"/>
            <a:ext cx="1623060" cy="262890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10490" rIns="0" bIns="0" rtlCol="0">
            <a:spAutoFit/>
          </a:bodyPr>
          <a:lstStyle/>
          <a:p>
            <a:pPr marL="348615">
              <a:lnSpc>
                <a:spcPts val="1200"/>
              </a:lnSpc>
              <a:spcBef>
                <a:spcPts val="870"/>
              </a:spcBef>
            </a:pP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Business</a:t>
            </a:r>
            <a:r>
              <a:rPr sz="14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4096" y="3168637"/>
            <a:ext cx="8743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r>
              <a:rPr sz="14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Store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8407" y="4464037"/>
            <a:ext cx="1140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User</a:t>
            </a:r>
            <a:r>
              <a:rPr sz="1400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Interface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K8s</a:t>
            </a:r>
            <a:r>
              <a:rPr sz="2800" u="dashLong" spc="-8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Cluster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12624" y="1322356"/>
            <a:ext cx="341439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Hurrah! Now we have K8s</a:t>
            </a:r>
            <a:r>
              <a:rPr sz="1800" spc="-8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cluster  running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named as</a:t>
            </a:r>
            <a:r>
              <a:rPr sz="18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minikube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kubectl config</a:t>
            </a:r>
            <a:r>
              <a:rPr sz="1800" spc="-4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get-contexts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925" y="1258475"/>
            <a:ext cx="4606050" cy="3575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K8s</a:t>
            </a:r>
            <a:r>
              <a:rPr sz="2800" u="dashLong" spc="-8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Cluster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12624" y="1322356"/>
            <a:ext cx="318897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Change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context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minikube</a:t>
            </a:r>
            <a:endParaRPr sz="1800">
              <a:latin typeface="Arial"/>
              <a:cs typeface="Arial"/>
            </a:endParaRPr>
          </a:p>
          <a:p>
            <a:pPr marL="469900" marR="68580" indent="-367030">
              <a:lnSpc>
                <a:spcPct val="1006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kubectl config</a:t>
            </a:r>
            <a:r>
              <a:rPr sz="1800" spc="-10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use-context 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minikube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kubectl config</a:t>
            </a:r>
            <a:r>
              <a:rPr sz="1800" spc="-1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get-contexts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1141570"/>
            <a:ext cx="4710475" cy="3453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900" y="847225"/>
            <a:ext cx="2956762" cy="415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Deployment (Markets</a:t>
            </a:r>
            <a:r>
              <a:rPr sz="2800" u="dashLong" spc="-8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Service)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12624" y="1415306"/>
            <a:ext cx="3834129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5402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Container Port is the port that the  application is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running</a:t>
            </a:r>
            <a:r>
              <a:rPr sz="18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12700" marR="54610">
              <a:lnSpc>
                <a:spcPct val="100699"/>
              </a:lnSpc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Readiness probes: when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Container  is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ready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start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accepting</a:t>
            </a:r>
            <a:r>
              <a:rPr sz="1800" spc="-4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traffic.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Pod is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considered ready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when all</a:t>
            </a:r>
            <a:r>
              <a:rPr sz="1800" spc="-204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of  its Containers are</a:t>
            </a:r>
            <a:r>
              <a:rPr sz="1800" spc="-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ready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Deployment (Products</a:t>
            </a:r>
            <a:r>
              <a:rPr sz="2800" u="dashLong" spc="-8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Service)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03149" y="1415306"/>
            <a:ext cx="2856230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Deployment named  demo-product is</a:t>
            </a:r>
            <a:r>
              <a:rPr sz="1800" spc="-9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four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replicated</a:t>
            </a:r>
            <a:r>
              <a:rPr sz="1800" spc="-3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Pods</a:t>
            </a:r>
            <a:endParaRPr sz="1800">
              <a:latin typeface="Arial"/>
              <a:cs typeface="Arial"/>
            </a:endParaRPr>
          </a:p>
          <a:p>
            <a:pPr marL="379095" marR="450850" indent="-367030">
              <a:lnSpc>
                <a:spcPct val="1006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Pods are labeled</a:t>
            </a:r>
            <a:r>
              <a:rPr sz="1800" spc="-9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as  demo-products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Image from</a:t>
            </a:r>
            <a:r>
              <a:rPr sz="18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docker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Environment</a:t>
            </a:r>
            <a:r>
              <a:rPr sz="1800" spc="-3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831700"/>
            <a:ext cx="3296008" cy="415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Deployment (Users</a:t>
            </a:r>
            <a:r>
              <a:rPr sz="2800" u="dashLong" spc="-8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Service)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03149" y="1415306"/>
            <a:ext cx="384619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Deployment named</a:t>
            </a:r>
            <a:r>
              <a:rPr sz="1800" spc="-19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demo-users  is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created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999999"/>
                </a:solidFill>
                <a:latin typeface="Arial"/>
                <a:cs typeface="Arial"/>
              </a:rPr>
              <a:t>Two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replicated</a:t>
            </a:r>
            <a:r>
              <a:rPr sz="18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Pods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Pods are labeled as</a:t>
            </a:r>
            <a:r>
              <a:rPr sz="1800" spc="-6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demo-users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Image from</a:t>
            </a:r>
            <a:r>
              <a:rPr sz="18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docker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Environment</a:t>
            </a:r>
            <a:r>
              <a:rPr sz="18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43" y="792900"/>
            <a:ext cx="2619522" cy="4097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 (Markets</a:t>
            </a:r>
            <a:r>
              <a:rPr sz="2800" u="dashLong" spc="-8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Service)	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50410" marR="5080">
              <a:lnSpc>
                <a:spcPct val="100699"/>
              </a:lnSpc>
              <a:spcBef>
                <a:spcPts val="85"/>
              </a:spcBef>
            </a:pPr>
            <a:r>
              <a:rPr spc="-5" dirty="0"/>
              <a:t>Each Pod has </a:t>
            </a:r>
            <a:r>
              <a:rPr dirty="0"/>
              <a:t>a </a:t>
            </a:r>
            <a:r>
              <a:rPr spc="-5" dirty="0"/>
              <a:t>unique IP address,  those IPs are not exposed outside the  </a:t>
            </a:r>
            <a:r>
              <a:rPr dirty="0"/>
              <a:t>cluster </a:t>
            </a:r>
            <a:r>
              <a:rPr spc="-5" dirty="0"/>
              <a:t>without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Service</a:t>
            </a:r>
          </a:p>
          <a:p>
            <a:pPr marL="4550410" marR="982980">
              <a:lnSpc>
                <a:spcPct val="201399"/>
              </a:lnSpc>
            </a:pPr>
            <a:r>
              <a:rPr spc="-5" dirty="0"/>
              <a:t>demo-markets </a:t>
            </a:r>
            <a:r>
              <a:rPr dirty="0"/>
              <a:t>service  </a:t>
            </a:r>
            <a:r>
              <a:rPr spc="-5" dirty="0"/>
              <a:t>Selects demo-markets</a:t>
            </a:r>
            <a:r>
              <a:rPr spc="-95" dirty="0"/>
              <a:t> </a:t>
            </a:r>
            <a:r>
              <a:rPr spc="-5" dirty="0"/>
              <a:t>Pods</a:t>
            </a:r>
          </a:p>
        </p:txBody>
      </p:sp>
      <p:sp>
        <p:nvSpPr>
          <p:cNvPr id="4" name="object 4"/>
          <p:cNvSpPr/>
          <p:nvPr/>
        </p:nvSpPr>
        <p:spPr>
          <a:xfrm>
            <a:off x="354680" y="831700"/>
            <a:ext cx="2983642" cy="3843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 (Products</a:t>
            </a:r>
            <a:r>
              <a:rPr sz="2800" u="dashLong" spc="-8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Service)	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50410" marR="5080">
              <a:lnSpc>
                <a:spcPct val="100699"/>
              </a:lnSpc>
              <a:spcBef>
                <a:spcPts val="85"/>
              </a:spcBef>
            </a:pPr>
            <a:r>
              <a:rPr spc="-5" dirty="0"/>
              <a:t>Each Pod has </a:t>
            </a:r>
            <a:r>
              <a:rPr dirty="0"/>
              <a:t>a </a:t>
            </a:r>
            <a:r>
              <a:rPr spc="-5" dirty="0"/>
              <a:t>unique IP address,  those IPs are not exposed outside the  </a:t>
            </a:r>
            <a:r>
              <a:rPr dirty="0"/>
              <a:t>cluster </a:t>
            </a:r>
            <a:r>
              <a:rPr spc="-5" dirty="0"/>
              <a:t>without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Service</a:t>
            </a:r>
          </a:p>
          <a:p>
            <a:pPr marL="4550410" marR="918844">
              <a:lnSpc>
                <a:spcPct val="201399"/>
              </a:lnSpc>
            </a:pPr>
            <a:r>
              <a:rPr spc="-5" dirty="0"/>
              <a:t>demo-products </a:t>
            </a:r>
            <a:r>
              <a:rPr dirty="0"/>
              <a:t>service  </a:t>
            </a:r>
            <a:r>
              <a:rPr spc="-5" dirty="0"/>
              <a:t>Selects demo-products</a:t>
            </a:r>
            <a:r>
              <a:rPr spc="-95" dirty="0"/>
              <a:t> </a:t>
            </a:r>
            <a:r>
              <a:rPr spc="-5" dirty="0"/>
              <a:t>Pods</a:t>
            </a:r>
          </a:p>
        </p:txBody>
      </p:sp>
      <p:sp>
        <p:nvSpPr>
          <p:cNvPr id="4" name="object 4"/>
          <p:cNvSpPr/>
          <p:nvPr/>
        </p:nvSpPr>
        <p:spPr>
          <a:xfrm>
            <a:off x="164200" y="823924"/>
            <a:ext cx="3435374" cy="415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 (Users</a:t>
            </a:r>
            <a:r>
              <a:rPr sz="2800" u="dashLong" spc="-8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Service)	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50410" marR="5080">
              <a:lnSpc>
                <a:spcPct val="100699"/>
              </a:lnSpc>
              <a:spcBef>
                <a:spcPts val="85"/>
              </a:spcBef>
            </a:pPr>
            <a:r>
              <a:rPr spc="-5" dirty="0"/>
              <a:t>Each Pod has </a:t>
            </a:r>
            <a:r>
              <a:rPr dirty="0"/>
              <a:t>a </a:t>
            </a:r>
            <a:r>
              <a:rPr spc="-5" dirty="0"/>
              <a:t>unique IP address,  those IPs are not exposed outside the  </a:t>
            </a:r>
            <a:r>
              <a:rPr dirty="0"/>
              <a:t>cluster </a:t>
            </a:r>
            <a:r>
              <a:rPr spc="-5" dirty="0"/>
              <a:t>without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Service</a:t>
            </a:r>
          </a:p>
          <a:p>
            <a:pPr marL="4550410" marR="1350645">
              <a:lnSpc>
                <a:spcPct val="201399"/>
              </a:lnSpc>
            </a:pPr>
            <a:r>
              <a:rPr spc="-5" dirty="0"/>
              <a:t>demo-users </a:t>
            </a:r>
            <a:r>
              <a:rPr dirty="0"/>
              <a:t>service  </a:t>
            </a:r>
            <a:r>
              <a:rPr spc="-5" dirty="0"/>
              <a:t>Selects demo-users</a:t>
            </a:r>
            <a:r>
              <a:rPr spc="-100" dirty="0"/>
              <a:t> </a:t>
            </a:r>
            <a:r>
              <a:rPr spc="-5" dirty="0"/>
              <a:t>Pod</a:t>
            </a:r>
          </a:p>
        </p:txBody>
      </p:sp>
      <p:sp>
        <p:nvSpPr>
          <p:cNvPr id="4" name="object 4"/>
          <p:cNvSpPr/>
          <p:nvPr/>
        </p:nvSpPr>
        <p:spPr>
          <a:xfrm>
            <a:off x="260645" y="839475"/>
            <a:ext cx="2830830" cy="3748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EE785B"/>
                </a:solidFill>
              </a:rPr>
              <a:t>M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inikube:</a:t>
            </a:r>
            <a:r>
              <a:rPr sz="2800" u="dashLong" spc="-90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Ingress	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604500" y="1415306"/>
            <a:ext cx="3107690" cy="278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2034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Ingress objects are the</a:t>
            </a:r>
            <a:r>
              <a:rPr sz="1800" spc="-8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rules 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that define the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routes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that 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should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exist.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Annotations to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configure</a:t>
            </a:r>
            <a:r>
              <a:rPr sz="1800" spc="-1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some 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options depending on the  Ingress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12700" marR="313055">
              <a:lnSpc>
                <a:spcPct val="100699"/>
              </a:lnSpc>
            </a:pPr>
            <a:r>
              <a:rPr sz="1800" spc="-40" dirty="0">
                <a:solidFill>
                  <a:srgbClr val="999999"/>
                </a:solidFill>
                <a:latin typeface="Arial"/>
                <a:cs typeface="Arial"/>
              </a:rPr>
              <a:t>Target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URI where the </a:t>
            </a:r>
            <a:r>
              <a:rPr sz="1800" spc="-10" dirty="0">
                <a:solidFill>
                  <a:srgbClr val="999999"/>
                </a:solidFill>
                <a:latin typeface="Arial"/>
                <a:cs typeface="Arial"/>
              </a:rPr>
              <a:t>traffic 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999999"/>
                </a:solidFill>
                <a:latin typeface="Arial"/>
                <a:cs typeface="Arial"/>
              </a:rPr>
              <a:t>be</a:t>
            </a:r>
            <a:r>
              <a:rPr sz="18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99"/>
                </a:solidFill>
                <a:latin typeface="Arial"/>
                <a:cs typeface="Arial"/>
              </a:rPr>
              <a:t>redirected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320" y="794750"/>
            <a:ext cx="3728328" cy="3914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49" y="751749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299" y="0"/>
                </a:lnTo>
              </a:path>
            </a:pathLst>
          </a:custGeom>
          <a:ln w="9524">
            <a:solidFill>
              <a:srgbClr val="C6C5C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125" y="106300"/>
            <a:ext cx="6240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EE785B"/>
                </a:solidFill>
              </a:rPr>
              <a:t>Minikube: </a:t>
            </a:r>
            <a:r>
              <a:rPr sz="2800" spc="-5" dirty="0">
                <a:solidFill>
                  <a:srgbClr val="556578"/>
                </a:solidFill>
              </a:rPr>
              <a:t>UI Deployment and</a:t>
            </a:r>
            <a:r>
              <a:rPr sz="2800" spc="-80" dirty="0">
                <a:solidFill>
                  <a:srgbClr val="556578"/>
                </a:solidFill>
              </a:rPr>
              <a:t> </a:t>
            </a:r>
            <a:r>
              <a:rPr sz="2800" spc="-5" dirty="0">
                <a:solidFill>
                  <a:srgbClr val="556578"/>
                </a:solidFill>
              </a:rPr>
              <a:t>Service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67100" y="831554"/>
            <a:ext cx="3788474" cy="422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7590" y="831550"/>
            <a:ext cx="3326408" cy="4159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6986" y="2000312"/>
          <a:ext cx="1518285" cy="1600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Products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8435" indent="-93345">
                        <a:lnSpc>
                          <a:spcPts val="1430"/>
                        </a:lnSpc>
                        <a:spcBef>
                          <a:spcPts val="5"/>
                        </a:spcBef>
                        <a:buChar char="-"/>
                        <a:tabLst>
                          <a:tab pos="17907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product_id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8435" indent="-93345">
                        <a:lnSpc>
                          <a:spcPts val="1425"/>
                        </a:lnSpc>
                        <a:buChar char="-"/>
                        <a:tabLst>
                          <a:tab pos="17907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product_name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8435" indent="-93345">
                        <a:lnSpc>
                          <a:spcPts val="1425"/>
                        </a:lnSpc>
                        <a:buChar char="-"/>
                        <a:tabLst>
                          <a:tab pos="17907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product_price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8435" indent="-93345">
                        <a:lnSpc>
                          <a:spcPts val="1435"/>
                        </a:lnSpc>
                        <a:buChar char="-"/>
                        <a:tabLst>
                          <a:tab pos="179070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market_id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spc="-5" dirty="0">
                <a:solidFill>
                  <a:srgbClr val="556578"/>
                </a:solidFill>
              </a:rPr>
              <a:t>M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onolithic 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Application:</a:t>
            </a:r>
            <a:r>
              <a:rPr sz="2800" u="dashLong" spc="-6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 </a:t>
            </a:r>
            <a:r>
              <a:rPr sz="280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</a:rPr>
              <a:t>Example	</a:t>
            </a:r>
            <a:endParaRPr sz="2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6986" y="3752912"/>
          <a:ext cx="1518285" cy="1261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6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3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Users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8435" indent="-93345">
                        <a:lnSpc>
                          <a:spcPts val="1435"/>
                        </a:lnSpc>
                        <a:buChar char="-"/>
                        <a:tabLst>
                          <a:tab pos="17907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user_id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8435" indent="-93345">
                        <a:lnSpc>
                          <a:spcPts val="1425"/>
                        </a:lnSpc>
                        <a:buChar char="-"/>
                        <a:tabLst>
                          <a:tab pos="17907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user_name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8435" indent="-93345">
                        <a:lnSpc>
                          <a:spcPts val="1430"/>
                        </a:lnSpc>
                        <a:buChar char="-"/>
                        <a:tabLst>
                          <a:tab pos="179070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market_id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6986" y="857312"/>
          <a:ext cx="1518285" cy="1002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Markets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8435" indent="-93345">
                        <a:lnSpc>
                          <a:spcPts val="1430"/>
                        </a:lnSpc>
                        <a:spcBef>
                          <a:spcPts val="5"/>
                        </a:spcBef>
                        <a:buChar char="-"/>
                        <a:tabLst>
                          <a:tab pos="179070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market_id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8435" indent="-93345">
                        <a:lnSpc>
                          <a:spcPts val="1430"/>
                        </a:lnSpc>
                        <a:buChar char="-"/>
                        <a:tabLst>
                          <a:tab pos="179070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market_name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366124" y="1629805"/>
            <a:ext cx="6109335" cy="204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EE785B"/>
                </a:solidFill>
                <a:latin typeface="Trebuchet MS"/>
                <a:cs typeface="Trebuchet MS"/>
              </a:rPr>
              <a:t>A </a:t>
            </a:r>
            <a:r>
              <a:rPr sz="1500" b="1" spc="-5" dirty="0">
                <a:solidFill>
                  <a:srgbClr val="EE785B"/>
                </a:solidFill>
                <a:latin typeface="Trebuchet MS"/>
                <a:cs typeface="Trebuchet MS"/>
              </a:rPr>
              <a:t>query to get the list of products and market name of the logged in  user say with id=40 under price</a:t>
            </a:r>
            <a:r>
              <a:rPr sz="1500" b="1" spc="-15" dirty="0">
                <a:solidFill>
                  <a:srgbClr val="EE785B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EE785B"/>
                </a:solidFill>
                <a:latin typeface="Trebuchet MS"/>
                <a:cs typeface="Trebuchet MS"/>
              </a:rPr>
              <a:t>300?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rebuchet MS"/>
              <a:cs typeface="Trebuchet MS"/>
            </a:endParaRPr>
          </a:p>
          <a:p>
            <a:pPr marL="27940" marR="30149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SELECT product_name,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market_name  </a:t>
            </a: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products</a:t>
            </a:r>
            <a:endParaRPr sz="1400">
              <a:latin typeface="Arial"/>
              <a:cs typeface="Arial"/>
            </a:endParaRPr>
          </a:p>
          <a:p>
            <a:pPr marL="27940" marR="161544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INNER </a:t>
            </a:r>
            <a:r>
              <a:rPr sz="1400" dirty="0">
                <a:latin typeface="Arial"/>
                <a:cs typeface="Arial"/>
              </a:rPr>
              <a:t>JOIN markets </a:t>
            </a:r>
            <a:r>
              <a:rPr sz="1400" spc="-5" dirty="0">
                <a:latin typeface="Arial"/>
                <a:cs typeface="Arial"/>
              </a:rPr>
              <a:t>on products.maket_id </a:t>
            </a:r>
            <a:r>
              <a:rPr sz="1400" dirty="0">
                <a:latin typeface="Arial"/>
                <a:cs typeface="Arial"/>
              </a:rPr>
              <a:t>= markets.id  </a:t>
            </a:r>
            <a:r>
              <a:rPr sz="1400" spc="-5" dirty="0">
                <a:latin typeface="Arial"/>
                <a:cs typeface="Arial"/>
              </a:rPr>
              <a:t>INNER </a:t>
            </a:r>
            <a:r>
              <a:rPr sz="1400" dirty="0">
                <a:latin typeface="Arial"/>
                <a:cs typeface="Arial"/>
              </a:rPr>
              <a:t>JOIN </a:t>
            </a:r>
            <a:r>
              <a:rPr sz="1400" spc="-5" dirty="0">
                <a:latin typeface="Arial"/>
                <a:cs typeface="Arial"/>
              </a:rPr>
              <a:t>users on users.market_id </a:t>
            </a:r>
            <a:r>
              <a:rPr sz="1400" dirty="0">
                <a:latin typeface="Arial"/>
                <a:cs typeface="Arial"/>
              </a:rPr>
              <a:t>= markets.id  </a:t>
            </a:r>
            <a:r>
              <a:rPr sz="1400" spc="-5" dirty="0">
                <a:latin typeface="Arial"/>
                <a:cs typeface="Arial"/>
              </a:rPr>
              <a:t>WHERE users.user_id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27940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AND products.product_price </a:t>
            </a:r>
            <a:r>
              <a:rPr sz="1400" dirty="0">
                <a:latin typeface="Arial"/>
                <a:cs typeface="Arial"/>
              </a:rPr>
              <a:t>&lt;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300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49" y="751749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299" y="0"/>
                </a:lnTo>
              </a:path>
            </a:pathLst>
          </a:custGeom>
          <a:ln w="9524">
            <a:solidFill>
              <a:srgbClr val="C6C5C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749" y="1331875"/>
            <a:ext cx="1220124" cy="122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5125" y="1440400"/>
            <a:ext cx="1624399" cy="1003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76410" y="1666483"/>
            <a:ext cx="2207350" cy="638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3975" y="2632175"/>
            <a:ext cx="976424" cy="846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8250" y="2663610"/>
            <a:ext cx="812649" cy="846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749" y="2715482"/>
            <a:ext cx="1220124" cy="742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6782" y="2526987"/>
            <a:ext cx="1102274" cy="11022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9224" y="2604199"/>
            <a:ext cx="976424" cy="976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12400" y="2638275"/>
            <a:ext cx="976424" cy="8340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4010367"/>
            <a:ext cx="1876546" cy="834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5712" y="3791666"/>
            <a:ext cx="976424" cy="8950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7885" y="3901210"/>
            <a:ext cx="631624" cy="631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7600" y="3832874"/>
            <a:ext cx="742499" cy="7424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5250" y="1500008"/>
            <a:ext cx="2207352" cy="10030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09367" y="3853073"/>
            <a:ext cx="2693575" cy="8872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925" y="258700"/>
            <a:ext cx="2815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EE785B"/>
                </a:solidFill>
                <a:latin typeface="Trebuchet MS"/>
                <a:cs typeface="Trebuchet MS"/>
              </a:rPr>
              <a:t>Clouds and</a:t>
            </a:r>
            <a:r>
              <a:rPr sz="2800" b="1" spc="-60" dirty="0">
                <a:solidFill>
                  <a:srgbClr val="EE785B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556578"/>
                </a:solidFill>
                <a:latin typeface="Trebuchet MS"/>
                <a:cs typeface="Trebuchet MS"/>
              </a:rPr>
              <a:t>Tools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950" y="891287"/>
            <a:ext cx="7555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999999"/>
                </a:solidFill>
                <a:latin typeface="Arial"/>
                <a:cs typeface="Arial"/>
              </a:rPr>
              <a:t>We </a:t>
            </a:r>
            <a:r>
              <a:rPr sz="1400" b="1" spc="-5" dirty="0">
                <a:solidFill>
                  <a:srgbClr val="999999"/>
                </a:solidFill>
                <a:latin typeface="Arial"/>
                <a:cs typeface="Arial"/>
              </a:rPr>
              <a:t>at </a:t>
            </a:r>
            <a:r>
              <a:rPr sz="1400" b="1" spc="-5" dirty="0">
                <a:solidFill>
                  <a:srgbClr val="556578"/>
                </a:solidFill>
                <a:latin typeface="Arial"/>
                <a:cs typeface="Arial"/>
              </a:rPr>
              <a:t>Successive </a:t>
            </a:r>
            <a:r>
              <a:rPr sz="1400" b="1" spc="-15" dirty="0">
                <a:solidFill>
                  <a:srgbClr val="556578"/>
                </a:solidFill>
                <a:latin typeface="Arial"/>
                <a:cs typeface="Arial"/>
              </a:rPr>
              <a:t>Technologies </a:t>
            </a:r>
            <a:r>
              <a:rPr sz="1400" b="1" spc="-5" dirty="0">
                <a:solidFill>
                  <a:srgbClr val="999999"/>
                </a:solidFill>
                <a:latin typeface="Arial"/>
                <a:cs typeface="Arial"/>
              </a:rPr>
              <a:t>use </a:t>
            </a:r>
            <a:r>
              <a:rPr sz="1400" b="1" dirty="0">
                <a:solidFill>
                  <a:srgbClr val="999999"/>
                </a:solidFill>
                <a:latin typeface="Arial"/>
                <a:cs typeface="Arial"/>
              </a:rPr>
              <a:t>following tools for </a:t>
            </a:r>
            <a:r>
              <a:rPr sz="1400" b="1" spc="-5" dirty="0">
                <a:solidFill>
                  <a:srgbClr val="999999"/>
                </a:solidFill>
                <a:latin typeface="Arial"/>
                <a:cs typeface="Arial"/>
              </a:rPr>
              <a:t>building </a:t>
            </a:r>
            <a:r>
              <a:rPr sz="1400" b="1" spc="-5" dirty="0">
                <a:solidFill>
                  <a:srgbClr val="EE785B"/>
                </a:solidFill>
                <a:latin typeface="Arial"/>
                <a:cs typeface="Arial"/>
              </a:rPr>
              <a:t>Cloud Agnostic</a:t>
            </a:r>
            <a:r>
              <a:rPr sz="1400" b="1" spc="-30" dirty="0">
                <a:solidFill>
                  <a:srgbClr val="EE785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E785B"/>
                </a:solidFill>
                <a:latin typeface="Arial"/>
                <a:cs typeface="Arial"/>
              </a:rPr>
              <a:t>Platform</a:t>
            </a:r>
            <a:r>
              <a:rPr sz="1400" b="1" spc="-5" dirty="0">
                <a:solidFill>
                  <a:srgbClr val="999999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5575" y="2089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b="0" spc="-5" dirty="0">
                <a:solidFill>
                  <a:srgbClr val="556578"/>
                </a:solidFill>
                <a:latin typeface="Trebuchet MS"/>
                <a:cs typeface="Trebuchet MS"/>
              </a:rPr>
              <a:t>M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onolithic 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Application </a:t>
            </a:r>
            <a:r>
              <a:rPr sz="2800" b="0" u="dashLong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- 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MVP</a:t>
            </a:r>
            <a:r>
              <a:rPr sz="2800" b="0" u="dashLong" spc="-5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version	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5575" y="2089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5000" y="1604800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5000" y="1604800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7774" y="2089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7774" y="2089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199" y="22772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199" y="22772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3525" y="1868049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3525" y="1868049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0725" y="1192649"/>
            <a:ext cx="2525395" cy="1905000"/>
          </a:xfrm>
          <a:custGeom>
            <a:avLst/>
            <a:gdLst/>
            <a:ahLst/>
            <a:cxnLst/>
            <a:rect l="l" t="t" r="r" b="b"/>
            <a:pathLst>
              <a:path w="2525395" h="1905000">
                <a:moveTo>
                  <a:pt x="0" y="952499"/>
                </a:moveTo>
                <a:lnTo>
                  <a:pt x="1166" y="911182"/>
                </a:lnTo>
                <a:lnTo>
                  <a:pt x="4634" y="870314"/>
                </a:lnTo>
                <a:lnTo>
                  <a:pt x="10356" y="829932"/>
                </a:lnTo>
                <a:lnTo>
                  <a:pt x="18284" y="790070"/>
                </a:lnTo>
                <a:lnTo>
                  <a:pt x="28372" y="750766"/>
                </a:lnTo>
                <a:lnTo>
                  <a:pt x="40571" y="712053"/>
                </a:lnTo>
                <a:lnTo>
                  <a:pt x="54835" y="673970"/>
                </a:lnTo>
                <a:lnTo>
                  <a:pt x="71117" y="636550"/>
                </a:lnTo>
                <a:lnTo>
                  <a:pt x="89368" y="599830"/>
                </a:lnTo>
                <a:lnTo>
                  <a:pt x="109541" y="563845"/>
                </a:lnTo>
                <a:lnTo>
                  <a:pt x="131589" y="528632"/>
                </a:lnTo>
                <a:lnTo>
                  <a:pt x="155465" y="494226"/>
                </a:lnTo>
                <a:lnTo>
                  <a:pt x="181122" y="460663"/>
                </a:lnTo>
                <a:lnTo>
                  <a:pt x="208511" y="427977"/>
                </a:lnTo>
                <a:lnTo>
                  <a:pt x="237585" y="396207"/>
                </a:lnTo>
                <a:lnTo>
                  <a:pt x="268298" y="365386"/>
                </a:lnTo>
                <a:lnTo>
                  <a:pt x="300602" y="335551"/>
                </a:lnTo>
                <a:lnTo>
                  <a:pt x="334449" y="306737"/>
                </a:lnTo>
                <a:lnTo>
                  <a:pt x="369792" y="278980"/>
                </a:lnTo>
                <a:lnTo>
                  <a:pt x="406584" y="252317"/>
                </a:lnTo>
                <a:lnTo>
                  <a:pt x="444776" y="226782"/>
                </a:lnTo>
                <a:lnTo>
                  <a:pt x="484323" y="202411"/>
                </a:lnTo>
                <a:lnTo>
                  <a:pt x="525177" y="179240"/>
                </a:lnTo>
                <a:lnTo>
                  <a:pt x="567289" y="157306"/>
                </a:lnTo>
                <a:lnTo>
                  <a:pt x="610614" y="136643"/>
                </a:lnTo>
                <a:lnTo>
                  <a:pt x="655103" y="117287"/>
                </a:lnTo>
                <a:lnTo>
                  <a:pt x="700708" y="99274"/>
                </a:lnTo>
                <a:lnTo>
                  <a:pt x="747384" y="82640"/>
                </a:lnTo>
                <a:lnTo>
                  <a:pt x="795082" y="67421"/>
                </a:lnTo>
                <a:lnTo>
                  <a:pt x="843755" y="53652"/>
                </a:lnTo>
                <a:lnTo>
                  <a:pt x="893355" y="41369"/>
                </a:lnTo>
                <a:lnTo>
                  <a:pt x="943835" y="30608"/>
                </a:lnTo>
                <a:lnTo>
                  <a:pt x="995149" y="21404"/>
                </a:lnTo>
                <a:lnTo>
                  <a:pt x="1047247" y="13794"/>
                </a:lnTo>
                <a:lnTo>
                  <a:pt x="1100084" y="7812"/>
                </a:lnTo>
                <a:lnTo>
                  <a:pt x="1153612" y="3496"/>
                </a:lnTo>
                <a:lnTo>
                  <a:pt x="1207783" y="880"/>
                </a:lnTo>
                <a:lnTo>
                  <a:pt x="1262549" y="0"/>
                </a:lnTo>
                <a:lnTo>
                  <a:pt x="1317316" y="880"/>
                </a:lnTo>
                <a:lnTo>
                  <a:pt x="1371487" y="3496"/>
                </a:lnTo>
                <a:lnTo>
                  <a:pt x="1425015" y="7812"/>
                </a:lnTo>
                <a:lnTo>
                  <a:pt x="1477851" y="13794"/>
                </a:lnTo>
                <a:lnTo>
                  <a:pt x="1529950" y="21404"/>
                </a:lnTo>
                <a:lnTo>
                  <a:pt x="1581264" y="30608"/>
                </a:lnTo>
                <a:lnTo>
                  <a:pt x="1631744" y="41369"/>
                </a:lnTo>
                <a:lnTo>
                  <a:pt x="1681344" y="53652"/>
                </a:lnTo>
                <a:lnTo>
                  <a:pt x="1730017" y="67421"/>
                </a:lnTo>
                <a:lnTo>
                  <a:pt x="1777715" y="82640"/>
                </a:lnTo>
                <a:lnTo>
                  <a:pt x="1824391" y="99274"/>
                </a:lnTo>
                <a:lnTo>
                  <a:pt x="1869996" y="117287"/>
                </a:lnTo>
                <a:lnTo>
                  <a:pt x="1914485" y="136643"/>
                </a:lnTo>
                <a:lnTo>
                  <a:pt x="1957810" y="157306"/>
                </a:lnTo>
                <a:lnTo>
                  <a:pt x="1999922" y="179240"/>
                </a:lnTo>
                <a:lnTo>
                  <a:pt x="2040776" y="202411"/>
                </a:lnTo>
                <a:lnTo>
                  <a:pt x="2080322" y="226782"/>
                </a:lnTo>
                <a:lnTo>
                  <a:pt x="2118515" y="252317"/>
                </a:lnTo>
                <a:lnTo>
                  <a:pt x="2155307" y="278980"/>
                </a:lnTo>
                <a:lnTo>
                  <a:pt x="2190650" y="306737"/>
                </a:lnTo>
                <a:lnTo>
                  <a:pt x="2224497" y="335551"/>
                </a:lnTo>
                <a:lnTo>
                  <a:pt x="2256801" y="365386"/>
                </a:lnTo>
                <a:lnTo>
                  <a:pt x="2287514" y="396207"/>
                </a:lnTo>
                <a:lnTo>
                  <a:pt x="2316588" y="427977"/>
                </a:lnTo>
                <a:lnTo>
                  <a:pt x="2343977" y="460663"/>
                </a:lnTo>
                <a:lnTo>
                  <a:pt x="2369634" y="494226"/>
                </a:lnTo>
                <a:lnTo>
                  <a:pt x="2393510" y="528632"/>
                </a:lnTo>
                <a:lnTo>
                  <a:pt x="2415558" y="563845"/>
                </a:lnTo>
                <a:lnTo>
                  <a:pt x="2435731" y="599830"/>
                </a:lnTo>
                <a:lnTo>
                  <a:pt x="2453982" y="636550"/>
                </a:lnTo>
                <a:lnTo>
                  <a:pt x="2470264" y="673970"/>
                </a:lnTo>
                <a:lnTo>
                  <a:pt x="2484528" y="712053"/>
                </a:lnTo>
                <a:lnTo>
                  <a:pt x="2496727" y="750766"/>
                </a:lnTo>
                <a:lnTo>
                  <a:pt x="2506815" y="790070"/>
                </a:lnTo>
                <a:lnTo>
                  <a:pt x="2514743" y="829932"/>
                </a:lnTo>
                <a:lnTo>
                  <a:pt x="2520465" y="870314"/>
                </a:lnTo>
                <a:lnTo>
                  <a:pt x="2523933" y="911182"/>
                </a:lnTo>
                <a:lnTo>
                  <a:pt x="2525099" y="952499"/>
                </a:lnTo>
                <a:lnTo>
                  <a:pt x="2523933" y="993817"/>
                </a:lnTo>
                <a:lnTo>
                  <a:pt x="2520465" y="1034685"/>
                </a:lnTo>
                <a:lnTo>
                  <a:pt x="2514743" y="1075067"/>
                </a:lnTo>
                <a:lnTo>
                  <a:pt x="2506815" y="1114929"/>
                </a:lnTo>
                <a:lnTo>
                  <a:pt x="2496727" y="1154233"/>
                </a:lnTo>
                <a:lnTo>
                  <a:pt x="2484528" y="1192946"/>
                </a:lnTo>
                <a:lnTo>
                  <a:pt x="2470264" y="1231029"/>
                </a:lnTo>
                <a:lnTo>
                  <a:pt x="2453982" y="1268449"/>
                </a:lnTo>
                <a:lnTo>
                  <a:pt x="2435731" y="1305169"/>
                </a:lnTo>
                <a:lnTo>
                  <a:pt x="2415558" y="1341154"/>
                </a:lnTo>
                <a:lnTo>
                  <a:pt x="2393510" y="1376367"/>
                </a:lnTo>
                <a:lnTo>
                  <a:pt x="2369634" y="1410773"/>
                </a:lnTo>
                <a:lnTo>
                  <a:pt x="2343977" y="1444336"/>
                </a:lnTo>
                <a:lnTo>
                  <a:pt x="2316588" y="1477022"/>
                </a:lnTo>
                <a:lnTo>
                  <a:pt x="2287514" y="1508792"/>
                </a:lnTo>
                <a:lnTo>
                  <a:pt x="2256801" y="1539613"/>
                </a:lnTo>
                <a:lnTo>
                  <a:pt x="2224497" y="1569448"/>
                </a:lnTo>
                <a:lnTo>
                  <a:pt x="2190650" y="1598262"/>
                </a:lnTo>
                <a:lnTo>
                  <a:pt x="2155307" y="1626019"/>
                </a:lnTo>
                <a:lnTo>
                  <a:pt x="2118515" y="1652682"/>
                </a:lnTo>
                <a:lnTo>
                  <a:pt x="2080322" y="1678217"/>
                </a:lnTo>
                <a:lnTo>
                  <a:pt x="2040776" y="1702588"/>
                </a:lnTo>
                <a:lnTo>
                  <a:pt x="1999922" y="1725759"/>
                </a:lnTo>
                <a:lnTo>
                  <a:pt x="1957810" y="1747693"/>
                </a:lnTo>
                <a:lnTo>
                  <a:pt x="1914485" y="1768356"/>
                </a:lnTo>
                <a:lnTo>
                  <a:pt x="1869996" y="1787712"/>
                </a:lnTo>
                <a:lnTo>
                  <a:pt x="1824391" y="1805725"/>
                </a:lnTo>
                <a:lnTo>
                  <a:pt x="1777715" y="1822359"/>
                </a:lnTo>
                <a:lnTo>
                  <a:pt x="1730017" y="1837578"/>
                </a:lnTo>
                <a:lnTo>
                  <a:pt x="1681344" y="1851347"/>
                </a:lnTo>
                <a:lnTo>
                  <a:pt x="1631744" y="1863630"/>
                </a:lnTo>
                <a:lnTo>
                  <a:pt x="1581264" y="1874391"/>
                </a:lnTo>
                <a:lnTo>
                  <a:pt x="1529950" y="1883595"/>
                </a:lnTo>
                <a:lnTo>
                  <a:pt x="1477851" y="1891205"/>
                </a:lnTo>
                <a:lnTo>
                  <a:pt x="1425015" y="1897187"/>
                </a:lnTo>
                <a:lnTo>
                  <a:pt x="1371487" y="1901503"/>
                </a:lnTo>
                <a:lnTo>
                  <a:pt x="1317316" y="1904119"/>
                </a:lnTo>
                <a:lnTo>
                  <a:pt x="1262549" y="1904999"/>
                </a:lnTo>
                <a:lnTo>
                  <a:pt x="1207783" y="1904119"/>
                </a:lnTo>
                <a:lnTo>
                  <a:pt x="1153612" y="1901503"/>
                </a:lnTo>
                <a:lnTo>
                  <a:pt x="1100084" y="1897187"/>
                </a:lnTo>
                <a:lnTo>
                  <a:pt x="1047247" y="1891205"/>
                </a:lnTo>
                <a:lnTo>
                  <a:pt x="995149" y="1883595"/>
                </a:lnTo>
                <a:lnTo>
                  <a:pt x="943835" y="1874391"/>
                </a:lnTo>
                <a:lnTo>
                  <a:pt x="893355" y="1863630"/>
                </a:lnTo>
                <a:lnTo>
                  <a:pt x="843755" y="1851347"/>
                </a:lnTo>
                <a:lnTo>
                  <a:pt x="795082" y="1837578"/>
                </a:lnTo>
                <a:lnTo>
                  <a:pt x="747384" y="1822359"/>
                </a:lnTo>
                <a:lnTo>
                  <a:pt x="700708" y="1805725"/>
                </a:lnTo>
                <a:lnTo>
                  <a:pt x="655103" y="1787712"/>
                </a:lnTo>
                <a:lnTo>
                  <a:pt x="610614" y="1768356"/>
                </a:lnTo>
                <a:lnTo>
                  <a:pt x="567289" y="1747693"/>
                </a:lnTo>
                <a:lnTo>
                  <a:pt x="525177" y="1725759"/>
                </a:lnTo>
                <a:lnTo>
                  <a:pt x="484323" y="1702588"/>
                </a:lnTo>
                <a:lnTo>
                  <a:pt x="444776" y="1678217"/>
                </a:lnTo>
                <a:lnTo>
                  <a:pt x="406584" y="1652682"/>
                </a:lnTo>
                <a:lnTo>
                  <a:pt x="369792" y="1626019"/>
                </a:lnTo>
                <a:lnTo>
                  <a:pt x="334449" y="1598262"/>
                </a:lnTo>
                <a:lnTo>
                  <a:pt x="300602" y="1569448"/>
                </a:lnTo>
                <a:lnTo>
                  <a:pt x="268298" y="1539613"/>
                </a:lnTo>
                <a:lnTo>
                  <a:pt x="237585" y="1508792"/>
                </a:lnTo>
                <a:lnTo>
                  <a:pt x="208511" y="1477022"/>
                </a:lnTo>
                <a:lnTo>
                  <a:pt x="181122" y="1444336"/>
                </a:lnTo>
                <a:lnTo>
                  <a:pt x="155465" y="1410773"/>
                </a:lnTo>
                <a:lnTo>
                  <a:pt x="131589" y="1376367"/>
                </a:lnTo>
                <a:lnTo>
                  <a:pt x="109541" y="1341154"/>
                </a:lnTo>
                <a:lnTo>
                  <a:pt x="89368" y="1305169"/>
                </a:lnTo>
                <a:lnTo>
                  <a:pt x="71117" y="1268449"/>
                </a:lnTo>
                <a:lnTo>
                  <a:pt x="54835" y="1231029"/>
                </a:lnTo>
                <a:lnTo>
                  <a:pt x="40571" y="1192946"/>
                </a:lnTo>
                <a:lnTo>
                  <a:pt x="28372" y="1154233"/>
                </a:lnTo>
                <a:lnTo>
                  <a:pt x="18284" y="1114929"/>
                </a:lnTo>
                <a:lnTo>
                  <a:pt x="10356" y="1075067"/>
                </a:lnTo>
                <a:lnTo>
                  <a:pt x="4634" y="1034685"/>
                </a:lnTo>
                <a:lnTo>
                  <a:pt x="1166" y="993817"/>
                </a:lnTo>
                <a:lnTo>
                  <a:pt x="0" y="952499"/>
                </a:lnTo>
                <a:close/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2625" y="3634499"/>
            <a:ext cx="1184910" cy="466090"/>
          </a:xfrm>
          <a:prstGeom prst="rect">
            <a:avLst/>
          </a:prstGeom>
          <a:solidFill>
            <a:srgbClr val="EE785B"/>
          </a:solidFill>
          <a:ln w="95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74974" y="3132314"/>
            <a:ext cx="662940" cy="502284"/>
          </a:xfrm>
          <a:custGeom>
            <a:avLst/>
            <a:gdLst/>
            <a:ahLst/>
            <a:cxnLst/>
            <a:rect l="l" t="t" r="r" b="b"/>
            <a:pathLst>
              <a:path w="662939" h="502285">
                <a:moveTo>
                  <a:pt x="0" y="502185"/>
                </a:moveTo>
                <a:lnTo>
                  <a:pt x="6627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8223" y="3106209"/>
            <a:ext cx="44450" cy="38735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9003" y="38644"/>
                </a:moveTo>
                <a:lnTo>
                  <a:pt x="0" y="13565"/>
                </a:lnTo>
                <a:lnTo>
                  <a:pt x="43953" y="0"/>
                </a:lnTo>
                <a:lnTo>
                  <a:pt x="19003" y="3864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8223" y="3106209"/>
            <a:ext cx="44450" cy="38735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9003" y="38644"/>
                </a:moveTo>
                <a:lnTo>
                  <a:pt x="43953" y="0"/>
                </a:lnTo>
                <a:lnTo>
                  <a:pt x="0" y="13565"/>
                </a:lnTo>
                <a:lnTo>
                  <a:pt x="19003" y="3864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16725" y="2190877"/>
            <a:ext cx="30333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solidFill>
                  <a:srgbClr val="EE785B"/>
                </a:solidFill>
                <a:latin typeface="Trebuchet MS"/>
                <a:cs typeface="Trebuchet MS"/>
              </a:rPr>
              <a:t>What if </a:t>
            </a:r>
            <a:r>
              <a:rPr sz="3100" dirty="0">
                <a:solidFill>
                  <a:srgbClr val="EE785B"/>
                </a:solidFill>
                <a:latin typeface="Trebuchet MS"/>
                <a:cs typeface="Trebuchet MS"/>
              </a:rPr>
              <a:t>a </a:t>
            </a:r>
            <a:r>
              <a:rPr sz="3100" spc="-5" dirty="0">
                <a:solidFill>
                  <a:srgbClr val="EE785B"/>
                </a:solidFill>
                <a:latin typeface="Trebuchet MS"/>
                <a:cs typeface="Trebuchet MS"/>
              </a:rPr>
              <a:t>big</a:t>
            </a:r>
            <a:r>
              <a:rPr sz="3100" spc="-95" dirty="0">
                <a:solidFill>
                  <a:srgbClr val="EE785B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rgbClr val="EE785B"/>
                </a:solidFill>
                <a:latin typeface="Trebuchet MS"/>
                <a:cs typeface="Trebuchet MS"/>
              </a:rPr>
              <a:t>hit?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3775" y="2470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b="0" spc="-5" dirty="0">
                <a:solidFill>
                  <a:srgbClr val="556578"/>
                </a:solidFill>
                <a:latin typeface="Trebuchet MS"/>
                <a:cs typeface="Trebuchet MS"/>
              </a:rPr>
              <a:t>M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onolithic 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Application </a:t>
            </a:r>
            <a:r>
              <a:rPr sz="2800" b="0" u="dashLong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- 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After few</a:t>
            </a:r>
            <a:r>
              <a:rPr sz="2800" b="0" u="dashLong" spc="-5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releases	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3775" y="2470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1824" y="1985799"/>
            <a:ext cx="741680" cy="589280"/>
          </a:xfrm>
          <a:custGeom>
            <a:avLst/>
            <a:gdLst/>
            <a:ahLst/>
            <a:cxnLst/>
            <a:rect l="l" t="t" r="r" b="b"/>
            <a:pathLst>
              <a:path w="741680" h="589280">
                <a:moveTo>
                  <a:pt x="0" y="588899"/>
                </a:moveTo>
                <a:lnTo>
                  <a:pt x="741374" y="588899"/>
                </a:lnTo>
                <a:lnTo>
                  <a:pt x="741374" y="0"/>
                </a:lnTo>
                <a:lnTo>
                  <a:pt x="0" y="0"/>
                </a:lnTo>
                <a:lnTo>
                  <a:pt x="0" y="5888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1824" y="1985799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4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5974" y="2470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5974" y="2470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5399" y="26582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5399" y="26582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1725" y="2249049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1725" y="2249049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20825" y="4015499"/>
            <a:ext cx="1184910" cy="466090"/>
          </a:xfrm>
          <a:prstGeom prst="rect">
            <a:avLst/>
          </a:prstGeom>
          <a:solidFill>
            <a:srgbClr val="EE785B"/>
          </a:solidFill>
          <a:ln w="95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13174" y="3521478"/>
            <a:ext cx="311150" cy="494030"/>
          </a:xfrm>
          <a:custGeom>
            <a:avLst/>
            <a:gdLst/>
            <a:ahLst/>
            <a:cxnLst/>
            <a:rect l="l" t="t" r="r" b="b"/>
            <a:pathLst>
              <a:path w="311150" h="494029">
                <a:moveTo>
                  <a:pt x="0" y="494020"/>
                </a:moveTo>
                <a:lnTo>
                  <a:pt x="310675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0532" y="3484887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30" h="45085">
                <a:moveTo>
                  <a:pt x="26636" y="44966"/>
                </a:moveTo>
                <a:lnTo>
                  <a:pt x="0" y="28215"/>
                </a:lnTo>
                <a:lnTo>
                  <a:pt x="36329" y="0"/>
                </a:lnTo>
                <a:lnTo>
                  <a:pt x="26636" y="4496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10532" y="3484887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30" h="45085">
                <a:moveTo>
                  <a:pt x="26636" y="44966"/>
                </a:moveTo>
                <a:lnTo>
                  <a:pt x="36329" y="0"/>
                </a:lnTo>
                <a:lnTo>
                  <a:pt x="0" y="28215"/>
                </a:lnTo>
                <a:lnTo>
                  <a:pt x="26636" y="44966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7599" y="2837950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79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7599" y="2837950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79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3474" y="2273295"/>
            <a:ext cx="1371600" cy="589280"/>
          </a:xfrm>
          <a:custGeom>
            <a:avLst/>
            <a:gdLst/>
            <a:ahLst/>
            <a:cxnLst/>
            <a:rect l="l" t="t" r="r" b="b"/>
            <a:pathLst>
              <a:path w="1371600" h="589280">
                <a:moveTo>
                  <a:pt x="0" y="0"/>
                </a:moveTo>
                <a:lnTo>
                  <a:pt x="1371599" y="0"/>
                </a:lnTo>
                <a:lnTo>
                  <a:pt x="1371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3474" y="2273295"/>
            <a:ext cx="1371600" cy="589280"/>
          </a:xfrm>
          <a:custGeom>
            <a:avLst/>
            <a:gdLst/>
            <a:ahLst/>
            <a:cxnLst/>
            <a:rect l="l" t="t" r="r" b="b"/>
            <a:pathLst>
              <a:path w="1371600" h="589280">
                <a:moveTo>
                  <a:pt x="0" y="0"/>
                </a:moveTo>
                <a:lnTo>
                  <a:pt x="1371599" y="0"/>
                </a:lnTo>
                <a:lnTo>
                  <a:pt x="1371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3824" y="3247150"/>
            <a:ext cx="810895" cy="401955"/>
          </a:xfrm>
          <a:custGeom>
            <a:avLst/>
            <a:gdLst/>
            <a:ahLst/>
            <a:cxnLst/>
            <a:rect l="l" t="t" r="r" b="b"/>
            <a:pathLst>
              <a:path w="810895" h="401954">
                <a:moveTo>
                  <a:pt x="0" y="401449"/>
                </a:moveTo>
                <a:lnTo>
                  <a:pt x="810599" y="401449"/>
                </a:lnTo>
                <a:lnTo>
                  <a:pt x="810599" y="0"/>
                </a:lnTo>
                <a:lnTo>
                  <a:pt x="0" y="0"/>
                </a:lnTo>
                <a:lnTo>
                  <a:pt x="0" y="40144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3824" y="3059700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79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6125" y="2858649"/>
            <a:ext cx="1371600" cy="388620"/>
          </a:xfrm>
          <a:custGeom>
            <a:avLst/>
            <a:gdLst/>
            <a:ahLst/>
            <a:cxnLst/>
            <a:rect l="l" t="t" r="r" b="b"/>
            <a:pathLst>
              <a:path w="1371600" h="388619">
                <a:moveTo>
                  <a:pt x="0" y="0"/>
                </a:moveTo>
                <a:lnTo>
                  <a:pt x="1371599" y="0"/>
                </a:lnTo>
                <a:lnTo>
                  <a:pt x="1371599" y="388499"/>
                </a:lnTo>
                <a:lnTo>
                  <a:pt x="0" y="3884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6125" y="2858649"/>
            <a:ext cx="1371600" cy="388620"/>
          </a:xfrm>
          <a:custGeom>
            <a:avLst/>
            <a:gdLst/>
            <a:ahLst/>
            <a:cxnLst/>
            <a:rect l="l" t="t" r="r" b="b"/>
            <a:pathLst>
              <a:path w="1371600" h="388619">
                <a:moveTo>
                  <a:pt x="0" y="0"/>
                </a:moveTo>
                <a:lnTo>
                  <a:pt x="1371599" y="0"/>
                </a:lnTo>
                <a:lnTo>
                  <a:pt x="1371599" y="388499"/>
                </a:lnTo>
                <a:lnTo>
                  <a:pt x="0" y="388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3200" y="1985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3200" y="1985799"/>
            <a:ext cx="502284" cy="589280"/>
          </a:xfrm>
          <a:custGeom>
            <a:avLst/>
            <a:gdLst/>
            <a:ahLst/>
            <a:cxnLst/>
            <a:rect l="l" t="t" r="r" b="b"/>
            <a:pathLst>
              <a:path w="502285" h="589280">
                <a:moveTo>
                  <a:pt x="0" y="0"/>
                </a:moveTo>
                <a:lnTo>
                  <a:pt x="502199" y="0"/>
                </a:lnTo>
                <a:lnTo>
                  <a:pt x="5021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9324" y="2035674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9325" y="2035674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3775" y="1396900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63775" y="1396900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5524" y="1471100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5525" y="1471100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66699" y="1654674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6699" y="1654674"/>
            <a:ext cx="810895" cy="589280"/>
          </a:xfrm>
          <a:custGeom>
            <a:avLst/>
            <a:gdLst/>
            <a:ahLst/>
            <a:cxnLst/>
            <a:rect l="l" t="t" r="r" b="b"/>
            <a:pathLst>
              <a:path w="810895" h="589280">
                <a:moveTo>
                  <a:pt x="0" y="0"/>
                </a:moveTo>
                <a:lnTo>
                  <a:pt x="810599" y="0"/>
                </a:lnTo>
                <a:lnTo>
                  <a:pt x="810599" y="588899"/>
                </a:lnTo>
                <a:lnTo>
                  <a:pt x="0" y="588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6624" y="1865424"/>
            <a:ext cx="1278255" cy="388620"/>
          </a:xfrm>
          <a:custGeom>
            <a:avLst/>
            <a:gdLst/>
            <a:ahLst/>
            <a:cxnLst/>
            <a:rect l="l" t="t" r="r" b="b"/>
            <a:pathLst>
              <a:path w="1278254" h="388619">
                <a:moveTo>
                  <a:pt x="0" y="0"/>
                </a:moveTo>
                <a:lnTo>
                  <a:pt x="1277999" y="0"/>
                </a:lnTo>
                <a:lnTo>
                  <a:pt x="1277999" y="388499"/>
                </a:lnTo>
                <a:lnTo>
                  <a:pt x="0" y="38849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6624" y="1865424"/>
            <a:ext cx="1278255" cy="388620"/>
          </a:xfrm>
          <a:custGeom>
            <a:avLst/>
            <a:gdLst/>
            <a:ahLst/>
            <a:cxnLst/>
            <a:rect l="l" t="t" r="r" b="b"/>
            <a:pathLst>
              <a:path w="1278254" h="388619">
                <a:moveTo>
                  <a:pt x="0" y="0"/>
                </a:moveTo>
                <a:lnTo>
                  <a:pt x="1277999" y="0"/>
                </a:lnTo>
                <a:lnTo>
                  <a:pt x="1277999" y="388499"/>
                </a:lnTo>
                <a:lnTo>
                  <a:pt x="0" y="388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91749" y="1668700"/>
            <a:ext cx="2525395" cy="1804670"/>
          </a:xfrm>
          <a:custGeom>
            <a:avLst/>
            <a:gdLst/>
            <a:ahLst/>
            <a:cxnLst/>
            <a:rect l="l" t="t" r="r" b="b"/>
            <a:pathLst>
              <a:path w="2525395" h="1804670">
                <a:moveTo>
                  <a:pt x="0" y="902249"/>
                </a:moveTo>
                <a:lnTo>
                  <a:pt x="1230" y="862060"/>
                </a:lnTo>
                <a:lnTo>
                  <a:pt x="4886" y="822320"/>
                </a:lnTo>
                <a:lnTo>
                  <a:pt x="10917" y="783067"/>
                </a:lnTo>
                <a:lnTo>
                  <a:pt x="19271" y="744338"/>
                </a:lnTo>
                <a:lnTo>
                  <a:pt x="29898" y="706169"/>
                </a:lnTo>
                <a:lnTo>
                  <a:pt x="42745" y="668597"/>
                </a:lnTo>
                <a:lnTo>
                  <a:pt x="57762" y="631658"/>
                </a:lnTo>
                <a:lnTo>
                  <a:pt x="74898" y="595390"/>
                </a:lnTo>
                <a:lnTo>
                  <a:pt x="94100" y="559829"/>
                </a:lnTo>
                <a:lnTo>
                  <a:pt x="115317" y="525011"/>
                </a:lnTo>
                <a:lnTo>
                  <a:pt x="138499" y="490973"/>
                </a:lnTo>
                <a:lnTo>
                  <a:pt x="163593" y="457752"/>
                </a:lnTo>
                <a:lnTo>
                  <a:pt x="190550" y="425385"/>
                </a:lnTo>
                <a:lnTo>
                  <a:pt x="219316" y="393908"/>
                </a:lnTo>
                <a:lnTo>
                  <a:pt x="249842" y="363358"/>
                </a:lnTo>
                <a:lnTo>
                  <a:pt x="282075" y="333772"/>
                </a:lnTo>
                <a:lnTo>
                  <a:pt x="315964" y="305186"/>
                </a:lnTo>
                <a:lnTo>
                  <a:pt x="351459" y="277637"/>
                </a:lnTo>
                <a:lnTo>
                  <a:pt x="388507" y="251161"/>
                </a:lnTo>
                <a:lnTo>
                  <a:pt x="427057" y="225796"/>
                </a:lnTo>
                <a:lnTo>
                  <a:pt x="467059" y="201578"/>
                </a:lnTo>
                <a:lnTo>
                  <a:pt x="508460" y="178543"/>
                </a:lnTo>
                <a:lnTo>
                  <a:pt x="551210" y="156729"/>
                </a:lnTo>
                <a:lnTo>
                  <a:pt x="595257" y="136171"/>
                </a:lnTo>
                <a:lnTo>
                  <a:pt x="640549" y="116908"/>
                </a:lnTo>
                <a:lnTo>
                  <a:pt x="687036" y="98975"/>
                </a:lnTo>
                <a:lnTo>
                  <a:pt x="734666" y="82408"/>
                </a:lnTo>
                <a:lnTo>
                  <a:pt x="783388" y="67246"/>
                </a:lnTo>
                <a:lnTo>
                  <a:pt x="833151" y="53523"/>
                </a:lnTo>
                <a:lnTo>
                  <a:pt x="883902" y="41278"/>
                </a:lnTo>
                <a:lnTo>
                  <a:pt x="935592" y="30547"/>
                </a:lnTo>
                <a:lnTo>
                  <a:pt x="988168" y="21366"/>
                </a:lnTo>
                <a:lnTo>
                  <a:pt x="1041579" y="13772"/>
                </a:lnTo>
                <a:lnTo>
                  <a:pt x="1095774" y="7801"/>
                </a:lnTo>
                <a:lnTo>
                  <a:pt x="1150702" y="3491"/>
                </a:lnTo>
                <a:lnTo>
                  <a:pt x="1206311" y="879"/>
                </a:lnTo>
                <a:lnTo>
                  <a:pt x="1262549" y="0"/>
                </a:lnTo>
                <a:lnTo>
                  <a:pt x="1318788" y="879"/>
                </a:lnTo>
                <a:lnTo>
                  <a:pt x="1374397" y="3491"/>
                </a:lnTo>
                <a:lnTo>
                  <a:pt x="1429325" y="7801"/>
                </a:lnTo>
                <a:lnTo>
                  <a:pt x="1483520" y="13772"/>
                </a:lnTo>
                <a:lnTo>
                  <a:pt x="1536931" y="21366"/>
                </a:lnTo>
                <a:lnTo>
                  <a:pt x="1589507" y="30547"/>
                </a:lnTo>
                <a:lnTo>
                  <a:pt x="1641197" y="41278"/>
                </a:lnTo>
                <a:lnTo>
                  <a:pt x="1691948" y="53523"/>
                </a:lnTo>
                <a:lnTo>
                  <a:pt x="1741711" y="67246"/>
                </a:lnTo>
                <a:lnTo>
                  <a:pt x="1790433" y="82408"/>
                </a:lnTo>
                <a:lnTo>
                  <a:pt x="1838063" y="98975"/>
                </a:lnTo>
                <a:lnTo>
                  <a:pt x="1884550" y="116908"/>
                </a:lnTo>
                <a:lnTo>
                  <a:pt x="1929842" y="136171"/>
                </a:lnTo>
                <a:lnTo>
                  <a:pt x="1973889" y="156729"/>
                </a:lnTo>
                <a:lnTo>
                  <a:pt x="2016639" y="178543"/>
                </a:lnTo>
                <a:lnTo>
                  <a:pt x="2058040" y="201578"/>
                </a:lnTo>
                <a:lnTo>
                  <a:pt x="2098042" y="225796"/>
                </a:lnTo>
                <a:lnTo>
                  <a:pt x="2136592" y="251161"/>
                </a:lnTo>
                <a:lnTo>
                  <a:pt x="2173640" y="277637"/>
                </a:lnTo>
                <a:lnTo>
                  <a:pt x="2209135" y="305186"/>
                </a:lnTo>
                <a:lnTo>
                  <a:pt x="2243024" y="333772"/>
                </a:lnTo>
                <a:lnTo>
                  <a:pt x="2275257" y="363358"/>
                </a:lnTo>
                <a:lnTo>
                  <a:pt x="2305783" y="393908"/>
                </a:lnTo>
                <a:lnTo>
                  <a:pt x="2334549" y="425385"/>
                </a:lnTo>
                <a:lnTo>
                  <a:pt x="2361505" y="457752"/>
                </a:lnTo>
                <a:lnTo>
                  <a:pt x="2386600" y="490973"/>
                </a:lnTo>
                <a:lnTo>
                  <a:pt x="2409782" y="525011"/>
                </a:lnTo>
                <a:lnTo>
                  <a:pt x="2430999" y="559829"/>
                </a:lnTo>
                <a:lnTo>
                  <a:pt x="2450201" y="595390"/>
                </a:lnTo>
                <a:lnTo>
                  <a:pt x="2467337" y="631658"/>
                </a:lnTo>
                <a:lnTo>
                  <a:pt x="2482354" y="668597"/>
                </a:lnTo>
                <a:lnTo>
                  <a:pt x="2495201" y="706169"/>
                </a:lnTo>
                <a:lnTo>
                  <a:pt x="2505828" y="744338"/>
                </a:lnTo>
                <a:lnTo>
                  <a:pt x="2514182" y="783067"/>
                </a:lnTo>
                <a:lnTo>
                  <a:pt x="2520213" y="822320"/>
                </a:lnTo>
                <a:lnTo>
                  <a:pt x="2523869" y="862060"/>
                </a:lnTo>
                <a:lnTo>
                  <a:pt x="2525099" y="902249"/>
                </a:lnTo>
                <a:lnTo>
                  <a:pt x="2523869" y="942439"/>
                </a:lnTo>
                <a:lnTo>
                  <a:pt x="2520213" y="982179"/>
                </a:lnTo>
                <a:lnTo>
                  <a:pt x="2514182" y="1021432"/>
                </a:lnTo>
                <a:lnTo>
                  <a:pt x="2505828" y="1060161"/>
                </a:lnTo>
                <a:lnTo>
                  <a:pt x="2495201" y="1098330"/>
                </a:lnTo>
                <a:lnTo>
                  <a:pt x="2482354" y="1135902"/>
                </a:lnTo>
                <a:lnTo>
                  <a:pt x="2467337" y="1172840"/>
                </a:lnTo>
                <a:lnTo>
                  <a:pt x="2450201" y="1209109"/>
                </a:lnTo>
                <a:lnTo>
                  <a:pt x="2430999" y="1244670"/>
                </a:lnTo>
                <a:lnTo>
                  <a:pt x="2409782" y="1279488"/>
                </a:lnTo>
                <a:lnTo>
                  <a:pt x="2386600" y="1313526"/>
                </a:lnTo>
                <a:lnTo>
                  <a:pt x="2361505" y="1346747"/>
                </a:lnTo>
                <a:lnTo>
                  <a:pt x="2334549" y="1379114"/>
                </a:lnTo>
                <a:lnTo>
                  <a:pt x="2305783" y="1410591"/>
                </a:lnTo>
                <a:lnTo>
                  <a:pt x="2275257" y="1441141"/>
                </a:lnTo>
                <a:lnTo>
                  <a:pt x="2243024" y="1470727"/>
                </a:lnTo>
                <a:lnTo>
                  <a:pt x="2209135" y="1499313"/>
                </a:lnTo>
                <a:lnTo>
                  <a:pt x="2173640" y="1526862"/>
                </a:lnTo>
                <a:lnTo>
                  <a:pt x="2136592" y="1553338"/>
                </a:lnTo>
                <a:lnTo>
                  <a:pt x="2098042" y="1578703"/>
                </a:lnTo>
                <a:lnTo>
                  <a:pt x="2058040" y="1602921"/>
                </a:lnTo>
                <a:lnTo>
                  <a:pt x="2016639" y="1625956"/>
                </a:lnTo>
                <a:lnTo>
                  <a:pt x="1973889" y="1647770"/>
                </a:lnTo>
                <a:lnTo>
                  <a:pt x="1929842" y="1668328"/>
                </a:lnTo>
                <a:lnTo>
                  <a:pt x="1884550" y="1687591"/>
                </a:lnTo>
                <a:lnTo>
                  <a:pt x="1838063" y="1705524"/>
                </a:lnTo>
                <a:lnTo>
                  <a:pt x="1790433" y="1722091"/>
                </a:lnTo>
                <a:lnTo>
                  <a:pt x="1741711" y="1737253"/>
                </a:lnTo>
                <a:lnTo>
                  <a:pt x="1691948" y="1750976"/>
                </a:lnTo>
                <a:lnTo>
                  <a:pt x="1641197" y="1763221"/>
                </a:lnTo>
                <a:lnTo>
                  <a:pt x="1589507" y="1773952"/>
                </a:lnTo>
                <a:lnTo>
                  <a:pt x="1536931" y="1783133"/>
                </a:lnTo>
                <a:lnTo>
                  <a:pt x="1483520" y="1790727"/>
                </a:lnTo>
                <a:lnTo>
                  <a:pt x="1429325" y="1796698"/>
                </a:lnTo>
                <a:lnTo>
                  <a:pt x="1374397" y="1801008"/>
                </a:lnTo>
                <a:lnTo>
                  <a:pt x="1318788" y="1803620"/>
                </a:lnTo>
                <a:lnTo>
                  <a:pt x="1262549" y="1804500"/>
                </a:lnTo>
                <a:lnTo>
                  <a:pt x="1206311" y="1803620"/>
                </a:lnTo>
                <a:lnTo>
                  <a:pt x="1150702" y="1801008"/>
                </a:lnTo>
                <a:lnTo>
                  <a:pt x="1095774" y="1796698"/>
                </a:lnTo>
                <a:lnTo>
                  <a:pt x="1041579" y="1790727"/>
                </a:lnTo>
                <a:lnTo>
                  <a:pt x="988168" y="1783133"/>
                </a:lnTo>
                <a:lnTo>
                  <a:pt x="935592" y="1773952"/>
                </a:lnTo>
                <a:lnTo>
                  <a:pt x="883902" y="1763221"/>
                </a:lnTo>
                <a:lnTo>
                  <a:pt x="833151" y="1750976"/>
                </a:lnTo>
                <a:lnTo>
                  <a:pt x="783388" y="1737253"/>
                </a:lnTo>
                <a:lnTo>
                  <a:pt x="734666" y="1722091"/>
                </a:lnTo>
                <a:lnTo>
                  <a:pt x="687036" y="1705524"/>
                </a:lnTo>
                <a:lnTo>
                  <a:pt x="640549" y="1687591"/>
                </a:lnTo>
                <a:lnTo>
                  <a:pt x="595257" y="1668328"/>
                </a:lnTo>
                <a:lnTo>
                  <a:pt x="551210" y="1647770"/>
                </a:lnTo>
                <a:lnTo>
                  <a:pt x="508460" y="1625956"/>
                </a:lnTo>
                <a:lnTo>
                  <a:pt x="467059" y="1602921"/>
                </a:lnTo>
                <a:lnTo>
                  <a:pt x="427057" y="1578703"/>
                </a:lnTo>
                <a:lnTo>
                  <a:pt x="388507" y="1553338"/>
                </a:lnTo>
                <a:lnTo>
                  <a:pt x="351459" y="1526862"/>
                </a:lnTo>
                <a:lnTo>
                  <a:pt x="315964" y="1499313"/>
                </a:lnTo>
                <a:lnTo>
                  <a:pt x="282075" y="1470727"/>
                </a:lnTo>
                <a:lnTo>
                  <a:pt x="249842" y="1441141"/>
                </a:lnTo>
                <a:lnTo>
                  <a:pt x="219316" y="1410591"/>
                </a:lnTo>
                <a:lnTo>
                  <a:pt x="190550" y="1379114"/>
                </a:lnTo>
                <a:lnTo>
                  <a:pt x="163593" y="1346747"/>
                </a:lnTo>
                <a:lnTo>
                  <a:pt x="138499" y="1313526"/>
                </a:lnTo>
                <a:lnTo>
                  <a:pt x="115317" y="1279488"/>
                </a:lnTo>
                <a:lnTo>
                  <a:pt x="94100" y="1244670"/>
                </a:lnTo>
                <a:lnTo>
                  <a:pt x="74898" y="1209109"/>
                </a:lnTo>
                <a:lnTo>
                  <a:pt x="57762" y="1172840"/>
                </a:lnTo>
                <a:lnTo>
                  <a:pt x="42745" y="1135902"/>
                </a:lnTo>
                <a:lnTo>
                  <a:pt x="29898" y="1098330"/>
                </a:lnTo>
                <a:lnTo>
                  <a:pt x="19271" y="1060161"/>
                </a:lnTo>
                <a:lnTo>
                  <a:pt x="10917" y="1021432"/>
                </a:lnTo>
                <a:lnTo>
                  <a:pt x="4886" y="982179"/>
                </a:lnTo>
                <a:lnTo>
                  <a:pt x="1230" y="942439"/>
                </a:lnTo>
                <a:lnTo>
                  <a:pt x="0" y="902249"/>
                </a:lnTo>
                <a:close/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1725" y="2179906"/>
            <a:ext cx="2525395" cy="1905000"/>
          </a:xfrm>
          <a:custGeom>
            <a:avLst/>
            <a:gdLst/>
            <a:ahLst/>
            <a:cxnLst/>
            <a:rect l="l" t="t" r="r" b="b"/>
            <a:pathLst>
              <a:path w="2525395" h="1905000">
                <a:moveTo>
                  <a:pt x="0" y="952499"/>
                </a:moveTo>
                <a:lnTo>
                  <a:pt x="1166" y="911182"/>
                </a:lnTo>
                <a:lnTo>
                  <a:pt x="4634" y="870314"/>
                </a:lnTo>
                <a:lnTo>
                  <a:pt x="10356" y="829932"/>
                </a:lnTo>
                <a:lnTo>
                  <a:pt x="18284" y="790070"/>
                </a:lnTo>
                <a:lnTo>
                  <a:pt x="28372" y="750766"/>
                </a:lnTo>
                <a:lnTo>
                  <a:pt x="40571" y="712054"/>
                </a:lnTo>
                <a:lnTo>
                  <a:pt x="54835" y="673970"/>
                </a:lnTo>
                <a:lnTo>
                  <a:pt x="71117" y="636550"/>
                </a:lnTo>
                <a:lnTo>
                  <a:pt x="89368" y="599830"/>
                </a:lnTo>
                <a:lnTo>
                  <a:pt x="109541" y="563846"/>
                </a:lnTo>
                <a:lnTo>
                  <a:pt x="131589" y="528632"/>
                </a:lnTo>
                <a:lnTo>
                  <a:pt x="155465" y="494226"/>
                </a:lnTo>
                <a:lnTo>
                  <a:pt x="181122" y="460663"/>
                </a:lnTo>
                <a:lnTo>
                  <a:pt x="208511" y="427978"/>
                </a:lnTo>
                <a:lnTo>
                  <a:pt x="237585" y="396207"/>
                </a:lnTo>
                <a:lnTo>
                  <a:pt x="268298" y="365386"/>
                </a:lnTo>
                <a:lnTo>
                  <a:pt x="300602" y="335551"/>
                </a:lnTo>
                <a:lnTo>
                  <a:pt x="334449" y="306737"/>
                </a:lnTo>
                <a:lnTo>
                  <a:pt x="369792" y="278980"/>
                </a:lnTo>
                <a:lnTo>
                  <a:pt x="406584" y="252317"/>
                </a:lnTo>
                <a:lnTo>
                  <a:pt x="444777" y="226782"/>
                </a:lnTo>
                <a:lnTo>
                  <a:pt x="484323" y="202411"/>
                </a:lnTo>
                <a:lnTo>
                  <a:pt x="525177" y="179240"/>
                </a:lnTo>
                <a:lnTo>
                  <a:pt x="567289" y="157306"/>
                </a:lnTo>
                <a:lnTo>
                  <a:pt x="610614" y="136643"/>
                </a:lnTo>
                <a:lnTo>
                  <a:pt x="655103" y="117287"/>
                </a:lnTo>
                <a:lnTo>
                  <a:pt x="700708" y="99274"/>
                </a:lnTo>
                <a:lnTo>
                  <a:pt x="747384" y="82640"/>
                </a:lnTo>
                <a:lnTo>
                  <a:pt x="795082" y="67421"/>
                </a:lnTo>
                <a:lnTo>
                  <a:pt x="843755" y="53652"/>
                </a:lnTo>
                <a:lnTo>
                  <a:pt x="893355" y="41369"/>
                </a:lnTo>
                <a:lnTo>
                  <a:pt x="943835" y="30608"/>
                </a:lnTo>
                <a:lnTo>
                  <a:pt x="995149" y="21404"/>
                </a:lnTo>
                <a:lnTo>
                  <a:pt x="1047248" y="13794"/>
                </a:lnTo>
                <a:lnTo>
                  <a:pt x="1100084" y="7812"/>
                </a:lnTo>
                <a:lnTo>
                  <a:pt x="1153612" y="3496"/>
                </a:lnTo>
                <a:lnTo>
                  <a:pt x="1207783" y="880"/>
                </a:lnTo>
                <a:lnTo>
                  <a:pt x="1262549" y="0"/>
                </a:lnTo>
                <a:lnTo>
                  <a:pt x="1317316" y="880"/>
                </a:lnTo>
                <a:lnTo>
                  <a:pt x="1371487" y="3496"/>
                </a:lnTo>
                <a:lnTo>
                  <a:pt x="1425015" y="7812"/>
                </a:lnTo>
                <a:lnTo>
                  <a:pt x="1477851" y="13794"/>
                </a:lnTo>
                <a:lnTo>
                  <a:pt x="1529950" y="21404"/>
                </a:lnTo>
                <a:lnTo>
                  <a:pt x="1581264" y="30608"/>
                </a:lnTo>
                <a:lnTo>
                  <a:pt x="1631744" y="41369"/>
                </a:lnTo>
                <a:lnTo>
                  <a:pt x="1681344" y="53652"/>
                </a:lnTo>
                <a:lnTo>
                  <a:pt x="1730017" y="67421"/>
                </a:lnTo>
                <a:lnTo>
                  <a:pt x="1777715" y="82640"/>
                </a:lnTo>
                <a:lnTo>
                  <a:pt x="1824391" y="99274"/>
                </a:lnTo>
                <a:lnTo>
                  <a:pt x="1869996" y="117287"/>
                </a:lnTo>
                <a:lnTo>
                  <a:pt x="1914485" y="136643"/>
                </a:lnTo>
                <a:lnTo>
                  <a:pt x="1957810" y="157306"/>
                </a:lnTo>
                <a:lnTo>
                  <a:pt x="1999922" y="179240"/>
                </a:lnTo>
                <a:lnTo>
                  <a:pt x="2040776" y="202411"/>
                </a:lnTo>
                <a:lnTo>
                  <a:pt x="2080322" y="226782"/>
                </a:lnTo>
                <a:lnTo>
                  <a:pt x="2118515" y="252317"/>
                </a:lnTo>
                <a:lnTo>
                  <a:pt x="2155307" y="278980"/>
                </a:lnTo>
                <a:lnTo>
                  <a:pt x="2190650" y="306737"/>
                </a:lnTo>
                <a:lnTo>
                  <a:pt x="2224497" y="335551"/>
                </a:lnTo>
                <a:lnTo>
                  <a:pt x="2256801" y="365386"/>
                </a:lnTo>
                <a:lnTo>
                  <a:pt x="2287514" y="396207"/>
                </a:lnTo>
                <a:lnTo>
                  <a:pt x="2316588" y="427978"/>
                </a:lnTo>
                <a:lnTo>
                  <a:pt x="2343977" y="460663"/>
                </a:lnTo>
                <a:lnTo>
                  <a:pt x="2369634" y="494226"/>
                </a:lnTo>
                <a:lnTo>
                  <a:pt x="2393510" y="528632"/>
                </a:lnTo>
                <a:lnTo>
                  <a:pt x="2415558" y="563846"/>
                </a:lnTo>
                <a:lnTo>
                  <a:pt x="2435731" y="599830"/>
                </a:lnTo>
                <a:lnTo>
                  <a:pt x="2453982" y="636550"/>
                </a:lnTo>
                <a:lnTo>
                  <a:pt x="2470264" y="673970"/>
                </a:lnTo>
                <a:lnTo>
                  <a:pt x="2484528" y="712054"/>
                </a:lnTo>
                <a:lnTo>
                  <a:pt x="2496727" y="750766"/>
                </a:lnTo>
                <a:lnTo>
                  <a:pt x="2506815" y="790070"/>
                </a:lnTo>
                <a:lnTo>
                  <a:pt x="2514743" y="829932"/>
                </a:lnTo>
                <a:lnTo>
                  <a:pt x="2520465" y="870314"/>
                </a:lnTo>
                <a:lnTo>
                  <a:pt x="2523933" y="911182"/>
                </a:lnTo>
                <a:lnTo>
                  <a:pt x="2525099" y="952499"/>
                </a:lnTo>
                <a:lnTo>
                  <a:pt x="2523933" y="993817"/>
                </a:lnTo>
                <a:lnTo>
                  <a:pt x="2520465" y="1034685"/>
                </a:lnTo>
                <a:lnTo>
                  <a:pt x="2514743" y="1075067"/>
                </a:lnTo>
                <a:lnTo>
                  <a:pt x="2506815" y="1114929"/>
                </a:lnTo>
                <a:lnTo>
                  <a:pt x="2496727" y="1154234"/>
                </a:lnTo>
                <a:lnTo>
                  <a:pt x="2484528" y="1192946"/>
                </a:lnTo>
                <a:lnTo>
                  <a:pt x="2470264" y="1231029"/>
                </a:lnTo>
                <a:lnTo>
                  <a:pt x="2453982" y="1268449"/>
                </a:lnTo>
                <a:lnTo>
                  <a:pt x="2435731" y="1305169"/>
                </a:lnTo>
                <a:lnTo>
                  <a:pt x="2415558" y="1341154"/>
                </a:lnTo>
                <a:lnTo>
                  <a:pt x="2393510" y="1376367"/>
                </a:lnTo>
                <a:lnTo>
                  <a:pt x="2369634" y="1410773"/>
                </a:lnTo>
                <a:lnTo>
                  <a:pt x="2343977" y="1444337"/>
                </a:lnTo>
                <a:lnTo>
                  <a:pt x="2316588" y="1477022"/>
                </a:lnTo>
                <a:lnTo>
                  <a:pt x="2287514" y="1508792"/>
                </a:lnTo>
                <a:lnTo>
                  <a:pt x="2256801" y="1539613"/>
                </a:lnTo>
                <a:lnTo>
                  <a:pt x="2224497" y="1569448"/>
                </a:lnTo>
                <a:lnTo>
                  <a:pt x="2190650" y="1598262"/>
                </a:lnTo>
                <a:lnTo>
                  <a:pt x="2155307" y="1626019"/>
                </a:lnTo>
                <a:lnTo>
                  <a:pt x="2118515" y="1652682"/>
                </a:lnTo>
                <a:lnTo>
                  <a:pt x="2080322" y="1678218"/>
                </a:lnTo>
                <a:lnTo>
                  <a:pt x="2040776" y="1702588"/>
                </a:lnTo>
                <a:lnTo>
                  <a:pt x="1999922" y="1725759"/>
                </a:lnTo>
                <a:lnTo>
                  <a:pt x="1957810" y="1747693"/>
                </a:lnTo>
                <a:lnTo>
                  <a:pt x="1914485" y="1768356"/>
                </a:lnTo>
                <a:lnTo>
                  <a:pt x="1869996" y="1787712"/>
                </a:lnTo>
                <a:lnTo>
                  <a:pt x="1824391" y="1805725"/>
                </a:lnTo>
                <a:lnTo>
                  <a:pt x="1777715" y="1822359"/>
                </a:lnTo>
                <a:lnTo>
                  <a:pt x="1730017" y="1837578"/>
                </a:lnTo>
                <a:lnTo>
                  <a:pt x="1681344" y="1851347"/>
                </a:lnTo>
                <a:lnTo>
                  <a:pt x="1631744" y="1863630"/>
                </a:lnTo>
                <a:lnTo>
                  <a:pt x="1581264" y="1874391"/>
                </a:lnTo>
                <a:lnTo>
                  <a:pt x="1529950" y="1883595"/>
                </a:lnTo>
                <a:lnTo>
                  <a:pt x="1477851" y="1891205"/>
                </a:lnTo>
                <a:lnTo>
                  <a:pt x="1425015" y="1897187"/>
                </a:lnTo>
                <a:lnTo>
                  <a:pt x="1371487" y="1901503"/>
                </a:lnTo>
                <a:lnTo>
                  <a:pt x="1317316" y="1904119"/>
                </a:lnTo>
                <a:lnTo>
                  <a:pt x="1262549" y="1904999"/>
                </a:lnTo>
                <a:lnTo>
                  <a:pt x="1207783" y="1904119"/>
                </a:lnTo>
                <a:lnTo>
                  <a:pt x="1153612" y="1901503"/>
                </a:lnTo>
                <a:lnTo>
                  <a:pt x="1100084" y="1897187"/>
                </a:lnTo>
                <a:lnTo>
                  <a:pt x="1047248" y="1891205"/>
                </a:lnTo>
                <a:lnTo>
                  <a:pt x="995149" y="1883595"/>
                </a:lnTo>
                <a:lnTo>
                  <a:pt x="943835" y="1874391"/>
                </a:lnTo>
                <a:lnTo>
                  <a:pt x="893355" y="1863630"/>
                </a:lnTo>
                <a:lnTo>
                  <a:pt x="843755" y="1851347"/>
                </a:lnTo>
                <a:lnTo>
                  <a:pt x="795082" y="1837578"/>
                </a:lnTo>
                <a:lnTo>
                  <a:pt x="747384" y="1822359"/>
                </a:lnTo>
                <a:lnTo>
                  <a:pt x="700708" y="1805725"/>
                </a:lnTo>
                <a:lnTo>
                  <a:pt x="655103" y="1787712"/>
                </a:lnTo>
                <a:lnTo>
                  <a:pt x="610614" y="1768356"/>
                </a:lnTo>
                <a:lnTo>
                  <a:pt x="567289" y="1747693"/>
                </a:lnTo>
                <a:lnTo>
                  <a:pt x="525177" y="1725759"/>
                </a:lnTo>
                <a:lnTo>
                  <a:pt x="484323" y="1702588"/>
                </a:lnTo>
                <a:lnTo>
                  <a:pt x="444777" y="1678218"/>
                </a:lnTo>
                <a:lnTo>
                  <a:pt x="406584" y="1652682"/>
                </a:lnTo>
                <a:lnTo>
                  <a:pt x="369792" y="1626019"/>
                </a:lnTo>
                <a:lnTo>
                  <a:pt x="334449" y="1598262"/>
                </a:lnTo>
                <a:lnTo>
                  <a:pt x="300602" y="1569448"/>
                </a:lnTo>
                <a:lnTo>
                  <a:pt x="268298" y="1539613"/>
                </a:lnTo>
                <a:lnTo>
                  <a:pt x="237585" y="1508792"/>
                </a:lnTo>
                <a:lnTo>
                  <a:pt x="208511" y="1477022"/>
                </a:lnTo>
                <a:lnTo>
                  <a:pt x="181122" y="1444337"/>
                </a:lnTo>
                <a:lnTo>
                  <a:pt x="155465" y="1410773"/>
                </a:lnTo>
                <a:lnTo>
                  <a:pt x="131589" y="1376367"/>
                </a:lnTo>
                <a:lnTo>
                  <a:pt x="109541" y="1341154"/>
                </a:lnTo>
                <a:lnTo>
                  <a:pt x="89368" y="1305169"/>
                </a:lnTo>
                <a:lnTo>
                  <a:pt x="71117" y="1268449"/>
                </a:lnTo>
                <a:lnTo>
                  <a:pt x="54835" y="1231029"/>
                </a:lnTo>
                <a:lnTo>
                  <a:pt x="40571" y="1192946"/>
                </a:lnTo>
                <a:lnTo>
                  <a:pt x="28372" y="1154234"/>
                </a:lnTo>
                <a:lnTo>
                  <a:pt x="18284" y="1114929"/>
                </a:lnTo>
                <a:lnTo>
                  <a:pt x="10356" y="1075067"/>
                </a:lnTo>
                <a:lnTo>
                  <a:pt x="4634" y="1034685"/>
                </a:lnTo>
                <a:lnTo>
                  <a:pt x="1166" y="993817"/>
                </a:lnTo>
                <a:lnTo>
                  <a:pt x="0" y="952499"/>
                </a:lnTo>
                <a:close/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36724" y="1107176"/>
            <a:ext cx="2525395" cy="1551305"/>
          </a:xfrm>
          <a:custGeom>
            <a:avLst/>
            <a:gdLst/>
            <a:ahLst/>
            <a:cxnLst/>
            <a:rect l="l" t="t" r="r" b="b"/>
            <a:pathLst>
              <a:path w="2525395" h="1551305">
                <a:moveTo>
                  <a:pt x="0" y="775500"/>
                </a:moveTo>
                <a:lnTo>
                  <a:pt x="1374" y="738993"/>
                </a:lnTo>
                <a:lnTo>
                  <a:pt x="5456" y="702921"/>
                </a:lnTo>
                <a:lnTo>
                  <a:pt x="21502" y="632230"/>
                </a:lnTo>
                <a:lnTo>
                  <a:pt x="47652" y="563723"/>
                </a:lnTo>
                <a:lnTo>
                  <a:pt x="83422" y="497698"/>
                </a:lnTo>
                <a:lnTo>
                  <a:pt x="104763" y="465710"/>
                </a:lnTo>
                <a:lnTo>
                  <a:pt x="128327" y="434454"/>
                </a:lnTo>
                <a:lnTo>
                  <a:pt x="154053" y="403968"/>
                </a:lnTo>
                <a:lnTo>
                  <a:pt x="181880" y="374289"/>
                </a:lnTo>
                <a:lnTo>
                  <a:pt x="211749" y="345453"/>
                </a:lnTo>
                <a:lnTo>
                  <a:pt x="243598" y="317499"/>
                </a:lnTo>
                <a:lnTo>
                  <a:pt x="277368" y="290464"/>
                </a:lnTo>
                <a:lnTo>
                  <a:pt x="312996" y="264384"/>
                </a:lnTo>
                <a:lnTo>
                  <a:pt x="350423" y="239298"/>
                </a:lnTo>
                <a:lnTo>
                  <a:pt x="389588" y="215241"/>
                </a:lnTo>
                <a:lnTo>
                  <a:pt x="430430" y="192252"/>
                </a:lnTo>
                <a:lnTo>
                  <a:pt x="472889" y="170368"/>
                </a:lnTo>
                <a:lnTo>
                  <a:pt x="516904" y="149626"/>
                </a:lnTo>
                <a:lnTo>
                  <a:pt x="562414" y="130063"/>
                </a:lnTo>
                <a:lnTo>
                  <a:pt x="609360" y="111717"/>
                </a:lnTo>
                <a:lnTo>
                  <a:pt x="657679" y="94624"/>
                </a:lnTo>
                <a:lnTo>
                  <a:pt x="707312" y="78822"/>
                </a:lnTo>
                <a:lnTo>
                  <a:pt x="758198" y="64349"/>
                </a:lnTo>
                <a:lnTo>
                  <a:pt x="810276" y="51240"/>
                </a:lnTo>
                <a:lnTo>
                  <a:pt x="863486" y="39535"/>
                </a:lnTo>
                <a:lnTo>
                  <a:pt x="917767" y="29269"/>
                </a:lnTo>
                <a:lnTo>
                  <a:pt x="973058" y="20481"/>
                </a:lnTo>
                <a:lnTo>
                  <a:pt x="1029300" y="13207"/>
                </a:lnTo>
                <a:lnTo>
                  <a:pt x="1086430" y="7485"/>
                </a:lnTo>
                <a:lnTo>
                  <a:pt x="1144389" y="3351"/>
                </a:lnTo>
                <a:lnTo>
                  <a:pt x="1203115" y="844"/>
                </a:lnTo>
                <a:lnTo>
                  <a:pt x="1262549" y="0"/>
                </a:lnTo>
                <a:lnTo>
                  <a:pt x="1321984" y="844"/>
                </a:lnTo>
                <a:lnTo>
                  <a:pt x="1380710" y="3351"/>
                </a:lnTo>
                <a:lnTo>
                  <a:pt x="1438669" y="7485"/>
                </a:lnTo>
                <a:lnTo>
                  <a:pt x="1495799" y="13207"/>
                </a:lnTo>
                <a:lnTo>
                  <a:pt x="1552041" y="20481"/>
                </a:lnTo>
                <a:lnTo>
                  <a:pt x="1607332" y="29269"/>
                </a:lnTo>
                <a:lnTo>
                  <a:pt x="1661613" y="39535"/>
                </a:lnTo>
                <a:lnTo>
                  <a:pt x="1714823" y="51240"/>
                </a:lnTo>
                <a:lnTo>
                  <a:pt x="1766901" y="64349"/>
                </a:lnTo>
                <a:lnTo>
                  <a:pt x="1817787" y="78822"/>
                </a:lnTo>
                <a:lnTo>
                  <a:pt x="1867420" y="94624"/>
                </a:lnTo>
                <a:lnTo>
                  <a:pt x="1915739" y="111717"/>
                </a:lnTo>
                <a:lnTo>
                  <a:pt x="1962685" y="130063"/>
                </a:lnTo>
                <a:lnTo>
                  <a:pt x="2008195" y="149626"/>
                </a:lnTo>
                <a:lnTo>
                  <a:pt x="2052210" y="170368"/>
                </a:lnTo>
                <a:lnTo>
                  <a:pt x="2094669" y="192252"/>
                </a:lnTo>
                <a:lnTo>
                  <a:pt x="2135511" y="215241"/>
                </a:lnTo>
                <a:lnTo>
                  <a:pt x="2174676" y="239298"/>
                </a:lnTo>
                <a:lnTo>
                  <a:pt x="2212103" y="264384"/>
                </a:lnTo>
                <a:lnTo>
                  <a:pt x="2247731" y="290464"/>
                </a:lnTo>
                <a:lnTo>
                  <a:pt x="2281501" y="317499"/>
                </a:lnTo>
                <a:lnTo>
                  <a:pt x="2313350" y="345453"/>
                </a:lnTo>
                <a:lnTo>
                  <a:pt x="2343219" y="374289"/>
                </a:lnTo>
                <a:lnTo>
                  <a:pt x="2371046" y="403968"/>
                </a:lnTo>
                <a:lnTo>
                  <a:pt x="2396772" y="434454"/>
                </a:lnTo>
                <a:lnTo>
                  <a:pt x="2420336" y="465710"/>
                </a:lnTo>
                <a:lnTo>
                  <a:pt x="2441677" y="497698"/>
                </a:lnTo>
                <a:lnTo>
                  <a:pt x="2477447" y="563723"/>
                </a:lnTo>
                <a:lnTo>
                  <a:pt x="2503597" y="632230"/>
                </a:lnTo>
                <a:lnTo>
                  <a:pt x="2519643" y="702921"/>
                </a:lnTo>
                <a:lnTo>
                  <a:pt x="2525099" y="775500"/>
                </a:lnTo>
                <a:lnTo>
                  <a:pt x="2519643" y="848078"/>
                </a:lnTo>
                <a:lnTo>
                  <a:pt x="2503597" y="918769"/>
                </a:lnTo>
                <a:lnTo>
                  <a:pt x="2477447" y="987276"/>
                </a:lnTo>
                <a:lnTo>
                  <a:pt x="2441677" y="1053301"/>
                </a:lnTo>
                <a:lnTo>
                  <a:pt x="2420336" y="1085289"/>
                </a:lnTo>
                <a:lnTo>
                  <a:pt x="2396772" y="1116545"/>
                </a:lnTo>
                <a:lnTo>
                  <a:pt x="2371046" y="1147031"/>
                </a:lnTo>
                <a:lnTo>
                  <a:pt x="2343219" y="1176710"/>
                </a:lnTo>
                <a:lnTo>
                  <a:pt x="2313350" y="1205546"/>
                </a:lnTo>
                <a:lnTo>
                  <a:pt x="2281501" y="1233500"/>
                </a:lnTo>
                <a:lnTo>
                  <a:pt x="2247731" y="1260535"/>
                </a:lnTo>
                <a:lnTo>
                  <a:pt x="2212103" y="1286615"/>
                </a:lnTo>
                <a:lnTo>
                  <a:pt x="2174676" y="1311702"/>
                </a:lnTo>
                <a:lnTo>
                  <a:pt x="2135511" y="1335758"/>
                </a:lnTo>
                <a:lnTo>
                  <a:pt x="2094669" y="1358747"/>
                </a:lnTo>
                <a:lnTo>
                  <a:pt x="2052210" y="1380631"/>
                </a:lnTo>
                <a:lnTo>
                  <a:pt x="2008195" y="1401373"/>
                </a:lnTo>
                <a:lnTo>
                  <a:pt x="1962685" y="1420936"/>
                </a:lnTo>
                <a:lnTo>
                  <a:pt x="1915739" y="1439282"/>
                </a:lnTo>
                <a:lnTo>
                  <a:pt x="1867420" y="1456375"/>
                </a:lnTo>
                <a:lnTo>
                  <a:pt x="1817787" y="1472177"/>
                </a:lnTo>
                <a:lnTo>
                  <a:pt x="1766901" y="1486650"/>
                </a:lnTo>
                <a:lnTo>
                  <a:pt x="1714823" y="1499759"/>
                </a:lnTo>
                <a:lnTo>
                  <a:pt x="1661613" y="1511464"/>
                </a:lnTo>
                <a:lnTo>
                  <a:pt x="1607332" y="1521730"/>
                </a:lnTo>
                <a:lnTo>
                  <a:pt x="1552041" y="1530518"/>
                </a:lnTo>
                <a:lnTo>
                  <a:pt x="1495799" y="1537792"/>
                </a:lnTo>
                <a:lnTo>
                  <a:pt x="1438669" y="1543515"/>
                </a:lnTo>
                <a:lnTo>
                  <a:pt x="1380710" y="1547648"/>
                </a:lnTo>
                <a:lnTo>
                  <a:pt x="1321984" y="1550156"/>
                </a:lnTo>
                <a:lnTo>
                  <a:pt x="1262549" y="1551000"/>
                </a:lnTo>
                <a:lnTo>
                  <a:pt x="1203115" y="1550156"/>
                </a:lnTo>
                <a:lnTo>
                  <a:pt x="1144389" y="1547648"/>
                </a:lnTo>
                <a:lnTo>
                  <a:pt x="1086430" y="1543515"/>
                </a:lnTo>
                <a:lnTo>
                  <a:pt x="1029300" y="1537792"/>
                </a:lnTo>
                <a:lnTo>
                  <a:pt x="973058" y="1530518"/>
                </a:lnTo>
                <a:lnTo>
                  <a:pt x="917767" y="1521730"/>
                </a:lnTo>
                <a:lnTo>
                  <a:pt x="863486" y="1511464"/>
                </a:lnTo>
                <a:lnTo>
                  <a:pt x="810276" y="1499759"/>
                </a:lnTo>
                <a:lnTo>
                  <a:pt x="758198" y="1486650"/>
                </a:lnTo>
                <a:lnTo>
                  <a:pt x="707312" y="1472177"/>
                </a:lnTo>
                <a:lnTo>
                  <a:pt x="657679" y="1456375"/>
                </a:lnTo>
                <a:lnTo>
                  <a:pt x="609360" y="1439282"/>
                </a:lnTo>
                <a:lnTo>
                  <a:pt x="562414" y="1420936"/>
                </a:lnTo>
                <a:lnTo>
                  <a:pt x="516904" y="1401373"/>
                </a:lnTo>
                <a:lnTo>
                  <a:pt x="472889" y="1380631"/>
                </a:lnTo>
                <a:lnTo>
                  <a:pt x="430430" y="1358747"/>
                </a:lnTo>
                <a:lnTo>
                  <a:pt x="389588" y="1335758"/>
                </a:lnTo>
                <a:lnTo>
                  <a:pt x="350423" y="1311702"/>
                </a:lnTo>
                <a:lnTo>
                  <a:pt x="312996" y="1286615"/>
                </a:lnTo>
                <a:lnTo>
                  <a:pt x="277368" y="1260535"/>
                </a:lnTo>
                <a:lnTo>
                  <a:pt x="243598" y="1233500"/>
                </a:lnTo>
                <a:lnTo>
                  <a:pt x="211749" y="1205546"/>
                </a:lnTo>
                <a:lnTo>
                  <a:pt x="181880" y="1176710"/>
                </a:lnTo>
                <a:lnTo>
                  <a:pt x="154053" y="1147031"/>
                </a:lnTo>
                <a:lnTo>
                  <a:pt x="128327" y="1116545"/>
                </a:lnTo>
                <a:lnTo>
                  <a:pt x="104763" y="1085289"/>
                </a:lnTo>
                <a:lnTo>
                  <a:pt x="83422" y="1053301"/>
                </a:lnTo>
                <a:lnTo>
                  <a:pt x="47652" y="987276"/>
                </a:lnTo>
                <a:lnTo>
                  <a:pt x="21502" y="918769"/>
                </a:lnTo>
                <a:lnTo>
                  <a:pt x="5456" y="848078"/>
                </a:lnTo>
                <a:lnTo>
                  <a:pt x="1374" y="812006"/>
                </a:lnTo>
                <a:lnTo>
                  <a:pt x="0" y="775500"/>
                </a:lnTo>
                <a:close/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78325" y="920426"/>
            <a:ext cx="2525395" cy="1353185"/>
          </a:xfrm>
          <a:custGeom>
            <a:avLst/>
            <a:gdLst/>
            <a:ahLst/>
            <a:cxnLst/>
            <a:rect l="l" t="t" r="r" b="b"/>
            <a:pathLst>
              <a:path w="2525395" h="1353185">
                <a:moveTo>
                  <a:pt x="0" y="676499"/>
                </a:moveTo>
                <a:lnTo>
                  <a:pt x="1455" y="643722"/>
                </a:lnTo>
                <a:lnTo>
                  <a:pt x="5779" y="611348"/>
                </a:lnTo>
                <a:lnTo>
                  <a:pt x="22765" y="547949"/>
                </a:lnTo>
                <a:lnTo>
                  <a:pt x="50429" y="486585"/>
                </a:lnTo>
                <a:lnTo>
                  <a:pt x="88240" y="427541"/>
                </a:lnTo>
                <a:lnTo>
                  <a:pt x="135671" y="371099"/>
                </a:lnTo>
                <a:lnTo>
                  <a:pt x="162829" y="343943"/>
                </a:lnTo>
                <a:lnTo>
                  <a:pt x="192192" y="317543"/>
                </a:lnTo>
                <a:lnTo>
                  <a:pt x="223696" y="291936"/>
                </a:lnTo>
                <a:lnTo>
                  <a:pt x="257274" y="267157"/>
                </a:lnTo>
                <a:lnTo>
                  <a:pt x="292860" y="243242"/>
                </a:lnTo>
                <a:lnTo>
                  <a:pt x="330388" y="220225"/>
                </a:lnTo>
                <a:lnTo>
                  <a:pt x="369792" y="198142"/>
                </a:lnTo>
                <a:lnTo>
                  <a:pt x="411005" y="177029"/>
                </a:lnTo>
                <a:lnTo>
                  <a:pt x="453962" y="156920"/>
                </a:lnTo>
                <a:lnTo>
                  <a:pt x="498595" y="137853"/>
                </a:lnTo>
                <a:lnTo>
                  <a:pt x="544841" y="119861"/>
                </a:lnTo>
                <a:lnTo>
                  <a:pt x="592631" y="102980"/>
                </a:lnTo>
                <a:lnTo>
                  <a:pt x="641900" y="87247"/>
                </a:lnTo>
                <a:lnTo>
                  <a:pt x="692581" y="72695"/>
                </a:lnTo>
                <a:lnTo>
                  <a:pt x="744610" y="59361"/>
                </a:lnTo>
                <a:lnTo>
                  <a:pt x="797918" y="47281"/>
                </a:lnTo>
                <a:lnTo>
                  <a:pt x="852442" y="36489"/>
                </a:lnTo>
                <a:lnTo>
                  <a:pt x="908113" y="27020"/>
                </a:lnTo>
                <a:lnTo>
                  <a:pt x="964866" y="18912"/>
                </a:lnTo>
                <a:lnTo>
                  <a:pt x="1022636" y="12198"/>
                </a:lnTo>
                <a:lnTo>
                  <a:pt x="1081355" y="6914"/>
                </a:lnTo>
                <a:lnTo>
                  <a:pt x="1140958" y="3096"/>
                </a:lnTo>
                <a:lnTo>
                  <a:pt x="1201378" y="780"/>
                </a:lnTo>
                <a:lnTo>
                  <a:pt x="1262549" y="0"/>
                </a:lnTo>
                <a:lnTo>
                  <a:pt x="1323721" y="780"/>
                </a:lnTo>
                <a:lnTo>
                  <a:pt x="1384141" y="3096"/>
                </a:lnTo>
                <a:lnTo>
                  <a:pt x="1443744" y="6914"/>
                </a:lnTo>
                <a:lnTo>
                  <a:pt x="1502463" y="12198"/>
                </a:lnTo>
                <a:lnTo>
                  <a:pt x="1560233" y="18912"/>
                </a:lnTo>
                <a:lnTo>
                  <a:pt x="1616986" y="27020"/>
                </a:lnTo>
                <a:lnTo>
                  <a:pt x="1672657" y="36489"/>
                </a:lnTo>
                <a:lnTo>
                  <a:pt x="1727181" y="47281"/>
                </a:lnTo>
                <a:lnTo>
                  <a:pt x="1780489" y="59361"/>
                </a:lnTo>
                <a:lnTo>
                  <a:pt x="1832518" y="72695"/>
                </a:lnTo>
                <a:lnTo>
                  <a:pt x="1883199" y="87247"/>
                </a:lnTo>
                <a:lnTo>
                  <a:pt x="1932468" y="102980"/>
                </a:lnTo>
                <a:lnTo>
                  <a:pt x="1980258" y="119861"/>
                </a:lnTo>
                <a:lnTo>
                  <a:pt x="2026503" y="137853"/>
                </a:lnTo>
                <a:lnTo>
                  <a:pt x="2071137" y="156920"/>
                </a:lnTo>
                <a:lnTo>
                  <a:pt x="2114094" y="177029"/>
                </a:lnTo>
                <a:lnTo>
                  <a:pt x="2155307" y="198142"/>
                </a:lnTo>
                <a:lnTo>
                  <a:pt x="2194711" y="220225"/>
                </a:lnTo>
                <a:lnTo>
                  <a:pt x="2232239" y="243242"/>
                </a:lnTo>
                <a:lnTo>
                  <a:pt x="2267825" y="267157"/>
                </a:lnTo>
                <a:lnTo>
                  <a:pt x="2301403" y="291936"/>
                </a:lnTo>
                <a:lnTo>
                  <a:pt x="2332907" y="317543"/>
                </a:lnTo>
                <a:lnTo>
                  <a:pt x="2362270" y="343943"/>
                </a:lnTo>
                <a:lnTo>
                  <a:pt x="2389428" y="371099"/>
                </a:lnTo>
                <a:lnTo>
                  <a:pt x="2436859" y="427541"/>
                </a:lnTo>
                <a:lnTo>
                  <a:pt x="2474670" y="486585"/>
                </a:lnTo>
                <a:lnTo>
                  <a:pt x="2502334" y="547949"/>
                </a:lnTo>
                <a:lnTo>
                  <a:pt x="2519320" y="611348"/>
                </a:lnTo>
                <a:lnTo>
                  <a:pt x="2525099" y="676499"/>
                </a:lnTo>
                <a:lnTo>
                  <a:pt x="2519320" y="741651"/>
                </a:lnTo>
                <a:lnTo>
                  <a:pt x="2502334" y="805050"/>
                </a:lnTo>
                <a:lnTo>
                  <a:pt x="2474670" y="866414"/>
                </a:lnTo>
                <a:lnTo>
                  <a:pt x="2436859" y="925458"/>
                </a:lnTo>
                <a:lnTo>
                  <a:pt x="2389428" y="981900"/>
                </a:lnTo>
                <a:lnTo>
                  <a:pt x="2362270" y="1009056"/>
                </a:lnTo>
                <a:lnTo>
                  <a:pt x="2332907" y="1035456"/>
                </a:lnTo>
                <a:lnTo>
                  <a:pt x="2301403" y="1061063"/>
                </a:lnTo>
                <a:lnTo>
                  <a:pt x="2267825" y="1085842"/>
                </a:lnTo>
                <a:lnTo>
                  <a:pt x="2232239" y="1109757"/>
                </a:lnTo>
                <a:lnTo>
                  <a:pt x="2194711" y="1132774"/>
                </a:lnTo>
                <a:lnTo>
                  <a:pt x="2155307" y="1154857"/>
                </a:lnTo>
                <a:lnTo>
                  <a:pt x="2114094" y="1175970"/>
                </a:lnTo>
                <a:lnTo>
                  <a:pt x="2071137" y="1196079"/>
                </a:lnTo>
                <a:lnTo>
                  <a:pt x="2026503" y="1215146"/>
                </a:lnTo>
                <a:lnTo>
                  <a:pt x="1980258" y="1233138"/>
                </a:lnTo>
                <a:lnTo>
                  <a:pt x="1932468" y="1250019"/>
                </a:lnTo>
                <a:lnTo>
                  <a:pt x="1883199" y="1265752"/>
                </a:lnTo>
                <a:lnTo>
                  <a:pt x="1832518" y="1280304"/>
                </a:lnTo>
                <a:lnTo>
                  <a:pt x="1780489" y="1293638"/>
                </a:lnTo>
                <a:lnTo>
                  <a:pt x="1727181" y="1305718"/>
                </a:lnTo>
                <a:lnTo>
                  <a:pt x="1672657" y="1316510"/>
                </a:lnTo>
                <a:lnTo>
                  <a:pt x="1616986" y="1325978"/>
                </a:lnTo>
                <a:lnTo>
                  <a:pt x="1560233" y="1334087"/>
                </a:lnTo>
                <a:lnTo>
                  <a:pt x="1502463" y="1340801"/>
                </a:lnTo>
                <a:lnTo>
                  <a:pt x="1443744" y="1346085"/>
                </a:lnTo>
                <a:lnTo>
                  <a:pt x="1384141" y="1349903"/>
                </a:lnTo>
                <a:lnTo>
                  <a:pt x="1323721" y="1352219"/>
                </a:lnTo>
                <a:lnTo>
                  <a:pt x="1262549" y="1352999"/>
                </a:lnTo>
                <a:lnTo>
                  <a:pt x="1201378" y="1352219"/>
                </a:lnTo>
                <a:lnTo>
                  <a:pt x="1140958" y="1349903"/>
                </a:lnTo>
                <a:lnTo>
                  <a:pt x="1081355" y="1346085"/>
                </a:lnTo>
                <a:lnTo>
                  <a:pt x="1022636" y="1340801"/>
                </a:lnTo>
                <a:lnTo>
                  <a:pt x="964866" y="1334087"/>
                </a:lnTo>
                <a:lnTo>
                  <a:pt x="908113" y="1325978"/>
                </a:lnTo>
                <a:lnTo>
                  <a:pt x="852442" y="1316510"/>
                </a:lnTo>
                <a:lnTo>
                  <a:pt x="797918" y="1305718"/>
                </a:lnTo>
                <a:lnTo>
                  <a:pt x="744610" y="1293638"/>
                </a:lnTo>
                <a:lnTo>
                  <a:pt x="692581" y="1280304"/>
                </a:lnTo>
                <a:lnTo>
                  <a:pt x="641900" y="1265752"/>
                </a:lnTo>
                <a:lnTo>
                  <a:pt x="592631" y="1250019"/>
                </a:lnTo>
                <a:lnTo>
                  <a:pt x="544841" y="1233138"/>
                </a:lnTo>
                <a:lnTo>
                  <a:pt x="498595" y="1215146"/>
                </a:lnTo>
                <a:lnTo>
                  <a:pt x="453962" y="1196079"/>
                </a:lnTo>
                <a:lnTo>
                  <a:pt x="411005" y="1175970"/>
                </a:lnTo>
                <a:lnTo>
                  <a:pt x="369792" y="1154857"/>
                </a:lnTo>
                <a:lnTo>
                  <a:pt x="330388" y="1132774"/>
                </a:lnTo>
                <a:lnTo>
                  <a:pt x="292860" y="1109757"/>
                </a:lnTo>
                <a:lnTo>
                  <a:pt x="257274" y="1085842"/>
                </a:lnTo>
                <a:lnTo>
                  <a:pt x="223696" y="1061063"/>
                </a:lnTo>
                <a:lnTo>
                  <a:pt x="192192" y="1035456"/>
                </a:lnTo>
                <a:lnTo>
                  <a:pt x="162829" y="1009056"/>
                </a:lnTo>
                <a:lnTo>
                  <a:pt x="135671" y="981900"/>
                </a:lnTo>
                <a:lnTo>
                  <a:pt x="88240" y="925458"/>
                </a:lnTo>
                <a:lnTo>
                  <a:pt x="50429" y="866414"/>
                </a:lnTo>
                <a:lnTo>
                  <a:pt x="22765" y="805050"/>
                </a:lnTo>
                <a:lnTo>
                  <a:pt x="5779" y="741651"/>
                </a:lnTo>
                <a:lnTo>
                  <a:pt x="1455" y="709277"/>
                </a:lnTo>
                <a:lnTo>
                  <a:pt x="0" y="676499"/>
                </a:lnTo>
                <a:close/>
              </a:path>
            </a:pathLst>
          </a:custGeom>
          <a:ln w="9524">
            <a:solidFill>
              <a:srgbClr val="59595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34624" y="4361850"/>
            <a:ext cx="1184910" cy="466090"/>
          </a:xfrm>
          <a:prstGeom prst="rect">
            <a:avLst/>
          </a:prstGeom>
          <a:solidFill>
            <a:srgbClr val="EE785B"/>
          </a:solidFill>
          <a:ln w="95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65843" y="3835744"/>
            <a:ext cx="861694" cy="526415"/>
          </a:xfrm>
          <a:custGeom>
            <a:avLst/>
            <a:gdLst/>
            <a:ahLst/>
            <a:cxnLst/>
            <a:rect l="l" t="t" r="r" b="b"/>
            <a:pathLst>
              <a:path w="861695" h="526414">
                <a:moveTo>
                  <a:pt x="861131" y="526104"/>
                </a:moveTo>
                <a:lnTo>
                  <a:pt x="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8957" y="3813209"/>
            <a:ext cx="45085" cy="36195"/>
          </a:xfrm>
          <a:custGeom>
            <a:avLst/>
            <a:gdLst/>
            <a:ahLst/>
            <a:cxnLst/>
            <a:rect l="l" t="t" r="r" b="b"/>
            <a:pathLst>
              <a:path w="45085" h="36195">
                <a:moveTo>
                  <a:pt x="28683" y="35960"/>
                </a:moveTo>
                <a:lnTo>
                  <a:pt x="0" y="0"/>
                </a:lnTo>
                <a:lnTo>
                  <a:pt x="45088" y="9109"/>
                </a:lnTo>
                <a:lnTo>
                  <a:pt x="28683" y="359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28957" y="3813209"/>
            <a:ext cx="45085" cy="36195"/>
          </a:xfrm>
          <a:custGeom>
            <a:avLst/>
            <a:gdLst/>
            <a:ahLst/>
            <a:cxnLst/>
            <a:rect l="l" t="t" r="r" b="b"/>
            <a:pathLst>
              <a:path w="45085" h="36195">
                <a:moveTo>
                  <a:pt x="45088" y="9109"/>
                </a:moveTo>
                <a:lnTo>
                  <a:pt x="0" y="0"/>
                </a:lnTo>
                <a:lnTo>
                  <a:pt x="28683" y="35960"/>
                </a:lnTo>
                <a:lnTo>
                  <a:pt x="45088" y="910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22200" y="1552525"/>
            <a:ext cx="1184910" cy="466090"/>
          </a:xfrm>
          <a:prstGeom prst="rect">
            <a:avLst/>
          </a:prstGeom>
          <a:solidFill>
            <a:srgbClr val="EE785B"/>
          </a:solidFill>
          <a:ln w="95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18586" y="1785324"/>
            <a:ext cx="803910" cy="91440"/>
          </a:xfrm>
          <a:custGeom>
            <a:avLst/>
            <a:gdLst/>
            <a:ahLst/>
            <a:cxnLst/>
            <a:rect l="l" t="t" r="r" b="b"/>
            <a:pathLst>
              <a:path w="803909" h="91439">
                <a:moveTo>
                  <a:pt x="803613" y="0"/>
                </a:moveTo>
                <a:lnTo>
                  <a:pt x="0" y="9106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75636" y="1860757"/>
            <a:ext cx="45085" cy="31750"/>
          </a:xfrm>
          <a:custGeom>
            <a:avLst/>
            <a:gdLst/>
            <a:ahLst/>
            <a:cxnLst/>
            <a:rect l="l" t="t" r="r" b="b"/>
            <a:pathLst>
              <a:path w="45084" h="31750">
                <a:moveTo>
                  <a:pt x="44722" y="31265"/>
                </a:moveTo>
                <a:lnTo>
                  <a:pt x="0" y="20499"/>
                </a:lnTo>
                <a:lnTo>
                  <a:pt x="41179" y="0"/>
                </a:lnTo>
                <a:lnTo>
                  <a:pt x="44722" y="312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75636" y="1860757"/>
            <a:ext cx="45085" cy="31750"/>
          </a:xfrm>
          <a:custGeom>
            <a:avLst/>
            <a:gdLst/>
            <a:ahLst/>
            <a:cxnLst/>
            <a:rect l="l" t="t" r="r" b="b"/>
            <a:pathLst>
              <a:path w="45084" h="31750">
                <a:moveTo>
                  <a:pt x="41179" y="0"/>
                </a:moveTo>
                <a:lnTo>
                  <a:pt x="0" y="20499"/>
                </a:lnTo>
                <a:lnTo>
                  <a:pt x="44722" y="31265"/>
                </a:lnTo>
                <a:lnTo>
                  <a:pt x="4117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2150" y="1203100"/>
            <a:ext cx="1184910" cy="466090"/>
          </a:xfrm>
          <a:prstGeom prst="rect">
            <a:avLst/>
          </a:prstGeom>
          <a:solidFill>
            <a:srgbClr val="EE785B"/>
          </a:solidFill>
          <a:ln w="9524">
            <a:solidFill>
              <a:srgbClr val="595959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16849" y="1435899"/>
            <a:ext cx="606425" cy="147955"/>
          </a:xfrm>
          <a:custGeom>
            <a:avLst/>
            <a:gdLst/>
            <a:ahLst/>
            <a:cxnLst/>
            <a:rect l="l" t="t" r="r" b="b"/>
            <a:pathLst>
              <a:path w="606425" h="147955">
                <a:moveTo>
                  <a:pt x="0" y="0"/>
                </a:moveTo>
                <a:lnTo>
                  <a:pt x="605972" y="147577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9100" y="1568191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0" y="30571"/>
                </a:moveTo>
                <a:lnTo>
                  <a:pt x="7445" y="0"/>
                </a:lnTo>
                <a:lnTo>
                  <a:pt x="45720" y="25514"/>
                </a:lnTo>
                <a:lnTo>
                  <a:pt x="0" y="3057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19100" y="1568191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19" h="31115">
                <a:moveTo>
                  <a:pt x="0" y="30571"/>
                </a:moveTo>
                <a:lnTo>
                  <a:pt x="45720" y="25514"/>
                </a:lnTo>
                <a:lnTo>
                  <a:pt x="7445" y="0"/>
                </a:lnTo>
                <a:lnTo>
                  <a:pt x="0" y="30571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5250" y="2112498"/>
            <a:ext cx="1842770" cy="1136650"/>
          </a:xfrm>
          <a:custGeom>
            <a:avLst/>
            <a:gdLst/>
            <a:ahLst/>
            <a:cxnLst/>
            <a:rect l="l" t="t" r="r" b="b"/>
            <a:pathLst>
              <a:path w="1842770" h="1136650">
                <a:moveTo>
                  <a:pt x="0" y="1136101"/>
                </a:moveTo>
                <a:lnTo>
                  <a:pt x="1842255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89247" y="2089809"/>
            <a:ext cx="45085" cy="36195"/>
          </a:xfrm>
          <a:custGeom>
            <a:avLst/>
            <a:gdLst/>
            <a:ahLst/>
            <a:cxnLst/>
            <a:rect l="l" t="t" r="r" b="b"/>
            <a:pathLst>
              <a:path w="45085" h="36194">
                <a:moveTo>
                  <a:pt x="16516" y="36080"/>
                </a:moveTo>
                <a:lnTo>
                  <a:pt x="0" y="9297"/>
                </a:lnTo>
                <a:lnTo>
                  <a:pt x="45049" y="0"/>
                </a:lnTo>
                <a:lnTo>
                  <a:pt x="16516" y="3608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89247" y="2089809"/>
            <a:ext cx="45085" cy="36195"/>
          </a:xfrm>
          <a:custGeom>
            <a:avLst/>
            <a:gdLst/>
            <a:ahLst/>
            <a:cxnLst/>
            <a:rect l="l" t="t" r="r" b="b"/>
            <a:pathLst>
              <a:path w="45085" h="36194">
                <a:moveTo>
                  <a:pt x="16516" y="36080"/>
                </a:moveTo>
                <a:lnTo>
                  <a:pt x="45049" y="0"/>
                </a:lnTo>
                <a:lnTo>
                  <a:pt x="0" y="9297"/>
                </a:lnTo>
                <a:lnTo>
                  <a:pt x="16516" y="3608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59368" y="3316544"/>
            <a:ext cx="1590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 marR="5080" indent="-17653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666666"/>
                </a:solidFill>
                <a:latin typeface="Arial"/>
                <a:cs typeface="Arial"/>
              </a:rPr>
              <a:t>Areas where </a:t>
            </a:r>
            <a:r>
              <a:rPr sz="1000" dirty="0">
                <a:solidFill>
                  <a:srgbClr val="666666"/>
                </a:solidFill>
                <a:latin typeface="Arial"/>
                <a:cs typeface="Arial"/>
              </a:rPr>
              <a:t>multiple</a:t>
            </a:r>
            <a:r>
              <a:rPr sz="1000" spc="-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666666"/>
                </a:solidFill>
                <a:latin typeface="Arial"/>
                <a:cs typeface="Arial"/>
              </a:rPr>
              <a:t>teams  working on </a:t>
            </a:r>
            <a:r>
              <a:rPr sz="1000" dirty="0">
                <a:solidFill>
                  <a:srgbClr val="666666"/>
                </a:solidFill>
                <a:latin typeface="Arial"/>
                <a:cs typeface="Arial"/>
              </a:rPr>
              <a:t>same</a:t>
            </a:r>
            <a:r>
              <a:rPr sz="1000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666666"/>
                </a:solidFill>
                <a:latin typeface="Arial"/>
                <a:cs typeface="Arial"/>
              </a:rPr>
              <a:t>part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55250" y="2565573"/>
            <a:ext cx="3628390" cy="683260"/>
          </a:xfrm>
          <a:custGeom>
            <a:avLst/>
            <a:gdLst/>
            <a:ahLst/>
            <a:cxnLst/>
            <a:rect l="l" t="t" r="r" b="b"/>
            <a:pathLst>
              <a:path w="3628390" h="683260">
                <a:moveTo>
                  <a:pt x="0" y="683026"/>
                </a:moveTo>
                <a:lnTo>
                  <a:pt x="3628136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80475" y="2550112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4">
                <a:moveTo>
                  <a:pt x="5821" y="30922"/>
                </a:moveTo>
                <a:lnTo>
                  <a:pt x="0" y="0"/>
                </a:lnTo>
                <a:lnTo>
                  <a:pt x="45389" y="7464"/>
                </a:lnTo>
                <a:lnTo>
                  <a:pt x="5821" y="3092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80475" y="2550112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4">
                <a:moveTo>
                  <a:pt x="5821" y="30922"/>
                </a:moveTo>
                <a:lnTo>
                  <a:pt x="45389" y="7464"/>
                </a:lnTo>
                <a:lnTo>
                  <a:pt x="0" y="0"/>
                </a:lnTo>
                <a:lnTo>
                  <a:pt x="5821" y="30922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6190" y="1566640"/>
            <a:ext cx="2392045" cy="2392045"/>
          </a:xfrm>
          <a:custGeom>
            <a:avLst/>
            <a:gdLst/>
            <a:ahLst/>
            <a:cxnLst/>
            <a:rect l="l" t="t" r="r" b="b"/>
            <a:pathLst>
              <a:path w="2392045" h="2392045">
                <a:moveTo>
                  <a:pt x="0" y="1195799"/>
                </a:moveTo>
                <a:lnTo>
                  <a:pt x="949" y="1147705"/>
                </a:lnTo>
                <a:lnTo>
                  <a:pt x="3774" y="1100093"/>
                </a:lnTo>
                <a:lnTo>
                  <a:pt x="8438" y="1052998"/>
                </a:lnTo>
                <a:lnTo>
                  <a:pt x="14906" y="1006457"/>
                </a:lnTo>
                <a:lnTo>
                  <a:pt x="23142" y="960505"/>
                </a:lnTo>
                <a:lnTo>
                  <a:pt x="33110" y="915178"/>
                </a:lnTo>
                <a:lnTo>
                  <a:pt x="44775" y="870512"/>
                </a:lnTo>
                <a:lnTo>
                  <a:pt x="58101" y="826542"/>
                </a:lnTo>
                <a:lnTo>
                  <a:pt x="73052" y="783304"/>
                </a:lnTo>
                <a:lnTo>
                  <a:pt x="89592" y="740834"/>
                </a:lnTo>
                <a:lnTo>
                  <a:pt x="107686" y="699167"/>
                </a:lnTo>
                <a:lnTo>
                  <a:pt x="127298" y="658340"/>
                </a:lnTo>
                <a:lnTo>
                  <a:pt x="148393" y="618387"/>
                </a:lnTo>
                <a:lnTo>
                  <a:pt x="170933" y="579346"/>
                </a:lnTo>
                <a:lnTo>
                  <a:pt x="194885" y="541251"/>
                </a:lnTo>
                <a:lnTo>
                  <a:pt x="220212" y="504138"/>
                </a:lnTo>
                <a:lnTo>
                  <a:pt x="246878" y="468043"/>
                </a:lnTo>
                <a:lnTo>
                  <a:pt x="274848" y="433001"/>
                </a:lnTo>
                <a:lnTo>
                  <a:pt x="304085" y="399049"/>
                </a:lnTo>
                <a:lnTo>
                  <a:pt x="334555" y="366222"/>
                </a:lnTo>
                <a:lnTo>
                  <a:pt x="366222" y="334555"/>
                </a:lnTo>
                <a:lnTo>
                  <a:pt x="399049" y="304085"/>
                </a:lnTo>
                <a:lnTo>
                  <a:pt x="433001" y="274848"/>
                </a:lnTo>
                <a:lnTo>
                  <a:pt x="468043" y="246878"/>
                </a:lnTo>
                <a:lnTo>
                  <a:pt x="504138" y="220212"/>
                </a:lnTo>
                <a:lnTo>
                  <a:pt x="541251" y="194885"/>
                </a:lnTo>
                <a:lnTo>
                  <a:pt x="579346" y="170933"/>
                </a:lnTo>
                <a:lnTo>
                  <a:pt x="618387" y="148393"/>
                </a:lnTo>
                <a:lnTo>
                  <a:pt x="658340" y="127298"/>
                </a:lnTo>
                <a:lnTo>
                  <a:pt x="699167" y="107686"/>
                </a:lnTo>
                <a:lnTo>
                  <a:pt x="740833" y="89592"/>
                </a:lnTo>
                <a:lnTo>
                  <a:pt x="783304" y="73052"/>
                </a:lnTo>
                <a:lnTo>
                  <a:pt x="826541" y="58101"/>
                </a:lnTo>
                <a:lnTo>
                  <a:pt x="870511" y="44775"/>
                </a:lnTo>
                <a:lnTo>
                  <a:pt x="915178" y="33110"/>
                </a:lnTo>
                <a:lnTo>
                  <a:pt x="960505" y="23142"/>
                </a:lnTo>
                <a:lnTo>
                  <a:pt x="1006457" y="14906"/>
                </a:lnTo>
                <a:lnTo>
                  <a:pt x="1052998" y="8438"/>
                </a:lnTo>
                <a:lnTo>
                  <a:pt x="1100093" y="3774"/>
                </a:lnTo>
                <a:lnTo>
                  <a:pt x="1147705" y="949"/>
                </a:lnTo>
                <a:lnTo>
                  <a:pt x="1195799" y="0"/>
                </a:lnTo>
                <a:lnTo>
                  <a:pt x="1245757" y="1042"/>
                </a:lnTo>
                <a:lnTo>
                  <a:pt x="1295441" y="4155"/>
                </a:lnTo>
                <a:lnTo>
                  <a:pt x="1344792" y="9313"/>
                </a:lnTo>
                <a:lnTo>
                  <a:pt x="1393751" y="16492"/>
                </a:lnTo>
                <a:lnTo>
                  <a:pt x="1442260" y="25669"/>
                </a:lnTo>
                <a:lnTo>
                  <a:pt x="1490260" y="36818"/>
                </a:lnTo>
                <a:lnTo>
                  <a:pt x="1537694" y="49915"/>
                </a:lnTo>
                <a:lnTo>
                  <a:pt x="1584502" y="64937"/>
                </a:lnTo>
                <a:lnTo>
                  <a:pt x="1630625" y="81859"/>
                </a:lnTo>
                <a:lnTo>
                  <a:pt x="1676006" y="100656"/>
                </a:lnTo>
                <a:lnTo>
                  <a:pt x="1720586" y="121305"/>
                </a:lnTo>
                <a:lnTo>
                  <a:pt x="1764306" y="143781"/>
                </a:lnTo>
                <a:lnTo>
                  <a:pt x="1807108" y="168060"/>
                </a:lnTo>
                <a:lnTo>
                  <a:pt x="1848933" y="194118"/>
                </a:lnTo>
                <a:lnTo>
                  <a:pt x="1889723" y="221931"/>
                </a:lnTo>
                <a:lnTo>
                  <a:pt x="1929419" y="251474"/>
                </a:lnTo>
                <a:lnTo>
                  <a:pt x="1967962" y="282722"/>
                </a:lnTo>
                <a:lnTo>
                  <a:pt x="2005295" y="315653"/>
                </a:lnTo>
                <a:lnTo>
                  <a:pt x="2041358" y="350241"/>
                </a:lnTo>
                <a:lnTo>
                  <a:pt x="2075946" y="386304"/>
                </a:lnTo>
                <a:lnTo>
                  <a:pt x="2108876" y="423637"/>
                </a:lnTo>
                <a:lnTo>
                  <a:pt x="2140125" y="462180"/>
                </a:lnTo>
                <a:lnTo>
                  <a:pt x="2169668" y="501876"/>
                </a:lnTo>
                <a:lnTo>
                  <a:pt x="2197481" y="542666"/>
                </a:lnTo>
                <a:lnTo>
                  <a:pt x="2223539" y="584491"/>
                </a:lnTo>
                <a:lnTo>
                  <a:pt x="2247818" y="627293"/>
                </a:lnTo>
                <a:lnTo>
                  <a:pt x="2270294" y="671013"/>
                </a:lnTo>
                <a:lnTo>
                  <a:pt x="2290943" y="715593"/>
                </a:lnTo>
                <a:lnTo>
                  <a:pt x="2309740" y="760974"/>
                </a:lnTo>
                <a:lnTo>
                  <a:pt x="2326662" y="807097"/>
                </a:lnTo>
                <a:lnTo>
                  <a:pt x="2341684" y="853905"/>
                </a:lnTo>
                <a:lnTo>
                  <a:pt x="2354781" y="901339"/>
                </a:lnTo>
                <a:lnTo>
                  <a:pt x="2365930" y="949339"/>
                </a:lnTo>
                <a:lnTo>
                  <a:pt x="2375107" y="997848"/>
                </a:lnTo>
                <a:lnTo>
                  <a:pt x="2382286" y="1046807"/>
                </a:lnTo>
                <a:lnTo>
                  <a:pt x="2387444" y="1096158"/>
                </a:lnTo>
                <a:lnTo>
                  <a:pt x="2390557" y="1145842"/>
                </a:lnTo>
                <a:lnTo>
                  <a:pt x="2391599" y="1195799"/>
                </a:lnTo>
                <a:lnTo>
                  <a:pt x="2390650" y="1243894"/>
                </a:lnTo>
                <a:lnTo>
                  <a:pt x="2387825" y="1291506"/>
                </a:lnTo>
                <a:lnTo>
                  <a:pt x="2383161" y="1338601"/>
                </a:lnTo>
                <a:lnTo>
                  <a:pt x="2376693" y="1385142"/>
                </a:lnTo>
                <a:lnTo>
                  <a:pt x="2368457" y="1431094"/>
                </a:lnTo>
                <a:lnTo>
                  <a:pt x="2358489" y="1476421"/>
                </a:lnTo>
                <a:lnTo>
                  <a:pt x="2346824" y="1521087"/>
                </a:lnTo>
                <a:lnTo>
                  <a:pt x="2333498" y="1565057"/>
                </a:lnTo>
                <a:lnTo>
                  <a:pt x="2318547" y="1608295"/>
                </a:lnTo>
                <a:lnTo>
                  <a:pt x="2302007" y="1650765"/>
                </a:lnTo>
                <a:lnTo>
                  <a:pt x="2283913" y="1692432"/>
                </a:lnTo>
                <a:lnTo>
                  <a:pt x="2264301" y="1733259"/>
                </a:lnTo>
                <a:lnTo>
                  <a:pt x="2243206" y="1773211"/>
                </a:lnTo>
                <a:lnTo>
                  <a:pt x="2220666" y="1812253"/>
                </a:lnTo>
                <a:lnTo>
                  <a:pt x="2196714" y="1850348"/>
                </a:lnTo>
                <a:lnTo>
                  <a:pt x="2171387" y="1887461"/>
                </a:lnTo>
                <a:lnTo>
                  <a:pt x="2144721" y="1923556"/>
                </a:lnTo>
                <a:lnTo>
                  <a:pt x="2116751" y="1958598"/>
                </a:lnTo>
                <a:lnTo>
                  <a:pt x="2087514" y="1992550"/>
                </a:lnTo>
                <a:lnTo>
                  <a:pt x="2057044" y="2025377"/>
                </a:lnTo>
                <a:lnTo>
                  <a:pt x="2025377" y="2057044"/>
                </a:lnTo>
                <a:lnTo>
                  <a:pt x="1992550" y="2087514"/>
                </a:lnTo>
                <a:lnTo>
                  <a:pt x="1958598" y="2116751"/>
                </a:lnTo>
                <a:lnTo>
                  <a:pt x="1923556" y="2144721"/>
                </a:lnTo>
                <a:lnTo>
                  <a:pt x="1887461" y="2171387"/>
                </a:lnTo>
                <a:lnTo>
                  <a:pt x="1850348" y="2196714"/>
                </a:lnTo>
                <a:lnTo>
                  <a:pt x="1812253" y="2220666"/>
                </a:lnTo>
                <a:lnTo>
                  <a:pt x="1773211" y="2243206"/>
                </a:lnTo>
                <a:lnTo>
                  <a:pt x="1733259" y="2264301"/>
                </a:lnTo>
                <a:lnTo>
                  <a:pt x="1692432" y="2283913"/>
                </a:lnTo>
                <a:lnTo>
                  <a:pt x="1650765" y="2302007"/>
                </a:lnTo>
                <a:lnTo>
                  <a:pt x="1608295" y="2318547"/>
                </a:lnTo>
                <a:lnTo>
                  <a:pt x="1565057" y="2333498"/>
                </a:lnTo>
                <a:lnTo>
                  <a:pt x="1521087" y="2346824"/>
                </a:lnTo>
                <a:lnTo>
                  <a:pt x="1476421" y="2358489"/>
                </a:lnTo>
                <a:lnTo>
                  <a:pt x="1431094" y="2368457"/>
                </a:lnTo>
                <a:lnTo>
                  <a:pt x="1385142" y="2376693"/>
                </a:lnTo>
                <a:lnTo>
                  <a:pt x="1338601" y="2383161"/>
                </a:lnTo>
                <a:lnTo>
                  <a:pt x="1291506" y="2387825"/>
                </a:lnTo>
                <a:lnTo>
                  <a:pt x="1243894" y="2390650"/>
                </a:lnTo>
                <a:lnTo>
                  <a:pt x="1195799" y="2391599"/>
                </a:lnTo>
                <a:lnTo>
                  <a:pt x="1147705" y="2390650"/>
                </a:lnTo>
                <a:lnTo>
                  <a:pt x="1100093" y="2387825"/>
                </a:lnTo>
                <a:lnTo>
                  <a:pt x="1052998" y="2383161"/>
                </a:lnTo>
                <a:lnTo>
                  <a:pt x="1006457" y="2376693"/>
                </a:lnTo>
                <a:lnTo>
                  <a:pt x="960505" y="2368457"/>
                </a:lnTo>
                <a:lnTo>
                  <a:pt x="915178" y="2358489"/>
                </a:lnTo>
                <a:lnTo>
                  <a:pt x="870511" y="2346824"/>
                </a:lnTo>
                <a:lnTo>
                  <a:pt x="826541" y="2333498"/>
                </a:lnTo>
                <a:lnTo>
                  <a:pt x="783304" y="2318547"/>
                </a:lnTo>
                <a:lnTo>
                  <a:pt x="740833" y="2302007"/>
                </a:lnTo>
                <a:lnTo>
                  <a:pt x="699167" y="2283913"/>
                </a:lnTo>
                <a:lnTo>
                  <a:pt x="658340" y="2264301"/>
                </a:lnTo>
                <a:lnTo>
                  <a:pt x="618387" y="2243206"/>
                </a:lnTo>
                <a:lnTo>
                  <a:pt x="579346" y="2220666"/>
                </a:lnTo>
                <a:lnTo>
                  <a:pt x="541251" y="2196714"/>
                </a:lnTo>
                <a:lnTo>
                  <a:pt x="504138" y="2171387"/>
                </a:lnTo>
                <a:lnTo>
                  <a:pt x="468043" y="2144721"/>
                </a:lnTo>
                <a:lnTo>
                  <a:pt x="433001" y="2116751"/>
                </a:lnTo>
                <a:lnTo>
                  <a:pt x="399049" y="2087514"/>
                </a:lnTo>
                <a:lnTo>
                  <a:pt x="366222" y="2057044"/>
                </a:lnTo>
                <a:lnTo>
                  <a:pt x="334555" y="2025377"/>
                </a:lnTo>
                <a:lnTo>
                  <a:pt x="304085" y="1992550"/>
                </a:lnTo>
                <a:lnTo>
                  <a:pt x="274848" y="1958598"/>
                </a:lnTo>
                <a:lnTo>
                  <a:pt x="246878" y="1923556"/>
                </a:lnTo>
                <a:lnTo>
                  <a:pt x="220212" y="1887461"/>
                </a:lnTo>
                <a:lnTo>
                  <a:pt x="194885" y="1850348"/>
                </a:lnTo>
                <a:lnTo>
                  <a:pt x="170933" y="1812253"/>
                </a:lnTo>
                <a:lnTo>
                  <a:pt x="148393" y="1773211"/>
                </a:lnTo>
                <a:lnTo>
                  <a:pt x="127298" y="1733259"/>
                </a:lnTo>
                <a:lnTo>
                  <a:pt x="107686" y="1692432"/>
                </a:lnTo>
                <a:lnTo>
                  <a:pt x="89592" y="1650765"/>
                </a:lnTo>
                <a:lnTo>
                  <a:pt x="73052" y="1608295"/>
                </a:lnTo>
                <a:lnTo>
                  <a:pt x="58101" y="1565057"/>
                </a:lnTo>
                <a:lnTo>
                  <a:pt x="44775" y="1521087"/>
                </a:lnTo>
                <a:lnTo>
                  <a:pt x="33110" y="1476421"/>
                </a:lnTo>
                <a:lnTo>
                  <a:pt x="23142" y="1431094"/>
                </a:lnTo>
                <a:lnTo>
                  <a:pt x="14906" y="1385142"/>
                </a:lnTo>
                <a:lnTo>
                  <a:pt x="8438" y="1338601"/>
                </a:lnTo>
                <a:lnTo>
                  <a:pt x="3774" y="1291506"/>
                </a:lnTo>
                <a:lnTo>
                  <a:pt x="949" y="1243894"/>
                </a:lnTo>
                <a:lnTo>
                  <a:pt x="0" y="1195799"/>
                </a:lnTo>
                <a:close/>
              </a:path>
            </a:pathLst>
          </a:custGeom>
          <a:ln w="9524">
            <a:solidFill>
              <a:srgbClr val="C6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272500"/>
            <a:ext cx="8340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755" algn="l"/>
              </a:tabLst>
            </a:pPr>
            <a:r>
              <a:rPr sz="2800" b="0" spc="-5" dirty="0">
                <a:solidFill>
                  <a:srgbClr val="556578"/>
                </a:solidFill>
                <a:latin typeface="Trebuchet MS"/>
                <a:cs typeface="Trebuchet MS"/>
              </a:rPr>
              <a:t>M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onolithic </a:t>
            </a:r>
            <a:r>
              <a:rPr sz="2800" b="0" u="dashLong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- </a:t>
            </a:r>
            <a:r>
              <a:rPr sz="2800" u="dashLong" spc="-5" dirty="0">
                <a:solidFill>
                  <a:srgbClr val="6AA84F"/>
                </a:solidFill>
                <a:uFill>
                  <a:solidFill>
                    <a:srgbClr val="C6C5C5"/>
                  </a:solidFill>
                </a:uFill>
              </a:rPr>
              <a:t>Pros </a:t>
            </a:r>
            <a:r>
              <a:rPr sz="2800" b="0" u="dashLong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/</a:t>
            </a:r>
            <a:r>
              <a:rPr sz="2800" b="0" u="dashLong" spc="-50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Cons	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3390" y="2263971"/>
            <a:ext cx="997585" cy="997585"/>
          </a:xfrm>
          <a:custGeom>
            <a:avLst/>
            <a:gdLst/>
            <a:ahLst/>
            <a:cxnLst/>
            <a:rect l="l" t="t" r="r" b="b"/>
            <a:pathLst>
              <a:path w="997585" h="997585">
                <a:moveTo>
                  <a:pt x="0" y="498599"/>
                </a:moveTo>
                <a:lnTo>
                  <a:pt x="2282" y="450581"/>
                </a:lnTo>
                <a:lnTo>
                  <a:pt x="8990" y="403854"/>
                </a:lnTo>
                <a:lnTo>
                  <a:pt x="19915" y="358627"/>
                </a:lnTo>
                <a:lnTo>
                  <a:pt x="34847" y="315110"/>
                </a:lnTo>
                <a:lnTo>
                  <a:pt x="53578" y="273510"/>
                </a:lnTo>
                <a:lnTo>
                  <a:pt x="75899" y="234038"/>
                </a:lnTo>
                <a:lnTo>
                  <a:pt x="101601" y="196903"/>
                </a:lnTo>
                <a:lnTo>
                  <a:pt x="130475" y="162312"/>
                </a:lnTo>
                <a:lnTo>
                  <a:pt x="162312" y="130475"/>
                </a:lnTo>
                <a:lnTo>
                  <a:pt x="196903" y="101601"/>
                </a:lnTo>
                <a:lnTo>
                  <a:pt x="234039" y="75899"/>
                </a:lnTo>
                <a:lnTo>
                  <a:pt x="273511" y="53578"/>
                </a:lnTo>
                <a:lnTo>
                  <a:pt x="315110" y="34847"/>
                </a:lnTo>
                <a:lnTo>
                  <a:pt x="358627" y="19915"/>
                </a:lnTo>
                <a:lnTo>
                  <a:pt x="403854" y="8990"/>
                </a:lnTo>
                <a:lnTo>
                  <a:pt x="450581" y="2282"/>
                </a:lnTo>
                <a:lnTo>
                  <a:pt x="498599" y="0"/>
                </a:lnTo>
                <a:lnTo>
                  <a:pt x="547880" y="2439"/>
                </a:lnTo>
                <a:lnTo>
                  <a:pt x="596326" y="9668"/>
                </a:lnTo>
                <a:lnTo>
                  <a:pt x="643610" y="21552"/>
                </a:lnTo>
                <a:lnTo>
                  <a:pt x="689406" y="37953"/>
                </a:lnTo>
                <a:lnTo>
                  <a:pt x="733386" y="58738"/>
                </a:lnTo>
                <a:lnTo>
                  <a:pt x="775223" y="83770"/>
                </a:lnTo>
                <a:lnTo>
                  <a:pt x="814591" y="112915"/>
                </a:lnTo>
                <a:lnTo>
                  <a:pt x="851163" y="146036"/>
                </a:lnTo>
                <a:lnTo>
                  <a:pt x="884284" y="182608"/>
                </a:lnTo>
                <a:lnTo>
                  <a:pt x="913429" y="221976"/>
                </a:lnTo>
                <a:lnTo>
                  <a:pt x="938461" y="263814"/>
                </a:lnTo>
                <a:lnTo>
                  <a:pt x="959246" y="307794"/>
                </a:lnTo>
                <a:lnTo>
                  <a:pt x="975647" y="353589"/>
                </a:lnTo>
                <a:lnTo>
                  <a:pt x="987531" y="400873"/>
                </a:lnTo>
                <a:lnTo>
                  <a:pt x="994760" y="449319"/>
                </a:lnTo>
                <a:lnTo>
                  <a:pt x="997199" y="498599"/>
                </a:lnTo>
                <a:lnTo>
                  <a:pt x="994917" y="546618"/>
                </a:lnTo>
                <a:lnTo>
                  <a:pt x="988209" y="593345"/>
                </a:lnTo>
                <a:lnTo>
                  <a:pt x="977284" y="638572"/>
                </a:lnTo>
                <a:lnTo>
                  <a:pt x="962352" y="682089"/>
                </a:lnTo>
                <a:lnTo>
                  <a:pt x="943621" y="723689"/>
                </a:lnTo>
                <a:lnTo>
                  <a:pt x="921300" y="763161"/>
                </a:lnTo>
                <a:lnTo>
                  <a:pt x="895598" y="800296"/>
                </a:lnTo>
                <a:lnTo>
                  <a:pt x="866724" y="834887"/>
                </a:lnTo>
                <a:lnTo>
                  <a:pt x="834887" y="866724"/>
                </a:lnTo>
                <a:lnTo>
                  <a:pt x="800296" y="895598"/>
                </a:lnTo>
                <a:lnTo>
                  <a:pt x="763161" y="921300"/>
                </a:lnTo>
                <a:lnTo>
                  <a:pt x="723689" y="943621"/>
                </a:lnTo>
                <a:lnTo>
                  <a:pt x="682089" y="962352"/>
                </a:lnTo>
                <a:lnTo>
                  <a:pt x="638572" y="977284"/>
                </a:lnTo>
                <a:lnTo>
                  <a:pt x="593345" y="988209"/>
                </a:lnTo>
                <a:lnTo>
                  <a:pt x="546618" y="994917"/>
                </a:lnTo>
                <a:lnTo>
                  <a:pt x="498599" y="997199"/>
                </a:lnTo>
                <a:lnTo>
                  <a:pt x="450581" y="994917"/>
                </a:lnTo>
                <a:lnTo>
                  <a:pt x="403854" y="988209"/>
                </a:lnTo>
                <a:lnTo>
                  <a:pt x="358627" y="977284"/>
                </a:lnTo>
                <a:lnTo>
                  <a:pt x="315110" y="962352"/>
                </a:lnTo>
                <a:lnTo>
                  <a:pt x="273511" y="943621"/>
                </a:lnTo>
                <a:lnTo>
                  <a:pt x="234039" y="921300"/>
                </a:lnTo>
                <a:lnTo>
                  <a:pt x="196903" y="895598"/>
                </a:lnTo>
                <a:lnTo>
                  <a:pt x="162312" y="866724"/>
                </a:lnTo>
                <a:lnTo>
                  <a:pt x="130475" y="834887"/>
                </a:lnTo>
                <a:lnTo>
                  <a:pt x="101601" y="800296"/>
                </a:lnTo>
                <a:lnTo>
                  <a:pt x="75899" y="763161"/>
                </a:lnTo>
                <a:lnTo>
                  <a:pt x="53578" y="723689"/>
                </a:lnTo>
                <a:lnTo>
                  <a:pt x="34847" y="682089"/>
                </a:lnTo>
                <a:lnTo>
                  <a:pt x="19915" y="638572"/>
                </a:lnTo>
                <a:lnTo>
                  <a:pt x="8990" y="593345"/>
                </a:lnTo>
                <a:lnTo>
                  <a:pt x="2282" y="546618"/>
                </a:lnTo>
                <a:lnTo>
                  <a:pt x="0" y="498599"/>
                </a:lnTo>
                <a:close/>
              </a:path>
            </a:pathLst>
          </a:custGeom>
          <a:ln w="38099">
            <a:solidFill>
              <a:srgbClr val="5565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6650" y="1797599"/>
            <a:ext cx="2974340" cy="303530"/>
          </a:xfrm>
          <a:custGeom>
            <a:avLst/>
            <a:gdLst/>
            <a:ahLst/>
            <a:cxnLst/>
            <a:rect l="l" t="t" r="r" b="b"/>
            <a:pathLst>
              <a:path w="2974340" h="303530">
                <a:moveTo>
                  <a:pt x="28226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822699" y="0"/>
                </a:lnTo>
                <a:lnTo>
                  <a:pt x="2880676" y="11532"/>
                </a:lnTo>
                <a:lnTo>
                  <a:pt x="2929826" y="44373"/>
                </a:lnTo>
                <a:lnTo>
                  <a:pt x="2962667" y="93523"/>
                </a:lnTo>
                <a:lnTo>
                  <a:pt x="2974199" y="151499"/>
                </a:lnTo>
                <a:lnTo>
                  <a:pt x="2966476" y="199385"/>
                </a:lnTo>
                <a:lnTo>
                  <a:pt x="2944969" y="240973"/>
                </a:lnTo>
                <a:lnTo>
                  <a:pt x="2912173" y="273769"/>
                </a:lnTo>
                <a:lnTo>
                  <a:pt x="2870585" y="295276"/>
                </a:lnTo>
                <a:lnTo>
                  <a:pt x="2822699" y="302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9424" y="1829783"/>
            <a:ext cx="2386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Not ideal for growing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codebase.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26650" y="3287524"/>
            <a:ext cx="2974340" cy="303530"/>
          </a:xfrm>
          <a:custGeom>
            <a:avLst/>
            <a:gdLst/>
            <a:ahLst/>
            <a:cxnLst/>
            <a:rect l="l" t="t" r="r" b="b"/>
            <a:pathLst>
              <a:path w="2974340" h="303529">
                <a:moveTo>
                  <a:pt x="28226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822699" y="0"/>
                </a:lnTo>
                <a:lnTo>
                  <a:pt x="2880676" y="11532"/>
                </a:lnTo>
                <a:lnTo>
                  <a:pt x="2929826" y="44373"/>
                </a:lnTo>
                <a:lnTo>
                  <a:pt x="2962667" y="93523"/>
                </a:lnTo>
                <a:lnTo>
                  <a:pt x="2974199" y="151499"/>
                </a:lnTo>
                <a:lnTo>
                  <a:pt x="2966476" y="199385"/>
                </a:lnTo>
                <a:lnTo>
                  <a:pt x="2944969" y="240973"/>
                </a:lnTo>
                <a:lnTo>
                  <a:pt x="2912173" y="273769"/>
                </a:lnTo>
                <a:lnTo>
                  <a:pt x="2870585" y="295276"/>
                </a:lnTo>
                <a:lnTo>
                  <a:pt x="2822699" y="302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35862" y="3329741"/>
            <a:ext cx="2551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Barrier to adopting new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8786" y="2775042"/>
            <a:ext cx="2974340" cy="303530"/>
          </a:xfrm>
          <a:custGeom>
            <a:avLst/>
            <a:gdLst/>
            <a:ahLst/>
            <a:cxnLst/>
            <a:rect l="l" t="t" r="r" b="b"/>
            <a:pathLst>
              <a:path w="2974340" h="303530">
                <a:moveTo>
                  <a:pt x="28226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822699" y="0"/>
                </a:lnTo>
                <a:lnTo>
                  <a:pt x="2880676" y="11532"/>
                </a:lnTo>
                <a:lnTo>
                  <a:pt x="2929826" y="44373"/>
                </a:lnTo>
                <a:lnTo>
                  <a:pt x="2962667" y="93523"/>
                </a:lnTo>
                <a:lnTo>
                  <a:pt x="2974199" y="151499"/>
                </a:lnTo>
                <a:lnTo>
                  <a:pt x="2966476" y="199385"/>
                </a:lnTo>
                <a:lnTo>
                  <a:pt x="2944968" y="240973"/>
                </a:lnTo>
                <a:lnTo>
                  <a:pt x="2912173" y="273769"/>
                </a:lnTo>
                <a:lnTo>
                  <a:pt x="2870585" y="295276"/>
                </a:lnTo>
                <a:lnTo>
                  <a:pt x="2822699" y="302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1681" y="2807225"/>
            <a:ext cx="15449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Steep learning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curve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5400" y="1797599"/>
            <a:ext cx="3004820" cy="303530"/>
          </a:xfrm>
          <a:custGeom>
            <a:avLst/>
            <a:gdLst/>
            <a:ahLst/>
            <a:cxnLst/>
            <a:rect l="l" t="t" r="r" b="b"/>
            <a:pathLst>
              <a:path w="3004820" h="303530">
                <a:moveTo>
                  <a:pt x="2852700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852700" y="0"/>
                </a:lnTo>
                <a:lnTo>
                  <a:pt x="2910676" y="11532"/>
                </a:lnTo>
                <a:lnTo>
                  <a:pt x="2959826" y="44373"/>
                </a:lnTo>
                <a:lnTo>
                  <a:pt x="2992667" y="93523"/>
                </a:lnTo>
                <a:lnTo>
                  <a:pt x="3004200" y="151499"/>
                </a:lnTo>
                <a:lnTo>
                  <a:pt x="2996476" y="199385"/>
                </a:lnTo>
                <a:lnTo>
                  <a:pt x="2974969" y="240973"/>
                </a:lnTo>
                <a:lnTo>
                  <a:pt x="2942174" y="273769"/>
                </a:lnTo>
                <a:lnTo>
                  <a:pt x="2900585" y="295276"/>
                </a:lnTo>
                <a:lnTo>
                  <a:pt x="2852700" y="30299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7989" y="1839816"/>
            <a:ext cx="2694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Simple to develop, for small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codebases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7842" y="2830312"/>
            <a:ext cx="3004820" cy="303530"/>
          </a:xfrm>
          <a:custGeom>
            <a:avLst/>
            <a:gdLst/>
            <a:ahLst/>
            <a:cxnLst/>
            <a:rect l="l" t="t" r="r" b="b"/>
            <a:pathLst>
              <a:path w="3004820" h="303530">
                <a:moveTo>
                  <a:pt x="2852700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852700" y="0"/>
                </a:lnTo>
                <a:lnTo>
                  <a:pt x="2910676" y="11532"/>
                </a:lnTo>
                <a:lnTo>
                  <a:pt x="2959826" y="44373"/>
                </a:lnTo>
                <a:lnTo>
                  <a:pt x="2992667" y="93523"/>
                </a:lnTo>
                <a:lnTo>
                  <a:pt x="3004200" y="151499"/>
                </a:lnTo>
                <a:lnTo>
                  <a:pt x="2996476" y="199385"/>
                </a:lnTo>
                <a:lnTo>
                  <a:pt x="2974969" y="240973"/>
                </a:lnTo>
                <a:lnTo>
                  <a:pt x="2942173" y="273769"/>
                </a:lnTo>
                <a:lnTo>
                  <a:pt x="2900585" y="295276"/>
                </a:lnTo>
                <a:lnTo>
                  <a:pt x="2852700" y="30299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24414" y="2862496"/>
            <a:ext cx="10890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Simple 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448" y="2317835"/>
            <a:ext cx="3004820" cy="303530"/>
          </a:xfrm>
          <a:custGeom>
            <a:avLst/>
            <a:gdLst/>
            <a:ahLst/>
            <a:cxnLst/>
            <a:rect l="l" t="t" r="r" b="b"/>
            <a:pathLst>
              <a:path w="3004820" h="303530">
                <a:moveTo>
                  <a:pt x="28526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852699" y="0"/>
                </a:lnTo>
                <a:lnTo>
                  <a:pt x="2910676" y="11532"/>
                </a:lnTo>
                <a:lnTo>
                  <a:pt x="2959826" y="44373"/>
                </a:lnTo>
                <a:lnTo>
                  <a:pt x="2992667" y="93523"/>
                </a:lnTo>
                <a:lnTo>
                  <a:pt x="3004199" y="151499"/>
                </a:lnTo>
                <a:lnTo>
                  <a:pt x="2996476" y="199385"/>
                </a:lnTo>
                <a:lnTo>
                  <a:pt x="2974969" y="240973"/>
                </a:lnTo>
                <a:lnTo>
                  <a:pt x="2942173" y="273769"/>
                </a:lnTo>
                <a:lnTo>
                  <a:pt x="2900585" y="295276"/>
                </a:lnTo>
                <a:lnTo>
                  <a:pt x="2852699" y="30299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0659" y="2350018"/>
            <a:ext cx="20046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Simple to deploy 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77840" y="2397331"/>
            <a:ext cx="387985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solidFill>
                  <a:srgbClr val="6AA84F"/>
                </a:solidFill>
                <a:latin typeface="Trebuchet MS"/>
                <a:cs typeface="Trebuchet MS"/>
              </a:rPr>
              <a:t>Pros  </a:t>
            </a:r>
            <a:r>
              <a:rPr sz="1300" dirty="0">
                <a:solidFill>
                  <a:srgbClr val="556578"/>
                </a:solidFill>
                <a:latin typeface="Trebuchet MS"/>
                <a:cs typeface="Trebuchet MS"/>
              </a:rPr>
              <a:t>&amp;  </a:t>
            </a:r>
            <a:r>
              <a:rPr sz="1300" b="1" spc="-5" dirty="0">
                <a:solidFill>
                  <a:srgbClr val="EE785B"/>
                </a:solidFill>
                <a:latin typeface="Trebuchet MS"/>
                <a:cs typeface="Trebuchet MS"/>
              </a:rPr>
              <a:t>Cons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71990" y="2675133"/>
            <a:ext cx="167999" cy="17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03990" y="2675133"/>
            <a:ext cx="167999" cy="174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8786" y="2317841"/>
            <a:ext cx="2974340" cy="303530"/>
          </a:xfrm>
          <a:custGeom>
            <a:avLst/>
            <a:gdLst/>
            <a:ahLst/>
            <a:cxnLst/>
            <a:rect l="l" t="t" r="r" b="b"/>
            <a:pathLst>
              <a:path w="2974340" h="303530">
                <a:moveTo>
                  <a:pt x="2822699" y="302999"/>
                </a:moveTo>
                <a:lnTo>
                  <a:pt x="151499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499" y="0"/>
                </a:lnTo>
                <a:lnTo>
                  <a:pt x="2822699" y="0"/>
                </a:lnTo>
                <a:lnTo>
                  <a:pt x="2880676" y="11532"/>
                </a:lnTo>
                <a:lnTo>
                  <a:pt x="2929826" y="44373"/>
                </a:lnTo>
                <a:lnTo>
                  <a:pt x="2962667" y="93523"/>
                </a:lnTo>
                <a:lnTo>
                  <a:pt x="2974199" y="151499"/>
                </a:lnTo>
                <a:lnTo>
                  <a:pt x="2966476" y="199385"/>
                </a:lnTo>
                <a:lnTo>
                  <a:pt x="2944968" y="240973"/>
                </a:lnTo>
                <a:lnTo>
                  <a:pt x="2912173" y="273769"/>
                </a:lnTo>
                <a:lnTo>
                  <a:pt x="2870585" y="295276"/>
                </a:lnTo>
                <a:lnTo>
                  <a:pt x="2822699" y="302999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76906" y="2350024"/>
            <a:ext cx="25730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Slower release for large code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0438" y="3308425"/>
            <a:ext cx="3004820" cy="303530"/>
          </a:xfrm>
          <a:custGeom>
            <a:avLst/>
            <a:gdLst/>
            <a:ahLst/>
            <a:cxnLst/>
            <a:rect l="l" t="t" r="r" b="b"/>
            <a:pathLst>
              <a:path w="3004820" h="303529">
                <a:moveTo>
                  <a:pt x="2852700" y="302999"/>
                </a:moveTo>
                <a:lnTo>
                  <a:pt x="151500" y="302999"/>
                </a:lnTo>
                <a:lnTo>
                  <a:pt x="103614" y="295276"/>
                </a:lnTo>
                <a:lnTo>
                  <a:pt x="62026" y="273769"/>
                </a:lnTo>
                <a:lnTo>
                  <a:pt x="29230" y="240973"/>
                </a:lnTo>
                <a:lnTo>
                  <a:pt x="7723" y="199385"/>
                </a:lnTo>
                <a:lnTo>
                  <a:pt x="0" y="151499"/>
                </a:lnTo>
                <a:lnTo>
                  <a:pt x="7723" y="103614"/>
                </a:lnTo>
                <a:lnTo>
                  <a:pt x="29230" y="62026"/>
                </a:lnTo>
                <a:lnTo>
                  <a:pt x="62026" y="29230"/>
                </a:lnTo>
                <a:lnTo>
                  <a:pt x="103614" y="7723"/>
                </a:lnTo>
                <a:lnTo>
                  <a:pt x="151500" y="0"/>
                </a:lnTo>
                <a:lnTo>
                  <a:pt x="2852700" y="0"/>
                </a:lnTo>
                <a:lnTo>
                  <a:pt x="2910676" y="11532"/>
                </a:lnTo>
                <a:lnTo>
                  <a:pt x="2959826" y="44373"/>
                </a:lnTo>
                <a:lnTo>
                  <a:pt x="2992667" y="93523"/>
                </a:lnTo>
                <a:lnTo>
                  <a:pt x="3004200" y="151499"/>
                </a:lnTo>
                <a:lnTo>
                  <a:pt x="2996476" y="199385"/>
                </a:lnTo>
                <a:lnTo>
                  <a:pt x="2974969" y="240973"/>
                </a:lnTo>
                <a:lnTo>
                  <a:pt x="2942174" y="273769"/>
                </a:lnTo>
                <a:lnTo>
                  <a:pt x="2900585" y="295276"/>
                </a:lnTo>
                <a:lnTo>
                  <a:pt x="2852700" y="302999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54526" y="3340608"/>
            <a:ext cx="8959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IDE-friendly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781810"/>
          </a:xfrm>
          <a:custGeom>
            <a:avLst/>
            <a:gdLst/>
            <a:ahLst/>
            <a:cxnLst/>
            <a:rect l="l" t="t" r="r" b="b"/>
            <a:pathLst>
              <a:path w="9144000" h="1781810">
                <a:moveTo>
                  <a:pt x="0" y="1781674"/>
                </a:moveTo>
                <a:lnTo>
                  <a:pt x="9143999" y="1781674"/>
                </a:lnTo>
                <a:lnTo>
                  <a:pt x="9143999" y="0"/>
                </a:lnTo>
                <a:lnTo>
                  <a:pt x="0" y="0"/>
                </a:lnTo>
                <a:lnTo>
                  <a:pt x="0" y="1781674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43174"/>
            <a:ext cx="9144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24"/>
                </a:moveTo>
                <a:lnTo>
                  <a:pt x="9143999" y="324"/>
                </a:lnTo>
                <a:lnTo>
                  <a:pt x="9143999" y="0"/>
                </a:lnTo>
                <a:lnTo>
                  <a:pt x="0" y="0"/>
                </a:lnTo>
                <a:lnTo>
                  <a:pt x="0" y="324"/>
                </a:lnTo>
                <a:close/>
              </a:path>
            </a:pathLst>
          </a:custGeom>
          <a:solidFill>
            <a:srgbClr val="EE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81674"/>
            <a:ext cx="9144000" cy="3361690"/>
          </a:xfrm>
          <a:custGeom>
            <a:avLst/>
            <a:gdLst/>
            <a:ahLst/>
            <a:cxnLst/>
            <a:rect l="l" t="t" r="r" b="b"/>
            <a:pathLst>
              <a:path w="9144000" h="3361690">
                <a:moveTo>
                  <a:pt x="0" y="0"/>
                </a:moveTo>
                <a:lnTo>
                  <a:pt x="9143999" y="0"/>
                </a:lnTo>
                <a:lnTo>
                  <a:pt x="9143999" y="3361499"/>
                </a:lnTo>
                <a:lnTo>
                  <a:pt x="0" y="3361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7875" y="655199"/>
            <a:ext cx="279971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b="0" spc="-5" dirty="0">
                <a:latin typeface="Trebuchet MS"/>
                <a:cs typeface="Trebuchet MS"/>
              </a:rPr>
              <a:t>Micro</a:t>
            </a:r>
            <a:r>
              <a:rPr sz="3450" b="0" spc="-90" dirty="0">
                <a:latin typeface="Trebuchet MS"/>
                <a:cs typeface="Trebuchet MS"/>
              </a:rPr>
              <a:t> </a:t>
            </a:r>
            <a:r>
              <a:rPr sz="3450" b="0" spc="-10" dirty="0">
                <a:latin typeface="Trebuchet MS"/>
                <a:cs typeface="Trebuchet MS"/>
              </a:rPr>
              <a:t>Services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9950" y="1338688"/>
            <a:ext cx="34810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Suites of independently deployable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275" y="529762"/>
            <a:ext cx="1246075" cy="915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649" y="2145349"/>
            <a:ext cx="4631690" cy="273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56578"/>
                </a:solidFill>
                <a:latin typeface="Trebuchet MS"/>
                <a:cs typeface="Trebuchet MS"/>
              </a:rPr>
              <a:t>Design </a:t>
            </a:r>
            <a:r>
              <a:rPr sz="2200" b="1" spc="-5" dirty="0">
                <a:solidFill>
                  <a:srgbClr val="EE785B"/>
                </a:solidFill>
                <a:latin typeface="Trebuchet MS"/>
                <a:cs typeface="Trebuchet MS"/>
              </a:rPr>
              <a:t>Considerations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Organized around business</a:t>
            </a:r>
            <a:r>
              <a:rPr sz="1800" b="1" spc="-7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capability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9999"/>
              </a:buClr>
              <a:buFont typeface="Arial"/>
              <a:buChar char="●"/>
            </a:pPr>
            <a:endParaRPr sz="19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Decentralized</a:t>
            </a:r>
            <a:r>
              <a:rPr sz="1800" b="1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Loosely Coupled and Highly</a:t>
            </a:r>
            <a:r>
              <a:rPr sz="1800" b="1" spc="-8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Cohesive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9999"/>
              </a:buClr>
              <a:buFont typeface="Arial"/>
              <a:buChar char="●"/>
            </a:pPr>
            <a:endParaRPr sz="19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Independently</a:t>
            </a:r>
            <a:r>
              <a:rPr sz="1800" b="1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9999"/>
                </a:solidFill>
                <a:latin typeface="Arial"/>
                <a:cs typeface="Arial"/>
              </a:rPr>
              <a:t>deployed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0650" y="389025"/>
            <a:ext cx="4798119" cy="439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0258" y="3245783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70">
                <a:moveTo>
                  <a:pt x="0" y="0"/>
                </a:moveTo>
                <a:lnTo>
                  <a:pt x="1790400" y="0"/>
                </a:lnTo>
                <a:lnTo>
                  <a:pt x="1790400" y="737399"/>
                </a:lnTo>
                <a:lnTo>
                  <a:pt x="0" y="7373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0258" y="3245783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70">
                <a:moveTo>
                  <a:pt x="0" y="0"/>
                </a:moveTo>
                <a:lnTo>
                  <a:pt x="1790400" y="0"/>
                </a:lnTo>
                <a:lnTo>
                  <a:pt x="1790400" y="737399"/>
                </a:lnTo>
                <a:lnTo>
                  <a:pt x="0" y="73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4601" y="1949180"/>
            <a:ext cx="507365" cy="518795"/>
          </a:xfrm>
          <a:custGeom>
            <a:avLst/>
            <a:gdLst/>
            <a:ahLst/>
            <a:cxnLst/>
            <a:rect l="l" t="t" r="r" b="b"/>
            <a:pathLst>
              <a:path w="507364" h="518794">
                <a:moveTo>
                  <a:pt x="499949" y="518249"/>
                </a:moveTo>
                <a:lnTo>
                  <a:pt x="339767" y="510710"/>
                </a:lnTo>
                <a:lnTo>
                  <a:pt x="381617" y="474260"/>
                </a:lnTo>
                <a:lnTo>
                  <a:pt x="0" y="72899"/>
                </a:lnTo>
                <a:lnTo>
                  <a:pt x="83699" y="0"/>
                </a:lnTo>
                <a:lnTo>
                  <a:pt x="465317" y="401360"/>
                </a:lnTo>
                <a:lnTo>
                  <a:pt x="505451" y="401360"/>
                </a:lnTo>
                <a:lnTo>
                  <a:pt x="499949" y="518249"/>
                </a:lnTo>
                <a:close/>
              </a:path>
              <a:path w="507364" h="518794">
                <a:moveTo>
                  <a:pt x="505451" y="401360"/>
                </a:moveTo>
                <a:lnTo>
                  <a:pt x="465317" y="401360"/>
                </a:lnTo>
                <a:lnTo>
                  <a:pt x="507167" y="364910"/>
                </a:lnTo>
                <a:lnTo>
                  <a:pt x="505451" y="401360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250" y="1462071"/>
            <a:ext cx="958850" cy="805815"/>
          </a:xfrm>
          <a:custGeom>
            <a:avLst/>
            <a:gdLst/>
            <a:ahLst/>
            <a:cxnLst/>
            <a:rect l="l" t="t" r="r" b="b"/>
            <a:pathLst>
              <a:path w="958850" h="805814">
                <a:moveTo>
                  <a:pt x="922148" y="672238"/>
                </a:moveTo>
                <a:lnTo>
                  <a:pt x="36343" y="672238"/>
                </a:lnTo>
                <a:lnTo>
                  <a:pt x="29010" y="671808"/>
                </a:lnTo>
                <a:lnTo>
                  <a:pt x="790" y="646050"/>
                </a:lnTo>
                <a:lnTo>
                  <a:pt x="0" y="639429"/>
                </a:lnTo>
                <a:lnTo>
                  <a:pt x="0" y="33098"/>
                </a:lnTo>
                <a:lnTo>
                  <a:pt x="29010" y="718"/>
                </a:lnTo>
                <a:lnTo>
                  <a:pt x="36343" y="0"/>
                </a:lnTo>
                <a:lnTo>
                  <a:pt x="922148" y="0"/>
                </a:lnTo>
                <a:lnTo>
                  <a:pt x="955624" y="20145"/>
                </a:lnTo>
                <a:lnTo>
                  <a:pt x="957884" y="27773"/>
                </a:lnTo>
                <a:lnTo>
                  <a:pt x="36343" y="27773"/>
                </a:lnTo>
                <a:lnTo>
                  <a:pt x="33475" y="28350"/>
                </a:lnTo>
                <a:lnTo>
                  <a:pt x="31406" y="30365"/>
                </a:lnTo>
                <a:lnTo>
                  <a:pt x="30448" y="33098"/>
                </a:lnTo>
                <a:lnTo>
                  <a:pt x="30448" y="639429"/>
                </a:lnTo>
                <a:lnTo>
                  <a:pt x="31406" y="642162"/>
                </a:lnTo>
                <a:lnTo>
                  <a:pt x="33475" y="643887"/>
                </a:lnTo>
                <a:lnTo>
                  <a:pt x="36343" y="644754"/>
                </a:lnTo>
                <a:lnTo>
                  <a:pt x="957857" y="644754"/>
                </a:lnTo>
                <a:lnTo>
                  <a:pt x="957701" y="646050"/>
                </a:lnTo>
                <a:lnTo>
                  <a:pt x="929481" y="671808"/>
                </a:lnTo>
                <a:lnTo>
                  <a:pt x="922148" y="672238"/>
                </a:lnTo>
                <a:close/>
              </a:path>
              <a:path w="958850" h="805814">
                <a:moveTo>
                  <a:pt x="957857" y="644754"/>
                </a:moveTo>
                <a:lnTo>
                  <a:pt x="922148" y="644754"/>
                </a:lnTo>
                <a:lnTo>
                  <a:pt x="925016" y="643887"/>
                </a:lnTo>
                <a:lnTo>
                  <a:pt x="927085" y="642162"/>
                </a:lnTo>
                <a:lnTo>
                  <a:pt x="928043" y="639429"/>
                </a:lnTo>
                <a:lnTo>
                  <a:pt x="928043" y="33098"/>
                </a:lnTo>
                <a:lnTo>
                  <a:pt x="927085" y="30365"/>
                </a:lnTo>
                <a:lnTo>
                  <a:pt x="925016" y="28350"/>
                </a:lnTo>
                <a:lnTo>
                  <a:pt x="922148" y="27773"/>
                </a:lnTo>
                <a:lnTo>
                  <a:pt x="957884" y="27773"/>
                </a:lnTo>
                <a:lnTo>
                  <a:pt x="958499" y="33098"/>
                </a:lnTo>
                <a:lnTo>
                  <a:pt x="958499" y="639429"/>
                </a:lnTo>
                <a:lnTo>
                  <a:pt x="957857" y="644754"/>
                </a:lnTo>
                <a:close/>
              </a:path>
              <a:path w="958850" h="805814">
                <a:moveTo>
                  <a:pt x="401124" y="778020"/>
                </a:moveTo>
                <a:lnTo>
                  <a:pt x="370356" y="778020"/>
                </a:lnTo>
                <a:lnTo>
                  <a:pt x="370356" y="672238"/>
                </a:lnTo>
                <a:lnTo>
                  <a:pt x="401124" y="672238"/>
                </a:lnTo>
                <a:lnTo>
                  <a:pt x="401124" y="778020"/>
                </a:lnTo>
                <a:close/>
              </a:path>
              <a:path w="958850" h="805814">
                <a:moveTo>
                  <a:pt x="588135" y="778020"/>
                </a:moveTo>
                <a:lnTo>
                  <a:pt x="557367" y="778020"/>
                </a:lnTo>
                <a:lnTo>
                  <a:pt x="557367" y="672238"/>
                </a:lnTo>
                <a:lnTo>
                  <a:pt x="588135" y="672238"/>
                </a:lnTo>
                <a:lnTo>
                  <a:pt x="588135" y="778020"/>
                </a:lnTo>
                <a:close/>
              </a:path>
              <a:path w="958850" h="805814">
                <a:moveTo>
                  <a:pt x="732261" y="805800"/>
                </a:moveTo>
                <a:lnTo>
                  <a:pt x="226229" y="805800"/>
                </a:lnTo>
                <a:lnTo>
                  <a:pt x="221285" y="805074"/>
                </a:lnTo>
                <a:lnTo>
                  <a:pt x="217299" y="802919"/>
                </a:lnTo>
                <a:lnTo>
                  <a:pt x="213793" y="800038"/>
                </a:lnTo>
                <a:lnTo>
                  <a:pt x="211716" y="796439"/>
                </a:lnTo>
                <a:lnTo>
                  <a:pt x="210925" y="791980"/>
                </a:lnTo>
                <a:lnTo>
                  <a:pt x="211716" y="787521"/>
                </a:lnTo>
                <a:lnTo>
                  <a:pt x="213793" y="783774"/>
                </a:lnTo>
                <a:lnTo>
                  <a:pt x="217299" y="780612"/>
                </a:lnTo>
                <a:lnTo>
                  <a:pt x="221285" y="778886"/>
                </a:lnTo>
                <a:lnTo>
                  <a:pt x="226229" y="778020"/>
                </a:lnTo>
                <a:lnTo>
                  <a:pt x="732261" y="778020"/>
                </a:lnTo>
                <a:lnTo>
                  <a:pt x="747566" y="791980"/>
                </a:lnTo>
                <a:lnTo>
                  <a:pt x="746775" y="796439"/>
                </a:lnTo>
                <a:lnTo>
                  <a:pt x="744698" y="800038"/>
                </a:lnTo>
                <a:lnTo>
                  <a:pt x="741192" y="802919"/>
                </a:lnTo>
                <a:lnTo>
                  <a:pt x="737206" y="805074"/>
                </a:lnTo>
                <a:lnTo>
                  <a:pt x="732261" y="805800"/>
                </a:lnTo>
                <a:close/>
              </a:path>
            </a:pathLst>
          </a:custGeom>
          <a:solidFill>
            <a:srgbClr val="C6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0" y="2819926"/>
            <a:ext cx="716607" cy="1207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3000" y="2829374"/>
            <a:ext cx="434975" cy="464184"/>
          </a:xfrm>
          <a:custGeom>
            <a:avLst/>
            <a:gdLst/>
            <a:ahLst/>
            <a:cxnLst/>
            <a:rect l="l" t="t" r="r" b="b"/>
            <a:pathLst>
              <a:path w="434975" h="464185">
                <a:moveTo>
                  <a:pt x="86099" y="463575"/>
                </a:moveTo>
                <a:lnTo>
                  <a:pt x="0" y="393824"/>
                </a:lnTo>
                <a:lnTo>
                  <a:pt x="305518" y="48151"/>
                </a:lnTo>
                <a:lnTo>
                  <a:pt x="262468" y="13276"/>
                </a:lnTo>
                <a:lnTo>
                  <a:pt x="421950" y="0"/>
                </a:lnTo>
                <a:lnTo>
                  <a:pt x="431765" y="117901"/>
                </a:lnTo>
                <a:lnTo>
                  <a:pt x="391618" y="117901"/>
                </a:lnTo>
                <a:lnTo>
                  <a:pt x="86099" y="463575"/>
                </a:lnTo>
                <a:close/>
              </a:path>
              <a:path w="434975" h="464185">
                <a:moveTo>
                  <a:pt x="434668" y="152776"/>
                </a:moveTo>
                <a:lnTo>
                  <a:pt x="391618" y="117901"/>
                </a:lnTo>
                <a:lnTo>
                  <a:pt x="431765" y="117901"/>
                </a:lnTo>
                <a:lnTo>
                  <a:pt x="434668" y="152776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5707" y="1115654"/>
            <a:ext cx="958373" cy="911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1307" y="1099124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69">
                <a:moveTo>
                  <a:pt x="0" y="0"/>
                </a:moveTo>
                <a:lnTo>
                  <a:pt x="1790399" y="0"/>
                </a:lnTo>
                <a:lnTo>
                  <a:pt x="1790399" y="737399"/>
                </a:lnTo>
                <a:lnTo>
                  <a:pt x="0" y="737399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1307" y="1099124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69">
                <a:moveTo>
                  <a:pt x="0" y="0"/>
                </a:moveTo>
                <a:lnTo>
                  <a:pt x="1790399" y="0"/>
                </a:lnTo>
                <a:lnTo>
                  <a:pt x="1790399" y="737399"/>
                </a:lnTo>
                <a:lnTo>
                  <a:pt x="0" y="73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1732" y="1216130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69">
                <a:moveTo>
                  <a:pt x="0" y="0"/>
                </a:moveTo>
                <a:lnTo>
                  <a:pt x="1790399" y="0"/>
                </a:lnTo>
                <a:lnTo>
                  <a:pt x="1790399" y="737400"/>
                </a:lnTo>
                <a:lnTo>
                  <a:pt x="0" y="73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1732" y="1216130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69">
                <a:moveTo>
                  <a:pt x="0" y="0"/>
                </a:moveTo>
                <a:lnTo>
                  <a:pt x="1790399" y="0"/>
                </a:lnTo>
                <a:lnTo>
                  <a:pt x="1790399" y="737400"/>
                </a:lnTo>
                <a:lnTo>
                  <a:pt x="0" y="7374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20026" y="2464390"/>
            <a:ext cx="790575" cy="219075"/>
          </a:xfrm>
          <a:custGeom>
            <a:avLst/>
            <a:gdLst/>
            <a:ahLst/>
            <a:cxnLst/>
            <a:rect l="l" t="t" r="r" b="b"/>
            <a:pathLst>
              <a:path w="790575" h="219075">
                <a:moveTo>
                  <a:pt x="735429" y="54749"/>
                </a:moveTo>
                <a:lnTo>
                  <a:pt x="680699" y="54749"/>
                </a:lnTo>
                <a:lnTo>
                  <a:pt x="680699" y="0"/>
                </a:lnTo>
                <a:lnTo>
                  <a:pt x="735429" y="54749"/>
                </a:lnTo>
                <a:close/>
              </a:path>
              <a:path w="790575" h="219075">
                <a:moveTo>
                  <a:pt x="680699" y="218999"/>
                </a:moveTo>
                <a:lnTo>
                  <a:pt x="680699" y="164249"/>
                </a:lnTo>
                <a:lnTo>
                  <a:pt x="0" y="163991"/>
                </a:lnTo>
                <a:lnTo>
                  <a:pt x="0" y="54491"/>
                </a:lnTo>
                <a:lnTo>
                  <a:pt x="735429" y="54749"/>
                </a:lnTo>
                <a:lnTo>
                  <a:pt x="790199" y="109541"/>
                </a:lnTo>
                <a:lnTo>
                  <a:pt x="680699" y="218999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8199" y="2224500"/>
            <a:ext cx="709450" cy="67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6789" y="2241624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69">
                <a:moveTo>
                  <a:pt x="0" y="0"/>
                </a:moveTo>
                <a:lnTo>
                  <a:pt x="1790400" y="0"/>
                </a:lnTo>
                <a:lnTo>
                  <a:pt x="1790400" y="737399"/>
                </a:lnTo>
                <a:lnTo>
                  <a:pt x="0" y="73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16065" y="1352967"/>
            <a:ext cx="1198880" cy="408305"/>
          </a:xfrm>
          <a:prstGeom prst="rect">
            <a:avLst/>
          </a:prstGeom>
          <a:solidFill>
            <a:srgbClr val="EE785B"/>
          </a:solidFill>
          <a:ln w="9524">
            <a:solidFill>
              <a:srgbClr val="595959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844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0026" y="3733315"/>
            <a:ext cx="790575" cy="219075"/>
          </a:xfrm>
          <a:custGeom>
            <a:avLst/>
            <a:gdLst/>
            <a:ahLst/>
            <a:cxnLst/>
            <a:rect l="l" t="t" r="r" b="b"/>
            <a:pathLst>
              <a:path w="790575" h="219075">
                <a:moveTo>
                  <a:pt x="735429" y="54749"/>
                </a:moveTo>
                <a:lnTo>
                  <a:pt x="680699" y="54749"/>
                </a:lnTo>
                <a:lnTo>
                  <a:pt x="680699" y="0"/>
                </a:lnTo>
                <a:lnTo>
                  <a:pt x="735429" y="54749"/>
                </a:lnTo>
                <a:close/>
              </a:path>
              <a:path w="790575" h="219075">
                <a:moveTo>
                  <a:pt x="680699" y="218999"/>
                </a:moveTo>
                <a:lnTo>
                  <a:pt x="680699" y="164249"/>
                </a:lnTo>
                <a:lnTo>
                  <a:pt x="0" y="163991"/>
                </a:lnTo>
                <a:lnTo>
                  <a:pt x="0" y="54491"/>
                </a:lnTo>
                <a:lnTo>
                  <a:pt x="735429" y="54749"/>
                </a:lnTo>
                <a:lnTo>
                  <a:pt x="790199" y="109541"/>
                </a:lnTo>
                <a:lnTo>
                  <a:pt x="680699" y="218999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38199" y="3493426"/>
            <a:ext cx="709450" cy="67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20026" y="1462606"/>
            <a:ext cx="790575" cy="219075"/>
          </a:xfrm>
          <a:custGeom>
            <a:avLst/>
            <a:gdLst/>
            <a:ahLst/>
            <a:cxnLst/>
            <a:rect l="l" t="t" r="r" b="b"/>
            <a:pathLst>
              <a:path w="790575" h="219075">
                <a:moveTo>
                  <a:pt x="735429" y="54749"/>
                </a:moveTo>
                <a:lnTo>
                  <a:pt x="680699" y="54749"/>
                </a:lnTo>
                <a:lnTo>
                  <a:pt x="680699" y="0"/>
                </a:lnTo>
                <a:lnTo>
                  <a:pt x="735429" y="54749"/>
                </a:lnTo>
                <a:close/>
              </a:path>
              <a:path w="790575" h="219075">
                <a:moveTo>
                  <a:pt x="680699" y="218999"/>
                </a:moveTo>
                <a:lnTo>
                  <a:pt x="680699" y="164249"/>
                </a:lnTo>
                <a:lnTo>
                  <a:pt x="0" y="163991"/>
                </a:lnTo>
                <a:lnTo>
                  <a:pt x="0" y="54491"/>
                </a:lnTo>
                <a:lnTo>
                  <a:pt x="735429" y="54749"/>
                </a:lnTo>
                <a:lnTo>
                  <a:pt x="790199" y="109541"/>
                </a:lnTo>
                <a:lnTo>
                  <a:pt x="680699" y="218999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38199" y="1182294"/>
            <a:ext cx="709450" cy="67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34481" y="2388614"/>
            <a:ext cx="1198880" cy="408305"/>
          </a:xfrm>
          <a:prstGeom prst="rect">
            <a:avLst/>
          </a:prstGeom>
          <a:solidFill>
            <a:srgbClr val="EE785B"/>
          </a:solidFill>
          <a:ln w="9524">
            <a:solidFill>
              <a:srgbClr val="595959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44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81130" y="3370798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70">
                <a:moveTo>
                  <a:pt x="0" y="0"/>
                </a:moveTo>
                <a:lnTo>
                  <a:pt x="1790399" y="0"/>
                </a:lnTo>
                <a:lnTo>
                  <a:pt x="1790399" y="737399"/>
                </a:lnTo>
                <a:lnTo>
                  <a:pt x="0" y="7373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81130" y="3370798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70">
                <a:moveTo>
                  <a:pt x="0" y="0"/>
                </a:moveTo>
                <a:lnTo>
                  <a:pt x="1790399" y="0"/>
                </a:lnTo>
                <a:lnTo>
                  <a:pt x="1790399" y="737399"/>
                </a:lnTo>
                <a:lnTo>
                  <a:pt x="0" y="73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08195" y="3487804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70">
                <a:moveTo>
                  <a:pt x="0" y="0"/>
                </a:moveTo>
                <a:lnTo>
                  <a:pt x="1790400" y="0"/>
                </a:lnTo>
                <a:lnTo>
                  <a:pt x="1790400" y="737399"/>
                </a:lnTo>
                <a:lnTo>
                  <a:pt x="0" y="737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08195" y="3487804"/>
            <a:ext cx="1790700" cy="737870"/>
          </a:xfrm>
          <a:custGeom>
            <a:avLst/>
            <a:gdLst/>
            <a:ahLst/>
            <a:cxnLst/>
            <a:rect l="l" t="t" r="r" b="b"/>
            <a:pathLst>
              <a:path w="1790700" h="737870">
                <a:moveTo>
                  <a:pt x="0" y="0"/>
                </a:moveTo>
                <a:lnTo>
                  <a:pt x="1790400" y="0"/>
                </a:lnTo>
                <a:lnTo>
                  <a:pt x="1790400" y="737399"/>
                </a:lnTo>
                <a:lnTo>
                  <a:pt x="0" y="73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99767" y="3624640"/>
            <a:ext cx="1198880" cy="383540"/>
          </a:xfrm>
          <a:prstGeom prst="rect">
            <a:avLst/>
          </a:prstGeom>
          <a:solidFill>
            <a:srgbClr val="EE785B"/>
          </a:solidFill>
          <a:ln w="9524">
            <a:solidFill>
              <a:srgbClr val="595959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344805" marR="292735" indent="-46990">
              <a:lnSpc>
                <a:spcPts val="1430"/>
              </a:lnSpc>
              <a:spcBef>
                <a:spcPts val="19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Products  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50532" y="2148632"/>
            <a:ext cx="958373" cy="911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35707" y="3173054"/>
            <a:ext cx="958373" cy="911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58250" y="2194749"/>
            <a:ext cx="1076325" cy="73787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API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Gateway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91123" y="2967124"/>
            <a:ext cx="1038860" cy="622935"/>
          </a:xfrm>
          <a:custGeom>
            <a:avLst/>
            <a:gdLst/>
            <a:ahLst/>
            <a:cxnLst/>
            <a:rect l="l" t="t" r="r" b="b"/>
            <a:pathLst>
              <a:path w="1038860" h="622935">
                <a:moveTo>
                  <a:pt x="884604" y="622914"/>
                </a:moveTo>
                <a:lnTo>
                  <a:pt x="912504" y="574989"/>
                </a:lnTo>
                <a:lnTo>
                  <a:pt x="0" y="95849"/>
                </a:lnTo>
                <a:lnTo>
                  <a:pt x="55799" y="0"/>
                </a:lnTo>
                <a:lnTo>
                  <a:pt x="968304" y="479139"/>
                </a:lnTo>
                <a:lnTo>
                  <a:pt x="1009987" y="479139"/>
                </a:lnTo>
                <a:lnTo>
                  <a:pt x="1038599" y="578624"/>
                </a:lnTo>
                <a:lnTo>
                  <a:pt x="884604" y="622914"/>
                </a:lnTo>
                <a:close/>
              </a:path>
              <a:path w="1038860" h="622935">
                <a:moveTo>
                  <a:pt x="1009987" y="479139"/>
                </a:moveTo>
                <a:lnTo>
                  <a:pt x="968304" y="479139"/>
                </a:lnTo>
                <a:lnTo>
                  <a:pt x="996204" y="431214"/>
                </a:lnTo>
                <a:lnTo>
                  <a:pt x="1009987" y="479139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0953" y="1628167"/>
            <a:ext cx="1055370" cy="592455"/>
          </a:xfrm>
          <a:custGeom>
            <a:avLst/>
            <a:gdLst/>
            <a:ahLst/>
            <a:cxnLst/>
            <a:rect l="l" t="t" r="r" b="b"/>
            <a:pathLst>
              <a:path w="1055370" h="592455">
                <a:moveTo>
                  <a:pt x="42749" y="591882"/>
                </a:moveTo>
                <a:lnTo>
                  <a:pt x="0" y="489432"/>
                </a:lnTo>
                <a:lnTo>
                  <a:pt x="933018" y="51225"/>
                </a:lnTo>
                <a:lnTo>
                  <a:pt x="911643" y="0"/>
                </a:lnTo>
                <a:lnTo>
                  <a:pt x="1054874" y="55257"/>
                </a:lnTo>
                <a:lnTo>
                  <a:pt x="1016906" y="153675"/>
                </a:lnTo>
                <a:lnTo>
                  <a:pt x="975768" y="153675"/>
                </a:lnTo>
                <a:lnTo>
                  <a:pt x="42749" y="591882"/>
                </a:lnTo>
                <a:close/>
              </a:path>
              <a:path w="1055370" h="592455">
                <a:moveTo>
                  <a:pt x="997143" y="204900"/>
                </a:moveTo>
                <a:lnTo>
                  <a:pt x="975768" y="153675"/>
                </a:lnTo>
                <a:lnTo>
                  <a:pt x="1016906" y="153675"/>
                </a:lnTo>
                <a:lnTo>
                  <a:pt x="997143" y="204900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44589" y="2485852"/>
            <a:ext cx="790575" cy="219075"/>
          </a:xfrm>
          <a:custGeom>
            <a:avLst/>
            <a:gdLst/>
            <a:ahLst/>
            <a:cxnLst/>
            <a:rect l="l" t="t" r="r" b="b"/>
            <a:pathLst>
              <a:path w="790575" h="219075">
                <a:moveTo>
                  <a:pt x="735429" y="54749"/>
                </a:moveTo>
                <a:lnTo>
                  <a:pt x="680699" y="54749"/>
                </a:lnTo>
                <a:lnTo>
                  <a:pt x="680699" y="0"/>
                </a:lnTo>
                <a:lnTo>
                  <a:pt x="735429" y="54749"/>
                </a:lnTo>
                <a:close/>
              </a:path>
              <a:path w="790575" h="219075">
                <a:moveTo>
                  <a:pt x="680699" y="218999"/>
                </a:moveTo>
                <a:lnTo>
                  <a:pt x="680699" y="164249"/>
                </a:lnTo>
                <a:lnTo>
                  <a:pt x="0" y="163991"/>
                </a:lnTo>
                <a:lnTo>
                  <a:pt x="0" y="54491"/>
                </a:lnTo>
                <a:lnTo>
                  <a:pt x="735429" y="54749"/>
                </a:lnTo>
                <a:lnTo>
                  <a:pt x="790199" y="109541"/>
                </a:lnTo>
                <a:lnTo>
                  <a:pt x="680699" y="218999"/>
                </a:lnTo>
                <a:close/>
              </a:path>
            </a:pathLst>
          </a:custGeom>
          <a:solidFill>
            <a:srgbClr val="D8D8D8">
              <a:alpha val="7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2732" y="1953530"/>
            <a:ext cx="4445" cy="298450"/>
          </a:xfrm>
          <a:custGeom>
            <a:avLst/>
            <a:gdLst/>
            <a:ahLst/>
            <a:cxnLst/>
            <a:rect l="l" t="t" r="r" b="b"/>
            <a:pathLst>
              <a:path w="4445" h="298450">
                <a:moveTo>
                  <a:pt x="4199" y="0"/>
                </a:moveTo>
                <a:lnTo>
                  <a:pt x="0" y="298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1989" y="2979024"/>
            <a:ext cx="1905" cy="509270"/>
          </a:xfrm>
          <a:custGeom>
            <a:avLst/>
            <a:gdLst/>
            <a:ahLst/>
            <a:cxnLst/>
            <a:rect l="l" t="t" r="r" b="b"/>
            <a:pathLst>
              <a:path w="1904" h="509270">
                <a:moveTo>
                  <a:pt x="0" y="0"/>
                </a:moveTo>
                <a:lnTo>
                  <a:pt x="1499" y="508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1989" y="4211584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2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37025" y="4567249"/>
            <a:ext cx="958850" cy="21971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Arial"/>
                <a:cs typeface="Arial"/>
              </a:rPr>
              <a:t>Events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22700" y="4181604"/>
            <a:ext cx="619125" cy="359410"/>
          </a:xfrm>
          <a:custGeom>
            <a:avLst/>
            <a:gdLst/>
            <a:ahLst/>
            <a:cxnLst/>
            <a:rect l="l" t="t" r="r" b="b"/>
            <a:pathLst>
              <a:path w="619125" h="359410">
                <a:moveTo>
                  <a:pt x="0" y="358920"/>
                </a:moveTo>
                <a:lnTo>
                  <a:pt x="61866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33472" y="4159912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20" h="35560">
                <a:moveTo>
                  <a:pt x="15789" y="35299"/>
                </a:moveTo>
                <a:lnTo>
                  <a:pt x="0" y="8082"/>
                </a:lnTo>
                <a:lnTo>
                  <a:pt x="45283" y="0"/>
                </a:lnTo>
                <a:lnTo>
                  <a:pt x="15789" y="352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33472" y="4159912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20" h="35560">
                <a:moveTo>
                  <a:pt x="15789" y="35299"/>
                </a:moveTo>
                <a:lnTo>
                  <a:pt x="45283" y="0"/>
                </a:lnTo>
                <a:lnTo>
                  <a:pt x="0" y="8082"/>
                </a:lnTo>
                <a:lnTo>
                  <a:pt x="15789" y="352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11272" y="4423462"/>
            <a:ext cx="6388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556578"/>
                </a:solidFill>
                <a:latin typeface="Arial"/>
                <a:cs typeface="Arial"/>
              </a:rPr>
              <a:t>2</a:t>
            </a:r>
            <a:r>
              <a:rPr sz="1100" b="1" spc="-7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556578"/>
                </a:solidFill>
                <a:latin typeface="Arial"/>
                <a:cs typeface="Arial"/>
              </a:rPr>
              <a:t>Replica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22700" y="4061968"/>
            <a:ext cx="429259" cy="478790"/>
          </a:xfrm>
          <a:custGeom>
            <a:avLst/>
            <a:gdLst/>
            <a:ahLst/>
            <a:cxnLst/>
            <a:rect l="l" t="t" r="r" b="b"/>
            <a:pathLst>
              <a:path w="429260" h="478789">
                <a:moveTo>
                  <a:pt x="0" y="478556"/>
                </a:moveTo>
                <a:lnTo>
                  <a:pt x="429240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0228" y="4029790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423" y="42683"/>
                </a:moveTo>
                <a:lnTo>
                  <a:pt x="0" y="21673"/>
                </a:lnTo>
                <a:lnTo>
                  <a:pt x="40573" y="0"/>
                </a:lnTo>
                <a:lnTo>
                  <a:pt x="23423" y="426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0228" y="4029790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423" y="42683"/>
                </a:moveTo>
                <a:lnTo>
                  <a:pt x="40573" y="0"/>
                </a:lnTo>
                <a:lnTo>
                  <a:pt x="0" y="21673"/>
                </a:lnTo>
                <a:lnTo>
                  <a:pt x="23423" y="42683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10050" y="864700"/>
            <a:ext cx="676275" cy="179705"/>
          </a:xfrm>
          <a:custGeom>
            <a:avLst/>
            <a:gdLst/>
            <a:ahLst/>
            <a:cxnLst/>
            <a:rect l="l" t="t" r="r" b="b"/>
            <a:pathLst>
              <a:path w="676275" h="179705">
                <a:moveTo>
                  <a:pt x="0" y="179427"/>
                </a:moveTo>
                <a:lnTo>
                  <a:pt x="6761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91958" y="1031026"/>
            <a:ext cx="31750" cy="20955"/>
          </a:xfrm>
          <a:custGeom>
            <a:avLst/>
            <a:gdLst/>
            <a:ahLst/>
            <a:cxnLst/>
            <a:rect l="l" t="t" r="r" b="b"/>
            <a:pathLst>
              <a:path w="31750" h="20955">
                <a:moveTo>
                  <a:pt x="31192" y="20706"/>
                </a:moveTo>
                <a:lnTo>
                  <a:pt x="0" y="17901"/>
                </a:lnTo>
                <a:lnTo>
                  <a:pt x="25698" y="0"/>
                </a:lnTo>
                <a:lnTo>
                  <a:pt x="18092" y="13100"/>
                </a:lnTo>
                <a:lnTo>
                  <a:pt x="31192" y="2070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91958" y="1031026"/>
            <a:ext cx="31750" cy="20955"/>
          </a:xfrm>
          <a:custGeom>
            <a:avLst/>
            <a:gdLst/>
            <a:ahLst/>
            <a:cxnLst/>
            <a:rect l="l" t="t" r="r" b="b"/>
            <a:pathLst>
              <a:path w="31750" h="20955">
                <a:moveTo>
                  <a:pt x="18092" y="13100"/>
                </a:moveTo>
                <a:lnTo>
                  <a:pt x="25698" y="0"/>
                </a:lnTo>
                <a:lnTo>
                  <a:pt x="0" y="17901"/>
                </a:lnTo>
                <a:lnTo>
                  <a:pt x="31192" y="20706"/>
                </a:lnTo>
                <a:lnTo>
                  <a:pt x="18092" y="1310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84725" y="151550"/>
            <a:ext cx="8340725" cy="7886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8326755" algn="l"/>
              </a:tabLst>
            </a:pPr>
            <a:r>
              <a:rPr sz="2800" b="0" spc="-5" dirty="0">
                <a:solidFill>
                  <a:srgbClr val="556578"/>
                </a:solidFill>
                <a:latin typeface="Trebuchet MS"/>
                <a:cs typeface="Trebuchet MS"/>
              </a:rPr>
              <a:t>M</a:t>
            </a:r>
            <a:r>
              <a:rPr sz="2800" b="0" u="dashLong" spc="-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icroservice</a:t>
            </a:r>
            <a:r>
              <a:rPr sz="2800" b="0" u="dashLong" spc="-65" dirty="0">
                <a:solidFill>
                  <a:srgbClr val="556578"/>
                </a:solidFill>
                <a:uFill>
                  <a:solidFill>
                    <a:srgbClr val="C6C5C5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dashLong" spc="-5" dirty="0">
                <a:solidFill>
                  <a:srgbClr val="EE785B"/>
                </a:solidFill>
                <a:uFill>
                  <a:solidFill>
                    <a:srgbClr val="C6C5C5"/>
                  </a:solidFill>
                </a:uFill>
              </a:rPr>
              <a:t>Application	</a:t>
            </a:r>
            <a:endParaRPr sz="2800">
              <a:latin typeface="Trebuchet MS"/>
              <a:cs typeface="Trebuchet MS"/>
            </a:endParaRPr>
          </a:p>
          <a:p>
            <a:pPr marR="231775" algn="r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solidFill>
                  <a:srgbClr val="556578"/>
                </a:solidFill>
                <a:latin typeface="Arial"/>
                <a:cs typeface="Arial"/>
              </a:rPr>
              <a:t>1</a:t>
            </a:r>
            <a:r>
              <a:rPr sz="1100" spc="-105" dirty="0">
                <a:solidFill>
                  <a:srgbClr val="556578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56578"/>
                </a:solidFill>
                <a:latin typeface="Arial"/>
                <a:cs typeface="Arial"/>
              </a:rPr>
              <a:t>Replica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1449</Words>
  <Application>Microsoft Office PowerPoint</Application>
  <PresentationFormat>On-screen Show (16:9)</PresentationFormat>
  <Paragraphs>407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Trebuchet MS</vt:lpstr>
      <vt:lpstr>Office Theme</vt:lpstr>
      <vt:lpstr>Microservices  and Deploying Methodologies</vt:lpstr>
      <vt:lpstr>Monolithic Applications</vt:lpstr>
      <vt:lpstr>Monolithic Application </vt:lpstr>
      <vt:lpstr>Monolithic Application: Example </vt:lpstr>
      <vt:lpstr>Monolithic Application - MVP version </vt:lpstr>
      <vt:lpstr>Monolithic Application - After few releases </vt:lpstr>
      <vt:lpstr>Monolithic - Pros / Cons </vt:lpstr>
      <vt:lpstr>Micro Services</vt:lpstr>
      <vt:lpstr>Microservice Application  1 Replica</vt:lpstr>
      <vt:lpstr>Microservice Application: Example </vt:lpstr>
      <vt:lpstr>Microservice - Pros / Cons </vt:lpstr>
      <vt:lpstr>Comparison (Productivity vs Complexity) </vt:lpstr>
      <vt:lpstr>Deployment Challenges with Microservices </vt:lpstr>
      <vt:lpstr>Kubernetes (K8s) An open-source system for automating deployment, scaling, and management of  containerized apps</vt:lpstr>
      <vt:lpstr>Overview of K8s</vt:lpstr>
      <vt:lpstr>Basic components of Kubernetes (Cloud) </vt:lpstr>
      <vt:lpstr>Basic components of Kubernetes (local) </vt:lpstr>
      <vt:lpstr>Basic components: Pods </vt:lpstr>
      <vt:lpstr>Basic components: Deployments </vt:lpstr>
      <vt:lpstr>Basic components: Service </vt:lpstr>
      <vt:lpstr>Basic components: Ingress </vt:lpstr>
      <vt:lpstr>K8s: Rollbacks </vt:lpstr>
      <vt:lpstr>Deployment Strategies: Rolling Updates </vt:lpstr>
      <vt:lpstr>Deployment Strategies: Rolling Updates (example)</vt:lpstr>
      <vt:lpstr>Deployment Strategies: Recreate Strategy </vt:lpstr>
      <vt:lpstr>Deployment Strategies: Blue/Green </vt:lpstr>
      <vt:lpstr>Deployment Strategies: Blue/Green (example)</vt:lpstr>
      <vt:lpstr>Minikube: K8s cluster on Local </vt:lpstr>
      <vt:lpstr>Minikube: Prerequisites </vt:lpstr>
      <vt:lpstr>Minikube: K8s Cluster </vt:lpstr>
      <vt:lpstr>Minikube: K8s Cluster </vt:lpstr>
      <vt:lpstr>Minikube: Deployment (Markets Service) </vt:lpstr>
      <vt:lpstr>Minikube: Deployment (Products Service) </vt:lpstr>
      <vt:lpstr>Minikube: Deployment (Users Service) </vt:lpstr>
      <vt:lpstr>Minikube: Service (Markets Service) </vt:lpstr>
      <vt:lpstr>Minikube: Service (Products Service) </vt:lpstr>
      <vt:lpstr>Minikube: Service (Users Service) </vt:lpstr>
      <vt:lpstr>Minikube: Ingress </vt:lpstr>
      <vt:lpstr>Minikube: UI Deployment and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 and Deploying Methodologies</dc:title>
  <cp:lastModifiedBy>Krishna Murthy P</cp:lastModifiedBy>
  <cp:revision>3</cp:revision>
  <dcterms:created xsi:type="dcterms:W3CDTF">2021-01-04T01:04:06Z</dcterms:created>
  <dcterms:modified xsi:type="dcterms:W3CDTF">2021-01-04T10:27:48Z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