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1" r:id="rId5"/>
  </p:sldMasterIdLst>
  <p:notesMasterIdLst>
    <p:notesMasterId r:id="rId17"/>
  </p:notesMasterIdLst>
  <p:handoutMasterIdLst>
    <p:handoutMasterId r:id="rId18"/>
  </p:handoutMasterIdLst>
  <p:sldIdLst>
    <p:sldId id="437" r:id="rId6"/>
    <p:sldId id="344" r:id="rId7"/>
    <p:sldId id="2145707012" r:id="rId8"/>
    <p:sldId id="2145707023" r:id="rId9"/>
    <p:sldId id="2076137482" r:id="rId10"/>
    <p:sldId id="2076137014" r:id="rId11"/>
    <p:sldId id="2145707017" r:id="rId12"/>
    <p:sldId id="2076137502" r:id="rId13"/>
    <p:sldId id="413" r:id="rId14"/>
    <p:sldId id="265" r:id="rId15"/>
    <p:sldId id="435" r:id="rId1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6327" autoAdjust="0"/>
  </p:normalViewPr>
  <p:slideViewPr>
    <p:cSldViewPr snapToGrid="0" showGuides="1">
      <p:cViewPr varScale="1">
        <p:scale>
          <a:sx n="82" d="100"/>
          <a:sy n="82" d="100"/>
        </p:scale>
        <p:origin x="509" y="72"/>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50119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1304242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726830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a:p>
        </p:txBody>
      </p:sp>
    </p:spTree>
    <p:extLst>
      <p:ext uri="{BB962C8B-B14F-4D97-AF65-F5344CB8AC3E}">
        <p14:creationId xmlns:p14="http://schemas.microsoft.com/office/powerpoint/2010/main" val="996671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6</a:t>
            </a:fld>
            <a:endParaRPr lang="de-DE"/>
          </a:p>
        </p:txBody>
      </p:sp>
    </p:spTree>
    <p:extLst>
      <p:ext uri="{BB962C8B-B14F-4D97-AF65-F5344CB8AC3E}">
        <p14:creationId xmlns:p14="http://schemas.microsoft.com/office/powerpoint/2010/main" val="1874872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500" dirty="0"/>
          </a:p>
        </p:txBody>
      </p:sp>
      <p:sp>
        <p:nvSpPr>
          <p:cNvPr id="4" name="Slide Number Placeholder 3"/>
          <p:cNvSpPr>
            <a:spLocks noGrp="1"/>
          </p:cNvSpPr>
          <p:nvPr>
            <p:ph type="sldNum" sz="quarter" idx="5"/>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4223232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en-DE" smtClean="0"/>
              <a:pPr/>
              <a:t>8</a:t>
            </a:fld>
            <a:endParaRPr lang="en-DE"/>
          </a:p>
        </p:txBody>
      </p:sp>
    </p:spTree>
    <p:extLst>
      <p:ext uri="{BB962C8B-B14F-4D97-AF65-F5344CB8AC3E}">
        <p14:creationId xmlns:p14="http://schemas.microsoft.com/office/powerpoint/2010/main" val="2478274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sap.com/trademark" TargetMode="External"/><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www.sap.de/trademark"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1626188"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1626188"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81"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342503FE-3A2C-4E20-8BE4-DBDA5B3FD054}"/>
              </a:ext>
            </a:extLst>
          </p:cNvPr>
          <p:cNvPicPr>
            <a:picLocks noChangeAspect="1"/>
          </p:cNvPicPr>
          <p:nvPr userDrawn="1"/>
        </p:nvPicPr>
        <p:blipFill>
          <a:blip r:embed="rId2"/>
          <a:stretch>
            <a:fillRect/>
          </a:stretch>
        </p:blipFill>
        <p:spPr>
          <a:xfrm>
            <a:off x="9950552" y="6217668"/>
            <a:ext cx="1963636" cy="360000"/>
          </a:xfrm>
          <a:prstGeom prst="rect">
            <a:avLst/>
          </a:prstGeom>
        </p:spPr>
      </p:pic>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7"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5"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25"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2021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www.sap.com/trademark</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26"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a:hlinkClick r:id="rId5"/>
          </p:cNvPr>
          <p:cNvPicPr>
            <a:picLocks noChangeAspect="1"/>
          </p:cNvPicPr>
          <p:nvPr userDrawn="1"/>
        </p:nvPicPr>
        <p:blipFill>
          <a:blip r:embed="rId6"/>
          <a:srcRect/>
          <a:stretch/>
        </p:blipFill>
        <p:spPr>
          <a:xfrm>
            <a:off x="2257487" y="1749959"/>
            <a:ext cx="361809" cy="361809"/>
          </a:xfrm>
          <a:prstGeom prst="rect">
            <a:avLst/>
          </a:prstGeom>
        </p:spPr>
      </p:pic>
      <p:pic>
        <p:nvPicPr>
          <p:cNvPr id="14" name="YouTube icon with link">
            <a:hlinkClick r:id="rId7"/>
          </p:cNvPr>
          <p:cNvPicPr>
            <a:picLocks noChangeAspect="1"/>
          </p:cNvPicPr>
          <p:nvPr userDrawn="1"/>
        </p:nvPicPr>
        <p:blipFill>
          <a:blip r:embed="rId8"/>
          <a:srcRect/>
          <a:stretch/>
        </p:blipFill>
        <p:spPr>
          <a:xfrm>
            <a:off x="1666951" y="1749063"/>
            <a:ext cx="363600" cy="363600"/>
          </a:xfrm>
          <a:prstGeom prst="rect">
            <a:avLst/>
          </a:prstGeom>
        </p:spPr>
      </p:pic>
      <p:pic>
        <p:nvPicPr>
          <p:cNvPr id="15" name="Twitter icon with link">
            <a:hlinkClick r:id="rId9" tooltip="https://twitter.com/sap"/>
          </p:cNvPr>
          <p:cNvPicPr>
            <a:picLocks noChangeAspect="1"/>
          </p:cNvPicPr>
          <p:nvPr userDrawn="1"/>
        </p:nvPicPr>
        <p:blipFill>
          <a:blip r:embed="rId10"/>
          <a:srcRect/>
          <a:stretch/>
        </p:blipFill>
        <p:spPr>
          <a:xfrm>
            <a:off x="1078206" y="1749959"/>
            <a:ext cx="361809" cy="361809"/>
          </a:xfrm>
          <a:prstGeom prst="rect">
            <a:avLst/>
          </a:prstGeom>
        </p:spPr>
      </p:pic>
      <p:pic>
        <p:nvPicPr>
          <p:cNvPr id="17" name="Facebook icon with link">
            <a:hlinkClick r:id="rId11"/>
          </p:cNvPr>
          <p:cNvPicPr>
            <a:picLocks noChangeAspect="1"/>
          </p:cNvPicPr>
          <p:nvPr userDrawn="1"/>
        </p:nvPicPr>
        <p:blipFill>
          <a:blip r:embed="rId12"/>
          <a:srcRect/>
          <a:stretch/>
        </p:blipFill>
        <p:spPr>
          <a:xfrm>
            <a:off x="487670" y="1749063"/>
            <a:ext cx="363600" cy="363600"/>
          </a:xfrm>
          <a:prstGeom prst="rect">
            <a:avLst/>
          </a:prstGeom>
        </p:spPr>
      </p:pic>
      <p:sp>
        <p:nvSpPr>
          <p:cNvPr id="32"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6"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26"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2021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http://www.sap.de/trademark</a:t>
            </a:r>
            <a:r>
              <a:rPr lang="de-DE" sz="800" kern="1200" noProof="0" dirty="0">
                <a:solidFill>
                  <a:schemeClr val="tx1"/>
                </a:solidFill>
                <a:effectLst/>
                <a:latin typeface="Arial"/>
                <a:ea typeface="+mn-ea"/>
                <a:cs typeface="+mn-cs"/>
              </a:rPr>
              <a:t>.</a:t>
            </a:r>
          </a:p>
        </p:txBody>
      </p:sp>
      <p:sp>
        <p:nvSpPr>
          <p:cNvPr id="33"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10" name="Linkedin icon with link">
            <a:hlinkClick r:id="rId5"/>
            <a:extLst>
              <a:ext uri="{FF2B5EF4-FFF2-40B4-BE49-F238E27FC236}">
                <a16:creationId xmlns:a16="http://schemas.microsoft.com/office/drawing/2014/main" id="{85F89319-632F-0948-93D3-22748C7AEB2B}"/>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1" name="YouTube icon with link">
            <a:hlinkClick r:id="rId7"/>
            <a:extLst>
              <a:ext uri="{FF2B5EF4-FFF2-40B4-BE49-F238E27FC236}">
                <a16:creationId xmlns:a16="http://schemas.microsoft.com/office/drawing/2014/main" id="{F652101B-0C93-7042-8B1B-BC53F9B8FD49}"/>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8" name="Twitter icon with link">
            <a:hlinkClick r:id="rId9" tooltip="https://twitter.com/sap"/>
            <a:extLst>
              <a:ext uri="{FF2B5EF4-FFF2-40B4-BE49-F238E27FC236}">
                <a16:creationId xmlns:a16="http://schemas.microsoft.com/office/drawing/2014/main" id="{C4D0E2F6-D2A3-A647-9191-866BE1AC5745}"/>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9" name="Facebook icon with link">
            <a:hlinkClick r:id="rId11"/>
            <a:extLst>
              <a:ext uri="{FF2B5EF4-FFF2-40B4-BE49-F238E27FC236}">
                <a16:creationId xmlns:a16="http://schemas.microsoft.com/office/drawing/2014/main" id="{18F69508-4786-4A46-BBD7-D0E8C1154C00}"/>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1911862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70265989"/>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817422436"/>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813951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54110005"/>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226739806"/>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2021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 id="2147483785" r:id="rId24"/>
    <p:sldLayoutId id="2147483786" r:id="rId25"/>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2021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833729352"/>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hyperlink" Target="https://uacp2.hana.ondemand.com/viewer/368c481cd6954bdfa5d0435479fd4eaf/Cloud/en-US/55325f2a722c4f67bb7752b369b09ff8.html"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hyperlink" Target="https://www.sap.com/documents/2017/01/1e2d6d5d-a47c-0010-82c7-eda71af511fa.html"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23.png"/><Relationship Id="rId18" Type="http://schemas.openxmlformats.org/officeDocument/2006/relationships/image" Target="../media/image28.png"/><Relationship Id="rId26" Type="http://schemas.openxmlformats.org/officeDocument/2006/relationships/image" Target="../media/image36.png"/><Relationship Id="rId3" Type="http://schemas.openxmlformats.org/officeDocument/2006/relationships/tags" Target="../tags/tag3.xml"/><Relationship Id="rId21" Type="http://schemas.openxmlformats.org/officeDocument/2006/relationships/image" Target="../media/image31.png"/><Relationship Id="rId34" Type="http://schemas.openxmlformats.org/officeDocument/2006/relationships/image" Target="../media/image44.png"/><Relationship Id="rId7" Type="http://schemas.openxmlformats.org/officeDocument/2006/relationships/tags" Target="../tags/tag7.xml"/><Relationship Id="rId12" Type="http://schemas.openxmlformats.org/officeDocument/2006/relationships/image" Target="../media/image22.png"/><Relationship Id="rId17" Type="http://schemas.openxmlformats.org/officeDocument/2006/relationships/image" Target="../media/image27.png"/><Relationship Id="rId25" Type="http://schemas.openxmlformats.org/officeDocument/2006/relationships/image" Target="../media/image35.png"/><Relationship Id="rId33" Type="http://schemas.openxmlformats.org/officeDocument/2006/relationships/image" Target="../media/image43.png"/><Relationship Id="rId2" Type="http://schemas.openxmlformats.org/officeDocument/2006/relationships/tags" Target="../tags/tag2.xml"/><Relationship Id="rId16" Type="http://schemas.openxmlformats.org/officeDocument/2006/relationships/image" Target="../media/image26.png"/><Relationship Id="rId20" Type="http://schemas.openxmlformats.org/officeDocument/2006/relationships/image" Target="../media/image30.png"/><Relationship Id="rId29" Type="http://schemas.openxmlformats.org/officeDocument/2006/relationships/image" Target="../media/image39.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21.png"/><Relationship Id="rId24" Type="http://schemas.openxmlformats.org/officeDocument/2006/relationships/image" Target="../media/image34.png"/><Relationship Id="rId32" Type="http://schemas.openxmlformats.org/officeDocument/2006/relationships/image" Target="../media/image42.png"/><Relationship Id="rId5" Type="http://schemas.openxmlformats.org/officeDocument/2006/relationships/tags" Target="../tags/tag5.xml"/><Relationship Id="rId15" Type="http://schemas.openxmlformats.org/officeDocument/2006/relationships/image" Target="../media/image25.png"/><Relationship Id="rId23" Type="http://schemas.openxmlformats.org/officeDocument/2006/relationships/image" Target="../media/image33.png"/><Relationship Id="rId28" Type="http://schemas.openxmlformats.org/officeDocument/2006/relationships/image" Target="../media/image38.png"/><Relationship Id="rId10" Type="http://schemas.openxmlformats.org/officeDocument/2006/relationships/notesSlide" Target="../notesSlides/notesSlide7.xml"/><Relationship Id="rId19" Type="http://schemas.openxmlformats.org/officeDocument/2006/relationships/image" Target="../media/image29.png"/><Relationship Id="rId31" Type="http://schemas.openxmlformats.org/officeDocument/2006/relationships/image" Target="../media/image41.png"/><Relationship Id="rId4" Type="http://schemas.openxmlformats.org/officeDocument/2006/relationships/tags" Target="../tags/tag4.xml"/><Relationship Id="rId9" Type="http://schemas.openxmlformats.org/officeDocument/2006/relationships/slideLayout" Target="../slideLayouts/slideLayout9.xml"/><Relationship Id="rId14" Type="http://schemas.openxmlformats.org/officeDocument/2006/relationships/image" Target="../media/image24.png"/><Relationship Id="rId22" Type="http://schemas.openxmlformats.org/officeDocument/2006/relationships/image" Target="../media/image32.png"/><Relationship Id="rId27" Type="http://schemas.openxmlformats.org/officeDocument/2006/relationships/image" Target="../media/image37.png"/><Relationship Id="rId30" Type="http://schemas.openxmlformats.org/officeDocument/2006/relationships/image" Target="../media/image40.png"/><Relationship Id="rId35" Type="http://schemas.openxmlformats.org/officeDocument/2006/relationships/image" Target="../media/image4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7.jpeg"/><Relationship Id="rId2" Type="http://schemas.openxmlformats.org/officeDocument/2006/relationships/tags" Target="../tags/tag9.xml"/><Relationship Id="rId1" Type="http://schemas.openxmlformats.org/officeDocument/2006/relationships/vmlDrawing" Target="../drawings/vmlDrawing1.vml"/><Relationship Id="rId6" Type="http://schemas.openxmlformats.org/officeDocument/2006/relationships/image" Target="../media/image46.emf"/><Relationship Id="rId5" Type="http://schemas.openxmlformats.org/officeDocument/2006/relationships/oleObject" Target="../embeddings/oleObject1.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CAA7F916-6CC3-524B-AC0A-4FE64A08EAEB}"/>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a:xfrm>
            <a:off x="0" y="0"/>
            <a:ext cx="12193200" cy="3430006"/>
          </a:xfrm>
        </p:spPr>
      </p:pic>
      <p:sp>
        <p:nvSpPr>
          <p:cNvPr id="35" name="Speaker"/>
          <p:cNvSpPr>
            <a:spLocks noGrp="1"/>
          </p:cNvSpPr>
          <p:nvPr>
            <p:ph type="subTitle" idx="1"/>
          </p:nvPr>
        </p:nvSpPr>
        <p:spPr>
          <a:xfrm>
            <a:off x="288000" y="5130489"/>
            <a:ext cx="10899174" cy="430887"/>
          </a:xfrm>
        </p:spPr>
        <p:txBody>
          <a:bodyPr/>
          <a:lstStyle/>
          <a:p>
            <a:r>
              <a:rPr lang="en-US" dirty="0"/>
              <a:t>Sriprasad Shivaram Bhat, SAP</a:t>
            </a:r>
          </a:p>
          <a:p>
            <a:pPr lvl="0"/>
            <a:r>
              <a:rPr lang="en-US" dirty="0"/>
              <a:t>Jan 16, 2021</a:t>
            </a:r>
          </a:p>
        </p:txBody>
      </p:sp>
      <p:sp>
        <p:nvSpPr>
          <p:cNvPr id="8" name="Presentation Title"/>
          <p:cNvSpPr>
            <a:spLocks noGrp="1"/>
          </p:cNvSpPr>
          <p:nvPr>
            <p:ph type="title"/>
          </p:nvPr>
        </p:nvSpPr>
        <p:spPr bwMode="invGray"/>
        <p:txBody>
          <a:bodyPr/>
          <a:lstStyle/>
          <a:p>
            <a:r>
              <a:rPr lang="en-US" dirty="0">
                <a:solidFill>
                  <a:schemeClr val="accent1"/>
                </a:solidFill>
              </a:rPr>
              <a:t>Introduction to SAP Cloud Platform Integration</a:t>
            </a:r>
            <a:endParaRPr lang="de-DE" dirty="0">
              <a:solidFill>
                <a:schemeClr val="accent1"/>
              </a:solidFill>
            </a:endParaRPr>
          </a:p>
        </p:txBody>
      </p:sp>
    </p:spTree>
    <p:extLst>
      <p:ext uri="{BB962C8B-B14F-4D97-AF65-F5344CB8AC3E}">
        <p14:creationId xmlns:p14="http://schemas.microsoft.com/office/powerpoint/2010/main" val="4154287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p:txBody>
          <a:bodyPr/>
          <a:lstStyle/>
          <a:p>
            <a:pPr lvl="1"/>
            <a:r>
              <a:rPr lang="en-US" dirty="0"/>
              <a:t>Introduction to SAP Cloud Platform Integration</a:t>
            </a:r>
          </a:p>
          <a:p>
            <a:pPr lvl="1"/>
            <a:r>
              <a:rPr lang="en-US" dirty="0"/>
              <a:t>How to enable Integration Service</a:t>
            </a:r>
          </a:p>
          <a:p>
            <a:pPr lvl="1"/>
            <a:r>
              <a:rPr lang="en-US" dirty="0"/>
              <a:t>Demo</a:t>
            </a:r>
          </a:p>
        </p:txBody>
      </p:sp>
      <p:sp>
        <p:nvSpPr>
          <p:cNvPr id="2" name="Agenda"/>
          <p:cNvSpPr>
            <a:spLocks noGrp="1"/>
          </p:cNvSpPr>
          <p:nvPr>
            <p:ph type="title"/>
          </p:nvPr>
        </p:nvSpPr>
        <p:spPr/>
        <p:txBody>
          <a:bodyPr/>
          <a:lstStyle/>
          <a:p>
            <a:r>
              <a:rPr lang="en-US" dirty="0"/>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8533" y="1597286"/>
            <a:ext cx="7360691" cy="4981311"/>
          </a:xfrm>
        </p:spPr>
        <p:txBody>
          <a:bodyPr vert="horz" lIns="0" tIns="0" rIns="0" bIns="0" rtlCol="0" anchor="t">
            <a:normAutofit fontScale="70000" lnSpcReduction="20000"/>
          </a:bodyPr>
          <a:lstStyle/>
          <a:p>
            <a:pPr marL="0" lvl="1" indent="0">
              <a:lnSpc>
                <a:spcPct val="120000"/>
              </a:lnSpc>
              <a:spcBef>
                <a:spcPts val="1800"/>
              </a:spcBef>
              <a:buSzPct val="80000"/>
              <a:buNone/>
              <a:tabLst>
                <a:tab pos="228600" algn="l"/>
                <a:tab pos="914400" algn="l"/>
              </a:tabLst>
            </a:pPr>
            <a:r>
              <a:rPr lang="en-US" sz="2100" b="1" dirty="0"/>
              <a:t>Hybrid and cloud application integration</a:t>
            </a:r>
          </a:p>
          <a:p>
            <a:pPr marL="179705" lvl="1" indent="-179705">
              <a:lnSpc>
                <a:spcPct val="120000"/>
              </a:lnSpc>
              <a:tabLst>
                <a:tab pos="228600" algn="l"/>
                <a:tab pos="914400" algn="l"/>
              </a:tabLst>
            </a:pPr>
            <a:r>
              <a:rPr lang="en-US" sz="1900" dirty="0"/>
              <a:t>Intuitive web interface with built-in templates </a:t>
            </a:r>
            <a:endParaRPr lang="en-US" sz="1900" dirty="0">
              <a:cs typeface="Arial"/>
            </a:endParaRPr>
          </a:p>
          <a:p>
            <a:pPr marL="179705" lvl="1" indent="-179705">
              <a:lnSpc>
                <a:spcPct val="120000"/>
              </a:lnSpc>
              <a:spcAft>
                <a:spcPts val="0"/>
              </a:spcAft>
              <a:tabLst>
                <a:tab pos="228600" algn="l"/>
                <a:tab pos="914400" algn="l"/>
              </a:tabLst>
            </a:pPr>
            <a:r>
              <a:rPr lang="en-US" sz="1900" dirty="0"/>
              <a:t>Supporting A2A and B2B/B2G scenarios</a:t>
            </a:r>
            <a:r>
              <a:rPr lang="en-US" sz="1900" dirty="0">
                <a:cs typeface="Arial"/>
              </a:rPr>
              <a:t> with focus on non-SAP </a:t>
            </a:r>
          </a:p>
          <a:p>
            <a:pPr marL="0" lvl="1" indent="0">
              <a:lnSpc>
                <a:spcPct val="120000"/>
              </a:lnSpc>
              <a:spcBef>
                <a:spcPts val="1200"/>
              </a:spcBef>
              <a:buSzPct val="80000"/>
              <a:buNone/>
              <a:tabLst>
                <a:tab pos="228600" algn="l"/>
                <a:tab pos="914400" algn="l"/>
              </a:tabLst>
            </a:pPr>
            <a:r>
              <a:rPr lang="en-US" sz="2100" b="1" dirty="0"/>
              <a:t>Cloud technology</a:t>
            </a:r>
            <a:endParaRPr lang="en-US" sz="2100" b="1" dirty="0">
              <a:cs typeface="Arial"/>
            </a:endParaRPr>
          </a:p>
          <a:p>
            <a:pPr marL="179705" lvl="1" indent="-179705">
              <a:lnSpc>
                <a:spcPct val="120000"/>
              </a:lnSpc>
              <a:tabLst>
                <a:tab pos="228600" algn="l"/>
                <a:tab pos="914400" algn="l"/>
              </a:tabLst>
            </a:pPr>
            <a:r>
              <a:rPr lang="en-US" sz="1900" dirty="0"/>
              <a:t>Strong security focus and infrastructure availability</a:t>
            </a:r>
            <a:endParaRPr lang="en-US" sz="1900" dirty="0">
              <a:cs typeface="Arial"/>
            </a:endParaRPr>
          </a:p>
          <a:p>
            <a:pPr marL="179705" lvl="1" indent="-179705">
              <a:lnSpc>
                <a:spcPct val="120000"/>
              </a:lnSpc>
              <a:tabLst>
                <a:tab pos="228600" algn="l"/>
                <a:tab pos="914400" algn="l"/>
              </a:tabLst>
            </a:pPr>
            <a:r>
              <a:rPr lang="en-US" sz="1900" dirty="0"/>
              <a:t>Access via public OData APIs</a:t>
            </a:r>
            <a:endParaRPr lang="en-US" sz="1900" dirty="0">
              <a:cs typeface="Arial"/>
            </a:endParaRPr>
          </a:p>
          <a:p>
            <a:pPr marL="0" lvl="1" indent="0">
              <a:lnSpc>
                <a:spcPct val="120000"/>
              </a:lnSpc>
              <a:spcBef>
                <a:spcPts val="1200"/>
              </a:spcBef>
              <a:buSzPct val="80000"/>
              <a:buNone/>
              <a:tabLst>
                <a:tab pos="228600" algn="l"/>
                <a:tab pos="914400" algn="l"/>
              </a:tabLst>
            </a:pPr>
            <a:r>
              <a:rPr lang="en-US" sz="2100" b="1" dirty="0"/>
              <a:t>Integration Advisor</a:t>
            </a:r>
            <a:endParaRPr lang="en-US" sz="2100" b="1" dirty="0">
              <a:cs typeface="Arial"/>
            </a:endParaRPr>
          </a:p>
          <a:p>
            <a:pPr marL="179705" lvl="1" indent="-179705">
              <a:lnSpc>
                <a:spcPct val="120000"/>
              </a:lnSpc>
            </a:pPr>
            <a:r>
              <a:rPr lang="en-US" sz="1900" dirty="0"/>
              <a:t>Crowdsourcing capabilities for creating and maintaining integration content </a:t>
            </a:r>
            <a:endParaRPr lang="en-US" sz="1900" dirty="0">
              <a:cs typeface="Arial"/>
            </a:endParaRPr>
          </a:p>
          <a:p>
            <a:pPr marL="179705" lvl="1" indent="-179705">
              <a:lnSpc>
                <a:spcPct val="120000"/>
              </a:lnSpc>
            </a:pPr>
            <a:r>
              <a:rPr lang="en-US" altLang="zh-TW" sz="1900" dirty="0"/>
              <a:t>Designed to accelerate every interface implementation, to learn continuously, and to </a:t>
            </a:r>
            <a:br>
              <a:rPr lang="en-US" altLang="zh-TW" sz="1900" dirty="0"/>
            </a:br>
            <a:r>
              <a:rPr lang="en-US" altLang="zh-TW" sz="1900" dirty="0"/>
              <a:t>reduce efforts by 60% or more</a:t>
            </a:r>
            <a:endParaRPr lang="en-US" sz="1900" dirty="0"/>
          </a:p>
          <a:p>
            <a:pPr marL="0" lvl="1" indent="0">
              <a:lnSpc>
                <a:spcPct val="120000"/>
              </a:lnSpc>
              <a:spcBef>
                <a:spcPts val="1200"/>
              </a:spcBef>
              <a:buSzPct val="80000"/>
              <a:buNone/>
              <a:tabLst>
                <a:tab pos="228600" algn="l"/>
                <a:tab pos="914400" algn="l"/>
              </a:tabLst>
            </a:pPr>
            <a:r>
              <a:rPr lang="en-US" sz="2100" b="1" dirty="0"/>
              <a:t>Prepackaged content</a:t>
            </a:r>
            <a:endParaRPr lang="en-US" sz="2100" b="1" dirty="0">
              <a:cs typeface="Arial"/>
            </a:endParaRPr>
          </a:p>
          <a:p>
            <a:pPr marL="179705" lvl="1" indent="-179705">
              <a:lnSpc>
                <a:spcPct val="120000"/>
              </a:lnSpc>
              <a:tabLst>
                <a:tab pos="228600" algn="l"/>
                <a:tab pos="914400" algn="l"/>
              </a:tabLst>
            </a:pPr>
            <a:r>
              <a:rPr lang="en-US" sz="1900" dirty="0"/>
              <a:t>Prepackaged integration content to jump-start integration projects and get productive quickly</a:t>
            </a:r>
          </a:p>
          <a:p>
            <a:pPr marL="179705" lvl="1" indent="-179705">
              <a:lnSpc>
                <a:spcPct val="120000"/>
              </a:lnSpc>
              <a:tabLst>
                <a:tab pos="228600" algn="l"/>
                <a:tab pos="914400" algn="l"/>
              </a:tabLst>
            </a:pPr>
            <a:r>
              <a:rPr lang="en-US" sz="1900" dirty="0"/>
              <a:t>Extension of </a:t>
            </a:r>
            <a:r>
              <a:rPr lang="en-US" sz="1900" dirty="0" err="1"/>
              <a:t>predelivered</a:t>
            </a:r>
            <a:r>
              <a:rPr lang="en-US" sz="1900" dirty="0"/>
              <a:t> content to include custom requirements</a:t>
            </a:r>
            <a:endParaRPr lang="en-US" sz="1900" dirty="0">
              <a:cs typeface="Arial"/>
            </a:endParaRPr>
          </a:p>
          <a:p>
            <a:pPr marL="0" lvl="1" indent="0">
              <a:lnSpc>
                <a:spcPct val="120000"/>
              </a:lnSpc>
              <a:spcBef>
                <a:spcPts val="1200"/>
              </a:spcBef>
              <a:buSzPct val="80000"/>
              <a:buNone/>
              <a:tabLst>
                <a:tab pos="228600" algn="l"/>
                <a:tab pos="914400" algn="l"/>
              </a:tabLst>
            </a:pPr>
            <a:r>
              <a:rPr lang="en-US" sz="2100" b="1" dirty="0"/>
              <a:t>Ecosystem</a:t>
            </a:r>
            <a:endParaRPr lang="en-US" sz="2100" b="1" dirty="0">
              <a:cs typeface="Arial"/>
            </a:endParaRPr>
          </a:p>
          <a:p>
            <a:pPr marL="179705" lvl="1" indent="-179705">
              <a:lnSpc>
                <a:spcPct val="120000"/>
              </a:lnSpc>
              <a:tabLst>
                <a:tab pos="228600" algn="l"/>
                <a:tab pos="914400" algn="l"/>
              </a:tabLst>
            </a:pPr>
            <a:r>
              <a:rPr lang="en-US" sz="1900" dirty="0"/>
              <a:t>Ability to integrate with business networks</a:t>
            </a:r>
            <a:endParaRPr lang="en-US" sz="1900" dirty="0">
              <a:cs typeface="Arial"/>
            </a:endParaRPr>
          </a:p>
          <a:p>
            <a:pPr marL="179705" lvl="1" indent="-179705">
              <a:lnSpc>
                <a:spcPct val="120000"/>
              </a:lnSpc>
              <a:tabLst>
                <a:tab pos="228600" algn="l"/>
                <a:tab pos="914400" algn="l"/>
              </a:tabLst>
            </a:pPr>
            <a:r>
              <a:rPr lang="en-US" sz="1900" dirty="0"/>
              <a:t>Open to partners for developing integration content and adapters</a:t>
            </a:r>
            <a:endParaRPr lang="en-US" sz="1900" dirty="0">
              <a:cs typeface="Arial"/>
            </a:endParaRPr>
          </a:p>
        </p:txBody>
      </p:sp>
      <p:sp>
        <p:nvSpPr>
          <p:cNvPr id="5" name="Titel 4">
            <a:extLst>
              <a:ext uri="{FF2B5EF4-FFF2-40B4-BE49-F238E27FC236}">
                <a16:creationId xmlns:a16="http://schemas.microsoft.com/office/drawing/2014/main" id="{428F98C7-A0CB-4409-8721-5B762B5C48B0}"/>
              </a:ext>
            </a:extLst>
          </p:cNvPr>
          <p:cNvSpPr>
            <a:spLocks noGrp="1"/>
          </p:cNvSpPr>
          <p:nvPr>
            <p:ph type="title"/>
          </p:nvPr>
        </p:nvSpPr>
        <p:spPr>
          <a:xfrm>
            <a:off x="504001" y="504000"/>
            <a:ext cx="11186476" cy="646331"/>
          </a:xfrm>
        </p:spPr>
        <p:txBody>
          <a:bodyPr/>
          <a:lstStyle/>
          <a:p>
            <a:r>
              <a:rPr lang="en-US" dirty="0">
                <a:solidFill>
                  <a:schemeClr val="accent1"/>
                </a:solidFill>
              </a:rPr>
              <a:t>Cloud Integration</a:t>
            </a:r>
            <a:br>
              <a:rPr lang="en-US" b="0" dirty="0">
                <a:solidFill>
                  <a:srgbClr val="000000"/>
                </a:solidFill>
              </a:rPr>
            </a:br>
            <a:r>
              <a:rPr lang="en-US" sz="1800" b="0" dirty="0">
                <a:solidFill>
                  <a:srgbClr val="000000"/>
                </a:solidFill>
              </a:rPr>
              <a:t>Supporting a variety of integration approaches and out-of-the-box features</a:t>
            </a:r>
            <a:endParaRPr lang="en-US" dirty="0">
              <a:solidFill>
                <a:schemeClr val="accent1"/>
              </a:solidFill>
            </a:endParaRPr>
          </a:p>
        </p:txBody>
      </p:sp>
      <p:grpSp>
        <p:nvGrpSpPr>
          <p:cNvPr id="7" name="Group 6">
            <a:extLst>
              <a:ext uri="{FF2B5EF4-FFF2-40B4-BE49-F238E27FC236}">
                <a16:creationId xmlns:a16="http://schemas.microsoft.com/office/drawing/2014/main" id="{C7C683AB-6113-4E37-81CE-B2E86901FEEE}"/>
              </a:ext>
            </a:extLst>
          </p:cNvPr>
          <p:cNvGrpSpPr/>
          <p:nvPr/>
        </p:nvGrpSpPr>
        <p:grpSpPr>
          <a:xfrm>
            <a:off x="7347121" y="1932883"/>
            <a:ext cx="4732774" cy="3823171"/>
            <a:chOff x="6869178" y="2428004"/>
            <a:chExt cx="4732774" cy="3569171"/>
          </a:xfrm>
        </p:grpSpPr>
        <p:sp>
          <p:nvSpPr>
            <p:cNvPr id="10" name="Oval 9">
              <a:extLst>
                <a:ext uri="{FF2B5EF4-FFF2-40B4-BE49-F238E27FC236}">
                  <a16:creationId xmlns:a16="http://schemas.microsoft.com/office/drawing/2014/main" id="{EF0EF847-FCD5-4043-BBDC-02398DC74857}"/>
                </a:ext>
              </a:extLst>
            </p:cNvPr>
            <p:cNvSpPr/>
            <p:nvPr/>
          </p:nvSpPr>
          <p:spPr>
            <a:xfrm>
              <a:off x="8100373" y="2960586"/>
              <a:ext cx="2077198" cy="2044609"/>
            </a:xfrm>
            <a:prstGeom prst="ellipse">
              <a:avLst/>
            </a:prstGeom>
            <a:ln>
              <a:solidFill>
                <a:srgbClr val="0070C0"/>
              </a:solidFill>
              <a:prstDash val="lgDashDotDot"/>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88" tIns="60944" rIns="121888" bIns="60944" numCol="1" spcCol="0" rtlCol="0" fromWordArt="0" anchor="ctr" anchorCtr="0" forceAA="0" compatLnSpc="1">
              <a:prstTxWarp prst="textNoShape">
                <a:avLst/>
              </a:prstTxWarp>
              <a:noAutofit/>
            </a:bodyPr>
            <a:lstStyle/>
            <a:p>
              <a:pPr marL="285750" indent="-285750" defTabSz="1088340" fontAlgn="base">
                <a:spcBef>
                  <a:spcPts val="600"/>
                </a:spcBef>
                <a:spcAft>
                  <a:spcPct val="0"/>
                </a:spcAft>
                <a:buClr>
                  <a:srgbClr val="F0AB00"/>
                </a:buClr>
                <a:buSzPct val="80000"/>
                <a:buFont typeface="Arial" panose="020B0604020202020204" pitchFamily="34" charset="0"/>
                <a:buChar char="•"/>
              </a:pPr>
              <a:endParaRPr lang="en-US" sz="1600" dirty="0"/>
            </a:p>
          </p:txBody>
        </p:sp>
        <p:grpSp>
          <p:nvGrpSpPr>
            <p:cNvPr id="11" name="Group 10">
              <a:extLst>
                <a:ext uri="{FF2B5EF4-FFF2-40B4-BE49-F238E27FC236}">
                  <a16:creationId xmlns:a16="http://schemas.microsoft.com/office/drawing/2014/main" id="{E2FFE7B5-7F39-4BE0-8D30-5E1AAF12D0C1}"/>
                </a:ext>
              </a:extLst>
            </p:cNvPr>
            <p:cNvGrpSpPr/>
            <p:nvPr/>
          </p:nvGrpSpPr>
          <p:grpSpPr>
            <a:xfrm>
              <a:off x="6869178" y="2553932"/>
              <a:ext cx="4732774" cy="3101017"/>
              <a:chOff x="1427124" y="2443230"/>
              <a:chExt cx="4160243" cy="2699773"/>
            </a:xfrm>
          </p:grpSpPr>
          <p:sp>
            <p:nvSpPr>
              <p:cNvPr id="25" name="TextBox 24">
                <a:extLst>
                  <a:ext uri="{FF2B5EF4-FFF2-40B4-BE49-F238E27FC236}">
                    <a16:creationId xmlns:a16="http://schemas.microsoft.com/office/drawing/2014/main" id="{0744EF4E-B88A-4CDF-BC4D-04E5E5AECCC9}"/>
                  </a:ext>
                </a:extLst>
              </p:cNvPr>
              <p:cNvSpPr txBox="1"/>
              <p:nvPr/>
            </p:nvSpPr>
            <p:spPr bwMode="gray">
              <a:xfrm>
                <a:off x="2254535" y="2457444"/>
                <a:ext cx="940061" cy="175106"/>
              </a:xfrm>
              <a:prstGeom prst="rect">
                <a:avLst/>
              </a:prstGeom>
            </p:spPr>
            <p:txBody>
              <a:bodyPr vert="horz" wrap="square" lIns="0" tIns="0" rIns="0" bIns="0" numCol="1" spcCol="228600" rtlCol="0">
                <a:spAutoFit/>
              </a:bodyPr>
              <a:lstStyle>
                <a:defPPr>
                  <a:defRPr lang="de-DE"/>
                </a:defPPr>
                <a:lvl2pPr marL="0" lvl="1" algn="ctr">
                  <a:spcAft>
                    <a:spcPts val="600"/>
                  </a:spcAft>
                  <a:buNone/>
                  <a:defRPr sz="1600">
                    <a:solidFill>
                      <a:srgbClr val="696969"/>
                    </a:solidFill>
                  </a:defRPr>
                </a:lvl2pPr>
              </a:lstStyle>
              <a:p>
                <a:pPr lvl="1" algn="r"/>
                <a:r>
                  <a:rPr lang="en-US" sz="1400" dirty="0">
                    <a:solidFill>
                      <a:schemeClr val="tx1"/>
                    </a:solidFill>
                    <a:latin typeface="Arial" panose="020B0604020202020204" pitchFamily="34" charset="0"/>
                    <a:cs typeface="Arial" panose="020B0604020202020204" pitchFamily="34" charset="0"/>
                  </a:rPr>
                  <a:t>Cloud apps</a:t>
                </a:r>
              </a:p>
            </p:txBody>
          </p:sp>
          <p:sp>
            <p:nvSpPr>
              <p:cNvPr id="26" name="TextBox 25">
                <a:extLst>
                  <a:ext uri="{FF2B5EF4-FFF2-40B4-BE49-F238E27FC236}">
                    <a16:creationId xmlns:a16="http://schemas.microsoft.com/office/drawing/2014/main" id="{08966FD2-E706-42DD-AAF3-52E6CAE74A8B}"/>
                  </a:ext>
                </a:extLst>
              </p:cNvPr>
              <p:cNvSpPr txBox="1"/>
              <p:nvPr/>
            </p:nvSpPr>
            <p:spPr bwMode="gray">
              <a:xfrm>
                <a:off x="4405672" y="4063543"/>
                <a:ext cx="1181695" cy="350211"/>
              </a:xfrm>
              <a:prstGeom prst="rect">
                <a:avLst/>
              </a:prstGeom>
            </p:spPr>
            <p:txBody>
              <a:bodyPr vert="horz" wrap="square" lIns="0" tIns="0" rIns="0" bIns="0" numCol="1" spcCol="228600" rtlCol="0">
                <a:spAutoFit/>
              </a:bodyPr>
              <a:lstStyle>
                <a:defPPr>
                  <a:defRPr lang="de-DE"/>
                </a:defPPr>
                <a:lvl2pPr marL="0" lvl="1" algn="ctr">
                  <a:spcAft>
                    <a:spcPts val="600"/>
                  </a:spcAft>
                  <a:buNone/>
                  <a:defRPr sz="1600">
                    <a:solidFill>
                      <a:srgbClr val="696969"/>
                    </a:solidFill>
                  </a:defRPr>
                </a:lvl2pPr>
              </a:lstStyle>
              <a:p>
                <a:pPr lvl="1" algn="l"/>
                <a:r>
                  <a:rPr lang="en-US" sz="1400" dirty="0">
                    <a:solidFill>
                      <a:schemeClr val="tx1"/>
                    </a:solidFill>
                    <a:latin typeface="Arial" panose="020B0604020202020204" pitchFamily="34" charset="0"/>
                    <a:cs typeface="Arial" panose="020B0604020202020204" pitchFamily="34" charset="0"/>
                  </a:rPr>
                  <a:t>Public authorities</a:t>
                </a:r>
              </a:p>
            </p:txBody>
          </p:sp>
          <p:sp>
            <p:nvSpPr>
              <p:cNvPr id="27" name="TextBox 26">
                <a:extLst>
                  <a:ext uri="{FF2B5EF4-FFF2-40B4-BE49-F238E27FC236}">
                    <a16:creationId xmlns:a16="http://schemas.microsoft.com/office/drawing/2014/main" id="{53335370-9763-4258-8A8A-60DDA7F59281}"/>
                  </a:ext>
                </a:extLst>
              </p:cNvPr>
              <p:cNvSpPr txBox="1"/>
              <p:nvPr/>
            </p:nvSpPr>
            <p:spPr bwMode="gray">
              <a:xfrm>
                <a:off x="3756511" y="2443230"/>
                <a:ext cx="1181695" cy="350211"/>
              </a:xfrm>
              <a:prstGeom prst="rect">
                <a:avLst/>
              </a:prstGeom>
            </p:spPr>
            <p:txBody>
              <a:bodyPr vert="horz" wrap="square" lIns="0" tIns="0" rIns="0" bIns="0" numCol="1" spcCol="228600" rtlCol="0">
                <a:spAutoFit/>
              </a:bodyPr>
              <a:lstStyle>
                <a:defPPr>
                  <a:defRPr lang="de-DE"/>
                </a:defPPr>
                <a:lvl2pPr marL="0" lvl="1" algn="ctr">
                  <a:spcAft>
                    <a:spcPts val="600"/>
                  </a:spcAft>
                  <a:buNone/>
                  <a:defRPr sz="1600">
                    <a:solidFill>
                      <a:srgbClr val="696969"/>
                    </a:solidFill>
                  </a:defRPr>
                </a:lvl2pPr>
              </a:lstStyle>
              <a:p>
                <a:pPr lvl="1" algn="l"/>
                <a:r>
                  <a:rPr lang="en-US" sz="1400" dirty="0">
                    <a:solidFill>
                      <a:schemeClr val="tx1"/>
                    </a:solidFill>
                    <a:latin typeface="Arial" panose="020B0604020202020204" pitchFamily="34" charset="0"/>
                    <a:cs typeface="Arial" panose="020B0604020202020204" pitchFamily="34" charset="0"/>
                  </a:rPr>
                  <a:t>On-premise</a:t>
                </a:r>
                <a:br>
                  <a:rPr lang="en-US" sz="1400" dirty="0">
                    <a:solidFill>
                      <a:schemeClr val="tx1"/>
                    </a:solidFill>
                    <a:latin typeface="Arial" panose="020B0604020202020204" pitchFamily="34" charset="0"/>
                    <a:cs typeface="Arial" panose="020B0604020202020204" pitchFamily="34" charset="0"/>
                  </a:rPr>
                </a:br>
                <a:r>
                  <a:rPr lang="en-US" sz="1400" dirty="0">
                    <a:solidFill>
                      <a:schemeClr val="tx1"/>
                    </a:solidFill>
                    <a:latin typeface="Arial" panose="020B0604020202020204" pitchFamily="34" charset="0"/>
                    <a:cs typeface="Arial" panose="020B0604020202020204" pitchFamily="34" charset="0"/>
                  </a:rPr>
                  <a:t>apps</a:t>
                </a:r>
              </a:p>
            </p:txBody>
          </p:sp>
          <p:sp>
            <p:nvSpPr>
              <p:cNvPr id="28" name="TextBox 27">
                <a:extLst>
                  <a:ext uri="{FF2B5EF4-FFF2-40B4-BE49-F238E27FC236}">
                    <a16:creationId xmlns:a16="http://schemas.microsoft.com/office/drawing/2014/main" id="{EAFF28BB-DC3F-43EC-8FE9-2F67E1186AD6}"/>
                  </a:ext>
                </a:extLst>
              </p:cNvPr>
              <p:cNvSpPr txBox="1"/>
              <p:nvPr/>
            </p:nvSpPr>
            <p:spPr bwMode="gray">
              <a:xfrm>
                <a:off x="1427124" y="4159257"/>
                <a:ext cx="887535" cy="350211"/>
              </a:xfrm>
              <a:prstGeom prst="rect">
                <a:avLst/>
              </a:prstGeom>
            </p:spPr>
            <p:txBody>
              <a:bodyPr vert="horz" wrap="square" lIns="0" tIns="0" rIns="0" bIns="0" numCol="1" spcCol="228600" rtlCol="0">
                <a:spAutoFit/>
              </a:bodyPr>
              <a:lstStyle>
                <a:defPPr>
                  <a:defRPr lang="de-DE"/>
                </a:defPPr>
                <a:lvl2pPr marL="0" lvl="1" algn="ctr">
                  <a:spcAft>
                    <a:spcPts val="600"/>
                  </a:spcAft>
                  <a:buNone/>
                  <a:defRPr sz="1600">
                    <a:solidFill>
                      <a:srgbClr val="696969"/>
                    </a:solidFill>
                  </a:defRPr>
                </a:lvl2pPr>
              </a:lstStyle>
              <a:p>
                <a:pPr lvl="1"/>
                <a:r>
                  <a:rPr lang="en-US" sz="1400" dirty="0">
                    <a:solidFill>
                      <a:schemeClr val="tx1"/>
                    </a:solidFill>
                    <a:latin typeface="Arial" panose="020B0604020202020204" pitchFamily="34" charset="0"/>
                    <a:cs typeface="Arial" panose="020B0604020202020204" pitchFamily="34" charset="0"/>
                  </a:rPr>
                  <a:t>Business partners</a:t>
                </a:r>
              </a:p>
            </p:txBody>
          </p:sp>
          <p:sp>
            <p:nvSpPr>
              <p:cNvPr id="30" name="TextBox 29">
                <a:extLst>
                  <a:ext uri="{FF2B5EF4-FFF2-40B4-BE49-F238E27FC236}">
                    <a16:creationId xmlns:a16="http://schemas.microsoft.com/office/drawing/2014/main" id="{A4B945DB-BB9C-402B-8964-D05EE956AEE7}"/>
                  </a:ext>
                </a:extLst>
              </p:cNvPr>
              <p:cNvSpPr txBox="1"/>
              <p:nvPr/>
            </p:nvSpPr>
            <p:spPr bwMode="gray">
              <a:xfrm>
                <a:off x="3713427" y="4792792"/>
                <a:ext cx="712414" cy="350211"/>
              </a:xfrm>
              <a:prstGeom prst="rect">
                <a:avLst/>
              </a:prstGeom>
            </p:spPr>
            <p:txBody>
              <a:bodyPr vert="horz" wrap="square" lIns="0" tIns="0" rIns="0" bIns="0" numCol="1" spcCol="228600" rtlCol="0">
                <a:spAutoFit/>
              </a:bodyPr>
              <a:lstStyle>
                <a:defPPr>
                  <a:defRPr lang="de-DE"/>
                </a:defPPr>
                <a:lvl2pPr marL="0" lvl="1" algn="ctr">
                  <a:spcAft>
                    <a:spcPts val="600"/>
                  </a:spcAft>
                  <a:buNone/>
                  <a:defRPr sz="1600">
                    <a:solidFill>
                      <a:srgbClr val="696969"/>
                    </a:solidFill>
                  </a:defRPr>
                </a:lvl2pPr>
              </a:lstStyle>
              <a:p>
                <a:pPr lvl="1" algn="l"/>
                <a:r>
                  <a:rPr lang="en-US" sz="1400" dirty="0">
                    <a:solidFill>
                      <a:schemeClr val="tx1"/>
                    </a:solidFill>
                    <a:latin typeface="Arial" panose="020B0604020202020204" pitchFamily="34" charset="0"/>
                    <a:cs typeface="Arial" panose="020B0604020202020204" pitchFamily="34" charset="0"/>
                  </a:rPr>
                  <a:t>Social</a:t>
                </a:r>
                <a:br>
                  <a:rPr lang="en-US" sz="1400" dirty="0">
                    <a:solidFill>
                      <a:schemeClr val="tx1"/>
                    </a:solidFill>
                    <a:latin typeface="Arial" panose="020B0604020202020204" pitchFamily="34" charset="0"/>
                    <a:cs typeface="Arial" panose="020B0604020202020204" pitchFamily="34" charset="0"/>
                  </a:rPr>
                </a:br>
                <a:r>
                  <a:rPr lang="en-US" sz="1400" dirty="0">
                    <a:solidFill>
                      <a:schemeClr val="tx1"/>
                    </a:solidFill>
                    <a:latin typeface="Arial" panose="020B0604020202020204" pitchFamily="34" charset="0"/>
                    <a:cs typeface="Arial" panose="020B0604020202020204" pitchFamily="34" charset="0"/>
                  </a:rPr>
                  <a:t>networks</a:t>
                </a:r>
              </a:p>
            </p:txBody>
          </p:sp>
          <p:sp>
            <p:nvSpPr>
              <p:cNvPr id="31" name="TextBox 30">
                <a:extLst>
                  <a:ext uri="{FF2B5EF4-FFF2-40B4-BE49-F238E27FC236}">
                    <a16:creationId xmlns:a16="http://schemas.microsoft.com/office/drawing/2014/main" id="{64A4F209-65F3-44BB-AAE2-9D67F3CFD3FE}"/>
                  </a:ext>
                </a:extLst>
              </p:cNvPr>
              <p:cNvSpPr txBox="1"/>
              <p:nvPr/>
            </p:nvSpPr>
            <p:spPr bwMode="gray">
              <a:xfrm>
                <a:off x="2691771" y="4792792"/>
                <a:ext cx="539584" cy="350211"/>
              </a:xfrm>
              <a:prstGeom prst="rect">
                <a:avLst/>
              </a:prstGeom>
            </p:spPr>
            <p:txBody>
              <a:bodyPr vert="horz" wrap="square" lIns="0" tIns="0" rIns="0" bIns="0" numCol="1" spcCol="228600" rtlCol="0">
                <a:spAutoFit/>
              </a:bodyPr>
              <a:lstStyle>
                <a:defPPr>
                  <a:defRPr lang="de-DE"/>
                </a:defPPr>
                <a:lvl2pPr marL="0" lvl="1" algn="ctr">
                  <a:spcAft>
                    <a:spcPts val="600"/>
                  </a:spcAft>
                  <a:buNone/>
                  <a:defRPr sz="1600">
                    <a:solidFill>
                      <a:srgbClr val="696969"/>
                    </a:solidFill>
                  </a:defRPr>
                </a:lvl2pPr>
              </a:lstStyle>
              <a:p>
                <a:pPr lvl="1" algn="l"/>
                <a:r>
                  <a:rPr lang="en-US" sz="1400" dirty="0">
                    <a:solidFill>
                      <a:schemeClr val="tx1"/>
                    </a:solidFill>
                    <a:latin typeface="Arial" panose="020B0604020202020204" pitchFamily="34" charset="0"/>
                    <a:cs typeface="Arial" panose="020B0604020202020204" pitchFamily="34" charset="0"/>
                  </a:rPr>
                  <a:t>Mobile </a:t>
                </a:r>
                <a:br>
                  <a:rPr lang="en-US" sz="1400" dirty="0">
                    <a:solidFill>
                      <a:schemeClr val="tx1"/>
                    </a:solidFill>
                    <a:latin typeface="Arial" panose="020B0604020202020204" pitchFamily="34" charset="0"/>
                    <a:cs typeface="Arial" panose="020B0604020202020204" pitchFamily="34" charset="0"/>
                  </a:rPr>
                </a:br>
                <a:r>
                  <a:rPr lang="en-US" sz="1400" dirty="0">
                    <a:solidFill>
                      <a:schemeClr val="tx1"/>
                    </a:solidFill>
                    <a:latin typeface="Arial" panose="020B0604020202020204" pitchFamily="34" charset="0"/>
                    <a:cs typeface="Arial" panose="020B0604020202020204" pitchFamily="34" charset="0"/>
                  </a:rPr>
                  <a:t>apps</a:t>
                </a:r>
              </a:p>
            </p:txBody>
          </p:sp>
          <p:cxnSp>
            <p:nvCxnSpPr>
              <p:cNvPr id="32" name="Straight Connector 31">
                <a:extLst>
                  <a:ext uri="{FF2B5EF4-FFF2-40B4-BE49-F238E27FC236}">
                    <a16:creationId xmlns:a16="http://schemas.microsoft.com/office/drawing/2014/main" id="{108106AA-28E3-4423-A0B2-A9BFE56FD42C}"/>
                  </a:ext>
                </a:extLst>
              </p:cNvPr>
              <p:cNvCxnSpPr>
                <a:cxnSpLocks/>
              </p:cNvCxnSpPr>
              <p:nvPr/>
            </p:nvCxnSpPr>
            <p:spPr>
              <a:xfrm>
                <a:off x="2433009" y="2820279"/>
                <a:ext cx="342620" cy="289607"/>
              </a:xfrm>
              <a:prstGeom prst="line">
                <a:avLst/>
              </a:prstGeom>
              <a:solidFill>
                <a:schemeClr val="bg1"/>
              </a:solidFill>
              <a:ln w="12700">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5064824-E27B-4FD1-A437-44CD9E594296}"/>
                  </a:ext>
                </a:extLst>
              </p:cNvPr>
              <p:cNvCxnSpPr/>
              <p:nvPr/>
            </p:nvCxnSpPr>
            <p:spPr>
              <a:xfrm>
                <a:off x="4109728" y="4343923"/>
                <a:ext cx="295944" cy="325009"/>
              </a:xfrm>
              <a:prstGeom prst="line">
                <a:avLst/>
              </a:prstGeom>
              <a:solidFill>
                <a:schemeClr val="bg1"/>
              </a:solidFill>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61EB185-37CD-4B3D-94C7-0720A4FFEE11}"/>
                  </a:ext>
                </a:extLst>
              </p:cNvPr>
              <p:cNvCxnSpPr/>
              <p:nvPr/>
            </p:nvCxnSpPr>
            <p:spPr>
              <a:xfrm>
                <a:off x="4335296" y="3711501"/>
                <a:ext cx="436697" cy="0"/>
              </a:xfrm>
              <a:prstGeom prst="line">
                <a:avLst/>
              </a:prstGeom>
              <a:ln w="127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248F80-6DF5-4B67-80E8-C2C5C4BA68DE}"/>
                  </a:ext>
                </a:extLst>
              </p:cNvPr>
              <p:cNvCxnSpPr/>
              <p:nvPr/>
            </p:nvCxnSpPr>
            <p:spPr>
              <a:xfrm>
                <a:off x="2080789" y="3711501"/>
                <a:ext cx="436697" cy="0"/>
              </a:xfrm>
              <a:prstGeom prst="line">
                <a:avLst/>
              </a:prstGeom>
              <a:ln w="127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866836D-91EB-4D87-A1C7-16B7FEED7ABD}"/>
                  </a:ext>
                </a:extLst>
              </p:cNvPr>
              <p:cNvCxnSpPr/>
              <p:nvPr/>
            </p:nvCxnSpPr>
            <p:spPr>
              <a:xfrm rot="5400000">
                <a:off x="2530234" y="4404257"/>
                <a:ext cx="295944" cy="325009"/>
              </a:xfrm>
              <a:prstGeom prst="line">
                <a:avLst/>
              </a:prstGeom>
              <a:solidFill>
                <a:schemeClr val="bg1"/>
              </a:solidFill>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154F5C5-E568-40A6-A1E9-651A6274F109}"/>
                  </a:ext>
                </a:extLst>
              </p:cNvPr>
              <p:cNvCxnSpPr/>
              <p:nvPr/>
            </p:nvCxnSpPr>
            <p:spPr>
              <a:xfrm rot="5400000">
                <a:off x="4060008" y="2757312"/>
                <a:ext cx="295944" cy="325009"/>
              </a:xfrm>
              <a:prstGeom prst="line">
                <a:avLst/>
              </a:prstGeom>
              <a:solidFill>
                <a:schemeClr val="bg1"/>
              </a:solidFill>
              <a:ln w="12700">
                <a:solidFill>
                  <a:srgbClr val="0070C0"/>
                </a:solidFill>
              </a:ln>
            </p:spPr>
            <p:style>
              <a:lnRef idx="1">
                <a:schemeClr val="accent1"/>
              </a:lnRef>
              <a:fillRef idx="0">
                <a:schemeClr val="accent1"/>
              </a:fillRef>
              <a:effectRef idx="0">
                <a:schemeClr val="accent1"/>
              </a:effectRef>
              <a:fontRef idx="minor">
                <a:schemeClr val="tx1"/>
              </a:fontRef>
            </p:style>
          </p:cxnSp>
        </p:grpSp>
        <p:pic>
          <p:nvPicPr>
            <p:cNvPr id="13" name="Picture 12">
              <a:extLst>
                <a:ext uri="{FF2B5EF4-FFF2-40B4-BE49-F238E27FC236}">
                  <a16:creationId xmlns:a16="http://schemas.microsoft.com/office/drawing/2014/main" id="{AA749DDC-2244-4410-8B59-0EC10730206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49566" y="2580367"/>
              <a:ext cx="702037" cy="702037"/>
            </a:xfrm>
            <a:prstGeom prst="rect">
              <a:avLst/>
            </a:prstGeom>
          </p:spPr>
        </p:pic>
        <p:pic>
          <p:nvPicPr>
            <p:cNvPr id="14" name="Picture 13">
              <a:extLst>
                <a:ext uri="{FF2B5EF4-FFF2-40B4-BE49-F238E27FC236}">
                  <a16:creationId xmlns:a16="http://schemas.microsoft.com/office/drawing/2014/main" id="{232EE2A2-630F-4A35-B0F5-8E8F0753A7D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911098" y="3539720"/>
              <a:ext cx="789728" cy="789728"/>
            </a:xfrm>
            <a:prstGeom prst="rect">
              <a:avLst/>
            </a:prstGeom>
          </p:spPr>
        </p:pic>
        <p:pic>
          <p:nvPicPr>
            <p:cNvPr id="15" name="Picture 14">
              <a:extLst>
                <a:ext uri="{FF2B5EF4-FFF2-40B4-BE49-F238E27FC236}">
                  <a16:creationId xmlns:a16="http://schemas.microsoft.com/office/drawing/2014/main" id="{7BDB0280-72B6-4807-8A9F-4DC74E02221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305962" y="5045490"/>
              <a:ext cx="863186" cy="863186"/>
            </a:xfrm>
            <a:prstGeom prst="rect">
              <a:avLst/>
            </a:prstGeom>
          </p:spPr>
        </p:pic>
        <p:pic>
          <p:nvPicPr>
            <p:cNvPr id="16" name="Picture 15">
              <a:extLst>
                <a:ext uri="{FF2B5EF4-FFF2-40B4-BE49-F238E27FC236}">
                  <a16:creationId xmlns:a16="http://schemas.microsoft.com/office/drawing/2014/main" id="{2B300653-AF39-4311-9859-59D777CFC51B}"/>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0026220" y="4917175"/>
              <a:ext cx="1080000" cy="1080000"/>
            </a:xfrm>
            <a:prstGeom prst="rect">
              <a:avLst/>
            </a:prstGeom>
          </p:spPr>
        </p:pic>
        <p:pic>
          <p:nvPicPr>
            <p:cNvPr id="17" name="Picture 16">
              <a:extLst>
                <a:ext uri="{FF2B5EF4-FFF2-40B4-BE49-F238E27FC236}">
                  <a16:creationId xmlns:a16="http://schemas.microsoft.com/office/drawing/2014/main" id="{9D9ADF45-BF0C-4AE0-8BA1-F44F8195ACC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566220" y="3624423"/>
              <a:ext cx="874897" cy="874897"/>
            </a:xfrm>
            <a:prstGeom prst="rect">
              <a:avLst/>
            </a:prstGeom>
            <a:ln>
              <a:noFill/>
              <a:prstDash val="lgDashDotDot"/>
            </a:ln>
          </p:spPr>
        </p:pic>
        <p:sp>
          <p:nvSpPr>
            <p:cNvPr id="18" name="Oval 17">
              <a:extLst>
                <a:ext uri="{FF2B5EF4-FFF2-40B4-BE49-F238E27FC236}">
                  <a16:creationId xmlns:a16="http://schemas.microsoft.com/office/drawing/2014/main" id="{457AAE26-E086-4CCF-9F5B-63A306F6630F}"/>
                </a:ext>
              </a:extLst>
            </p:cNvPr>
            <p:cNvSpPr/>
            <p:nvPr/>
          </p:nvSpPr>
          <p:spPr>
            <a:xfrm>
              <a:off x="10156122" y="3925726"/>
              <a:ext cx="144000" cy="144000"/>
            </a:xfrm>
            <a:prstGeom prst="ellipse">
              <a:avLst/>
            </a:prstGeom>
            <a:solidFill>
              <a:srgbClr val="0070C0"/>
            </a:solidFill>
            <a:ln w="19050" cmpd="sng">
              <a:noFill/>
              <a:prstDash val="lgDashDotDot"/>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prstTxWarp prst="textNoShape">
                <a:avLst/>
              </a:prstTxWarp>
              <a:noAutofit/>
            </a:bodyPr>
            <a:lstStyle/>
            <a:p>
              <a:pPr algn="ctr"/>
              <a:endParaRPr lang="en-US" sz="3200" dirty="0"/>
            </a:p>
          </p:txBody>
        </p:sp>
        <p:sp>
          <p:nvSpPr>
            <p:cNvPr id="19" name="Oval 18">
              <a:extLst>
                <a:ext uri="{FF2B5EF4-FFF2-40B4-BE49-F238E27FC236}">
                  <a16:creationId xmlns:a16="http://schemas.microsoft.com/office/drawing/2014/main" id="{BC87E070-5BAE-4BE0-AAA0-44A60BBD303B}"/>
                </a:ext>
              </a:extLst>
            </p:cNvPr>
            <p:cNvSpPr/>
            <p:nvPr/>
          </p:nvSpPr>
          <p:spPr>
            <a:xfrm>
              <a:off x="8320824" y="3205722"/>
              <a:ext cx="144000" cy="144000"/>
            </a:xfrm>
            <a:prstGeom prst="ellipse">
              <a:avLst/>
            </a:prstGeom>
            <a:solidFill>
              <a:srgbClr val="0070C0"/>
            </a:solidFill>
            <a:ln w="19050" cmpd="sng">
              <a:noFill/>
              <a:prstDash val="lgDashDotDot"/>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prstTxWarp prst="textNoShape">
                <a:avLst/>
              </a:prstTxWarp>
              <a:noAutofit/>
            </a:bodyPr>
            <a:lstStyle/>
            <a:p>
              <a:pPr algn="ctr"/>
              <a:endParaRPr lang="en-US" sz="3200" dirty="0"/>
            </a:p>
          </p:txBody>
        </p:sp>
        <p:sp>
          <p:nvSpPr>
            <p:cNvPr id="20" name="Oval 19">
              <a:extLst>
                <a:ext uri="{FF2B5EF4-FFF2-40B4-BE49-F238E27FC236}">
                  <a16:creationId xmlns:a16="http://schemas.microsoft.com/office/drawing/2014/main" id="{9BBCFA6D-8F8C-44E8-A874-69AC93D895F3}"/>
                </a:ext>
              </a:extLst>
            </p:cNvPr>
            <p:cNvSpPr/>
            <p:nvPr/>
          </p:nvSpPr>
          <p:spPr>
            <a:xfrm>
              <a:off x="8013492" y="3931136"/>
              <a:ext cx="144000" cy="144000"/>
            </a:xfrm>
            <a:prstGeom prst="ellipse">
              <a:avLst/>
            </a:prstGeom>
            <a:solidFill>
              <a:srgbClr val="0070C0"/>
            </a:solidFill>
            <a:ln w="19050" cmpd="sng">
              <a:noFill/>
              <a:prstDash val="lgDashDotDot"/>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prstTxWarp prst="textNoShape">
                <a:avLst/>
              </a:prstTxWarp>
              <a:noAutofit/>
            </a:bodyPr>
            <a:lstStyle/>
            <a:p>
              <a:pPr algn="ctr"/>
              <a:endParaRPr lang="en-US" sz="3200" dirty="0"/>
            </a:p>
          </p:txBody>
        </p:sp>
        <p:sp>
          <p:nvSpPr>
            <p:cNvPr id="21" name="Oval 20">
              <a:extLst>
                <a:ext uri="{FF2B5EF4-FFF2-40B4-BE49-F238E27FC236}">
                  <a16:creationId xmlns:a16="http://schemas.microsoft.com/office/drawing/2014/main" id="{A993BCE3-D9A5-49A3-8F12-4C054C5DCCDA}"/>
                </a:ext>
              </a:extLst>
            </p:cNvPr>
            <p:cNvSpPr/>
            <p:nvPr/>
          </p:nvSpPr>
          <p:spPr>
            <a:xfrm>
              <a:off x="9846158" y="4655278"/>
              <a:ext cx="144000" cy="144000"/>
            </a:xfrm>
            <a:prstGeom prst="ellipse">
              <a:avLst/>
            </a:prstGeom>
            <a:solidFill>
              <a:srgbClr val="0070C0"/>
            </a:solidFill>
            <a:ln w="19050" cmpd="sng">
              <a:noFill/>
              <a:prstDash val="lgDashDotDot"/>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prstTxWarp prst="textNoShape">
                <a:avLst/>
              </a:prstTxWarp>
              <a:noAutofit/>
            </a:bodyPr>
            <a:lstStyle/>
            <a:p>
              <a:pPr algn="ctr"/>
              <a:endParaRPr lang="en-US" sz="3200" dirty="0"/>
            </a:p>
          </p:txBody>
        </p:sp>
        <p:sp>
          <p:nvSpPr>
            <p:cNvPr id="22" name="Oval 21">
              <a:extLst>
                <a:ext uri="{FF2B5EF4-FFF2-40B4-BE49-F238E27FC236}">
                  <a16:creationId xmlns:a16="http://schemas.microsoft.com/office/drawing/2014/main" id="{AD9894CE-1D01-4F47-BD35-4DC86952AA62}"/>
                </a:ext>
              </a:extLst>
            </p:cNvPr>
            <p:cNvSpPr/>
            <p:nvPr/>
          </p:nvSpPr>
          <p:spPr>
            <a:xfrm>
              <a:off x="8393899" y="4737108"/>
              <a:ext cx="144000" cy="144000"/>
            </a:xfrm>
            <a:prstGeom prst="ellipse">
              <a:avLst/>
            </a:prstGeom>
            <a:solidFill>
              <a:srgbClr val="0070C0"/>
            </a:solidFill>
            <a:ln w="19050" cmpd="sng">
              <a:noFill/>
              <a:prstDash val="lgDashDotDot"/>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prstTxWarp prst="textNoShape">
                <a:avLst/>
              </a:prstTxWarp>
              <a:noAutofit/>
            </a:bodyPr>
            <a:lstStyle/>
            <a:p>
              <a:pPr algn="ctr"/>
              <a:endParaRPr lang="en-US" sz="3200" dirty="0"/>
            </a:p>
          </p:txBody>
        </p:sp>
        <p:sp>
          <p:nvSpPr>
            <p:cNvPr id="23" name="Oval 22">
              <a:extLst>
                <a:ext uri="{FF2B5EF4-FFF2-40B4-BE49-F238E27FC236}">
                  <a16:creationId xmlns:a16="http://schemas.microsoft.com/office/drawing/2014/main" id="{2E2F3A4C-1381-44CF-A675-040CD1AB4C4C}"/>
                </a:ext>
              </a:extLst>
            </p:cNvPr>
            <p:cNvSpPr/>
            <p:nvPr/>
          </p:nvSpPr>
          <p:spPr>
            <a:xfrm>
              <a:off x="9788046" y="3195731"/>
              <a:ext cx="144000" cy="144000"/>
            </a:xfrm>
            <a:prstGeom prst="ellipse">
              <a:avLst/>
            </a:prstGeom>
            <a:solidFill>
              <a:srgbClr val="0070C0"/>
            </a:solidFill>
            <a:ln w="19050" cmpd="sng">
              <a:noFill/>
              <a:prstDash val="lgDashDotDot"/>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prstTxWarp prst="textNoShape">
                <a:avLst/>
              </a:prstTxWarp>
              <a:noAutofit/>
            </a:bodyPr>
            <a:lstStyle/>
            <a:p>
              <a:pPr algn="ctr"/>
              <a:endParaRPr lang="en-US" sz="3200" dirty="0"/>
            </a:p>
          </p:txBody>
        </p:sp>
        <p:pic>
          <p:nvPicPr>
            <p:cNvPr id="24" name="Picture 23">
              <a:extLst>
                <a:ext uri="{FF2B5EF4-FFF2-40B4-BE49-F238E27FC236}">
                  <a16:creationId xmlns:a16="http://schemas.microsoft.com/office/drawing/2014/main" id="{FFF5D2DF-6A51-44FC-967B-0EFD498532B9}"/>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0299526" y="2428004"/>
              <a:ext cx="839727" cy="839727"/>
            </a:xfrm>
            <a:prstGeom prst="rect">
              <a:avLst/>
            </a:prstGeom>
          </p:spPr>
        </p:pic>
      </p:grpSp>
      <p:sp>
        <p:nvSpPr>
          <p:cNvPr id="38" name="Text Placeholder 2">
            <a:extLst>
              <a:ext uri="{FF2B5EF4-FFF2-40B4-BE49-F238E27FC236}">
                <a16:creationId xmlns:a16="http://schemas.microsoft.com/office/drawing/2014/main" id="{03E2208B-DE6E-406F-B3F0-F4DA2452BD7D}"/>
              </a:ext>
            </a:extLst>
          </p:cNvPr>
          <p:cNvSpPr txBox="1">
            <a:spLocks/>
          </p:cNvSpPr>
          <p:nvPr/>
        </p:nvSpPr>
        <p:spPr bwMode="gray">
          <a:xfrm>
            <a:off x="503997" y="1261689"/>
            <a:ext cx="11185200" cy="671194"/>
          </a:xfrm>
          <a:prstGeom prst="rect">
            <a:avLst/>
          </a:prstGeom>
        </p:spPr>
        <p:txBody>
          <a:bodyPr vert="horz" lIns="0" tIns="0" rIns="0" bIns="0" rtlCol="0" anchor="t">
            <a:normAutofit/>
          </a:bodyPr>
          <a:lstStyle>
            <a:lvl1pPr marL="0" indent="0" algn="l" defTabSz="1088558" rtl="0" eaLnBrk="1" latinLnBrk="0" hangingPunct="1">
              <a:spcBef>
                <a:spcPts val="1800"/>
              </a:spcBef>
              <a:buClr>
                <a:schemeClr val="accent1"/>
              </a:buClr>
              <a:buSzPct val="80000"/>
              <a:buFontTx/>
              <a:buNone/>
              <a:defRPr sz="18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6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600" kern="1200" noProof="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endParaRPr lang="en-US" sz="2000" dirty="0">
              <a:cs typeface="Arial"/>
            </a:endParaRPr>
          </a:p>
        </p:txBody>
      </p:sp>
      <p:grpSp>
        <p:nvGrpSpPr>
          <p:cNvPr id="39" name="Group 38">
            <a:extLst>
              <a:ext uri="{FF2B5EF4-FFF2-40B4-BE49-F238E27FC236}">
                <a16:creationId xmlns:a16="http://schemas.microsoft.com/office/drawing/2014/main" id="{987AA283-65ED-42F6-A539-B4766CB72FC8}"/>
              </a:ext>
            </a:extLst>
          </p:cNvPr>
          <p:cNvGrpSpPr/>
          <p:nvPr/>
        </p:nvGrpSpPr>
        <p:grpSpPr>
          <a:xfrm>
            <a:off x="9019898" y="2944079"/>
            <a:ext cx="1192634" cy="1259366"/>
            <a:chOff x="5423858" y="4340392"/>
            <a:chExt cx="1192634" cy="1259366"/>
          </a:xfrm>
        </p:grpSpPr>
        <p:sp>
          <p:nvSpPr>
            <p:cNvPr id="40" name="TextBox 39">
              <a:extLst>
                <a:ext uri="{FF2B5EF4-FFF2-40B4-BE49-F238E27FC236}">
                  <a16:creationId xmlns:a16="http://schemas.microsoft.com/office/drawing/2014/main" id="{6C83E825-AC27-4453-B4F2-E04174E9BADA}"/>
                </a:ext>
              </a:extLst>
            </p:cNvPr>
            <p:cNvSpPr txBox="1"/>
            <p:nvPr/>
          </p:nvSpPr>
          <p:spPr>
            <a:xfrm>
              <a:off x="5423858" y="5045760"/>
              <a:ext cx="1192634" cy="553998"/>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800" b="1" kern="0" dirty="0">
                  <a:solidFill>
                    <a:srgbClr val="0070C0"/>
                  </a:solidFill>
                  <a:latin typeface="Arial" panose="020B0604020202020204" pitchFamily="34" charset="0"/>
                  <a:ea typeface="Arial Unicode MS" pitchFamily="34" charset="-128"/>
                  <a:cs typeface="Arial" panose="020B0604020202020204" pitchFamily="34" charset="0"/>
                </a:rPr>
                <a:t>Cloud </a:t>
              </a:r>
              <a:br>
                <a:rPr lang="en-US" sz="1800" b="1" kern="0" dirty="0">
                  <a:solidFill>
                    <a:srgbClr val="0070C0"/>
                  </a:solidFill>
                  <a:latin typeface="Arial" panose="020B0604020202020204" pitchFamily="34" charset="0"/>
                  <a:ea typeface="Arial Unicode MS" pitchFamily="34" charset="-128"/>
                  <a:cs typeface="Arial" panose="020B0604020202020204" pitchFamily="34" charset="0"/>
                </a:rPr>
              </a:br>
              <a:r>
                <a:rPr lang="en-US" sz="1800" b="1" kern="0" dirty="0">
                  <a:solidFill>
                    <a:srgbClr val="0070C0"/>
                  </a:solidFill>
                  <a:latin typeface="Arial" panose="020B0604020202020204" pitchFamily="34" charset="0"/>
                  <a:ea typeface="Arial Unicode MS" pitchFamily="34" charset="-128"/>
                  <a:cs typeface="Arial" panose="020B0604020202020204" pitchFamily="34" charset="0"/>
                </a:rPr>
                <a:t>Integration</a:t>
              </a:r>
            </a:p>
          </p:txBody>
        </p:sp>
        <p:pic>
          <p:nvPicPr>
            <p:cNvPr id="41" name="Picture 40">
              <a:extLst>
                <a:ext uri="{FF2B5EF4-FFF2-40B4-BE49-F238E27FC236}">
                  <a16:creationId xmlns:a16="http://schemas.microsoft.com/office/drawing/2014/main" id="{6FD0BF94-110C-46A3-88DA-482C9817E803}"/>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649644" y="4340392"/>
              <a:ext cx="720000" cy="720000"/>
            </a:xfrm>
            <a:prstGeom prst="rect">
              <a:avLst/>
            </a:prstGeom>
          </p:spPr>
        </p:pic>
      </p:grpSp>
    </p:spTree>
    <p:extLst>
      <p:ext uri="{BB962C8B-B14F-4D97-AF65-F5344CB8AC3E}">
        <p14:creationId xmlns:p14="http://schemas.microsoft.com/office/powerpoint/2010/main" val="3694742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031036-338F-460A-94D8-10A45AB9553E}"/>
              </a:ext>
            </a:extLst>
          </p:cNvPr>
          <p:cNvSpPr>
            <a:spLocks noGrp="1"/>
          </p:cNvSpPr>
          <p:nvPr>
            <p:ph type="title"/>
          </p:nvPr>
        </p:nvSpPr>
        <p:spPr>
          <a:xfrm>
            <a:off x="504001" y="504000"/>
            <a:ext cx="11186476" cy="646331"/>
          </a:xfrm>
        </p:spPr>
        <p:txBody>
          <a:bodyPr/>
          <a:lstStyle/>
          <a:p>
            <a:r>
              <a:rPr lang="en-US" dirty="0"/>
              <a:t>Comprehensive set of connectivity options </a:t>
            </a:r>
            <a:br>
              <a:rPr lang="en-US" dirty="0"/>
            </a:br>
            <a:r>
              <a:rPr lang="en-US" sz="1800" b="0" dirty="0"/>
              <a:t>SAP Cloud Platform Integration Suite</a:t>
            </a:r>
            <a:endParaRPr lang="en-US" b="0" dirty="0"/>
          </a:p>
        </p:txBody>
      </p:sp>
      <p:grpSp>
        <p:nvGrpSpPr>
          <p:cNvPr id="22" name="Gruppieren 109">
            <a:extLst>
              <a:ext uri="{FF2B5EF4-FFF2-40B4-BE49-F238E27FC236}">
                <a16:creationId xmlns:a16="http://schemas.microsoft.com/office/drawing/2014/main" id="{87D6EF15-3A44-4ECE-B47B-E3499E041159}"/>
              </a:ext>
            </a:extLst>
          </p:cNvPr>
          <p:cNvGrpSpPr/>
          <p:nvPr/>
        </p:nvGrpSpPr>
        <p:grpSpPr>
          <a:xfrm>
            <a:off x="4613188" y="1699033"/>
            <a:ext cx="466152" cy="509835"/>
            <a:chOff x="-1234107" y="-1271853"/>
            <a:chExt cx="1941385" cy="2123313"/>
          </a:xfrm>
        </p:grpSpPr>
        <p:sp>
          <p:nvSpPr>
            <p:cNvPr id="23" name="Freihandform: Form 254">
              <a:extLst>
                <a:ext uri="{FF2B5EF4-FFF2-40B4-BE49-F238E27FC236}">
                  <a16:creationId xmlns:a16="http://schemas.microsoft.com/office/drawing/2014/main" id="{973C7065-F705-4224-AD14-C000ACF5E327}"/>
                </a:ext>
              </a:extLst>
            </p:cNvPr>
            <p:cNvSpPr/>
            <p:nvPr/>
          </p:nvSpPr>
          <p:spPr>
            <a:xfrm>
              <a:off x="-701945" y="-1156601"/>
              <a:ext cx="1303781" cy="1698307"/>
            </a:xfrm>
            <a:custGeom>
              <a:avLst/>
              <a:gdLst>
                <a:gd name="connsiteX0" fmla="*/ 0 w 1303781"/>
                <a:gd name="connsiteY0" fmla="*/ 0 h 1698307"/>
                <a:gd name="connsiteX1" fmla="*/ 0 w 1303781"/>
                <a:gd name="connsiteY1" fmla="*/ 424529 h 1698307"/>
                <a:gd name="connsiteX2" fmla="*/ 208026 w 1303781"/>
                <a:gd name="connsiteY2" fmla="*/ 424529 h 1698307"/>
                <a:gd name="connsiteX3" fmla="*/ 362902 w 1303781"/>
                <a:gd name="connsiteY3" fmla="*/ 579501 h 1698307"/>
                <a:gd name="connsiteX4" fmla="*/ 362902 w 1303781"/>
                <a:gd name="connsiteY4" fmla="*/ 1698308 h 1698307"/>
                <a:gd name="connsiteX5" fmla="*/ 1303782 w 1303781"/>
                <a:gd name="connsiteY5" fmla="*/ 1698308 h 1698307"/>
                <a:gd name="connsiteX6" fmla="*/ 1303782 w 1303781"/>
                <a:gd name="connsiteY6" fmla="*/ 0 h 1698307"/>
                <a:gd name="connsiteX7" fmla="*/ 0 w 1303781"/>
                <a:gd name="connsiteY7" fmla="*/ 0 h 1698307"/>
                <a:gd name="connsiteX8" fmla="*/ 564356 w 1303781"/>
                <a:gd name="connsiteY8" fmla="*/ 1541526 h 1698307"/>
                <a:gd name="connsiteX9" fmla="*/ 434530 w 1303781"/>
                <a:gd name="connsiteY9" fmla="*/ 1541526 h 1698307"/>
                <a:gd name="connsiteX10" fmla="*/ 434530 w 1303781"/>
                <a:gd name="connsiteY10" fmla="*/ 1411796 h 1698307"/>
                <a:gd name="connsiteX11" fmla="*/ 564356 w 1303781"/>
                <a:gd name="connsiteY11" fmla="*/ 1411796 h 1698307"/>
                <a:gd name="connsiteX12" fmla="*/ 564356 w 1303781"/>
                <a:gd name="connsiteY12" fmla="*/ 1541526 h 1698307"/>
                <a:gd name="connsiteX13" fmla="*/ 885634 w 1303781"/>
                <a:gd name="connsiteY13" fmla="*/ 1541526 h 1698307"/>
                <a:gd name="connsiteX14" fmla="*/ 755809 w 1303781"/>
                <a:gd name="connsiteY14" fmla="*/ 1541526 h 1698307"/>
                <a:gd name="connsiteX15" fmla="*/ 755809 w 1303781"/>
                <a:gd name="connsiteY15" fmla="*/ 1411796 h 1698307"/>
                <a:gd name="connsiteX16" fmla="*/ 885634 w 1303781"/>
                <a:gd name="connsiteY16" fmla="*/ 1411796 h 1698307"/>
                <a:gd name="connsiteX17" fmla="*/ 885634 w 1303781"/>
                <a:gd name="connsiteY17" fmla="*/ 1541526 h 1698307"/>
                <a:gd name="connsiteX18" fmla="*/ 1206913 w 1303781"/>
                <a:gd name="connsiteY18" fmla="*/ 1541526 h 1698307"/>
                <a:gd name="connsiteX19" fmla="*/ 1077087 w 1303781"/>
                <a:gd name="connsiteY19" fmla="*/ 1541526 h 1698307"/>
                <a:gd name="connsiteX20" fmla="*/ 1077087 w 1303781"/>
                <a:gd name="connsiteY20" fmla="*/ 1411796 h 1698307"/>
                <a:gd name="connsiteX21" fmla="*/ 1206913 w 1303781"/>
                <a:gd name="connsiteY21" fmla="*/ 1411796 h 1698307"/>
                <a:gd name="connsiteX22" fmla="*/ 1206913 w 1303781"/>
                <a:gd name="connsiteY22" fmla="*/ 1541526 h 1698307"/>
                <a:gd name="connsiteX23" fmla="*/ 1201769 w 1303781"/>
                <a:gd name="connsiteY23" fmla="*/ 989838 h 1698307"/>
                <a:gd name="connsiteX24" fmla="*/ 1201769 w 1303781"/>
                <a:gd name="connsiteY24" fmla="*/ 1119568 h 1698307"/>
                <a:gd name="connsiteX25" fmla="*/ 1071943 w 1303781"/>
                <a:gd name="connsiteY25" fmla="*/ 1119568 h 1698307"/>
                <a:gd name="connsiteX26" fmla="*/ 1071943 w 1303781"/>
                <a:gd name="connsiteY26" fmla="*/ 989838 h 1698307"/>
                <a:gd name="connsiteX27" fmla="*/ 1201769 w 1303781"/>
                <a:gd name="connsiteY27" fmla="*/ 989838 h 1698307"/>
                <a:gd name="connsiteX28" fmla="*/ 880491 w 1303781"/>
                <a:gd name="connsiteY28" fmla="*/ 989838 h 1698307"/>
                <a:gd name="connsiteX29" fmla="*/ 880491 w 1303781"/>
                <a:gd name="connsiteY29" fmla="*/ 1119568 h 1698307"/>
                <a:gd name="connsiteX30" fmla="*/ 750665 w 1303781"/>
                <a:gd name="connsiteY30" fmla="*/ 1119568 h 1698307"/>
                <a:gd name="connsiteX31" fmla="*/ 750665 w 1303781"/>
                <a:gd name="connsiteY31" fmla="*/ 989838 h 1698307"/>
                <a:gd name="connsiteX32" fmla="*/ 880491 w 1303781"/>
                <a:gd name="connsiteY32" fmla="*/ 989838 h 1698307"/>
                <a:gd name="connsiteX33" fmla="*/ 559213 w 1303781"/>
                <a:gd name="connsiteY33" fmla="*/ 989838 h 1698307"/>
                <a:gd name="connsiteX34" fmla="*/ 559213 w 1303781"/>
                <a:gd name="connsiteY34" fmla="*/ 1119568 h 1698307"/>
                <a:gd name="connsiteX35" fmla="*/ 429387 w 1303781"/>
                <a:gd name="connsiteY35" fmla="*/ 1119568 h 1698307"/>
                <a:gd name="connsiteX36" fmla="*/ 429387 w 1303781"/>
                <a:gd name="connsiteY36" fmla="*/ 989838 h 1698307"/>
                <a:gd name="connsiteX37" fmla="*/ 559213 w 1303781"/>
                <a:gd name="connsiteY37" fmla="*/ 989838 h 1698307"/>
                <a:gd name="connsiteX38" fmla="*/ 1198721 w 1303781"/>
                <a:gd name="connsiteY38" fmla="*/ 567976 h 1698307"/>
                <a:gd name="connsiteX39" fmla="*/ 1198721 w 1303781"/>
                <a:gd name="connsiteY39" fmla="*/ 697706 h 1698307"/>
                <a:gd name="connsiteX40" fmla="*/ 1068895 w 1303781"/>
                <a:gd name="connsiteY40" fmla="*/ 697706 h 1698307"/>
                <a:gd name="connsiteX41" fmla="*/ 1068895 w 1303781"/>
                <a:gd name="connsiteY41" fmla="*/ 567976 h 1698307"/>
                <a:gd name="connsiteX42" fmla="*/ 1198721 w 1303781"/>
                <a:gd name="connsiteY42" fmla="*/ 567976 h 1698307"/>
                <a:gd name="connsiteX43" fmla="*/ 877443 w 1303781"/>
                <a:gd name="connsiteY43" fmla="*/ 567976 h 1698307"/>
                <a:gd name="connsiteX44" fmla="*/ 877443 w 1303781"/>
                <a:gd name="connsiteY44" fmla="*/ 697706 h 1698307"/>
                <a:gd name="connsiteX45" fmla="*/ 747617 w 1303781"/>
                <a:gd name="connsiteY45" fmla="*/ 697706 h 1698307"/>
                <a:gd name="connsiteX46" fmla="*/ 747617 w 1303781"/>
                <a:gd name="connsiteY46" fmla="*/ 567976 h 1698307"/>
                <a:gd name="connsiteX47" fmla="*/ 877443 w 1303781"/>
                <a:gd name="connsiteY47" fmla="*/ 567976 h 1698307"/>
                <a:gd name="connsiteX48" fmla="*/ 556165 w 1303781"/>
                <a:gd name="connsiteY48" fmla="*/ 567976 h 1698307"/>
                <a:gd name="connsiteX49" fmla="*/ 556165 w 1303781"/>
                <a:gd name="connsiteY49" fmla="*/ 697706 h 1698307"/>
                <a:gd name="connsiteX50" fmla="*/ 426339 w 1303781"/>
                <a:gd name="connsiteY50" fmla="*/ 697706 h 1698307"/>
                <a:gd name="connsiteX51" fmla="*/ 426339 w 1303781"/>
                <a:gd name="connsiteY51" fmla="*/ 567976 h 1698307"/>
                <a:gd name="connsiteX52" fmla="*/ 556165 w 1303781"/>
                <a:gd name="connsiteY52" fmla="*/ 567976 h 1698307"/>
                <a:gd name="connsiteX53" fmla="*/ 1060609 w 1303781"/>
                <a:gd name="connsiteY53" fmla="*/ 157639 h 1698307"/>
                <a:gd name="connsiteX54" fmla="*/ 1190434 w 1303781"/>
                <a:gd name="connsiteY54" fmla="*/ 157639 h 1698307"/>
                <a:gd name="connsiteX55" fmla="*/ 1190434 w 1303781"/>
                <a:gd name="connsiteY55" fmla="*/ 287369 h 1698307"/>
                <a:gd name="connsiteX56" fmla="*/ 1060609 w 1303781"/>
                <a:gd name="connsiteY56" fmla="*/ 287369 h 1698307"/>
                <a:gd name="connsiteX57" fmla="*/ 1060609 w 1303781"/>
                <a:gd name="connsiteY57" fmla="*/ 157639 h 1698307"/>
                <a:gd name="connsiteX58" fmla="*/ 739330 w 1303781"/>
                <a:gd name="connsiteY58" fmla="*/ 157639 h 1698307"/>
                <a:gd name="connsiteX59" fmla="*/ 869156 w 1303781"/>
                <a:gd name="connsiteY59" fmla="*/ 157639 h 1698307"/>
                <a:gd name="connsiteX60" fmla="*/ 869156 w 1303781"/>
                <a:gd name="connsiteY60" fmla="*/ 287369 h 1698307"/>
                <a:gd name="connsiteX61" fmla="*/ 739330 w 1303781"/>
                <a:gd name="connsiteY61" fmla="*/ 287369 h 1698307"/>
                <a:gd name="connsiteX62" fmla="*/ 739330 w 1303781"/>
                <a:gd name="connsiteY62" fmla="*/ 157639 h 1698307"/>
                <a:gd name="connsiteX63" fmla="*/ 418052 w 1303781"/>
                <a:gd name="connsiteY63" fmla="*/ 157639 h 1698307"/>
                <a:gd name="connsiteX64" fmla="*/ 547878 w 1303781"/>
                <a:gd name="connsiteY64" fmla="*/ 157639 h 1698307"/>
                <a:gd name="connsiteX65" fmla="*/ 547878 w 1303781"/>
                <a:gd name="connsiteY65" fmla="*/ 287369 h 1698307"/>
                <a:gd name="connsiteX66" fmla="*/ 418052 w 1303781"/>
                <a:gd name="connsiteY66" fmla="*/ 287369 h 1698307"/>
                <a:gd name="connsiteX67" fmla="*/ 418052 w 1303781"/>
                <a:gd name="connsiteY67" fmla="*/ 157639 h 1698307"/>
                <a:gd name="connsiteX68" fmla="*/ 96869 w 1303781"/>
                <a:gd name="connsiteY68" fmla="*/ 157639 h 1698307"/>
                <a:gd name="connsiteX69" fmla="*/ 226600 w 1303781"/>
                <a:gd name="connsiteY69" fmla="*/ 157639 h 1698307"/>
                <a:gd name="connsiteX70" fmla="*/ 226600 w 1303781"/>
                <a:gd name="connsiteY70" fmla="*/ 287369 h 1698307"/>
                <a:gd name="connsiteX71" fmla="*/ 96869 w 1303781"/>
                <a:gd name="connsiteY71" fmla="*/ 287369 h 1698307"/>
                <a:gd name="connsiteX72" fmla="*/ 96869 w 1303781"/>
                <a:gd name="connsiteY72" fmla="*/ 157639 h 169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303781" h="1698307">
                  <a:moveTo>
                    <a:pt x="0" y="0"/>
                  </a:moveTo>
                  <a:lnTo>
                    <a:pt x="0" y="424529"/>
                  </a:lnTo>
                  <a:lnTo>
                    <a:pt x="208026" y="424529"/>
                  </a:lnTo>
                  <a:cubicBezTo>
                    <a:pt x="293370" y="424529"/>
                    <a:pt x="362902" y="494062"/>
                    <a:pt x="362902" y="579501"/>
                  </a:cubicBezTo>
                  <a:lnTo>
                    <a:pt x="362902" y="1698308"/>
                  </a:lnTo>
                  <a:lnTo>
                    <a:pt x="1303782" y="1698308"/>
                  </a:lnTo>
                  <a:lnTo>
                    <a:pt x="1303782" y="0"/>
                  </a:lnTo>
                  <a:lnTo>
                    <a:pt x="0" y="0"/>
                  </a:lnTo>
                  <a:close/>
                  <a:moveTo>
                    <a:pt x="564356" y="1541526"/>
                  </a:moveTo>
                  <a:lnTo>
                    <a:pt x="434530" y="1541526"/>
                  </a:lnTo>
                  <a:lnTo>
                    <a:pt x="434530" y="1411796"/>
                  </a:lnTo>
                  <a:lnTo>
                    <a:pt x="564356" y="1411796"/>
                  </a:lnTo>
                  <a:lnTo>
                    <a:pt x="564356" y="1541526"/>
                  </a:lnTo>
                  <a:close/>
                  <a:moveTo>
                    <a:pt x="885634" y="1541526"/>
                  </a:moveTo>
                  <a:lnTo>
                    <a:pt x="755809" y="1541526"/>
                  </a:lnTo>
                  <a:lnTo>
                    <a:pt x="755809" y="1411796"/>
                  </a:lnTo>
                  <a:lnTo>
                    <a:pt x="885634" y="1411796"/>
                  </a:lnTo>
                  <a:lnTo>
                    <a:pt x="885634" y="1541526"/>
                  </a:lnTo>
                  <a:close/>
                  <a:moveTo>
                    <a:pt x="1206913" y="1541526"/>
                  </a:moveTo>
                  <a:lnTo>
                    <a:pt x="1077087" y="1541526"/>
                  </a:lnTo>
                  <a:lnTo>
                    <a:pt x="1077087" y="1411796"/>
                  </a:lnTo>
                  <a:lnTo>
                    <a:pt x="1206913" y="1411796"/>
                  </a:lnTo>
                  <a:lnTo>
                    <a:pt x="1206913" y="1541526"/>
                  </a:lnTo>
                  <a:close/>
                  <a:moveTo>
                    <a:pt x="1201769" y="989838"/>
                  </a:moveTo>
                  <a:lnTo>
                    <a:pt x="1201769" y="1119568"/>
                  </a:lnTo>
                  <a:lnTo>
                    <a:pt x="1071943" y="1119568"/>
                  </a:lnTo>
                  <a:lnTo>
                    <a:pt x="1071943" y="989838"/>
                  </a:lnTo>
                  <a:lnTo>
                    <a:pt x="1201769" y="989838"/>
                  </a:lnTo>
                  <a:close/>
                  <a:moveTo>
                    <a:pt x="880491" y="989838"/>
                  </a:moveTo>
                  <a:lnTo>
                    <a:pt x="880491" y="1119568"/>
                  </a:lnTo>
                  <a:lnTo>
                    <a:pt x="750665" y="1119568"/>
                  </a:lnTo>
                  <a:lnTo>
                    <a:pt x="750665" y="989838"/>
                  </a:lnTo>
                  <a:lnTo>
                    <a:pt x="880491" y="989838"/>
                  </a:lnTo>
                  <a:close/>
                  <a:moveTo>
                    <a:pt x="559213" y="989838"/>
                  </a:moveTo>
                  <a:lnTo>
                    <a:pt x="559213" y="1119568"/>
                  </a:lnTo>
                  <a:lnTo>
                    <a:pt x="429387" y="1119568"/>
                  </a:lnTo>
                  <a:lnTo>
                    <a:pt x="429387" y="989838"/>
                  </a:lnTo>
                  <a:lnTo>
                    <a:pt x="559213" y="989838"/>
                  </a:lnTo>
                  <a:close/>
                  <a:moveTo>
                    <a:pt x="1198721" y="567976"/>
                  </a:moveTo>
                  <a:lnTo>
                    <a:pt x="1198721" y="697706"/>
                  </a:lnTo>
                  <a:lnTo>
                    <a:pt x="1068895" y="697706"/>
                  </a:lnTo>
                  <a:lnTo>
                    <a:pt x="1068895" y="567976"/>
                  </a:lnTo>
                  <a:lnTo>
                    <a:pt x="1198721" y="567976"/>
                  </a:lnTo>
                  <a:close/>
                  <a:moveTo>
                    <a:pt x="877443" y="567976"/>
                  </a:moveTo>
                  <a:lnTo>
                    <a:pt x="877443" y="697706"/>
                  </a:lnTo>
                  <a:lnTo>
                    <a:pt x="747617" y="697706"/>
                  </a:lnTo>
                  <a:lnTo>
                    <a:pt x="747617" y="567976"/>
                  </a:lnTo>
                  <a:lnTo>
                    <a:pt x="877443" y="567976"/>
                  </a:lnTo>
                  <a:close/>
                  <a:moveTo>
                    <a:pt x="556165" y="567976"/>
                  </a:moveTo>
                  <a:lnTo>
                    <a:pt x="556165" y="697706"/>
                  </a:lnTo>
                  <a:lnTo>
                    <a:pt x="426339" y="697706"/>
                  </a:lnTo>
                  <a:lnTo>
                    <a:pt x="426339" y="567976"/>
                  </a:lnTo>
                  <a:lnTo>
                    <a:pt x="556165" y="567976"/>
                  </a:lnTo>
                  <a:close/>
                  <a:moveTo>
                    <a:pt x="1060609" y="157639"/>
                  </a:moveTo>
                  <a:lnTo>
                    <a:pt x="1190434" y="157639"/>
                  </a:lnTo>
                  <a:lnTo>
                    <a:pt x="1190434" y="287369"/>
                  </a:lnTo>
                  <a:lnTo>
                    <a:pt x="1060609" y="287369"/>
                  </a:lnTo>
                  <a:lnTo>
                    <a:pt x="1060609" y="157639"/>
                  </a:lnTo>
                  <a:close/>
                  <a:moveTo>
                    <a:pt x="739330" y="157639"/>
                  </a:moveTo>
                  <a:lnTo>
                    <a:pt x="869156" y="157639"/>
                  </a:lnTo>
                  <a:lnTo>
                    <a:pt x="869156" y="287369"/>
                  </a:lnTo>
                  <a:lnTo>
                    <a:pt x="739330" y="287369"/>
                  </a:lnTo>
                  <a:lnTo>
                    <a:pt x="739330" y="157639"/>
                  </a:lnTo>
                  <a:close/>
                  <a:moveTo>
                    <a:pt x="418052" y="157639"/>
                  </a:moveTo>
                  <a:lnTo>
                    <a:pt x="547878" y="157639"/>
                  </a:lnTo>
                  <a:lnTo>
                    <a:pt x="547878" y="287369"/>
                  </a:lnTo>
                  <a:lnTo>
                    <a:pt x="418052" y="287369"/>
                  </a:lnTo>
                  <a:lnTo>
                    <a:pt x="418052" y="157639"/>
                  </a:lnTo>
                  <a:close/>
                  <a:moveTo>
                    <a:pt x="96869" y="157639"/>
                  </a:moveTo>
                  <a:lnTo>
                    <a:pt x="226600" y="157639"/>
                  </a:lnTo>
                  <a:lnTo>
                    <a:pt x="226600" y="287369"/>
                  </a:lnTo>
                  <a:lnTo>
                    <a:pt x="96869" y="287369"/>
                  </a:lnTo>
                  <a:lnTo>
                    <a:pt x="96869" y="157639"/>
                  </a:lnTo>
                  <a:close/>
                </a:path>
              </a:pathLst>
            </a:custGeom>
            <a:solidFill>
              <a:srgbClr val="970A82"/>
            </a:solidFill>
            <a:ln w="9525" cap="flat">
              <a:noFill/>
              <a:prstDash val="solid"/>
              <a:miter/>
            </a:ln>
          </p:spPr>
          <p:txBody>
            <a:bodyPr rtlCol="0" anchor="ctr"/>
            <a:lstStyle/>
            <a:p>
              <a:endParaRPr lang="de-DE"/>
            </a:p>
          </p:txBody>
        </p:sp>
        <p:sp>
          <p:nvSpPr>
            <p:cNvPr id="24" name="Freihandform: Form 255">
              <a:extLst>
                <a:ext uri="{FF2B5EF4-FFF2-40B4-BE49-F238E27FC236}">
                  <a16:creationId xmlns:a16="http://schemas.microsoft.com/office/drawing/2014/main" id="{CF82F3B6-318F-42D7-9E27-831C6FE62F9B}"/>
                </a:ext>
              </a:extLst>
            </p:cNvPr>
            <p:cNvSpPr/>
            <p:nvPr/>
          </p:nvSpPr>
          <p:spPr>
            <a:xfrm>
              <a:off x="-1130856" y="-628820"/>
              <a:ext cx="688562" cy="1170527"/>
            </a:xfrm>
            <a:custGeom>
              <a:avLst/>
              <a:gdLst>
                <a:gd name="connsiteX0" fmla="*/ 0 w 688562"/>
                <a:gd name="connsiteY0" fmla="*/ 0 h 1170527"/>
                <a:gd name="connsiteX1" fmla="*/ 0 w 688562"/>
                <a:gd name="connsiteY1" fmla="*/ 1170527 h 1170527"/>
                <a:gd name="connsiteX2" fmla="*/ 688562 w 688562"/>
                <a:gd name="connsiteY2" fmla="*/ 1170527 h 1170527"/>
                <a:gd name="connsiteX3" fmla="*/ 688562 w 688562"/>
                <a:gd name="connsiteY3" fmla="*/ 0 h 1170527"/>
                <a:gd name="connsiteX4" fmla="*/ 0 w 688562"/>
                <a:gd name="connsiteY4" fmla="*/ 0 h 1170527"/>
                <a:gd name="connsiteX5" fmla="*/ 555688 w 688562"/>
                <a:gd name="connsiteY5" fmla="*/ 116967 h 1170527"/>
                <a:gd name="connsiteX6" fmla="*/ 625507 w 688562"/>
                <a:gd name="connsiteY6" fmla="*/ 116967 h 1170527"/>
                <a:gd name="connsiteX7" fmla="*/ 625507 w 688562"/>
                <a:gd name="connsiteY7" fmla="*/ 186880 h 1170527"/>
                <a:gd name="connsiteX8" fmla="*/ 555688 w 688562"/>
                <a:gd name="connsiteY8" fmla="*/ 186880 h 1170527"/>
                <a:gd name="connsiteX9" fmla="*/ 555688 w 688562"/>
                <a:gd name="connsiteY9" fmla="*/ 116967 h 1170527"/>
                <a:gd name="connsiteX10" fmla="*/ 394335 w 688562"/>
                <a:gd name="connsiteY10" fmla="*/ 116967 h 1170527"/>
                <a:gd name="connsiteX11" fmla="*/ 464248 w 688562"/>
                <a:gd name="connsiteY11" fmla="*/ 116967 h 1170527"/>
                <a:gd name="connsiteX12" fmla="*/ 464248 w 688562"/>
                <a:gd name="connsiteY12" fmla="*/ 186880 h 1170527"/>
                <a:gd name="connsiteX13" fmla="*/ 394335 w 688562"/>
                <a:gd name="connsiteY13" fmla="*/ 186880 h 1170527"/>
                <a:gd name="connsiteX14" fmla="*/ 394335 w 688562"/>
                <a:gd name="connsiteY14" fmla="*/ 116967 h 1170527"/>
                <a:gd name="connsiteX15" fmla="*/ 464248 w 688562"/>
                <a:gd name="connsiteY15" fmla="*/ 761905 h 1170527"/>
                <a:gd name="connsiteX16" fmla="*/ 394335 w 688562"/>
                <a:gd name="connsiteY16" fmla="*/ 761905 h 1170527"/>
                <a:gd name="connsiteX17" fmla="*/ 394335 w 688562"/>
                <a:gd name="connsiteY17" fmla="*/ 691991 h 1170527"/>
                <a:gd name="connsiteX18" fmla="*/ 464248 w 688562"/>
                <a:gd name="connsiteY18" fmla="*/ 691991 h 1170527"/>
                <a:gd name="connsiteX19" fmla="*/ 464248 w 688562"/>
                <a:gd name="connsiteY19" fmla="*/ 761905 h 1170527"/>
                <a:gd name="connsiteX20" fmla="*/ 464248 w 688562"/>
                <a:gd name="connsiteY20" fmla="*/ 401288 h 1170527"/>
                <a:gd name="connsiteX21" fmla="*/ 464248 w 688562"/>
                <a:gd name="connsiteY21" fmla="*/ 471106 h 1170527"/>
                <a:gd name="connsiteX22" fmla="*/ 394335 w 688562"/>
                <a:gd name="connsiteY22" fmla="*/ 471106 h 1170527"/>
                <a:gd name="connsiteX23" fmla="*/ 394335 w 688562"/>
                <a:gd name="connsiteY23" fmla="*/ 401288 h 1170527"/>
                <a:gd name="connsiteX24" fmla="*/ 464248 w 688562"/>
                <a:gd name="connsiteY24" fmla="*/ 401288 h 1170527"/>
                <a:gd name="connsiteX25" fmla="*/ 233077 w 688562"/>
                <a:gd name="connsiteY25" fmla="*/ 116967 h 1170527"/>
                <a:gd name="connsiteX26" fmla="*/ 302895 w 688562"/>
                <a:gd name="connsiteY26" fmla="*/ 116967 h 1170527"/>
                <a:gd name="connsiteX27" fmla="*/ 302895 w 688562"/>
                <a:gd name="connsiteY27" fmla="*/ 186880 h 1170527"/>
                <a:gd name="connsiteX28" fmla="*/ 233077 w 688562"/>
                <a:gd name="connsiteY28" fmla="*/ 186880 h 1170527"/>
                <a:gd name="connsiteX29" fmla="*/ 233077 w 688562"/>
                <a:gd name="connsiteY29" fmla="*/ 116967 h 1170527"/>
                <a:gd name="connsiteX30" fmla="*/ 71724 w 688562"/>
                <a:gd name="connsiteY30" fmla="*/ 116967 h 1170527"/>
                <a:gd name="connsiteX31" fmla="*/ 141541 w 688562"/>
                <a:gd name="connsiteY31" fmla="*/ 116967 h 1170527"/>
                <a:gd name="connsiteX32" fmla="*/ 141541 w 688562"/>
                <a:gd name="connsiteY32" fmla="*/ 186880 h 1170527"/>
                <a:gd name="connsiteX33" fmla="*/ 71724 w 688562"/>
                <a:gd name="connsiteY33" fmla="*/ 186880 h 1170527"/>
                <a:gd name="connsiteX34" fmla="*/ 71724 w 688562"/>
                <a:gd name="connsiteY34" fmla="*/ 116967 h 1170527"/>
                <a:gd name="connsiteX35" fmla="*/ 302895 w 688562"/>
                <a:gd name="connsiteY35" fmla="*/ 401288 h 1170527"/>
                <a:gd name="connsiteX36" fmla="*/ 302895 w 688562"/>
                <a:gd name="connsiteY36" fmla="*/ 471106 h 1170527"/>
                <a:gd name="connsiteX37" fmla="*/ 233077 w 688562"/>
                <a:gd name="connsiteY37" fmla="*/ 471106 h 1170527"/>
                <a:gd name="connsiteX38" fmla="*/ 233077 w 688562"/>
                <a:gd name="connsiteY38" fmla="*/ 401288 h 1170527"/>
                <a:gd name="connsiteX39" fmla="*/ 302895 w 688562"/>
                <a:gd name="connsiteY39" fmla="*/ 401288 h 1170527"/>
                <a:gd name="connsiteX40" fmla="*/ 141541 w 688562"/>
                <a:gd name="connsiteY40" fmla="*/ 401288 h 1170527"/>
                <a:gd name="connsiteX41" fmla="*/ 141541 w 688562"/>
                <a:gd name="connsiteY41" fmla="*/ 471106 h 1170527"/>
                <a:gd name="connsiteX42" fmla="*/ 71724 w 688562"/>
                <a:gd name="connsiteY42" fmla="*/ 471106 h 1170527"/>
                <a:gd name="connsiteX43" fmla="*/ 71724 w 688562"/>
                <a:gd name="connsiteY43" fmla="*/ 401288 h 1170527"/>
                <a:gd name="connsiteX44" fmla="*/ 141541 w 688562"/>
                <a:gd name="connsiteY44" fmla="*/ 401288 h 1170527"/>
                <a:gd name="connsiteX45" fmla="*/ 302895 w 688562"/>
                <a:gd name="connsiteY45" fmla="*/ 691991 h 1170527"/>
                <a:gd name="connsiteX46" fmla="*/ 302895 w 688562"/>
                <a:gd name="connsiteY46" fmla="*/ 761905 h 1170527"/>
                <a:gd name="connsiteX47" fmla="*/ 233077 w 688562"/>
                <a:gd name="connsiteY47" fmla="*/ 761905 h 1170527"/>
                <a:gd name="connsiteX48" fmla="*/ 233077 w 688562"/>
                <a:gd name="connsiteY48" fmla="*/ 691991 h 1170527"/>
                <a:gd name="connsiteX49" fmla="*/ 302895 w 688562"/>
                <a:gd name="connsiteY49" fmla="*/ 691991 h 1170527"/>
                <a:gd name="connsiteX50" fmla="*/ 141541 w 688562"/>
                <a:gd name="connsiteY50" fmla="*/ 691991 h 1170527"/>
                <a:gd name="connsiteX51" fmla="*/ 141541 w 688562"/>
                <a:gd name="connsiteY51" fmla="*/ 761905 h 1170527"/>
                <a:gd name="connsiteX52" fmla="*/ 71724 w 688562"/>
                <a:gd name="connsiteY52" fmla="*/ 761905 h 1170527"/>
                <a:gd name="connsiteX53" fmla="*/ 71724 w 688562"/>
                <a:gd name="connsiteY53" fmla="*/ 691991 h 1170527"/>
                <a:gd name="connsiteX54" fmla="*/ 141541 w 688562"/>
                <a:gd name="connsiteY54" fmla="*/ 691991 h 1170527"/>
                <a:gd name="connsiteX55" fmla="*/ 141541 w 688562"/>
                <a:gd name="connsiteY55" fmla="*/ 1048607 h 1170527"/>
                <a:gd name="connsiteX56" fmla="*/ 71724 w 688562"/>
                <a:gd name="connsiteY56" fmla="*/ 1048607 h 1170527"/>
                <a:gd name="connsiteX57" fmla="*/ 71724 w 688562"/>
                <a:gd name="connsiteY57" fmla="*/ 978789 h 1170527"/>
                <a:gd name="connsiteX58" fmla="*/ 141541 w 688562"/>
                <a:gd name="connsiteY58" fmla="*/ 978789 h 1170527"/>
                <a:gd name="connsiteX59" fmla="*/ 141541 w 688562"/>
                <a:gd name="connsiteY59" fmla="*/ 1048607 h 1170527"/>
                <a:gd name="connsiteX60" fmla="*/ 302895 w 688562"/>
                <a:gd name="connsiteY60" fmla="*/ 1048607 h 1170527"/>
                <a:gd name="connsiteX61" fmla="*/ 233077 w 688562"/>
                <a:gd name="connsiteY61" fmla="*/ 1048607 h 1170527"/>
                <a:gd name="connsiteX62" fmla="*/ 233077 w 688562"/>
                <a:gd name="connsiteY62" fmla="*/ 978789 h 1170527"/>
                <a:gd name="connsiteX63" fmla="*/ 302895 w 688562"/>
                <a:gd name="connsiteY63" fmla="*/ 978789 h 1170527"/>
                <a:gd name="connsiteX64" fmla="*/ 302895 w 688562"/>
                <a:gd name="connsiteY64" fmla="*/ 1048607 h 1170527"/>
                <a:gd name="connsiteX65" fmla="*/ 464248 w 688562"/>
                <a:gd name="connsiteY65" fmla="*/ 1048607 h 1170527"/>
                <a:gd name="connsiteX66" fmla="*/ 394335 w 688562"/>
                <a:gd name="connsiteY66" fmla="*/ 1048607 h 1170527"/>
                <a:gd name="connsiteX67" fmla="*/ 394335 w 688562"/>
                <a:gd name="connsiteY67" fmla="*/ 978789 h 1170527"/>
                <a:gd name="connsiteX68" fmla="*/ 464248 w 688562"/>
                <a:gd name="connsiteY68" fmla="*/ 978789 h 1170527"/>
                <a:gd name="connsiteX69" fmla="*/ 464248 w 688562"/>
                <a:gd name="connsiteY69" fmla="*/ 1048607 h 1170527"/>
                <a:gd name="connsiteX70" fmla="*/ 625507 w 688562"/>
                <a:gd name="connsiteY70" fmla="*/ 1048607 h 1170527"/>
                <a:gd name="connsiteX71" fmla="*/ 555688 w 688562"/>
                <a:gd name="connsiteY71" fmla="*/ 1048607 h 1170527"/>
                <a:gd name="connsiteX72" fmla="*/ 555688 w 688562"/>
                <a:gd name="connsiteY72" fmla="*/ 978789 h 1170527"/>
                <a:gd name="connsiteX73" fmla="*/ 625507 w 688562"/>
                <a:gd name="connsiteY73" fmla="*/ 978789 h 1170527"/>
                <a:gd name="connsiteX74" fmla="*/ 625507 w 688562"/>
                <a:gd name="connsiteY74" fmla="*/ 1048607 h 1170527"/>
                <a:gd name="connsiteX75" fmla="*/ 625507 w 688562"/>
                <a:gd name="connsiteY75" fmla="*/ 761905 h 1170527"/>
                <a:gd name="connsiteX76" fmla="*/ 555688 w 688562"/>
                <a:gd name="connsiteY76" fmla="*/ 761905 h 1170527"/>
                <a:gd name="connsiteX77" fmla="*/ 555688 w 688562"/>
                <a:gd name="connsiteY77" fmla="*/ 691991 h 1170527"/>
                <a:gd name="connsiteX78" fmla="*/ 625507 w 688562"/>
                <a:gd name="connsiteY78" fmla="*/ 691991 h 1170527"/>
                <a:gd name="connsiteX79" fmla="*/ 625507 w 688562"/>
                <a:gd name="connsiteY79" fmla="*/ 761905 h 1170527"/>
                <a:gd name="connsiteX80" fmla="*/ 555688 w 688562"/>
                <a:gd name="connsiteY80" fmla="*/ 471106 h 1170527"/>
                <a:gd name="connsiteX81" fmla="*/ 555688 w 688562"/>
                <a:gd name="connsiteY81" fmla="*/ 401288 h 1170527"/>
                <a:gd name="connsiteX82" fmla="*/ 625507 w 688562"/>
                <a:gd name="connsiteY82" fmla="*/ 401288 h 1170527"/>
                <a:gd name="connsiteX83" fmla="*/ 625507 w 688562"/>
                <a:gd name="connsiteY83" fmla="*/ 471106 h 1170527"/>
                <a:gd name="connsiteX84" fmla="*/ 555688 w 688562"/>
                <a:gd name="connsiteY84" fmla="*/ 471106 h 117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688562" h="1170527">
                  <a:moveTo>
                    <a:pt x="0" y="0"/>
                  </a:moveTo>
                  <a:lnTo>
                    <a:pt x="0" y="1170527"/>
                  </a:lnTo>
                  <a:lnTo>
                    <a:pt x="688562" y="1170527"/>
                  </a:lnTo>
                  <a:lnTo>
                    <a:pt x="688562" y="0"/>
                  </a:lnTo>
                  <a:lnTo>
                    <a:pt x="0" y="0"/>
                  </a:lnTo>
                  <a:close/>
                  <a:moveTo>
                    <a:pt x="555688" y="116967"/>
                  </a:moveTo>
                  <a:lnTo>
                    <a:pt x="625507" y="116967"/>
                  </a:lnTo>
                  <a:lnTo>
                    <a:pt x="625507" y="186880"/>
                  </a:lnTo>
                  <a:lnTo>
                    <a:pt x="555688" y="186880"/>
                  </a:lnTo>
                  <a:lnTo>
                    <a:pt x="555688" y="116967"/>
                  </a:lnTo>
                  <a:close/>
                  <a:moveTo>
                    <a:pt x="394335" y="116967"/>
                  </a:moveTo>
                  <a:lnTo>
                    <a:pt x="464248" y="116967"/>
                  </a:lnTo>
                  <a:lnTo>
                    <a:pt x="464248" y="186880"/>
                  </a:lnTo>
                  <a:lnTo>
                    <a:pt x="394335" y="186880"/>
                  </a:lnTo>
                  <a:lnTo>
                    <a:pt x="394335" y="116967"/>
                  </a:lnTo>
                  <a:close/>
                  <a:moveTo>
                    <a:pt x="464248" y="761905"/>
                  </a:moveTo>
                  <a:lnTo>
                    <a:pt x="394335" y="761905"/>
                  </a:lnTo>
                  <a:lnTo>
                    <a:pt x="394335" y="691991"/>
                  </a:lnTo>
                  <a:lnTo>
                    <a:pt x="464248" y="691991"/>
                  </a:lnTo>
                  <a:lnTo>
                    <a:pt x="464248" y="761905"/>
                  </a:lnTo>
                  <a:close/>
                  <a:moveTo>
                    <a:pt x="464248" y="401288"/>
                  </a:moveTo>
                  <a:lnTo>
                    <a:pt x="464248" y="471106"/>
                  </a:lnTo>
                  <a:lnTo>
                    <a:pt x="394335" y="471106"/>
                  </a:lnTo>
                  <a:lnTo>
                    <a:pt x="394335" y="401288"/>
                  </a:lnTo>
                  <a:lnTo>
                    <a:pt x="464248" y="401288"/>
                  </a:lnTo>
                  <a:close/>
                  <a:moveTo>
                    <a:pt x="233077" y="116967"/>
                  </a:moveTo>
                  <a:lnTo>
                    <a:pt x="302895" y="116967"/>
                  </a:lnTo>
                  <a:lnTo>
                    <a:pt x="302895" y="186880"/>
                  </a:lnTo>
                  <a:lnTo>
                    <a:pt x="233077" y="186880"/>
                  </a:lnTo>
                  <a:lnTo>
                    <a:pt x="233077" y="116967"/>
                  </a:lnTo>
                  <a:close/>
                  <a:moveTo>
                    <a:pt x="71724" y="116967"/>
                  </a:moveTo>
                  <a:lnTo>
                    <a:pt x="141541" y="116967"/>
                  </a:lnTo>
                  <a:lnTo>
                    <a:pt x="141541" y="186880"/>
                  </a:lnTo>
                  <a:lnTo>
                    <a:pt x="71724" y="186880"/>
                  </a:lnTo>
                  <a:lnTo>
                    <a:pt x="71724" y="116967"/>
                  </a:lnTo>
                  <a:close/>
                  <a:moveTo>
                    <a:pt x="302895" y="401288"/>
                  </a:moveTo>
                  <a:lnTo>
                    <a:pt x="302895" y="471106"/>
                  </a:lnTo>
                  <a:lnTo>
                    <a:pt x="233077" y="471106"/>
                  </a:lnTo>
                  <a:lnTo>
                    <a:pt x="233077" y="401288"/>
                  </a:lnTo>
                  <a:lnTo>
                    <a:pt x="302895" y="401288"/>
                  </a:lnTo>
                  <a:close/>
                  <a:moveTo>
                    <a:pt x="141541" y="401288"/>
                  </a:moveTo>
                  <a:lnTo>
                    <a:pt x="141541" y="471106"/>
                  </a:lnTo>
                  <a:lnTo>
                    <a:pt x="71724" y="471106"/>
                  </a:lnTo>
                  <a:lnTo>
                    <a:pt x="71724" y="401288"/>
                  </a:lnTo>
                  <a:lnTo>
                    <a:pt x="141541" y="401288"/>
                  </a:lnTo>
                  <a:close/>
                  <a:moveTo>
                    <a:pt x="302895" y="691991"/>
                  </a:moveTo>
                  <a:lnTo>
                    <a:pt x="302895" y="761905"/>
                  </a:lnTo>
                  <a:lnTo>
                    <a:pt x="233077" y="761905"/>
                  </a:lnTo>
                  <a:lnTo>
                    <a:pt x="233077" y="691991"/>
                  </a:lnTo>
                  <a:lnTo>
                    <a:pt x="302895" y="691991"/>
                  </a:lnTo>
                  <a:close/>
                  <a:moveTo>
                    <a:pt x="141541" y="691991"/>
                  </a:moveTo>
                  <a:lnTo>
                    <a:pt x="141541" y="761905"/>
                  </a:lnTo>
                  <a:lnTo>
                    <a:pt x="71724" y="761905"/>
                  </a:lnTo>
                  <a:lnTo>
                    <a:pt x="71724" y="691991"/>
                  </a:lnTo>
                  <a:lnTo>
                    <a:pt x="141541" y="691991"/>
                  </a:lnTo>
                  <a:close/>
                  <a:moveTo>
                    <a:pt x="141541" y="1048607"/>
                  </a:moveTo>
                  <a:lnTo>
                    <a:pt x="71724" y="1048607"/>
                  </a:lnTo>
                  <a:lnTo>
                    <a:pt x="71724" y="978789"/>
                  </a:lnTo>
                  <a:lnTo>
                    <a:pt x="141541" y="978789"/>
                  </a:lnTo>
                  <a:lnTo>
                    <a:pt x="141541" y="1048607"/>
                  </a:lnTo>
                  <a:close/>
                  <a:moveTo>
                    <a:pt x="302895" y="1048607"/>
                  </a:moveTo>
                  <a:lnTo>
                    <a:pt x="233077" y="1048607"/>
                  </a:lnTo>
                  <a:lnTo>
                    <a:pt x="233077" y="978789"/>
                  </a:lnTo>
                  <a:lnTo>
                    <a:pt x="302895" y="978789"/>
                  </a:lnTo>
                  <a:lnTo>
                    <a:pt x="302895" y="1048607"/>
                  </a:lnTo>
                  <a:close/>
                  <a:moveTo>
                    <a:pt x="464248" y="1048607"/>
                  </a:moveTo>
                  <a:lnTo>
                    <a:pt x="394335" y="1048607"/>
                  </a:lnTo>
                  <a:lnTo>
                    <a:pt x="394335" y="978789"/>
                  </a:lnTo>
                  <a:lnTo>
                    <a:pt x="464248" y="978789"/>
                  </a:lnTo>
                  <a:lnTo>
                    <a:pt x="464248" y="1048607"/>
                  </a:lnTo>
                  <a:close/>
                  <a:moveTo>
                    <a:pt x="625507" y="1048607"/>
                  </a:moveTo>
                  <a:lnTo>
                    <a:pt x="555688" y="1048607"/>
                  </a:lnTo>
                  <a:lnTo>
                    <a:pt x="555688" y="978789"/>
                  </a:lnTo>
                  <a:lnTo>
                    <a:pt x="625507" y="978789"/>
                  </a:lnTo>
                  <a:lnTo>
                    <a:pt x="625507" y="1048607"/>
                  </a:lnTo>
                  <a:close/>
                  <a:moveTo>
                    <a:pt x="625507" y="761905"/>
                  </a:moveTo>
                  <a:lnTo>
                    <a:pt x="555688" y="761905"/>
                  </a:lnTo>
                  <a:lnTo>
                    <a:pt x="555688" y="691991"/>
                  </a:lnTo>
                  <a:lnTo>
                    <a:pt x="625507" y="691991"/>
                  </a:lnTo>
                  <a:lnTo>
                    <a:pt x="625507" y="761905"/>
                  </a:lnTo>
                  <a:close/>
                  <a:moveTo>
                    <a:pt x="555688" y="471106"/>
                  </a:moveTo>
                  <a:lnTo>
                    <a:pt x="555688" y="401288"/>
                  </a:lnTo>
                  <a:lnTo>
                    <a:pt x="625507" y="401288"/>
                  </a:lnTo>
                  <a:lnTo>
                    <a:pt x="625507" y="471106"/>
                  </a:lnTo>
                  <a:lnTo>
                    <a:pt x="555688" y="471106"/>
                  </a:lnTo>
                  <a:close/>
                </a:path>
              </a:pathLst>
            </a:custGeom>
            <a:solidFill>
              <a:srgbClr val="970A82"/>
            </a:solidFill>
            <a:ln w="9525" cap="flat">
              <a:noFill/>
              <a:prstDash val="solid"/>
              <a:miter/>
            </a:ln>
          </p:spPr>
          <p:txBody>
            <a:bodyPr rtlCol="0" anchor="ctr"/>
            <a:lstStyle/>
            <a:p>
              <a:endParaRPr lang="de-DE"/>
            </a:p>
          </p:txBody>
        </p:sp>
        <p:sp>
          <p:nvSpPr>
            <p:cNvPr id="25" name="Freihandform: Form 263">
              <a:extLst>
                <a:ext uri="{FF2B5EF4-FFF2-40B4-BE49-F238E27FC236}">
                  <a16:creationId xmlns:a16="http://schemas.microsoft.com/office/drawing/2014/main" id="{762D8FC5-5E28-470E-AFDB-9629F44ED9EF}"/>
                </a:ext>
              </a:extLst>
            </p:cNvPr>
            <p:cNvSpPr/>
            <p:nvPr/>
          </p:nvSpPr>
          <p:spPr>
            <a:xfrm>
              <a:off x="-339043" y="109081"/>
              <a:ext cx="940879" cy="432625"/>
            </a:xfrm>
            <a:custGeom>
              <a:avLst/>
              <a:gdLst>
                <a:gd name="connsiteX0" fmla="*/ 0 w 940879"/>
                <a:gd name="connsiteY0" fmla="*/ 0 h 432625"/>
                <a:gd name="connsiteX1" fmla="*/ 0 w 940879"/>
                <a:gd name="connsiteY1" fmla="*/ 432625 h 432625"/>
                <a:gd name="connsiteX2" fmla="*/ 940880 w 940879"/>
                <a:gd name="connsiteY2" fmla="*/ 432625 h 432625"/>
                <a:gd name="connsiteX3" fmla="*/ 940880 w 940879"/>
                <a:gd name="connsiteY3" fmla="*/ 0 h 432625"/>
                <a:gd name="connsiteX4" fmla="*/ 0 w 940879"/>
                <a:gd name="connsiteY4" fmla="*/ 0 h 432625"/>
                <a:gd name="connsiteX5" fmla="*/ 201454 w 940879"/>
                <a:gd name="connsiteY5" fmla="*/ 275844 h 432625"/>
                <a:gd name="connsiteX6" fmla="*/ 71628 w 940879"/>
                <a:gd name="connsiteY6" fmla="*/ 275844 h 432625"/>
                <a:gd name="connsiteX7" fmla="*/ 71628 w 940879"/>
                <a:gd name="connsiteY7" fmla="*/ 146113 h 432625"/>
                <a:gd name="connsiteX8" fmla="*/ 201454 w 940879"/>
                <a:gd name="connsiteY8" fmla="*/ 146113 h 432625"/>
                <a:gd name="connsiteX9" fmla="*/ 201454 w 940879"/>
                <a:gd name="connsiteY9" fmla="*/ 275844 h 432625"/>
                <a:gd name="connsiteX10" fmla="*/ 522732 w 940879"/>
                <a:gd name="connsiteY10" fmla="*/ 275844 h 432625"/>
                <a:gd name="connsiteX11" fmla="*/ 392906 w 940879"/>
                <a:gd name="connsiteY11" fmla="*/ 275844 h 432625"/>
                <a:gd name="connsiteX12" fmla="*/ 392906 w 940879"/>
                <a:gd name="connsiteY12" fmla="*/ 146113 h 432625"/>
                <a:gd name="connsiteX13" fmla="*/ 522732 w 940879"/>
                <a:gd name="connsiteY13" fmla="*/ 146113 h 432625"/>
                <a:gd name="connsiteX14" fmla="*/ 522732 w 940879"/>
                <a:gd name="connsiteY14" fmla="*/ 275844 h 432625"/>
                <a:gd name="connsiteX15" fmla="*/ 844010 w 940879"/>
                <a:gd name="connsiteY15" fmla="*/ 275844 h 432625"/>
                <a:gd name="connsiteX16" fmla="*/ 714185 w 940879"/>
                <a:gd name="connsiteY16" fmla="*/ 275844 h 432625"/>
                <a:gd name="connsiteX17" fmla="*/ 714185 w 940879"/>
                <a:gd name="connsiteY17" fmla="*/ 146113 h 432625"/>
                <a:gd name="connsiteX18" fmla="*/ 844010 w 940879"/>
                <a:gd name="connsiteY18" fmla="*/ 146113 h 432625"/>
                <a:gd name="connsiteX19" fmla="*/ 844010 w 940879"/>
                <a:gd name="connsiteY19" fmla="*/ 275844 h 43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40879" h="432625">
                  <a:moveTo>
                    <a:pt x="0" y="0"/>
                  </a:moveTo>
                  <a:lnTo>
                    <a:pt x="0" y="432625"/>
                  </a:lnTo>
                  <a:lnTo>
                    <a:pt x="940880" y="432625"/>
                  </a:lnTo>
                  <a:lnTo>
                    <a:pt x="940880" y="0"/>
                  </a:lnTo>
                  <a:lnTo>
                    <a:pt x="0" y="0"/>
                  </a:lnTo>
                  <a:close/>
                  <a:moveTo>
                    <a:pt x="201454" y="275844"/>
                  </a:moveTo>
                  <a:lnTo>
                    <a:pt x="71628" y="275844"/>
                  </a:lnTo>
                  <a:lnTo>
                    <a:pt x="71628" y="146113"/>
                  </a:lnTo>
                  <a:lnTo>
                    <a:pt x="201454" y="146113"/>
                  </a:lnTo>
                  <a:lnTo>
                    <a:pt x="201454" y="275844"/>
                  </a:lnTo>
                  <a:close/>
                  <a:moveTo>
                    <a:pt x="522732" y="275844"/>
                  </a:moveTo>
                  <a:lnTo>
                    <a:pt x="392906" y="275844"/>
                  </a:lnTo>
                  <a:lnTo>
                    <a:pt x="392906" y="146113"/>
                  </a:lnTo>
                  <a:lnTo>
                    <a:pt x="522732" y="146113"/>
                  </a:lnTo>
                  <a:lnTo>
                    <a:pt x="522732" y="275844"/>
                  </a:lnTo>
                  <a:close/>
                  <a:moveTo>
                    <a:pt x="844010" y="275844"/>
                  </a:moveTo>
                  <a:lnTo>
                    <a:pt x="714185" y="275844"/>
                  </a:lnTo>
                  <a:lnTo>
                    <a:pt x="714185" y="146113"/>
                  </a:lnTo>
                  <a:lnTo>
                    <a:pt x="844010" y="146113"/>
                  </a:lnTo>
                  <a:lnTo>
                    <a:pt x="844010" y="275844"/>
                  </a:lnTo>
                  <a:close/>
                </a:path>
              </a:pathLst>
            </a:custGeom>
            <a:solidFill>
              <a:srgbClr val="F0AB00"/>
            </a:solidFill>
            <a:ln w="9525" cap="flat">
              <a:noFill/>
              <a:prstDash val="solid"/>
              <a:miter/>
            </a:ln>
          </p:spPr>
          <p:txBody>
            <a:bodyPr rtlCol="0" anchor="ctr"/>
            <a:lstStyle/>
            <a:p>
              <a:endParaRPr lang="de-DE"/>
            </a:p>
          </p:txBody>
        </p:sp>
        <p:sp>
          <p:nvSpPr>
            <p:cNvPr id="26" name="Freihandform: Form 264">
              <a:extLst>
                <a:ext uri="{FF2B5EF4-FFF2-40B4-BE49-F238E27FC236}">
                  <a16:creationId xmlns:a16="http://schemas.microsoft.com/office/drawing/2014/main" id="{73CAA259-2C56-4840-A9FF-603C73DB849C}"/>
                </a:ext>
              </a:extLst>
            </p:cNvPr>
            <p:cNvSpPr/>
            <p:nvPr/>
          </p:nvSpPr>
          <p:spPr>
            <a:xfrm>
              <a:off x="-1130856" y="243573"/>
              <a:ext cx="688562" cy="298132"/>
            </a:xfrm>
            <a:custGeom>
              <a:avLst/>
              <a:gdLst>
                <a:gd name="connsiteX0" fmla="*/ 0 w 688562"/>
                <a:gd name="connsiteY0" fmla="*/ 0 h 298132"/>
                <a:gd name="connsiteX1" fmla="*/ 0 w 688562"/>
                <a:gd name="connsiteY1" fmla="*/ 298133 h 298132"/>
                <a:gd name="connsiteX2" fmla="*/ 688562 w 688562"/>
                <a:gd name="connsiteY2" fmla="*/ 298133 h 298132"/>
                <a:gd name="connsiteX3" fmla="*/ 688562 w 688562"/>
                <a:gd name="connsiteY3" fmla="*/ 0 h 298132"/>
                <a:gd name="connsiteX4" fmla="*/ 0 w 688562"/>
                <a:gd name="connsiteY4" fmla="*/ 0 h 298132"/>
                <a:gd name="connsiteX5" fmla="*/ 141541 w 688562"/>
                <a:gd name="connsiteY5" fmla="*/ 176213 h 298132"/>
                <a:gd name="connsiteX6" fmla="*/ 71724 w 688562"/>
                <a:gd name="connsiteY6" fmla="*/ 176213 h 298132"/>
                <a:gd name="connsiteX7" fmla="*/ 71724 w 688562"/>
                <a:gd name="connsiteY7" fmla="*/ 106394 h 298132"/>
                <a:gd name="connsiteX8" fmla="*/ 141541 w 688562"/>
                <a:gd name="connsiteY8" fmla="*/ 106394 h 298132"/>
                <a:gd name="connsiteX9" fmla="*/ 141541 w 688562"/>
                <a:gd name="connsiteY9" fmla="*/ 176213 h 298132"/>
                <a:gd name="connsiteX10" fmla="*/ 302895 w 688562"/>
                <a:gd name="connsiteY10" fmla="*/ 176213 h 298132"/>
                <a:gd name="connsiteX11" fmla="*/ 233077 w 688562"/>
                <a:gd name="connsiteY11" fmla="*/ 176213 h 298132"/>
                <a:gd name="connsiteX12" fmla="*/ 233077 w 688562"/>
                <a:gd name="connsiteY12" fmla="*/ 106394 h 298132"/>
                <a:gd name="connsiteX13" fmla="*/ 302895 w 688562"/>
                <a:gd name="connsiteY13" fmla="*/ 106394 h 298132"/>
                <a:gd name="connsiteX14" fmla="*/ 302895 w 688562"/>
                <a:gd name="connsiteY14" fmla="*/ 176213 h 298132"/>
                <a:gd name="connsiteX15" fmla="*/ 464248 w 688562"/>
                <a:gd name="connsiteY15" fmla="*/ 176213 h 298132"/>
                <a:gd name="connsiteX16" fmla="*/ 394335 w 688562"/>
                <a:gd name="connsiteY16" fmla="*/ 176213 h 298132"/>
                <a:gd name="connsiteX17" fmla="*/ 394335 w 688562"/>
                <a:gd name="connsiteY17" fmla="*/ 106394 h 298132"/>
                <a:gd name="connsiteX18" fmla="*/ 464248 w 688562"/>
                <a:gd name="connsiteY18" fmla="*/ 106394 h 298132"/>
                <a:gd name="connsiteX19" fmla="*/ 464248 w 688562"/>
                <a:gd name="connsiteY19" fmla="*/ 176213 h 298132"/>
                <a:gd name="connsiteX20" fmla="*/ 625507 w 688562"/>
                <a:gd name="connsiteY20" fmla="*/ 176213 h 298132"/>
                <a:gd name="connsiteX21" fmla="*/ 555688 w 688562"/>
                <a:gd name="connsiteY21" fmla="*/ 176213 h 298132"/>
                <a:gd name="connsiteX22" fmla="*/ 555688 w 688562"/>
                <a:gd name="connsiteY22" fmla="*/ 106394 h 298132"/>
                <a:gd name="connsiteX23" fmla="*/ 625507 w 688562"/>
                <a:gd name="connsiteY23" fmla="*/ 106394 h 298132"/>
                <a:gd name="connsiteX24" fmla="*/ 625507 w 688562"/>
                <a:gd name="connsiteY24" fmla="*/ 176213 h 298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88562" h="298132">
                  <a:moveTo>
                    <a:pt x="0" y="0"/>
                  </a:moveTo>
                  <a:lnTo>
                    <a:pt x="0" y="298133"/>
                  </a:lnTo>
                  <a:lnTo>
                    <a:pt x="688562" y="298133"/>
                  </a:lnTo>
                  <a:lnTo>
                    <a:pt x="688562" y="0"/>
                  </a:lnTo>
                  <a:lnTo>
                    <a:pt x="0" y="0"/>
                  </a:lnTo>
                  <a:close/>
                  <a:moveTo>
                    <a:pt x="141541" y="176213"/>
                  </a:moveTo>
                  <a:lnTo>
                    <a:pt x="71724" y="176213"/>
                  </a:lnTo>
                  <a:lnTo>
                    <a:pt x="71724" y="106394"/>
                  </a:lnTo>
                  <a:lnTo>
                    <a:pt x="141541" y="106394"/>
                  </a:lnTo>
                  <a:lnTo>
                    <a:pt x="141541" y="176213"/>
                  </a:lnTo>
                  <a:close/>
                  <a:moveTo>
                    <a:pt x="302895" y="176213"/>
                  </a:moveTo>
                  <a:lnTo>
                    <a:pt x="233077" y="176213"/>
                  </a:lnTo>
                  <a:lnTo>
                    <a:pt x="233077" y="106394"/>
                  </a:lnTo>
                  <a:lnTo>
                    <a:pt x="302895" y="106394"/>
                  </a:lnTo>
                  <a:lnTo>
                    <a:pt x="302895" y="176213"/>
                  </a:lnTo>
                  <a:close/>
                  <a:moveTo>
                    <a:pt x="464248" y="176213"/>
                  </a:moveTo>
                  <a:lnTo>
                    <a:pt x="394335" y="176213"/>
                  </a:lnTo>
                  <a:lnTo>
                    <a:pt x="394335" y="106394"/>
                  </a:lnTo>
                  <a:lnTo>
                    <a:pt x="464248" y="106394"/>
                  </a:lnTo>
                  <a:lnTo>
                    <a:pt x="464248" y="176213"/>
                  </a:lnTo>
                  <a:close/>
                  <a:moveTo>
                    <a:pt x="625507" y="176213"/>
                  </a:moveTo>
                  <a:lnTo>
                    <a:pt x="555688" y="176213"/>
                  </a:lnTo>
                  <a:lnTo>
                    <a:pt x="555688" y="106394"/>
                  </a:lnTo>
                  <a:lnTo>
                    <a:pt x="625507" y="106394"/>
                  </a:lnTo>
                  <a:lnTo>
                    <a:pt x="625507" y="176213"/>
                  </a:lnTo>
                  <a:close/>
                </a:path>
              </a:pathLst>
            </a:custGeom>
            <a:solidFill>
              <a:srgbClr val="F0AB00"/>
            </a:solidFill>
            <a:ln w="9525" cap="flat">
              <a:noFill/>
              <a:prstDash val="solid"/>
              <a:miter/>
            </a:ln>
          </p:spPr>
          <p:txBody>
            <a:bodyPr rtlCol="0" anchor="ctr"/>
            <a:lstStyle/>
            <a:p>
              <a:endParaRPr lang="de-DE"/>
            </a:p>
          </p:txBody>
        </p:sp>
        <p:sp>
          <p:nvSpPr>
            <p:cNvPr id="27" name="Freihandform: Form 299">
              <a:extLst>
                <a:ext uri="{FF2B5EF4-FFF2-40B4-BE49-F238E27FC236}">
                  <a16:creationId xmlns:a16="http://schemas.microsoft.com/office/drawing/2014/main" id="{5CBDF53C-4571-4192-9087-373DCD349D7C}"/>
                </a:ext>
              </a:extLst>
            </p:cNvPr>
            <p:cNvSpPr/>
            <p:nvPr/>
          </p:nvSpPr>
          <p:spPr>
            <a:xfrm>
              <a:off x="-339043" y="-312781"/>
              <a:ext cx="940879" cy="421862"/>
            </a:xfrm>
            <a:custGeom>
              <a:avLst/>
              <a:gdLst>
                <a:gd name="connsiteX0" fmla="*/ 0 w 940879"/>
                <a:gd name="connsiteY0" fmla="*/ 0 h 421862"/>
                <a:gd name="connsiteX1" fmla="*/ 0 w 940879"/>
                <a:gd name="connsiteY1" fmla="*/ 421862 h 421862"/>
                <a:gd name="connsiteX2" fmla="*/ 940880 w 940879"/>
                <a:gd name="connsiteY2" fmla="*/ 421862 h 421862"/>
                <a:gd name="connsiteX3" fmla="*/ 940880 w 940879"/>
                <a:gd name="connsiteY3" fmla="*/ 0 h 421862"/>
                <a:gd name="connsiteX4" fmla="*/ 0 w 940879"/>
                <a:gd name="connsiteY4" fmla="*/ 0 h 421862"/>
                <a:gd name="connsiteX5" fmla="*/ 196310 w 940879"/>
                <a:gd name="connsiteY5" fmla="*/ 275749 h 421862"/>
                <a:gd name="connsiteX6" fmla="*/ 66485 w 940879"/>
                <a:gd name="connsiteY6" fmla="*/ 275749 h 421862"/>
                <a:gd name="connsiteX7" fmla="*/ 66485 w 940879"/>
                <a:gd name="connsiteY7" fmla="*/ 146018 h 421862"/>
                <a:gd name="connsiteX8" fmla="*/ 196310 w 940879"/>
                <a:gd name="connsiteY8" fmla="*/ 146018 h 421862"/>
                <a:gd name="connsiteX9" fmla="*/ 196310 w 940879"/>
                <a:gd name="connsiteY9" fmla="*/ 275749 h 421862"/>
                <a:gd name="connsiteX10" fmla="*/ 517588 w 940879"/>
                <a:gd name="connsiteY10" fmla="*/ 275749 h 421862"/>
                <a:gd name="connsiteX11" fmla="*/ 387763 w 940879"/>
                <a:gd name="connsiteY11" fmla="*/ 275749 h 421862"/>
                <a:gd name="connsiteX12" fmla="*/ 387763 w 940879"/>
                <a:gd name="connsiteY12" fmla="*/ 146018 h 421862"/>
                <a:gd name="connsiteX13" fmla="*/ 517588 w 940879"/>
                <a:gd name="connsiteY13" fmla="*/ 146018 h 421862"/>
                <a:gd name="connsiteX14" fmla="*/ 517588 w 940879"/>
                <a:gd name="connsiteY14" fmla="*/ 275749 h 421862"/>
                <a:gd name="connsiteX15" fmla="*/ 838867 w 940879"/>
                <a:gd name="connsiteY15" fmla="*/ 275749 h 421862"/>
                <a:gd name="connsiteX16" fmla="*/ 709041 w 940879"/>
                <a:gd name="connsiteY16" fmla="*/ 275749 h 421862"/>
                <a:gd name="connsiteX17" fmla="*/ 709041 w 940879"/>
                <a:gd name="connsiteY17" fmla="*/ 146018 h 421862"/>
                <a:gd name="connsiteX18" fmla="*/ 838867 w 940879"/>
                <a:gd name="connsiteY18" fmla="*/ 146018 h 421862"/>
                <a:gd name="connsiteX19" fmla="*/ 838867 w 940879"/>
                <a:gd name="connsiteY19" fmla="*/ 275749 h 421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40879" h="421862">
                  <a:moveTo>
                    <a:pt x="0" y="0"/>
                  </a:moveTo>
                  <a:lnTo>
                    <a:pt x="0" y="421862"/>
                  </a:lnTo>
                  <a:lnTo>
                    <a:pt x="940880" y="421862"/>
                  </a:lnTo>
                  <a:lnTo>
                    <a:pt x="940880" y="0"/>
                  </a:lnTo>
                  <a:lnTo>
                    <a:pt x="0" y="0"/>
                  </a:lnTo>
                  <a:close/>
                  <a:moveTo>
                    <a:pt x="196310" y="275749"/>
                  </a:moveTo>
                  <a:lnTo>
                    <a:pt x="66485" y="275749"/>
                  </a:lnTo>
                  <a:lnTo>
                    <a:pt x="66485" y="146018"/>
                  </a:lnTo>
                  <a:lnTo>
                    <a:pt x="196310" y="146018"/>
                  </a:lnTo>
                  <a:lnTo>
                    <a:pt x="196310" y="275749"/>
                  </a:lnTo>
                  <a:close/>
                  <a:moveTo>
                    <a:pt x="517588" y="275749"/>
                  </a:moveTo>
                  <a:lnTo>
                    <a:pt x="387763" y="275749"/>
                  </a:lnTo>
                  <a:lnTo>
                    <a:pt x="387763" y="146018"/>
                  </a:lnTo>
                  <a:lnTo>
                    <a:pt x="517588" y="146018"/>
                  </a:lnTo>
                  <a:lnTo>
                    <a:pt x="517588" y="275749"/>
                  </a:lnTo>
                  <a:close/>
                  <a:moveTo>
                    <a:pt x="838867" y="275749"/>
                  </a:moveTo>
                  <a:lnTo>
                    <a:pt x="709041" y="275749"/>
                  </a:lnTo>
                  <a:lnTo>
                    <a:pt x="709041" y="146018"/>
                  </a:lnTo>
                  <a:lnTo>
                    <a:pt x="838867" y="146018"/>
                  </a:lnTo>
                  <a:lnTo>
                    <a:pt x="838867" y="275749"/>
                  </a:lnTo>
                  <a:close/>
                </a:path>
              </a:pathLst>
            </a:custGeom>
            <a:solidFill>
              <a:srgbClr val="F0AB00">
                <a:alpha val="70000"/>
              </a:srgbClr>
            </a:solidFill>
            <a:ln w="9525" cap="flat">
              <a:noFill/>
              <a:prstDash val="solid"/>
              <a:miter/>
            </a:ln>
          </p:spPr>
          <p:txBody>
            <a:bodyPr rtlCol="0" anchor="ctr"/>
            <a:lstStyle/>
            <a:p>
              <a:endParaRPr lang="de-DE"/>
            </a:p>
          </p:txBody>
        </p:sp>
        <p:sp>
          <p:nvSpPr>
            <p:cNvPr id="28" name="Freihandform: Form 300">
              <a:extLst>
                <a:ext uri="{FF2B5EF4-FFF2-40B4-BE49-F238E27FC236}">
                  <a16:creationId xmlns:a16="http://schemas.microsoft.com/office/drawing/2014/main" id="{FA70C63B-EDE8-4429-AADB-E4E05C5E6204}"/>
                </a:ext>
              </a:extLst>
            </p:cNvPr>
            <p:cNvSpPr/>
            <p:nvPr/>
          </p:nvSpPr>
          <p:spPr>
            <a:xfrm>
              <a:off x="-1130856" y="-47224"/>
              <a:ext cx="688562" cy="290798"/>
            </a:xfrm>
            <a:custGeom>
              <a:avLst/>
              <a:gdLst>
                <a:gd name="connsiteX0" fmla="*/ 0 w 688562"/>
                <a:gd name="connsiteY0" fmla="*/ 0 h 290798"/>
                <a:gd name="connsiteX1" fmla="*/ 0 w 688562"/>
                <a:gd name="connsiteY1" fmla="*/ 290798 h 290798"/>
                <a:gd name="connsiteX2" fmla="*/ 688562 w 688562"/>
                <a:gd name="connsiteY2" fmla="*/ 290798 h 290798"/>
                <a:gd name="connsiteX3" fmla="*/ 688562 w 688562"/>
                <a:gd name="connsiteY3" fmla="*/ 0 h 290798"/>
                <a:gd name="connsiteX4" fmla="*/ 0 w 688562"/>
                <a:gd name="connsiteY4" fmla="*/ 0 h 290798"/>
                <a:gd name="connsiteX5" fmla="*/ 141541 w 688562"/>
                <a:gd name="connsiteY5" fmla="*/ 180308 h 290798"/>
                <a:gd name="connsiteX6" fmla="*/ 71724 w 688562"/>
                <a:gd name="connsiteY6" fmla="*/ 180308 h 290798"/>
                <a:gd name="connsiteX7" fmla="*/ 71724 w 688562"/>
                <a:gd name="connsiteY7" fmla="*/ 110395 h 290798"/>
                <a:gd name="connsiteX8" fmla="*/ 141541 w 688562"/>
                <a:gd name="connsiteY8" fmla="*/ 110395 h 290798"/>
                <a:gd name="connsiteX9" fmla="*/ 141541 w 688562"/>
                <a:gd name="connsiteY9" fmla="*/ 180308 h 290798"/>
                <a:gd name="connsiteX10" fmla="*/ 302895 w 688562"/>
                <a:gd name="connsiteY10" fmla="*/ 180308 h 290798"/>
                <a:gd name="connsiteX11" fmla="*/ 233077 w 688562"/>
                <a:gd name="connsiteY11" fmla="*/ 180308 h 290798"/>
                <a:gd name="connsiteX12" fmla="*/ 233077 w 688562"/>
                <a:gd name="connsiteY12" fmla="*/ 110395 h 290798"/>
                <a:gd name="connsiteX13" fmla="*/ 302895 w 688562"/>
                <a:gd name="connsiteY13" fmla="*/ 110395 h 290798"/>
                <a:gd name="connsiteX14" fmla="*/ 302895 w 688562"/>
                <a:gd name="connsiteY14" fmla="*/ 180308 h 290798"/>
                <a:gd name="connsiteX15" fmla="*/ 464248 w 688562"/>
                <a:gd name="connsiteY15" fmla="*/ 180308 h 290798"/>
                <a:gd name="connsiteX16" fmla="*/ 394335 w 688562"/>
                <a:gd name="connsiteY16" fmla="*/ 180308 h 290798"/>
                <a:gd name="connsiteX17" fmla="*/ 394335 w 688562"/>
                <a:gd name="connsiteY17" fmla="*/ 110395 h 290798"/>
                <a:gd name="connsiteX18" fmla="*/ 464248 w 688562"/>
                <a:gd name="connsiteY18" fmla="*/ 110395 h 290798"/>
                <a:gd name="connsiteX19" fmla="*/ 464248 w 688562"/>
                <a:gd name="connsiteY19" fmla="*/ 180308 h 290798"/>
                <a:gd name="connsiteX20" fmla="*/ 625507 w 688562"/>
                <a:gd name="connsiteY20" fmla="*/ 180308 h 290798"/>
                <a:gd name="connsiteX21" fmla="*/ 555688 w 688562"/>
                <a:gd name="connsiteY21" fmla="*/ 180308 h 290798"/>
                <a:gd name="connsiteX22" fmla="*/ 555688 w 688562"/>
                <a:gd name="connsiteY22" fmla="*/ 110395 h 290798"/>
                <a:gd name="connsiteX23" fmla="*/ 625507 w 688562"/>
                <a:gd name="connsiteY23" fmla="*/ 110395 h 290798"/>
                <a:gd name="connsiteX24" fmla="*/ 625507 w 688562"/>
                <a:gd name="connsiteY24" fmla="*/ 180308 h 29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88562" h="290798">
                  <a:moveTo>
                    <a:pt x="0" y="0"/>
                  </a:moveTo>
                  <a:lnTo>
                    <a:pt x="0" y="290798"/>
                  </a:lnTo>
                  <a:lnTo>
                    <a:pt x="688562" y="290798"/>
                  </a:lnTo>
                  <a:lnTo>
                    <a:pt x="688562" y="0"/>
                  </a:lnTo>
                  <a:lnTo>
                    <a:pt x="0" y="0"/>
                  </a:lnTo>
                  <a:close/>
                  <a:moveTo>
                    <a:pt x="141541" y="180308"/>
                  </a:moveTo>
                  <a:lnTo>
                    <a:pt x="71724" y="180308"/>
                  </a:lnTo>
                  <a:lnTo>
                    <a:pt x="71724" y="110395"/>
                  </a:lnTo>
                  <a:lnTo>
                    <a:pt x="141541" y="110395"/>
                  </a:lnTo>
                  <a:lnTo>
                    <a:pt x="141541" y="180308"/>
                  </a:lnTo>
                  <a:close/>
                  <a:moveTo>
                    <a:pt x="302895" y="180308"/>
                  </a:moveTo>
                  <a:lnTo>
                    <a:pt x="233077" y="180308"/>
                  </a:lnTo>
                  <a:lnTo>
                    <a:pt x="233077" y="110395"/>
                  </a:lnTo>
                  <a:lnTo>
                    <a:pt x="302895" y="110395"/>
                  </a:lnTo>
                  <a:lnTo>
                    <a:pt x="302895" y="180308"/>
                  </a:lnTo>
                  <a:close/>
                  <a:moveTo>
                    <a:pt x="464248" y="180308"/>
                  </a:moveTo>
                  <a:lnTo>
                    <a:pt x="394335" y="180308"/>
                  </a:lnTo>
                  <a:lnTo>
                    <a:pt x="394335" y="110395"/>
                  </a:lnTo>
                  <a:lnTo>
                    <a:pt x="464248" y="110395"/>
                  </a:lnTo>
                  <a:lnTo>
                    <a:pt x="464248" y="180308"/>
                  </a:lnTo>
                  <a:close/>
                  <a:moveTo>
                    <a:pt x="625507" y="180308"/>
                  </a:moveTo>
                  <a:lnTo>
                    <a:pt x="555688" y="180308"/>
                  </a:lnTo>
                  <a:lnTo>
                    <a:pt x="555688" y="110395"/>
                  </a:lnTo>
                  <a:lnTo>
                    <a:pt x="625507" y="110395"/>
                  </a:lnTo>
                  <a:lnTo>
                    <a:pt x="625507" y="180308"/>
                  </a:lnTo>
                  <a:close/>
                </a:path>
              </a:pathLst>
            </a:custGeom>
            <a:solidFill>
              <a:srgbClr val="F0AB00">
                <a:alpha val="70000"/>
              </a:srgbClr>
            </a:solidFill>
            <a:ln w="9525" cap="flat">
              <a:noFill/>
              <a:prstDash val="solid"/>
              <a:miter/>
            </a:ln>
          </p:spPr>
          <p:txBody>
            <a:bodyPr rtlCol="0" anchor="ctr"/>
            <a:lstStyle/>
            <a:p>
              <a:endParaRPr lang="de-DE"/>
            </a:p>
          </p:txBody>
        </p:sp>
        <p:sp>
          <p:nvSpPr>
            <p:cNvPr id="29" name="Freihandform: Form 309">
              <a:extLst>
                <a:ext uri="{FF2B5EF4-FFF2-40B4-BE49-F238E27FC236}">
                  <a16:creationId xmlns:a16="http://schemas.microsoft.com/office/drawing/2014/main" id="{436D4F44-EF65-4423-964C-1367BCA641D6}"/>
                </a:ext>
              </a:extLst>
            </p:cNvPr>
            <p:cNvSpPr/>
            <p:nvPr/>
          </p:nvSpPr>
          <p:spPr>
            <a:xfrm>
              <a:off x="-701945" y="-734738"/>
              <a:ext cx="1303781" cy="421957"/>
            </a:xfrm>
            <a:custGeom>
              <a:avLst/>
              <a:gdLst>
                <a:gd name="connsiteX0" fmla="*/ 0 w 1303781"/>
                <a:gd name="connsiteY0" fmla="*/ 0 h 421957"/>
                <a:gd name="connsiteX1" fmla="*/ 0 w 1303781"/>
                <a:gd name="connsiteY1" fmla="*/ 2667 h 421957"/>
                <a:gd name="connsiteX2" fmla="*/ 208026 w 1303781"/>
                <a:gd name="connsiteY2" fmla="*/ 2667 h 421957"/>
                <a:gd name="connsiteX3" fmla="*/ 362902 w 1303781"/>
                <a:gd name="connsiteY3" fmla="*/ 157639 h 421957"/>
                <a:gd name="connsiteX4" fmla="*/ 362902 w 1303781"/>
                <a:gd name="connsiteY4" fmla="*/ 421958 h 421957"/>
                <a:gd name="connsiteX5" fmla="*/ 1303782 w 1303781"/>
                <a:gd name="connsiteY5" fmla="*/ 421958 h 421957"/>
                <a:gd name="connsiteX6" fmla="*/ 1303782 w 1303781"/>
                <a:gd name="connsiteY6" fmla="*/ 0 h 421957"/>
                <a:gd name="connsiteX7" fmla="*/ 0 w 1303781"/>
                <a:gd name="connsiteY7" fmla="*/ 0 h 421957"/>
                <a:gd name="connsiteX8" fmla="*/ 556165 w 1303781"/>
                <a:gd name="connsiteY8" fmla="*/ 275844 h 421957"/>
                <a:gd name="connsiteX9" fmla="*/ 426339 w 1303781"/>
                <a:gd name="connsiteY9" fmla="*/ 275844 h 421957"/>
                <a:gd name="connsiteX10" fmla="*/ 426339 w 1303781"/>
                <a:gd name="connsiteY10" fmla="*/ 146113 h 421957"/>
                <a:gd name="connsiteX11" fmla="*/ 556165 w 1303781"/>
                <a:gd name="connsiteY11" fmla="*/ 146113 h 421957"/>
                <a:gd name="connsiteX12" fmla="*/ 556165 w 1303781"/>
                <a:gd name="connsiteY12" fmla="*/ 275844 h 421957"/>
                <a:gd name="connsiteX13" fmla="*/ 877443 w 1303781"/>
                <a:gd name="connsiteY13" fmla="*/ 275844 h 421957"/>
                <a:gd name="connsiteX14" fmla="*/ 747617 w 1303781"/>
                <a:gd name="connsiteY14" fmla="*/ 275844 h 421957"/>
                <a:gd name="connsiteX15" fmla="*/ 747617 w 1303781"/>
                <a:gd name="connsiteY15" fmla="*/ 146113 h 421957"/>
                <a:gd name="connsiteX16" fmla="*/ 877443 w 1303781"/>
                <a:gd name="connsiteY16" fmla="*/ 146113 h 421957"/>
                <a:gd name="connsiteX17" fmla="*/ 877443 w 1303781"/>
                <a:gd name="connsiteY17" fmla="*/ 275844 h 421957"/>
                <a:gd name="connsiteX18" fmla="*/ 1198721 w 1303781"/>
                <a:gd name="connsiteY18" fmla="*/ 275844 h 421957"/>
                <a:gd name="connsiteX19" fmla="*/ 1068895 w 1303781"/>
                <a:gd name="connsiteY19" fmla="*/ 275844 h 421957"/>
                <a:gd name="connsiteX20" fmla="*/ 1068895 w 1303781"/>
                <a:gd name="connsiteY20" fmla="*/ 146113 h 421957"/>
                <a:gd name="connsiteX21" fmla="*/ 1198721 w 1303781"/>
                <a:gd name="connsiteY21" fmla="*/ 146113 h 421957"/>
                <a:gd name="connsiteX22" fmla="*/ 1198721 w 1303781"/>
                <a:gd name="connsiteY22" fmla="*/ 275844 h 42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03781" h="421957">
                  <a:moveTo>
                    <a:pt x="0" y="0"/>
                  </a:moveTo>
                  <a:lnTo>
                    <a:pt x="0" y="2667"/>
                  </a:lnTo>
                  <a:lnTo>
                    <a:pt x="208026" y="2667"/>
                  </a:lnTo>
                  <a:cubicBezTo>
                    <a:pt x="293370" y="2667"/>
                    <a:pt x="362902" y="72200"/>
                    <a:pt x="362902" y="157639"/>
                  </a:cubicBezTo>
                  <a:lnTo>
                    <a:pt x="362902" y="421958"/>
                  </a:lnTo>
                  <a:lnTo>
                    <a:pt x="1303782" y="421958"/>
                  </a:lnTo>
                  <a:lnTo>
                    <a:pt x="1303782" y="0"/>
                  </a:lnTo>
                  <a:lnTo>
                    <a:pt x="0" y="0"/>
                  </a:lnTo>
                  <a:close/>
                  <a:moveTo>
                    <a:pt x="556165" y="275844"/>
                  </a:moveTo>
                  <a:lnTo>
                    <a:pt x="426339" y="275844"/>
                  </a:lnTo>
                  <a:lnTo>
                    <a:pt x="426339" y="146113"/>
                  </a:lnTo>
                  <a:lnTo>
                    <a:pt x="556165" y="146113"/>
                  </a:lnTo>
                  <a:lnTo>
                    <a:pt x="556165" y="275844"/>
                  </a:lnTo>
                  <a:close/>
                  <a:moveTo>
                    <a:pt x="877443" y="275844"/>
                  </a:moveTo>
                  <a:lnTo>
                    <a:pt x="747617" y="275844"/>
                  </a:lnTo>
                  <a:lnTo>
                    <a:pt x="747617" y="146113"/>
                  </a:lnTo>
                  <a:lnTo>
                    <a:pt x="877443" y="146113"/>
                  </a:lnTo>
                  <a:lnTo>
                    <a:pt x="877443" y="275844"/>
                  </a:lnTo>
                  <a:close/>
                  <a:moveTo>
                    <a:pt x="1198721" y="275844"/>
                  </a:moveTo>
                  <a:lnTo>
                    <a:pt x="1068895" y="275844"/>
                  </a:lnTo>
                  <a:lnTo>
                    <a:pt x="1068895" y="146113"/>
                  </a:lnTo>
                  <a:lnTo>
                    <a:pt x="1198721" y="146113"/>
                  </a:lnTo>
                  <a:lnTo>
                    <a:pt x="1198721" y="275844"/>
                  </a:lnTo>
                  <a:close/>
                </a:path>
              </a:pathLst>
            </a:custGeom>
            <a:solidFill>
              <a:srgbClr val="F0AB00">
                <a:alpha val="40000"/>
              </a:srgbClr>
            </a:solidFill>
            <a:ln w="9525" cap="flat">
              <a:noFill/>
              <a:prstDash val="solid"/>
              <a:miter/>
            </a:ln>
          </p:spPr>
          <p:txBody>
            <a:bodyPr rtlCol="0" anchor="ctr"/>
            <a:lstStyle/>
            <a:p>
              <a:endParaRPr lang="de-DE"/>
            </a:p>
          </p:txBody>
        </p:sp>
        <p:sp>
          <p:nvSpPr>
            <p:cNvPr id="30" name="Freihandform: Form 99">
              <a:extLst>
                <a:ext uri="{FF2B5EF4-FFF2-40B4-BE49-F238E27FC236}">
                  <a16:creationId xmlns:a16="http://schemas.microsoft.com/office/drawing/2014/main" id="{96108B6A-692E-4F46-8450-4C0D19640EE8}"/>
                </a:ext>
              </a:extLst>
            </p:cNvPr>
            <p:cNvSpPr/>
            <p:nvPr/>
          </p:nvSpPr>
          <p:spPr>
            <a:xfrm>
              <a:off x="-1130856" y="-338022"/>
              <a:ext cx="688562" cy="290798"/>
            </a:xfrm>
            <a:custGeom>
              <a:avLst/>
              <a:gdLst>
                <a:gd name="connsiteX0" fmla="*/ 0 w 688562"/>
                <a:gd name="connsiteY0" fmla="*/ 0 h 290798"/>
                <a:gd name="connsiteX1" fmla="*/ 0 w 688562"/>
                <a:gd name="connsiteY1" fmla="*/ 290798 h 290798"/>
                <a:gd name="connsiteX2" fmla="*/ 688562 w 688562"/>
                <a:gd name="connsiteY2" fmla="*/ 290798 h 290798"/>
                <a:gd name="connsiteX3" fmla="*/ 688562 w 688562"/>
                <a:gd name="connsiteY3" fmla="*/ 0 h 290798"/>
                <a:gd name="connsiteX4" fmla="*/ 0 w 688562"/>
                <a:gd name="connsiteY4" fmla="*/ 0 h 290798"/>
                <a:gd name="connsiteX5" fmla="*/ 141541 w 688562"/>
                <a:gd name="connsiteY5" fmla="*/ 180308 h 290798"/>
                <a:gd name="connsiteX6" fmla="*/ 71724 w 688562"/>
                <a:gd name="connsiteY6" fmla="*/ 180308 h 290798"/>
                <a:gd name="connsiteX7" fmla="*/ 71724 w 688562"/>
                <a:gd name="connsiteY7" fmla="*/ 110490 h 290798"/>
                <a:gd name="connsiteX8" fmla="*/ 141541 w 688562"/>
                <a:gd name="connsiteY8" fmla="*/ 110490 h 290798"/>
                <a:gd name="connsiteX9" fmla="*/ 141541 w 688562"/>
                <a:gd name="connsiteY9" fmla="*/ 180308 h 290798"/>
                <a:gd name="connsiteX10" fmla="*/ 302895 w 688562"/>
                <a:gd name="connsiteY10" fmla="*/ 180308 h 290798"/>
                <a:gd name="connsiteX11" fmla="*/ 233077 w 688562"/>
                <a:gd name="connsiteY11" fmla="*/ 180308 h 290798"/>
                <a:gd name="connsiteX12" fmla="*/ 233077 w 688562"/>
                <a:gd name="connsiteY12" fmla="*/ 110490 h 290798"/>
                <a:gd name="connsiteX13" fmla="*/ 302895 w 688562"/>
                <a:gd name="connsiteY13" fmla="*/ 110490 h 290798"/>
                <a:gd name="connsiteX14" fmla="*/ 302895 w 688562"/>
                <a:gd name="connsiteY14" fmla="*/ 180308 h 290798"/>
                <a:gd name="connsiteX15" fmla="*/ 464248 w 688562"/>
                <a:gd name="connsiteY15" fmla="*/ 180308 h 290798"/>
                <a:gd name="connsiteX16" fmla="*/ 394335 w 688562"/>
                <a:gd name="connsiteY16" fmla="*/ 180308 h 290798"/>
                <a:gd name="connsiteX17" fmla="*/ 394335 w 688562"/>
                <a:gd name="connsiteY17" fmla="*/ 110490 h 290798"/>
                <a:gd name="connsiteX18" fmla="*/ 464248 w 688562"/>
                <a:gd name="connsiteY18" fmla="*/ 110490 h 290798"/>
                <a:gd name="connsiteX19" fmla="*/ 464248 w 688562"/>
                <a:gd name="connsiteY19" fmla="*/ 180308 h 290798"/>
                <a:gd name="connsiteX20" fmla="*/ 625507 w 688562"/>
                <a:gd name="connsiteY20" fmla="*/ 180308 h 290798"/>
                <a:gd name="connsiteX21" fmla="*/ 555688 w 688562"/>
                <a:gd name="connsiteY21" fmla="*/ 180308 h 290798"/>
                <a:gd name="connsiteX22" fmla="*/ 555688 w 688562"/>
                <a:gd name="connsiteY22" fmla="*/ 110490 h 290798"/>
                <a:gd name="connsiteX23" fmla="*/ 625507 w 688562"/>
                <a:gd name="connsiteY23" fmla="*/ 110490 h 290798"/>
                <a:gd name="connsiteX24" fmla="*/ 625507 w 688562"/>
                <a:gd name="connsiteY24" fmla="*/ 180308 h 29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88562" h="290798">
                  <a:moveTo>
                    <a:pt x="0" y="0"/>
                  </a:moveTo>
                  <a:lnTo>
                    <a:pt x="0" y="290798"/>
                  </a:lnTo>
                  <a:lnTo>
                    <a:pt x="688562" y="290798"/>
                  </a:lnTo>
                  <a:lnTo>
                    <a:pt x="688562" y="0"/>
                  </a:lnTo>
                  <a:lnTo>
                    <a:pt x="0" y="0"/>
                  </a:lnTo>
                  <a:close/>
                  <a:moveTo>
                    <a:pt x="141541" y="180308"/>
                  </a:moveTo>
                  <a:lnTo>
                    <a:pt x="71724" y="180308"/>
                  </a:lnTo>
                  <a:lnTo>
                    <a:pt x="71724" y="110490"/>
                  </a:lnTo>
                  <a:lnTo>
                    <a:pt x="141541" y="110490"/>
                  </a:lnTo>
                  <a:lnTo>
                    <a:pt x="141541" y="180308"/>
                  </a:lnTo>
                  <a:close/>
                  <a:moveTo>
                    <a:pt x="302895" y="180308"/>
                  </a:moveTo>
                  <a:lnTo>
                    <a:pt x="233077" y="180308"/>
                  </a:lnTo>
                  <a:lnTo>
                    <a:pt x="233077" y="110490"/>
                  </a:lnTo>
                  <a:lnTo>
                    <a:pt x="302895" y="110490"/>
                  </a:lnTo>
                  <a:lnTo>
                    <a:pt x="302895" y="180308"/>
                  </a:lnTo>
                  <a:close/>
                  <a:moveTo>
                    <a:pt x="464248" y="180308"/>
                  </a:moveTo>
                  <a:lnTo>
                    <a:pt x="394335" y="180308"/>
                  </a:lnTo>
                  <a:lnTo>
                    <a:pt x="394335" y="110490"/>
                  </a:lnTo>
                  <a:lnTo>
                    <a:pt x="464248" y="110490"/>
                  </a:lnTo>
                  <a:lnTo>
                    <a:pt x="464248" y="180308"/>
                  </a:lnTo>
                  <a:close/>
                  <a:moveTo>
                    <a:pt x="625507" y="180308"/>
                  </a:moveTo>
                  <a:lnTo>
                    <a:pt x="555688" y="180308"/>
                  </a:lnTo>
                  <a:lnTo>
                    <a:pt x="555688" y="110490"/>
                  </a:lnTo>
                  <a:lnTo>
                    <a:pt x="625507" y="110490"/>
                  </a:lnTo>
                  <a:lnTo>
                    <a:pt x="625507" y="180308"/>
                  </a:lnTo>
                  <a:close/>
                </a:path>
              </a:pathLst>
            </a:custGeom>
            <a:solidFill>
              <a:srgbClr val="F0AB00">
                <a:alpha val="40000"/>
              </a:srgbClr>
            </a:solidFill>
            <a:ln w="9525" cap="flat">
              <a:noFill/>
              <a:prstDash val="solid"/>
              <a:miter/>
            </a:ln>
          </p:spPr>
          <p:txBody>
            <a:bodyPr rtlCol="0" anchor="ctr"/>
            <a:lstStyle/>
            <a:p>
              <a:endParaRPr lang="de-DE"/>
            </a:p>
          </p:txBody>
        </p:sp>
        <p:sp>
          <p:nvSpPr>
            <p:cNvPr id="31" name="Freihandform: Form 106">
              <a:extLst>
                <a:ext uri="{FF2B5EF4-FFF2-40B4-BE49-F238E27FC236}">
                  <a16:creationId xmlns:a16="http://schemas.microsoft.com/office/drawing/2014/main" id="{6CE12A67-911A-44CB-8D49-1A90E1DF16CC}"/>
                </a:ext>
              </a:extLst>
            </p:cNvPr>
            <p:cNvSpPr/>
            <p:nvPr/>
          </p:nvSpPr>
          <p:spPr>
            <a:xfrm>
              <a:off x="-1234107" y="-1271853"/>
              <a:ext cx="1941385" cy="2123313"/>
            </a:xfrm>
            <a:custGeom>
              <a:avLst/>
              <a:gdLst>
                <a:gd name="connsiteX0" fmla="*/ 1786414 w 1941385"/>
                <a:gd name="connsiteY0" fmla="*/ 0 h 2123313"/>
                <a:gd name="connsiteX1" fmla="*/ 581691 w 1941385"/>
                <a:gd name="connsiteY1" fmla="*/ 0 h 2123313"/>
                <a:gd name="connsiteX2" fmla="*/ 426720 w 1941385"/>
                <a:gd name="connsiteY2" fmla="*/ 154877 h 2123313"/>
                <a:gd name="connsiteX3" fmla="*/ 426720 w 1941385"/>
                <a:gd name="connsiteY3" fmla="*/ 539782 h 2123313"/>
                <a:gd name="connsiteX4" fmla="*/ 154971 w 1941385"/>
                <a:gd name="connsiteY4" fmla="*/ 539782 h 2123313"/>
                <a:gd name="connsiteX5" fmla="*/ 0 w 1941385"/>
                <a:gd name="connsiteY5" fmla="*/ 694754 h 2123313"/>
                <a:gd name="connsiteX6" fmla="*/ 0 w 1941385"/>
                <a:gd name="connsiteY6" fmla="*/ 1968437 h 2123313"/>
                <a:gd name="connsiteX7" fmla="*/ 154971 w 1941385"/>
                <a:gd name="connsiteY7" fmla="*/ 2123313 h 2123313"/>
                <a:gd name="connsiteX8" fmla="*/ 1786414 w 1941385"/>
                <a:gd name="connsiteY8" fmla="*/ 2123313 h 2123313"/>
                <a:gd name="connsiteX9" fmla="*/ 1941385 w 1941385"/>
                <a:gd name="connsiteY9" fmla="*/ 1968437 h 2123313"/>
                <a:gd name="connsiteX10" fmla="*/ 1941385 w 1941385"/>
                <a:gd name="connsiteY10" fmla="*/ 154877 h 2123313"/>
                <a:gd name="connsiteX11" fmla="*/ 1786414 w 1941385"/>
                <a:gd name="connsiteY11" fmla="*/ 0 h 2123313"/>
                <a:gd name="connsiteX12" fmla="*/ 740187 w 1941385"/>
                <a:gd name="connsiteY12" fmla="*/ 2085213 h 2123313"/>
                <a:gd name="connsiteX13" fmla="*/ 154971 w 1941385"/>
                <a:gd name="connsiteY13" fmla="*/ 2085213 h 2123313"/>
                <a:gd name="connsiteX14" fmla="*/ 38100 w 1941385"/>
                <a:gd name="connsiteY14" fmla="*/ 1968437 h 2123313"/>
                <a:gd name="connsiteX15" fmla="*/ 38100 w 1941385"/>
                <a:gd name="connsiteY15" fmla="*/ 694754 h 2123313"/>
                <a:gd name="connsiteX16" fmla="*/ 154971 w 1941385"/>
                <a:gd name="connsiteY16" fmla="*/ 577882 h 2123313"/>
                <a:gd name="connsiteX17" fmla="*/ 740187 w 1941385"/>
                <a:gd name="connsiteY17" fmla="*/ 577882 h 2123313"/>
                <a:gd name="connsiteX18" fmla="*/ 856964 w 1941385"/>
                <a:gd name="connsiteY18" fmla="*/ 694754 h 2123313"/>
                <a:gd name="connsiteX19" fmla="*/ 856964 w 1941385"/>
                <a:gd name="connsiteY19" fmla="*/ 1968437 h 2123313"/>
                <a:gd name="connsiteX20" fmla="*/ 740187 w 1941385"/>
                <a:gd name="connsiteY20" fmla="*/ 2085213 h 2123313"/>
                <a:gd name="connsiteX21" fmla="*/ 1903285 w 1941385"/>
                <a:gd name="connsiteY21" fmla="*/ 1968437 h 2123313"/>
                <a:gd name="connsiteX22" fmla="*/ 1786414 w 1941385"/>
                <a:gd name="connsiteY22" fmla="*/ 2085213 h 2123313"/>
                <a:gd name="connsiteX23" fmla="*/ 841629 w 1941385"/>
                <a:gd name="connsiteY23" fmla="*/ 2085213 h 2123313"/>
                <a:gd name="connsiteX24" fmla="*/ 895064 w 1941385"/>
                <a:gd name="connsiteY24" fmla="*/ 1968437 h 2123313"/>
                <a:gd name="connsiteX25" fmla="*/ 895064 w 1941385"/>
                <a:gd name="connsiteY25" fmla="*/ 694754 h 2123313"/>
                <a:gd name="connsiteX26" fmla="*/ 740187 w 1941385"/>
                <a:gd name="connsiteY26" fmla="*/ 539782 h 2123313"/>
                <a:gd name="connsiteX27" fmla="*/ 464820 w 1941385"/>
                <a:gd name="connsiteY27" fmla="*/ 539782 h 2123313"/>
                <a:gd name="connsiteX28" fmla="*/ 464820 w 1941385"/>
                <a:gd name="connsiteY28" fmla="*/ 154877 h 2123313"/>
                <a:gd name="connsiteX29" fmla="*/ 581691 w 1941385"/>
                <a:gd name="connsiteY29" fmla="*/ 38100 h 2123313"/>
                <a:gd name="connsiteX30" fmla="*/ 1786414 w 1941385"/>
                <a:gd name="connsiteY30" fmla="*/ 38100 h 2123313"/>
                <a:gd name="connsiteX31" fmla="*/ 1903285 w 1941385"/>
                <a:gd name="connsiteY31" fmla="*/ 154877 h 2123313"/>
                <a:gd name="connsiteX32" fmla="*/ 1903285 w 1941385"/>
                <a:gd name="connsiteY32" fmla="*/ 1968437 h 2123313"/>
                <a:gd name="connsiteX33" fmla="*/ 377475 w 1941385"/>
                <a:gd name="connsiteY33" fmla="*/ 1882331 h 2123313"/>
                <a:gd name="connsiteX34" fmla="*/ 377475 w 1941385"/>
                <a:gd name="connsiteY34" fmla="*/ 2020062 h 2123313"/>
                <a:gd name="connsiteX35" fmla="*/ 515207 w 1941385"/>
                <a:gd name="connsiteY35" fmla="*/ 2020062 h 2123313"/>
                <a:gd name="connsiteX36" fmla="*/ 515207 w 1941385"/>
                <a:gd name="connsiteY36" fmla="*/ 1882331 h 2123313"/>
                <a:gd name="connsiteX37" fmla="*/ 377475 w 1941385"/>
                <a:gd name="connsiteY37" fmla="*/ 1882331 h 2123313"/>
                <a:gd name="connsiteX38" fmla="*/ 477107 w 1941385"/>
                <a:gd name="connsiteY38" fmla="*/ 1981962 h 2123313"/>
                <a:gd name="connsiteX39" fmla="*/ 415575 w 1941385"/>
                <a:gd name="connsiteY39" fmla="*/ 1981962 h 2123313"/>
                <a:gd name="connsiteX40" fmla="*/ 415575 w 1941385"/>
                <a:gd name="connsiteY40" fmla="*/ 1920431 h 2123313"/>
                <a:gd name="connsiteX41" fmla="*/ 477107 w 1941385"/>
                <a:gd name="connsiteY41" fmla="*/ 1920431 h 2123313"/>
                <a:gd name="connsiteX42" fmla="*/ 477107 w 1941385"/>
                <a:gd name="connsiteY42" fmla="*/ 1981962 h 2123313"/>
                <a:gd name="connsiteX43" fmla="*/ 1116425 w 1941385"/>
                <a:gd name="connsiteY43" fmla="*/ 1882331 h 2123313"/>
                <a:gd name="connsiteX44" fmla="*/ 1116425 w 1941385"/>
                <a:gd name="connsiteY44" fmla="*/ 2020062 h 2123313"/>
                <a:gd name="connsiteX45" fmla="*/ 1254061 w 1941385"/>
                <a:gd name="connsiteY45" fmla="*/ 2020062 h 2123313"/>
                <a:gd name="connsiteX46" fmla="*/ 1254061 w 1941385"/>
                <a:gd name="connsiteY46" fmla="*/ 1882331 h 2123313"/>
                <a:gd name="connsiteX47" fmla="*/ 1116425 w 1941385"/>
                <a:gd name="connsiteY47" fmla="*/ 1882331 h 2123313"/>
                <a:gd name="connsiteX48" fmla="*/ 1215961 w 1941385"/>
                <a:gd name="connsiteY48" fmla="*/ 1981962 h 2123313"/>
                <a:gd name="connsiteX49" fmla="*/ 1154525 w 1941385"/>
                <a:gd name="connsiteY49" fmla="*/ 1981962 h 2123313"/>
                <a:gd name="connsiteX50" fmla="*/ 1154525 w 1941385"/>
                <a:gd name="connsiteY50" fmla="*/ 1920431 h 2123313"/>
                <a:gd name="connsiteX51" fmla="*/ 1215961 w 1941385"/>
                <a:gd name="connsiteY51" fmla="*/ 1920431 h 2123313"/>
                <a:gd name="connsiteX52" fmla="*/ 1215961 w 1941385"/>
                <a:gd name="connsiteY52" fmla="*/ 1981962 h 2123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941385" h="2123313">
                  <a:moveTo>
                    <a:pt x="1786414" y="0"/>
                  </a:moveTo>
                  <a:lnTo>
                    <a:pt x="581691" y="0"/>
                  </a:lnTo>
                  <a:cubicBezTo>
                    <a:pt x="496252" y="0"/>
                    <a:pt x="426720" y="69437"/>
                    <a:pt x="426720" y="154877"/>
                  </a:cubicBezTo>
                  <a:lnTo>
                    <a:pt x="426720" y="539782"/>
                  </a:lnTo>
                  <a:lnTo>
                    <a:pt x="154971" y="539782"/>
                  </a:lnTo>
                  <a:cubicBezTo>
                    <a:pt x="69532" y="539782"/>
                    <a:pt x="0" y="609314"/>
                    <a:pt x="0" y="694754"/>
                  </a:cubicBezTo>
                  <a:lnTo>
                    <a:pt x="0" y="1968437"/>
                  </a:lnTo>
                  <a:cubicBezTo>
                    <a:pt x="0" y="2053876"/>
                    <a:pt x="69532" y="2123313"/>
                    <a:pt x="154971" y="2123313"/>
                  </a:cubicBezTo>
                  <a:lnTo>
                    <a:pt x="1786414" y="2123313"/>
                  </a:lnTo>
                  <a:cubicBezTo>
                    <a:pt x="1871853" y="2123313"/>
                    <a:pt x="1941385" y="2053876"/>
                    <a:pt x="1941385" y="1968437"/>
                  </a:cubicBezTo>
                  <a:lnTo>
                    <a:pt x="1941385" y="154877"/>
                  </a:lnTo>
                  <a:cubicBezTo>
                    <a:pt x="1941385" y="69437"/>
                    <a:pt x="1871853" y="0"/>
                    <a:pt x="1786414" y="0"/>
                  </a:cubicBezTo>
                  <a:close/>
                  <a:moveTo>
                    <a:pt x="740187" y="2085213"/>
                  </a:moveTo>
                  <a:lnTo>
                    <a:pt x="154971" y="2085213"/>
                  </a:lnTo>
                  <a:cubicBezTo>
                    <a:pt x="90488" y="2085213"/>
                    <a:pt x="38100" y="2032826"/>
                    <a:pt x="38100" y="1968437"/>
                  </a:cubicBezTo>
                  <a:lnTo>
                    <a:pt x="38100" y="694754"/>
                  </a:lnTo>
                  <a:cubicBezTo>
                    <a:pt x="38100" y="630269"/>
                    <a:pt x="90488" y="577882"/>
                    <a:pt x="154971" y="577882"/>
                  </a:cubicBezTo>
                  <a:lnTo>
                    <a:pt x="740187" y="577882"/>
                  </a:lnTo>
                  <a:cubicBezTo>
                    <a:pt x="804577" y="577882"/>
                    <a:pt x="856964" y="630269"/>
                    <a:pt x="856964" y="694754"/>
                  </a:cubicBezTo>
                  <a:lnTo>
                    <a:pt x="856964" y="1968437"/>
                  </a:lnTo>
                  <a:cubicBezTo>
                    <a:pt x="856964" y="2032826"/>
                    <a:pt x="804577" y="2085213"/>
                    <a:pt x="740187" y="2085213"/>
                  </a:cubicBezTo>
                  <a:close/>
                  <a:moveTo>
                    <a:pt x="1903285" y="1968437"/>
                  </a:moveTo>
                  <a:cubicBezTo>
                    <a:pt x="1903285" y="2032826"/>
                    <a:pt x="1850898" y="2085213"/>
                    <a:pt x="1786414" y="2085213"/>
                  </a:cubicBezTo>
                  <a:lnTo>
                    <a:pt x="841629" y="2085213"/>
                  </a:lnTo>
                  <a:cubicBezTo>
                    <a:pt x="874300" y="2056924"/>
                    <a:pt x="895064" y="2015109"/>
                    <a:pt x="895064" y="1968437"/>
                  </a:cubicBezTo>
                  <a:lnTo>
                    <a:pt x="895064" y="694754"/>
                  </a:lnTo>
                  <a:cubicBezTo>
                    <a:pt x="895064" y="609314"/>
                    <a:pt x="825532" y="539782"/>
                    <a:pt x="740187" y="539782"/>
                  </a:cubicBezTo>
                  <a:lnTo>
                    <a:pt x="464820" y="539782"/>
                  </a:lnTo>
                  <a:lnTo>
                    <a:pt x="464820" y="154877"/>
                  </a:lnTo>
                  <a:cubicBezTo>
                    <a:pt x="464820" y="90488"/>
                    <a:pt x="517207" y="38100"/>
                    <a:pt x="581691" y="38100"/>
                  </a:cubicBezTo>
                  <a:lnTo>
                    <a:pt x="1786414" y="38100"/>
                  </a:lnTo>
                  <a:cubicBezTo>
                    <a:pt x="1850898" y="38100"/>
                    <a:pt x="1903285" y="90488"/>
                    <a:pt x="1903285" y="154877"/>
                  </a:cubicBezTo>
                  <a:lnTo>
                    <a:pt x="1903285" y="1968437"/>
                  </a:lnTo>
                  <a:close/>
                  <a:moveTo>
                    <a:pt x="377475" y="1882331"/>
                  </a:moveTo>
                  <a:lnTo>
                    <a:pt x="377475" y="2020062"/>
                  </a:lnTo>
                  <a:lnTo>
                    <a:pt x="515207" y="2020062"/>
                  </a:lnTo>
                  <a:lnTo>
                    <a:pt x="515207" y="1882331"/>
                  </a:lnTo>
                  <a:lnTo>
                    <a:pt x="377475" y="1882331"/>
                  </a:lnTo>
                  <a:close/>
                  <a:moveTo>
                    <a:pt x="477107" y="1981962"/>
                  </a:moveTo>
                  <a:lnTo>
                    <a:pt x="415575" y="1981962"/>
                  </a:lnTo>
                  <a:lnTo>
                    <a:pt x="415575" y="1920431"/>
                  </a:lnTo>
                  <a:lnTo>
                    <a:pt x="477107" y="1920431"/>
                  </a:lnTo>
                  <a:lnTo>
                    <a:pt x="477107" y="1981962"/>
                  </a:lnTo>
                  <a:close/>
                  <a:moveTo>
                    <a:pt x="1116425" y="1882331"/>
                  </a:moveTo>
                  <a:lnTo>
                    <a:pt x="1116425" y="2020062"/>
                  </a:lnTo>
                  <a:lnTo>
                    <a:pt x="1254061" y="2020062"/>
                  </a:lnTo>
                  <a:lnTo>
                    <a:pt x="1254061" y="1882331"/>
                  </a:lnTo>
                  <a:lnTo>
                    <a:pt x="1116425" y="1882331"/>
                  </a:lnTo>
                  <a:close/>
                  <a:moveTo>
                    <a:pt x="1215961" y="1981962"/>
                  </a:moveTo>
                  <a:lnTo>
                    <a:pt x="1154525" y="1981962"/>
                  </a:lnTo>
                  <a:lnTo>
                    <a:pt x="1154525" y="1920431"/>
                  </a:lnTo>
                  <a:lnTo>
                    <a:pt x="1215961" y="1920431"/>
                  </a:lnTo>
                  <a:lnTo>
                    <a:pt x="1215961" y="1981962"/>
                  </a:lnTo>
                  <a:close/>
                </a:path>
              </a:pathLst>
            </a:custGeom>
            <a:solidFill>
              <a:srgbClr val="000000"/>
            </a:solidFill>
            <a:ln w="9525" cap="flat">
              <a:noFill/>
              <a:prstDash val="solid"/>
              <a:miter/>
            </a:ln>
          </p:spPr>
          <p:txBody>
            <a:bodyPr rtlCol="0" anchor="ctr"/>
            <a:lstStyle/>
            <a:p>
              <a:endParaRPr lang="de-DE"/>
            </a:p>
          </p:txBody>
        </p:sp>
      </p:grpSp>
      <p:sp>
        <p:nvSpPr>
          <p:cNvPr id="33" name="Rechteck 403">
            <a:extLst>
              <a:ext uri="{FF2B5EF4-FFF2-40B4-BE49-F238E27FC236}">
                <a16:creationId xmlns:a16="http://schemas.microsoft.com/office/drawing/2014/main" id="{7390433C-80CE-4A0B-9EFC-9D586D7604D1}"/>
              </a:ext>
            </a:extLst>
          </p:cNvPr>
          <p:cNvSpPr/>
          <p:nvPr/>
        </p:nvSpPr>
        <p:spPr>
          <a:xfrm>
            <a:off x="618123" y="2841366"/>
            <a:ext cx="3253329" cy="3308711"/>
          </a:xfrm>
          <a:prstGeom prst="rect">
            <a:avLst/>
          </a:prstGeom>
        </p:spPr>
        <p:txBody>
          <a:bodyPr wrap="square" numCol="1" spcCol="180000" anchor="t" anchorCtr="0">
            <a:noAutofit/>
          </a:bodyPr>
          <a:lstStyle/>
          <a:p>
            <a:pPr marL="358775" lvl="2" indent="-179388" defTabSz="1088558">
              <a:spcBef>
                <a:spcPts val="300"/>
              </a:spcBef>
              <a:spcAft>
                <a:spcPts val="600"/>
              </a:spcAft>
              <a:buClr>
                <a:srgbClr val="000000"/>
              </a:buClr>
              <a:buSzPct val="100000"/>
              <a:buFont typeface="Wingdings" panose="05000000000000000000" pitchFamily="2" charset="2"/>
              <a:buChar char="§"/>
            </a:pPr>
            <a:endParaRPr lang="en-US" sz="1400" dirty="0">
              <a:latin typeface="+mn-lt"/>
              <a:cs typeface="72" panose="020B0503030000000003" pitchFamily="34" charset="0"/>
              <a:sym typeface="Wingdings" panose="05000000000000000000" pitchFamily="2" charset="2"/>
            </a:endParaRPr>
          </a:p>
        </p:txBody>
      </p:sp>
      <p:sp>
        <p:nvSpPr>
          <p:cNvPr id="36" name="Rectangle 35">
            <a:extLst>
              <a:ext uri="{FF2B5EF4-FFF2-40B4-BE49-F238E27FC236}">
                <a16:creationId xmlns:a16="http://schemas.microsoft.com/office/drawing/2014/main" id="{344A280C-708B-4E92-9246-07EABB39FC2F}"/>
              </a:ext>
            </a:extLst>
          </p:cNvPr>
          <p:cNvSpPr/>
          <p:nvPr/>
        </p:nvSpPr>
        <p:spPr>
          <a:xfrm>
            <a:off x="2876725" y="6514977"/>
            <a:ext cx="3308919" cy="261610"/>
          </a:xfrm>
          <a:prstGeom prst="rect">
            <a:avLst/>
          </a:prstGeom>
        </p:spPr>
        <p:txBody>
          <a:bodyPr wrap="none">
            <a:spAutoFit/>
          </a:bodyPr>
          <a:lstStyle/>
          <a:p>
            <a:pPr lvl="2">
              <a:buNone/>
            </a:pPr>
            <a:r>
              <a:rPr lang="en-US" sz="1100" i="1" dirty="0"/>
              <a:t>* for German fiscal management</a:t>
            </a:r>
          </a:p>
        </p:txBody>
      </p:sp>
      <p:grpSp>
        <p:nvGrpSpPr>
          <p:cNvPr id="2" name="Group 1">
            <a:extLst>
              <a:ext uri="{FF2B5EF4-FFF2-40B4-BE49-F238E27FC236}">
                <a16:creationId xmlns:a16="http://schemas.microsoft.com/office/drawing/2014/main" id="{5591D842-857A-450A-B430-0F71E29B92D9}"/>
              </a:ext>
            </a:extLst>
          </p:cNvPr>
          <p:cNvGrpSpPr/>
          <p:nvPr/>
        </p:nvGrpSpPr>
        <p:grpSpPr>
          <a:xfrm>
            <a:off x="536955" y="1615013"/>
            <a:ext cx="4001603" cy="4327154"/>
            <a:chOff x="536955" y="2019232"/>
            <a:chExt cx="4001603" cy="4327154"/>
          </a:xfrm>
        </p:grpSpPr>
        <p:grpSp>
          <p:nvGrpSpPr>
            <p:cNvPr id="49" name="Group 48">
              <a:extLst>
                <a:ext uri="{FF2B5EF4-FFF2-40B4-BE49-F238E27FC236}">
                  <a16:creationId xmlns:a16="http://schemas.microsoft.com/office/drawing/2014/main" id="{9B6CF1F4-2CE8-447F-85B5-1A12F2CCF157}"/>
                </a:ext>
              </a:extLst>
            </p:cNvPr>
            <p:cNvGrpSpPr/>
            <p:nvPr/>
          </p:nvGrpSpPr>
          <p:grpSpPr>
            <a:xfrm>
              <a:off x="536955" y="2019232"/>
              <a:ext cx="4001603" cy="4327154"/>
              <a:chOff x="536587" y="1215523"/>
              <a:chExt cx="4001603" cy="4327154"/>
            </a:xfrm>
          </p:grpSpPr>
          <p:sp>
            <p:nvSpPr>
              <p:cNvPr id="50" name="Rectangle 49">
                <a:extLst>
                  <a:ext uri="{FF2B5EF4-FFF2-40B4-BE49-F238E27FC236}">
                    <a16:creationId xmlns:a16="http://schemas.microsoft.com/office/drawing/2014/main" id="{B9E506C5-5E2C-47B1-A016-563C9A1D7F44}"/>
                  </a:ext>
                </a:extLst>
              </p:cNvPr>
              <p:cNvSpPr/>
              <p:nvPr/>
            </p:nvSpPr>
            <p:spPr>
              <a:xfrm>
                <a:off x="617755" y="2041719"/>
                <a:ext cx="2729643" cy="3500958"/>
              </a:xfrm>
              <a:prstGeom prst="rect">
                <a:avLst/>
              </a:prstGeom>
            </p:spPr>
            <p:txBody>
              <a:bodyPr wrap="square">
                <a:spAutoFit/>
              </a:bodyPr>
              <a:lstStyle/>
              <a:p>
                <a:pPr marL="358775" lvl="2" indent="-179388" defTabSz="1088558">
                  <a:spcBef>
                    <a:spcPts val="300"/>
                  </a:spcBef>
                  <a:spcAft>
                    <a:spcPts val="600"/>
                  </a:spcAft>
                  <a:buClr>
                    <a:srgbClr val="000000"/>
                  </a:buClr>
                  <a:buSzPct val="100000"/>
                  <a:buFont typeface="Wingdings" pitchFamily="2" charset="2"/>
                  <a:buChar char="§"/>
                  <a:tabLst>
                    <a:tab pos="228600" algn="l"/>
                    <a:tab pos="914400" algn="l"/>
                  </a:tabLst>
                </a:pPr>
                <a:r>
                  <a:rPr lang="en-US" sz="1400" dirty="0">
                    <a:latin typeface="+mn-lt"/>
                    <a:cs typeface="72" panose="020B0503030000000003" pitchFamily="34" charset="0"/>
                  </a:rPr>
                  <a:t>HTTP, HTTPS (incl. REST client)</a:t>
                </a:r>
              </a:p>
              <a:p>
                <a:pPr marL="358775" lvl="2" indent="-179388" defTabSz="1088558">
                  <a:spcBef>
                    <a:spcPts val="300"/>
                  </a:spcBef>
                  <a:buClr>
                    <a:srgbClr val="000000"/>
                  </a:buClr>
                  <a:buSzPct val="100000"/>
                  <a:buFont typeface="Wingdings" pitchFamily="2" charset="2"/>
                  <a:buChar char="§"/>
                  <a:tabLst>
                    <a:tab pos="228600" algn="l"/>
                    <a:tab pos="914400" algn="l"/>
                  </a:tabLst>
                </a:pPr>
                <a:r>
                  <a:rPr lang="en-US" sz="1400" dirty="0">
                    <a:latin typeface="+mn-lt"/>
                    <a:cs typeface="72" panose="020B0503030000000003" pitchFamily="34" charset="0"/>
                    <a:sym typeface="Wingdings" panose="05000000000000000000" pitchFamily="2" charset="2"/>
                  </a:rPr>
                  <a:t>SOAP</a:t>
                </a:r>
              </a:p>
              <a:p>
                <a:pPr marL="358775" lvl="2" indent="-179388" defTabSz="1088558">
                  <a:spcBef>
                    <a:spcPts val="300"/>
                  </a:spcBef>
                  <a:spcAft>
                    <a:spcPts val="600"/>
                  </a:spcAft>
                  <a:buClr>
                    <a:srgbClr val="000000"/>
                  </a:buClr>
                  <a:buSzPct val="100000"/>
                  <a:buFont typeface="Wingdings" pitchFamily="2" charset="2"/>
                  <a:buChar char="§"/>
                  <a:tabLst>
                    <a:tab pos="228600" algn="l"/>
                    <a:tab pos="914400" algn="l"/>
                  </a:tabLst>
                </a:pPr>
                <a:r>
                  <a:rPr lang="en-US" sz="1400" dirty="0">
                    <a:latin typeface="+mn-lt"/>
                    <a:cs typeface="72" panose="020B0503030000000003" pitchFamily="34" charset="0"/>
                    <a:sym typeface="Wingdings" panose="05000000000000000000" pitchFamily="2" charset="2"/>
                  </a:rPr>
                  <a:t>OData V2 &amp; V4</a:t>
                </a:r>
              </a:p>
              <a:p>
                <a:pPr marL="358775" lvl="2" indent="-179388" defTabSz="1088558">
                  <a:spcBef>
                    <a:spcPts val="300"/>
                  </a:spcBef>
                  <a:spcAft>
                    <a:spcPts val="600"/>
                  </a:spcAft>
                  <a:buClr>
                    <a:srgbClr val="000000"/>
                  </a:buClr>
                  <a:buSzPct val="100000"/>
                  <a:buFont typeface="Wingdings" pitchFamily="2" charset="2"/>
                  <a:buChar char="§"/>
                  <a:tabLst>
                    <a:tab pos="228600" algn="l"/>
                    <a:tab pos="914400" algn="l"/>
                  </a:tabLst>
                </a:pPr>
                <a:r>
                  <a:rPr lang="en-US" sz="1400" dirty="0">
                    <a:latin typeface="+mn-lt"/>
                    <a:cs typeface="72" panose="020B0503030000000003" pitchFamily="34" charset="0"/>
                    <a:sym typeface="Wingdings" panose="05000000000000000000" pitchFamily="2" charset="2"/>
                  </a:rPr>
                  <a:t>SFTP</a:t>
                </a:r>
              </a:p>
              <a:p>
                <a:pPr marL="358775" lvl="2" indent="-179388" defTabSz="1088558">
                  <a:spcBef>
                    <a:spcPts val="300"/>
                  </a:spcBef>
                  <a:spcAft>
                    <a:spcPts val="600"/>
                  </a:spcAft>
                  <a:buClr>
                    <a:srgbClr val="000000"/>
                  </a:buClr>
                  <a:buSzPct val="100000"/>
                  <a:buFont typeface="Wingdings" pitchFamily="2" charset="2"/>
                  <a:buChar char="§"/>
                  <a:tabLst>
                    <a:tab pos="228600" algn="l"/>
                    <a:tab pos="914400" algn="l"/>
                  </a:tabLst>
                </a:pPr>
                <a:r>
                  <a:rPr lang="en-US" sz="1400" dirty="0">
                    <a:latin typeface="+mn-lt"/>
                    <a:cs typeface="72" panose="020B0503030000000003" pitchFamily="34" charset="0"/>
                    <a:sym typeface="Wingdings" panose="05000000000000000000" pitchFamily="2" charset="2"/>
                  </a:rPr>
                  <a:t>IDoc, RFC, XI</a:t>
                </a:r>
              </a:p>
              <a:p>
                <a:pPr marL="358775" lvl="2" indent="-179388" defTabSz="1088558">
                  <a:spcBef>
                    <a:spcPts val="300"/>
                  </a:spcBef>
                  <a:spcAft>
                    <a:spcPts val="600"/>
                  </a:spcAft>
                  <a:buClr>
                    <a:srgbClr val="000000"/>
                  </a:buClr>
                  <a:buSzPct val="100000"/>
                  <a:buFont typeface="Wingdings" pitchFamily="2" charset="2"/>
                  <a:buChar char="§"/>
                  <a:tabLst>
                    <a:tab pos="228600" algn="l"/>
                    <a:tab pos="914400" algn="l"/>
                  </a:tabLst>
                </a:pPr>
                <a:r>
                  <a:rPr lang="en-US" sz="1400" dirty="0">
                    <a:latin typeface="+mn-lt"/>
                    <a:cs typeface="72" panose="020B0503030000000003" pitchFamily="34" charset="0"/>
                    <a:sym typeface="Wingdings" panose="05000000000000000000" pitchFamily="2" charset="2"/>
                  </a:rPr>
                  <a:t>LDAP </a:t>
                </a:r>
              </a:p>
              <a:p>
                <a:pPr marL="358775" lvl="2" indent="-179388" defTabSz="1088558">
                  <a:spcBef>
                    <a:spcPts val="300"/>
                  </a:spcBef>
                  <a:spcAft>
                    <a:spcPts val="600"/>
                  </a:spcAft>
                  <a:buClr>
                    <a:srgbClr val="000000"/>
                  </a:buClr>
                  <a:buSzPct val="100000"/>
                  <a:buFont typeface="Wingdings" pitchFamily="2" charset="2"/>
                  <a:buChar char="§"/>
                  <a:tabLst>
                    <a:tab pos="228600" algn="l"/>
                    <a:tab pos="914400" algn="l"/>
                  </a:tabLst>
                </a:pPr>
                <a:r>
                  <a:rPr lang="en-US" sz="1400" dirty="0">
                    <a:latin typeface="+mn-lt"/>
                    <a:cs typeface="72" panose="020B0503030000000003" pitchFamily="34" charset="0"/>
                    <a:sym typeface="Wingdings" panose="05000000000000000000" pitchFamily="2" charset="2"/>
                  </a:rPr>
                  <a:t>Mail (SMTP, IMAP, POP3)</a:t>
                </a:r>
              </a:p>
              <a:p>
                <a:pPr marL="358775" lvl="2" indent="-179388" defTabSz="1088558">
                  <a:spcBef>
                    <a:spcPts val="300"/>
                  </a:spcBef>
                  <a:spcAft>
                    <a:spcPts val="600"/>
                  </a:spcAft>
                  <a:buClr>
                    <a:srgbClr val="000000"/>
                  </a:buClr>
                  <a:buSzPct val="100000"/>
                  <a:buFont typeface="Wingdings" pitchFamily="2" charset="2"/>
                  <a:buChar char="§"/>
                  <a:tabLst>
                    <a:tab pos="228600" algn="l"/>
                    <a:tab pos="914400" algn="l"/>
                  </a:tabLst>
                </a:pPr>
                <a:r>
                  <a:rPr lang="en-US" sz="1400" dirty="0">
                    <a:latin typeface="+mn-lt"/>
                    <a:cs typeface="72" panose="020B0503030000000003" pitchFamily="34" charset="0"/>
                    <a:sym typeface="Wingdings" panose="05000000000000000000" pitchFamily="2" charset="2"/>
                  </a:rPr>
                  <a:t>JMS, AS2, AS4,</a:t>
                </a:r>
              </a:p>
              <a:p>
                <a:pPr marL="358775" lvl="2" indent="-179388" defTabSz="1088558">
                  <a:spcBef>
                    <a:spcPts val="300"/>
                  </a:spcBef>
                  <a:spcAft>
                    <a:spcPts val="600"/>
                  </a:spcAft>
                  <a:buClr>
                    <a:srgbClr val="000000"/>
                  </a:buClr>
                  <a:buSzPct val="100000"/>
                  <a:buFont typeface="Wingdings" pitchFamily="2" charset="2"/>
                  <a:buChar char="§"/>
                  <a:tabLst>
                    <a:tab pos="228600" algn="l"/>
                    <a:tab pos="914400" algn="l"/>
                  </a:tabLst>
                </a:pPr>
                <a:r>
                  <a:rPr lang="en-US" sz="1400" dirty="0">
                    <a:latin typeface="+mn-lt"/>
                    <a:cs typeface="72" panose="020B0503030000000003" pitchFamily="34" charset="0"/>
                    <a:sym typeface="Wingdings" panose="05000000000000000000" pitchFamily="2" charset="2"/>
                  </a:rPr>
                  <a:t>JDBC</a:t>
                </a:r>
              </a:p>
              <a:p>
                <a:pPr marL="358775" lvl="2" indent="-179388" defTabSz="1088558">
                  <a:spcBef>
                    <a:spcPts val="300"/>
                  </a:spcBef>
                  <a:spcAft>
                    <a:spcPts val="600"/>
                  </a:spcAft>
                  <a:buClr>
                    <a:srgbClr val="000000"/>
                  </a:buClr>
                  <a:buSzPct val="100000"/>
                  <a:buFont typeface="Wingdings" pitchFamily="2" charset="2"/>
                  <a:buChar char="§"/>
                  <a:tabLst>
                    <a:tab pos="228600" algn="l"/>
                    <a:tab pos="914400" algn="l"/>
                  </a:tabLst>
                </a:pPr>
                <a:r>
                  <a:rPr lang="en-US" sz="1400" dirty="0">
                    <a:latin typeface="+mn-lt"/>
                    <a:cs typeface="72" panose="020B0503030000000003" pitchFamily="34" charset="0"/>
                    <a:sym typeface="Wingdings" panose="05000000000000000000" pitchFamily="2" charset="2"/>
                  </a:rPr>
                  <a:t>Process Direct</a:t>
                </a:r>
              </a:p>
            </p:txBody>
          </p:sp>
          <p:sp>
            <p:nvSpPr>
              <p:cNvPr id="52" name="Rectangle 51">
                <a:extLst>
                  <a:ext uri="{FF2B5EF4-FFF2-40B4-BE49-F238E27FC236}">
                    <a16:creationId xmlns:a16="http://schemas.microsoft.com/office/drawing/2014/main" id="{32EC0379-CDAB-4F11-BEC7-1FA9AC4434F5}"/>
                  </a:ext>
                </a:extLst>
              </p:cNvPr>
              <p:cNvSpPr/>
              <p:nvPr/>
            </p:nvSpPr>
            <p:spPr>
              <a:xfrm>
                <a:off x="1187080" y="1215523"/>
                <a:ext cx="3351110" cy="923330"/>
              </a:xfrm>
              <a:prstGeom prst="rect">
                <a:avLst/>
              </a:prstGeom>
            </p:spPr>
            <p:txBody>
              <a:bodyPr wrap="square">
                <a:spAutoFit/>
              </a:bodyPr>
              <a:lstStyle/>
              <a:p>
                <a:pPr marL="179387" lvl="2">
                  <a:buNone/>
                </a:pPr>
                <a:r>
                  <a:rPr lang="en-US" sz="1800" b="1" dirty="0">
                    <a:solidFill>
                      <a:schemeClr val="accent1"/>
                    </a:solidFill>
                    <a:cs typeface="72" panose="020B0503030000000003" pitchFamily="34" charset="0"/>
                  </a:rPr>
                  <a:t>Protocol based </a:t>
                </a:r>
                <a:br>
                  <a:rPr lang="en-US" sz="1800" b="1" dirty="0">
                    <a:solidFill>
                      <a:schemeClr val="accent1"/>
                    </a:solidFill>
                    <a:cs typeface="72" panose="020B0503030000000003" pitchFamily="34" charset="0"/>
                  </a:rPr>
                </a:br>
                <a:r>
                  <a:rPr lang="en-US" sz="1800" b="1" dirty="0">
                    <a:solidFill>
                      <a:schemeClr val="accent1"/>
                    </a:solidFill>
                    <a:cs typeface="72" panose="020B0503030000000003" pitchFamily="34" charset="0"/>
                  </a:rPr>
                  <a:t>adapters</a:t>
                </a:r>
              </a:p>
              <a:p>
                <a:pPr marL="179387" lvl="2" indent="0">
                  <a:buNone/>
                </a:pPr>
                <a:endParaRPr lang="en-US" sz="1800" b="1" dirty="0">
                  <a:solidFill>
                    <a:schemeClr val="accent3"/>
                  </a:solidFill>
                  <a:latin typeface="+mn-lt"/>
                  <a:cs typeface="72" panose="020B0503030000000003" pitchFamily="34" charset="0"/>
                  <a:sym typeface="72" panose="020B0503030000000003" pitchFamily="34" charset="0"/>
                </a:endParaRPr>
              </a:p>
            </p:txBody>
          </p:sp>
          <p:cxnSp>
            <p:nvCxnSpPr>
              <p:cNvPr id="53" name="Gerade Verbindung 6">
                <a:extLst>
                  <a:ext uri="{FF2B5EF4-FFF2-40B4-BE49-F238E27FC236}">
                    <a16:creationId xmlns:a16="http://schemas.microsoft.com/office/drawing/2014/main" id="{3515F2E2-7363-40B8-AC3E-619C14E534B9}"/>
                  </a:ext>
                </a:extLst>
              </p:cNvPr>
              <p:cNvCxnSpPr>
                <a:cxnSpLocks/>
              </p:cNvCxnSpPr>
              <p:nvPr/>
            </p:nvCxnSpPr>
            <p:spPr>
              <a:xfrm>
                <a:off x="536587" y="1941349"/>
                <a:ext cx="3240000" cy="0"/>
              </a:xfrm>
              <a:prstGeom prst="line">
                <a:avLst/>
              </a:prstGeom>
              <a:ln w="38100" cmpd="sng">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5" name="Gruppieren 242">
              <a:extLst>
                <a:ext uri="{FF2B5EF4-FFF2-40B4-BE49-F238E27FC236}">
                  <a16:creationId xmlns:a16="http://schemas.microsoft.com/office/drawing/2014/main" id="{39642AA7-A86F-4B10-873D-610E0C13B364}"/>
                </a:ext>
              </a:extLst>
            </p:cNvPr>
            <p:cNvGrpSpPr/>
            <p:nvPr/>
          </p:nvGrpSpPr>
          <p:grpSpPr>
            <a:xfrm>
              <a:off x="603665" y="2085509"/>
              <a:ext cx="652948" cy="529412"/>
              <a:chOff x="-72459" y="-596415"/>
              <a:chExt cx="1790899" cy="1295627"/>
            </a:xfrm>
          </p:grpSpPr>
          <p:sp>
            <p:nvSpPr>
              <p:cNvPr id="56" name="Freihandform: Form 7">
                <a:extLst>
                  <a:ext uri="{FF2B5EF4-FFF2-40B4-BE49-F238E27FC236}">
                    <a16:creationId xmlns:a16="http://schemas.microsoft.com/office/drawing/2014/main" id="{BA88F755-2D89-47E5-B880-FBE1E3F4BE0D}"/>
                  </a:ext>
                </a:extLst>
              </p:cNvPr>
              <p:cNvSpPr/>
              <p:nvPr/>
            </p:nvSpPr>
            <p:spPr>
              <a:xfrm>
                <a:off x="-72287" y="-548505"/>
                <a:ext cx="1790700" cy="1247717"/>
              </a:xfrm>
              <a:custGeom>
                <a:avLst/>
                <a:gdLst>
                  <a:gd name="connsiteX0" fmla="*/ 1790700 w 1790700"/>
                  <a:gd name="connsiteY0" fmla="*/ 1247718 h 1247717"/>
                  <a:gd name="connsiteX1" fmla="*/ 0 w 1790700"/>
                  <a:gd name="connsiteY1" fmla="*/ 1247718 h 1247717"/>
                  <a:gd name="connsiteX2" fmla="*/ 0 w 1790700"/>
                  <a:gd name="connsiteY2" fmla="*/ 86287 h 1247717"/>
                  <a:gd name="connsiteX3" fmla="*/ 38100 w 1790700"/>
                  <a:gd name="connsiteY3" fmla="*/ 86287 h 1247717"/>
                  <a:gd name="connsiteX4" fmla="*/ 38100 w 1790700"/>
                  <a:gd name="connsiteY4" fmla="*/ 1209608 h 1247717"/>
                  <a:gd name="connsiteX5" fmla="*/ 1752600 w 1790700"/>
                  <a:gd name="connsiteY5" fmla="*/ 1209608 h 1247717"/>
                  <a:gd name="connsiteX6" fmla="*/ 1752600 w 1790700"/>
                  <a:gd name="connsiteY6" fmla="*/ 86487 h 1247717"/>
                  <a:gd name="connsiteX7" fmla="*/ 1790700 w 1790700"/>
                  <a:gd name="connsiteY7" fmla="*/ 86487 h 1247717"/>
                  <a:gd name="connsiteX8" fmla="*/ 1790700 w 1790700"/>
                  <a:gd name="connsiteY8" fmla="*/ 1247718 h 1247717"/>
                  <a:gd name="connsiteX9" fmla="*/ 117557 w 1790700"/>
                  <a:gd name="connsiteY9" fmla="*/ 0 h 1247717"/>
                  <a:gd name="connsiteX10" fmla="*/ 98603 w 1790700"/>
                  <a:gd name="connsiteY10" fmla="*/ 18955 h 1247717"/>
                  <a:gd name="connsiteX11" fmla="*/ 117557 w 1790700"/>
                  <a:gd name="connsiteY11" fmla="*/ 37814 h 1247717"/>
                  <a:gd name="connsiteX12" fmla="*/ 136512 w 1790700"/>
                  <a:gd name="connsiteY12" fmla="*/ 18955 h 1247717"/>
                  <a:gd name="connsiteX13" fmla="*/ 117557 w 1790700"/>
                  <a:gd name="connsiteY13" fmla="*/ 0 h 1247717"/>
                  <a:gd name="connsiteX14" fmla="*/ 193472 w 1790700"/>
                  <a:gd name="connsiteY14" fmla="*/ 286 h 1247717"/>
                  <a:gd name="connsiteX15" fmla="*/ 174517 w 1790700"/>
                  <a:gd name="connsiteY15" fmla="*/ 19241 h 1247717"/>
                  <a:gd name="connsiteX16" fmla="*/ 193472 w 1790700"/>
                  <a:gd name="connsiteY16" fmla="*/ 38195 h 1247717"/>
                  <a:gd name="connsiteX17" fmla="*/ 212427 w 1790700"/>
                  <a:gd name="connsiteY17" fmla="*/ 19241 h 1247717"/>
                  <a:gd name="connsiteX18" fmla="*/ 193472 w 1790700"/>
                  <a:gd name="connsiteY18" fmla="*/ 286 h 1247717"/>
                  <a:gd name="connsiteX19" fmla="*/ 269672 w 1790700"/>
                  <a:gd name="connsiteY19" fmla="*/ 0 h 1247717"/>
                  <a:gd name="connsiteX20" fmla="*/ 250717 w 1790700"/>
                  <a:gd name="connsiteY20" fmla="*/ 18955 h 1247717"/>
                  <a:gd name="connsiteX21" fmla="*/ 269672 w 1790700"/>
                  <a:gd name="connsiteY21" fmla="*/ 37814 h 1247717"/>
                  <a:gd name="connsiteX22" fmla="*/ 288627 w 1790700"/>
                  <a:gd name="connsiteY22" fmla="*/ 18955 h 1247717"/>
                  <a:gd name="connsiteX23" fmla="*/ 269672 w 1790700"/>
                  <a:gd name="connsiteY23" fmla="*/ 0 h 1247717"/>
                  <a:gd name="connsiteX24" fmla="*/ 398669 w 1790700"/>
                  <a:gd name="connsiteY24" fmla="*/ 491214 h 1247717"/>
                  <a:gd name="connsiteX25" fmla="*/ 244926 w 1790700"/>
                  <a:gd name="connsiteY25" fmla="*/ 371570 h 1247717"/>
                  <a:gd name="connsiteX26" fmla="*/ 398669 w 1790700"/>
                  <a:gd name="connsiteY26" fmla="*/ 251927 h 1247717"/>
                  <a:gd name="connsiteX27" fmla="*/ 375266 w 1790700"/>
                  <a:gd name="connsiteY27" fmla="*/ 221866 h 1247717"/>
                  <a:gd name="connsiteX28" fmla="*/ 182889 w 1790700"/>
                  <a:gd name="connsiteY28" fmla="*/ 371570 h 1247717"/>
                  <a:gd name="connsiteX29" fmla="*/ 375266 w 1790700"/>
                  <a:gd name="connsiteY29" fmla="*/ 521275 h 1247717"/>
                  <a:gd name="connsiteX30" fmla="*/ 398669 w 1790700"/>
                  <a:gd name="connsiteY30" fmla="*/ 491214 h 1247717"/>
                  <a:gd name="connsiteX31" fmla="*/ 1602886 w 1790700"/>
                  <a:gd name="connsiteY31" fmla="*/ 921649 h 1247717"/>
                  <a:gd name="connsiteX32" fmla="*/ 1410500 w 1790700"/>
                  <a:gd name="connsiteY32" fmla="*/ 771944 h 1247717"/>
                  <a:gd name="connsiteX33" fmla="*/ 1387097 w 1790700"/>
                  <a:gd name="connsiteY33" fmla="*/ 802015 h 1247717"/>
                  <a:gd name="connsiteX34" fmla="*/ 1540850 w 1790700"/>
                  <a:gd name="connsiteY34" fmla="*/ 921649 h 1247717"/>
                  <a:gd name="connsiteX35" fmla="*/ 1387097 w 1790700"/>
                  <a:gd name="connsiteY35" fmla="*/ 1041283 h 1247717"/>
                  <a:gd name="connsiteX36" fmla="*/ 1410500 w 1790700"/>
                  <a:gd name="connsiteY36" fmla="*/ 1071353 h 1247717"/>
                  <a:gd name="connsiteX37" fmla="*/ 1602886 w 1790700"/>
                  <a:gd name="connsiteY37" fmla="*/ 921649 h 1247717"/>
                  <a:gd name="connsiteX38" fmla="*/ 1342454 w 1790700"/>
                  <a:gd name="connsiteY38" fmla="*/ 352406 h 1247717"/>
                  <a:gd name="connsiteX39" fmla="*/ 467258 w 1790700"/>
                  <a:gd name="connsiteY39" fmla="*/ 352406 h 1247717"/>
                  <a:gd name="connsiteX40" fmla="*/ 467258 w 1790700"/>
                  <a:gd name="connsiteY40" fmla="*/ 390506 h 1247717"/>
                  <a:gd name="connsiteX41" fmla="*/ 1342454 w 1790700"/>
                  <a:gd name="connsiteY41" fmla="*/ 390506 h 1247717"/>
                  <a:gd name="connsiteX42" fmla="*/ 1342454 w 1790700"/>
                  <a:gd name="connsiteY42" fmla="*/ 352406 h 1247717"/>
                  <a:gd name="connsiteX43" fmla="*/ 1342454 w 1790700"/>
                  <a:gd name="connsiteY43" fmla="*/ 609581 h 1247717"/>
                  <a:gd name="connsiteX44" fmla="*/ 467258 w 1790700"/>
                  <a:gd name="connsiteY44" fmla="*/ 609581 h 1247717"/>
                  <a:gd name="connsiteX45" fmla="*/ 467258 w 1790700"/>
                  <a:gd name="connsiteY45" fmla="*/ 647681 h 1247717"/>
                  <a:gd name="connsiteX46" fmla="*/ 1342454 w 1790700"/>
                  <a:gd name="connsiteY46" fmla="*/ 647681 h 1247717"/>
                  <a:gd name="connsiteX47" fmla="*/ 1342454 w 1790700"/>
                  <a:gd name="connsiteY47" fmla="*/ 609581 h 1247717"/>
                  <a:gd name="connsiteX48" fmla="*/ 1154792 w 1790700"/>
                  <a:gd name="connsiteY48" fmla="*/ 866756 h 1247717"/>
                  <a:gd name="connsiteX49" fmla="*/ 467258 w 1790700"/>
                  <a:gd name="connsiteY49" fmla="*/ 866756 h 1247717"/>
                  <a:gd name="connsiteX50" fmla="*/ 467258 w 1790700"/>
                  <a:gd name="connsiteY50" fmla="*/ 904856 h 1247717"/>
                  <a:gd name="connsiteX51" fmla="*/ 1154792 w 1790700"/>
                  <a:gd name="connsiteY51" fmla="*/ 904856 h 1247717"/>
                  <a:gd name="connsiteX52" fmla="*/ 1154792 w 1790700"/>
                  <a:gd name="connsiteY52" fmla="*/ 866756 h 1247717"/>
                  <a:gd name="connsiteX53" fmla="*/ 1362380 w 1790700"/>
                  <a:gd name="connsiteY53" fmla="*/ 736368 h 1247717"/>
                  <a:gd name="connsiteX54" fmla="*/ 1327737 w 1790700"/>
                  <a:gd name="connsiteY54" fmla="*/ 720490 h 1247717"/>
                  <a:gd name="connsiteX55" fmla="*/ 1177271 w 1790700"/>
                  <a:gd name="connsiteY55" fmla="*/ 1048703 h 1247717"/>
                  <a:gd name="connsiteX56" fmla="*/ 1211913 w 1790700"/>
                  <a:gd name="connsiteY56" fmla="*/ 1064581 h 1247717"/>
                  <a:gd name="connsiteX57" fmla="*/ 1362380 w 1790700"/>
                  <a:gd name="connsiteY57" fmla="*/ 736368 h 124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790700" h="1247717">
                    <a:moveTo>
                      <a:pt x="1790700" y="1247718"/>
                    </a:moveTo>
                    <a:lnTo>
                      <a:pt x="0" y="1247718"/>
                    </a:lnTo>
                    <a:lnTo>
                      <a:pt x="0" y="86287"/>
                    </a:lnTo>
                    <a:lnTo>
                      <a:pt x="38100" y="86287"/>
                    </a:lnTo>
                    <a:lnTo>
                      <a:pt x="38100" y="1209608"/>
                    </a:lnTo>
                    <a:lnTo>
                      <a:pt x="1752600" y="1209608"/>
                    </a:lnTo>
                    <a:lnTo>
                      <a:pt x="1752600" y="86487"/>
                    </a:lnTo>
                    <a:lnTo>
                      <a:pt x="1790700" y="86487"/>
                    </a:lnTo>
                    <a:lnTo>
                      <a:pt x="1790700" y="1247718"/>
                    </a:lnTo>
                    <a:close/>
                    <a:moveTo>
                      <a:pt x="117557" y="0"/>
                    </a:moveTo>
                    <a:cubicBezTo>
                      <a:pt x="107080" y="0"/>
                      <a:pt x="98603" y="8477"/>
                      <a:pt x="98603" y="18955"/>
                    </a:cubicBezTo>
                    <a:cubicBezTo>
                      <a:pt x="98603" y="29337"/>
                      <a:pt x="107080" y="37814"/>
                      <a:pt x="117557" y="37814"/>
                    </a:cubicBezTo>
                    <a:cubicBezTo>
                      <a:pt x="128035" y="37814"/>
                      <a:pt x="136512" y="29337"/>
                      <a:pt x="136512" y="18955"/>
                    </a:cubicBezTo>
                    <a:cubicBezTo>
                      <a:pt x="136512" y="8477"/>
                      <a:pt x="128035" y="0"/>
                      <a:pt x="117557" y="0"/>
                    </a:cubicBezTo>
                    <a:close/>
                    <a:moveTo>
                      <a:pt x="193472" y="286"/>
                    </a:moveTo>
                    <a:cubicBezTo>
                      <a:pt x="182994" y="286"/>
                      <a:pt x="174517" y="8763"/>
                      <a:pt x="174517" y="19241"/>
                    </a:cubicBezTo>
                    <a:cubicBezTo>
                      <a:pt x="174517" y="29718"/>
                      <a:pt x="182994" y="38195"/>
                      <a:pt x="193472" y="38195"/>
                    </a:cubicBezTo>
                    <a:cubicBezTo>
                      <a:pt x="203949" y="38195"/>
                      <a:pt x="212427" y="29718"/>
                      <a:pt x="212427" y="19241"/>
                    </a:cubicBezTo>
                    <a:cubicBezTo>
                      <a:pt x="212427" y="8763"/>
                      <a:pt x="203949" y="286"/>
                      <a:pt x="193472" y="286"/>
                    </a:cubicBezTo>
                    <a:close/>
                    <a:moveTo>
                      <a:pt x="269672" y="0"/>
                    </a:moveTo>
                    <a:cubicBezTo>
                      <a:pt x="259194" y="0"/>
                      <a:pt x="250717" y="8477"/>
                      <a:pt x="250717" y="18955"/>
                    </a:cubicBezTo>
                    <a:cubicBezTo>
                      <a:pt x="250717" y="29337"/>
                      <a:pt x="259194" y="37814"/>
                      <a:pt x="269672" y="37814"/>
                    </a:cubicBezTo>
                    <a:cubicBezTo>
                      <a:pt x="280149" y="37814"/>
                      <a:pt x="288627" y="29337"/>
                      <a:pt x="288627" y="18955"/>
                    </a:cubicBezTo>
                    <a:cubicBezTo>
                      <a:pt x="288627" y="8477"/>
                      <a:pt x="280149" y="0"/>
                      <a:pt x="269672" y="0"/>
                    </a:cubicBezTo>
                    <a:close/>
                    <a:moveTo>
                      <a:pt x="398669" y="491214"/>
                    </a:moveTo>
                    <a:lnTo>
                      <a:pt x="244926" y="371570"/>
                    </a:lnTo>
                    <a:lnTo>
                      <a:pt x="398669" y="251927"/>
                    </a:lnTo>
                    <a:lnTo>
                      <a:pt x="375266" y="221866"/>
                    </a:lnTo>
                    <a:lnTo>
                      <a:pt x="182889" y="371570"/>
                    </a:lnTo>
                    <a:lnTo>
                      <a:pt x="375266" y="521275"/>
                    </a:lnTo>
                    <a:lnTo>
                      <a:pt x="398669" y="491214"/>
                    </a:lnTo>
                    <a:close/>
                    <a:moveTo>
                      <a:pt x="1602886" y="921649"/>
                    </a:moveTo>
                    <a:lnTo>
                      <a:pt x="1410500" y="771944"/>
                    </a:lnTo>
                    <a:lnTo>
                      <a:pt x="1387097" y="802015"/>
                    </a:lnTo>
                    <a:lnTo>
                      <a:pt x="1540850" y="921649"/>
                    </a:lnTo>
                    <a:lnTo>
                      <a:pt x="1387097" y="1041283"/>
                    </a:lnTo>
                    <a:lnTo>
                      <a:pt x="1410500" y="1071353"/>
                    </a:lnTo>
                    <a:lnTo>
                      <a:pt x="1602886" y="921649"/>
                    </a:lnTo>
                    <a:close/>
                    <a:moveTo>
                      <a:pt x="1342454" y="352406"/>
                    </a:moveTo>
                    <a:lnTo>
                      <a:pt x="467258" y="352406"/>
                    </a:lnTo>
                    <a:lnTo>
                      <a:pt x="467258" y="390506"/>
                    </a:lnTo>
                    <a:lnTo>
                      <a:pt x="1342454" y="390506"/>
                    </a:lnTo>
                    <a:lnTo>
                      <a:pt x="1342454" y="352406"/>
                    </a:lnTo>
                    <a:close/>
                    <a:moveTo>
                      <a:pt x="1342454" y="609581"/>
                    </a:moveTo>
                    <a:lnTo>
                      <a:pt x="467258" y="609581"/>
                    </a:lnTo>
                    <a:lnTo>
                      <a:pt x="467258" y="647681"/>
                    </a:lnTo>
                    <a:lnTo>
                      <a:pt x="1342454" y="647681"/>
                    </a:lnTo>
                    <a:lnTo>
                      <a:pt x="1342454" y="609581"/>
                    </a:lnTo>
                    <a:close/>
                    <a:moveTo>
                      <a:pt x="1154792" y="866756"/>
                    </a:moveTo>
                    <a:lnTo>
                      <a:pt x="467258" y="866756"/>
                    </a:lnTo>
                    <a:lnTo>
                      <a:pt x="467258" y="904856"/>
                    </a:lnTo>
                    <a:lnTo>
                      <a:pt x="1154792" y="904856"/>
                    </a:lnTo>
                    <a:lnTo>
                      <a:pt x="1154792" y="866756"/>
                    </a:lnTo>
                    <a:close/>
                    <a:moveTo>
                      <a:pt x="1362380" y="736368"/>
                    </a:moveTo>
                    <a:lnTo>
                      <a:pt x="1327737" y="720490"/>
                    </a:lnTo>
                    <a:lnTo>
                      <a:pt x="1177271" y="1048703"/>
                    </a:lnTo>
                    <a:lnTo>
                      <a:pt x="1211913" y="1064581"/>
                    </a:lnTo>
                    <a:lnTo>
                      <a:pt x="1362380" y="736368"/>
                    </a:lnTo>
                    <a:close/>
                  </a:path>
                </a:pathLst>
              </a:custGeom>
              <a:solidFill>
                <a:srgbClr val="000000"/>
              </a:solidFill>
              <a:ln w="9525" cap="flat">
                <a:noFill/>
                <a:prstDash val="solid"/>
                <a:miter/>
              </a:ln>
            </p:spPr>
            <p:txBody>
              <a:bodyPr rtlCol="0" anchor="ctr"/>
              <a:lstStyle/>
              <a:p>
                <a:endParaRPr lang="de-DE"/>
              </a:p>
            </p:txBody>
          </p:sp>
          <p:sp>
            <p:nvSpPr>
              <p:cNvPr id="57" name="Freihandform: Form 12">
                <a:extLst>
                  <a:ext uri="{FF2B5EF4-FFF2-40B4-BE49-F238E27FC236}">
                    <a16:creationId xmlns:a16="http://schemas.microsoft.com/office/drawing/2014/main" id="{B8F33A41-8787-41B1-923A-B3665DA68705}"/>
                  </a:ext>
                </a:extLst>
              </p:cNvPr>
              <p:cNvSpPr/>
              <p:nvPr/>
            </p:nvSpPr>
            <p:spPr>
              <a:xfrm>
                <a:off x="-72459" y="-596415"/>
                <a:ext cx="1790899" cy="134397"/>
              </a:xfrm>
              <a:custGeom>
                <a:avLst/>
                <a:gdLst>
                  <a:gd name="connsiteX0" fmla="*/ 1343597 w 1790899"/>
                  <a:gd name="connsiteY0" fmla="*/ 0 h 134397"/>
                  <a:gd name="connsiteX1" fmla="*/ 0 w 1790899"/>
                  <a:gd name="connsiteY1" fmla="*/ 0 h 134397"/>
                  <a:gd name="connsiteX2" fmla="*/ 0 w 1790899"/>
                  <a:gd name="connsiteY2" fmla="*/ 134398 h 134397"/>
                  <a:gd name="connsiteX3" fmla="*/ 1343597 w 1790899"/>
                  <a:gd name="connsiteY3" fmla="*/ 134398 h 134397"/>
                  <a:gd name="connsiteX4" fmla="*/ 1790900 w 1790899"/>
                  <a:gd name="connsiteY4" fmla="*/ 134398 h 134397"/>
                  <a:gd name="connsiteX5" fmla="*/ 1790900 w 1790899"/>
                  <a:gd name="connsiteY5" fmla="*/ 0 h 134397"/>
                  <a:gd name="connsiteX6" fmla="*/ 1343597 w 1790899"/>
                  <a:gd name="connsiteY6" fmla="*/ 0 h 134397"/>
                  <a:gd name="connsiteX7" fmla="*/ 117729 w 1790899"/>
                  <a:gd name="connsiteY7" fmla="*/ 85725 h 134397"/>
                  <a:gd name="connsiteX8" fmla="*/ 98774 w 1790899"/>
                  <a:gd name="connsiteY8" fmla="*/ 66866 h 134397"/>
                  <a:gd name="connsiteX9" fmla="*/ 117729 w 1790899"/>
                  <a:gd name="connsiteY9" fmla="*/ 47911 h 134397"/>
                  <a:gd name="connsiteX10" fmla="*/ 136684 w 1790899"/>
                  <a:gd name="connsiteY10" fmla="*/ 66866 h 134397"/>
                  <a:gd name="connsiteX11" fmla="*/ 117729 w 1790899"/>
                  <a:gd name="connsiteY11" fmla="*/ 85725 h 134397"/>
                  <a:gd name="connsiteX12" fmla="*/ 193643 w 1790899"/>
                  <a:gd name="connsiteY12" fmla="*/ 86106 h 134397"/>
                  <a:gd name="connsiteX13" fmla="*/ 174688 w 1790899"/>
                  <a:gd name="connsiteY13" fmla="*/ 67151 h 134397"/>
                  <a:gd name="connsiteX14" fmla="*/ 193643 w 1790899"/>
                  <a:gd name="connsiteY14" fmla="*/ 48197 h 134397"/>
                  <a:gd name="connsiteX15" fmla="*/ 212598 w 1790899"/>
                  <a:gd name="connsiteY15" fmla="*/ 67151 h 134397"/>
                  <a:gd name="connsiteX16" fmla="*/ 193643 w 1790899"/>
                  <a:gd name="connsiteY16" fmla="*/ 86106 h 134397"/>
                  <a:gd name="connsiteX17" fmla="*/ 269843 w 1790899"/>
                  <a:gd name="connsiteY17" fmla="*/ 85725 h 134397"/>
                  <a:gd name="connsiteX18" fmla="*/ 250888 w 1790899"/>
                  <a:gd name="connsiteY18" fmla="*/ 66866 h 134397"/>
                  <a:gd name="connsiteX19" fmla="*/ 269843 w 1790899"/>
                  <a:gd name="connsiteY19" fmla="*/ 47911 h 134397"/>
                  <a:gd name="connsiteX20" fmla="*/ 288798 w 1790899"/>
                  <a:gd name="connsiteY20" fmla="*/ 66866 h 134397"/>
                  <a:gd name="connsiteX21" fmla="*/ 269843 w 1790899"/>
                  <a:gd name="connsiteY21" fmla="*/ 85725 h 13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90899" h="134397">
                    <a:moveTo>
                      <a:pt x="1343597" y="0"/>
                    </a:moveTo>
                    <a:lnTo>
                      <a:pt x="0" y="0"/>
                    </a:lnTo>
                    <a:lnTo>
                      <a:pt x="0" y="134398"/>
                    </a:lnTo>
                    <a:lnTo>
                      <a:pt x="1343597" y="134398"/>
                    </a:lnTo>
                    <a:lnTo>
                      <a:pt x="1790900" y="134398"/>
                    </a:lnTo>
                    <a:lnTo>
                      <a:pt x="1790900" y="0"/>
                    </a:lnTo>
                    <a:lnTo>
                      <a:pt x="1343597" y="0"/>
                    </a:lnTo>
                    <a:close/>
                    <a:moveTo>
                      <a:pt x="117729" y="85725"/>
                    </a:moveTo>
                    <a:cubicBezTo>
                      <a:pt x="107252" y="85725"/>
                      <a:pt x="98774" y="77248"/>
                      <a:pt x="98774" y="66866"/>
                    </a:cubicBezTo>
                    <a:cubicBezTo>
                      <a:pt x="98774" y="56388"/>
                      <a:pt x="107252" y="47911"/>
                      <a:pt x="117729" y="47911"/>
                    </a:cubicBezTo>
                    <a:cubicBezTo>
                      <a:pt x="128206" y="47911"/>
                      <a:pt x="136684" y="56388"/>
                      <a:pt x="136684" y="66866"/>
                    </a:cubicBezTo>
                    <a:cubicBezTo>
                      <a:pt x="136684" y="77248"/>
                      <a:pt x="128206" y="85725"/>
                      <a:pt x="117729" y="85725"/>
                    </a:cubicBezTo>
                    <a:close/>
                    <a:moveTo>
                      <a:pt x="193643" y="86106"/>
                    </a:moveTo>
                    <a:cubicBezTo>
                      <a:pt x="183166" y="86106"/>
                      <a:pt x="174688" y="77629"/>
                      <a:pt x="174688" y="67151"/>
                    </a:cubicBezTo>
                    <a:cubicBezTo>
                      <a:pt x="174688" y="56674"/>
                      <a:pt x="183166" y="48197"/>
                      <a:pt x="193643" y="48197"/>
                    </a:cubicBezTo>
                    <a:cubicBezTo>
                      <a:pt x="204121" y="48197"/>
                      <a:pt x="212598" y="56674"/>
                      <a:pt x="212598" y="67151"/>
                    </a:cubicBezTo>
                    <a:cubicBezTo>
                      <a:pt x="212598" y="77629"/>
                      <a:pt x="204121" y="86106"/>
                      <a:pt x="193643" y="86106"/>
                    </a:cubicBezTo>
                    <a:close/>
                    <a:moveTo>
                      <a:pt x="269843" y="85725"/>
                    </a:moveTo>
                    <a:cubicBezTo>
                      <a:pt x="259366" y="85725"/>
                      <a:pt x="250888" y="77248"/>
                      <a:pt x="250888" y="66866"/>
                    </a:cubicBezTo>
                    <a:cubicBezTo>
                      <a:pt x="250888" y="56388"/>
                      <a:pt x="259366" y="47911"/>
                      <a:pt x="269843" y="47911"/>
                    </a:cubicBezTo>
                    <a:cubicBezTo>
                      <a:pt x="280321" y="47911"/>
                      <a:pt x="288798" y="56388"/>
                      <a:pt x="288798" y="66866"/>
                    </a:cubicBezTo>
                    <a:cubicBezTo>
                      <a:pt x="288798" y="77248"/>
                      <a:pt x="280321" y="85725"/>
                      <a:pt x="269843" y="85725"/>
                    </a:cubicBezTo>
                    <a:close/>
                  </a:path>
                </a:pathLst>
              </a:custGeom>
              <a:solidFill>
                <a:srgbClr val="970A82"/>
              </a:solidFill>
              <a:ln w="9525" cap="flat">
                <a:noFill/>
                <a:prstDash val="solid"/>
                <a:miter/>
              </a:ln>
            </p:spPr>
            <p:txBody>
              <a:bodyPr rtlCol="0" anchor="ctr"/>
              <a:lstStyle/>
              <a:p>
                <a:endParaRPr lang="de-DE"/>
              </a:p>
            </p:txBody>
          </p:sp>
          <p:sp>
            <p:nvSpPr>
              <p:cNvPr id="58" name="Freihandform: Form 17">
                <a:extLst>
                  <a:ext uri="{FF2B5EF4-FFF2-40B4-BE49-F238E27FC236}">
                    <a16:creationId xmlns:a16="http://schemas.microsoft.com/office/drawing/2014/main" id="{69BFE162-A4D5-43BC-8793-1BEFA216D9D9}"/>
                  </a:ext>
                </a:extLst>
              </p:cNvPr>
              <p:cNvSpPr/>
              <p:nvPr/>
            </p:nvSpPr>
            <p:spPr>
              <a:xfrm>
                <a:off x="1271137" y="-596415"/>
                <a:ext cx="447303" cy="134397"/>
              </a:xfrm>
              <a:custGeom>
                <a:avLst/>
                <a:gdLst>
                  <a:gd name="connsiteX0" fmla="*/ 0 w 447303"/>
                  <a:gd name="connsiteY0" fmla="*/ 0 h 134397"/>
                  <a:gd name="connsiteX1" fmla="*/ 447304 w 447303"/>
                  <a:gd name="connsiteY1" fmla="*/ 0 h 134397"/>
                  <a:gd name="connsiteX2" fmla="*/ 447304 w 447303"/>
                  <a:gd name="connsiteY2" fmla="*/ 134398 h 134397"/>
                  <a:gd name="connsiteX3" fmla="*/ 0 w 447303"/>
                  <a:gd name="connsiteY3" fmla="*/ 134398 h 134397"/>
                </a:gdLst>
                <a:ahLst/>
                <a:cxnLst>
                  <a:cxn ang="0">
                    <a:pos x="connsiteX0" y="connsiteY0"/>
                  </a:cxn>
                  <a:cxn ang="0">
                    <a:pos x="connsiteX1" y="connsiteY1"/>
                  </a:cxn>
                  <a:cxn ang="0">
                    <a:pos x="connsiteX2" y="connsiteY2"/>
                  </a:cxn>
                  <a:cxn ang="0">
                    <a:pos x="connsiteX3" y="connsiteY3"/>
                  </a:cxn>
                </a:cxnLst>
                <a:rect l="l" t="t" r="r" b="b"/>
                <a:pathLst>
                  <a:path w="447303" h="134397">
                    <a:moveTo>
                      <a:pt x="0" y="0"/>
                    </a:moveTo>
                    <a:lnTo>
                      <a:pt x="447304" y="0"/>
                    </a:lnTo>
                    <a:lnTo>
                      <a:pt x="447304" y="134398"/>
                    </a:lnTo>
                    <a:lnTo>
                      <a:pt x="0" y="134398"/>
                    </a:lnTo>
                    <a:close/>
                  </a:path>
                </a:pathLst>
              </a:custGeom>
              <a:solidFill>
                <a:srgbClr val="F0AB00"/>
              </a:solidFill>
              <a:ln w="9525" cap="flat">
                <a:noFill/>
                <a:prstDash val="solid"/>
                <a:miter/>
              </a:ln>
            </p:spPr>
            <p:txBody>
              <a:bodyPr rtlCol="0" anchor="ctr"/>
              <a:lstStyle/>
              <a:p>
                <a:endParaRPr lang="de-DE"/>
              </a:p>
            </p:txBody>
          </p:sp>
          <p:sp>
            <p:nvSpPr>
              <p:cNvPr id="59" name="Freihandform: Form 25">
                <a:extLst>
                  <a:ext uri="{FF2B5EF4-FFF2-40B4-BE49-F238E27FC236}">
                    <a16:creationId xmlns:a16="http://schemas.microsoft.com/office/drawing/2014/main" id="{2A38ABB8-A7E0-4A15-8968-AEEAE9B5DF18}"/>
                  </a:ext>
                </a:extLst>
              </p:cNvPr>
              <p:cNvSpPr/>
              <p:nvPr/>
            </p:nvSpPr>
            <p:spPr>
              <a:xfrm>
                <a:off x="823271" y="-596415"/>
                <a:ext cx="447865" cy="134397"/>
              </a:xfrm>
              <a:custGeom>
                <a:avLst/>
                <a:gdLst>
                  <a:gd name="connsiteX0" fmla="*/ 0 w 447865"/>
                  <a:gd name="connsiteY0" fmla="*/ 0 h 134397"/>
                  <a:gd name="connsiteX1" fmla="*/ 447865 w 447865"/>
                  <a:gd name="connsiteY1" fmla="*/ 0 h 134397"/>
                  <a:gd name="connsiteX2" fmla="*/ 447865 w 447865"/>
                  <a:gd name="connsiteY2" fmla="*/ 134398 h 134397"/>
                  <a:gd name="connsiteX3" fmla="*/ 0 w 447865"/>
                  <a:gd name="connsiteY3" fmla="*/ 134398 h 134397"/>
                </a:gdLst>
                <a:ahLst/>
                <a:cxnLst>
                  <a:cxn ang="0">
                    <a:pos x="connsiteX0" y="connsiteY0"/>
                  </a:cxn>
                  <a:cxn ang="0">
                    <a:pos x="connsiteX1" y="connsiteY1"/>
                  </a:cxn>
                  <a:cxn ang="0">
                    <a:pos x="connsiteX2" y="connsiteY2"/>
                  </a:cxn>
                  <a:cxn ang="0">
                    <a:pos x="connsiteX3" y="connsiteY3"/>
                  </a:cxn>
                </a:cxnLst>
                <a:rect l="l" t="t" r="r" b="b"/>
                <a:pathLst>
                  <a:path w="447865" h="134397">
                    <a:moveTo>
                      <a:pt x="0" y="0"/>
                    </a:moveTo>
                    <a:lnTo>
                      <a:pt x="447865" y="0"/>
                    </a:lnTo>
                    <a:lnTo>
                      <a:pt x="447865" y="134398"/>
                    </a:lnTo>
                    <a:lnTo>
                      <a:pt x="0" y="134398"/>
                    </a:lnTo>
                    <a:close/>
                  </a:path>
                </a:pathLst>
              </a:custGeom>
              <a:solidFill>
                <a:srgbClr val="F0AB00">
                  <a:alpha val="70000"/>
                </a:srgbClr>
              </a:solidFill>
              <a:ln w="9525" cap="flat">
                <a:noFill/>
                <a:prstDash val="solid"/>
                <a:miter/>
              </a:ln>
            </p:spPr>
            <p:txBody>
              <a:bodyPr rtlCol="0" anchor="ctr"/>
              <a:lstStyle/>
              <a:p>
                <a:endParaRPr lang="de-DE"/>
              </a:p>
            </p:txBody>
          </p:sp>
          <p:sp>
            <p:nvSpPr>
              <p:cNvPr id="60" name="Freihandform: Form 239">
                <a:extLst>
                  <a:ext uri="{FF2B5EF4-FFF2-40B4-BE49-F238E27FC236}">
                    <a16:creationId xmlns:a16="http://schemas.microsoft.com/office/drawing/2014/main" id="{981EE697-84A2-4D9F-99BC-9B81DEDC289D}"/>
                  </a:ext>
                </a:extLst>
              </p:cNvPr>
              <p:cNvSpPr/>
              <p:nvPr/>
            </p:nvSpPr>
            <p:spPr>
              <a:xfrm>
                <a:off x="375415" y="-596387"/>
                <a:ext cx="447874" cy="134369"/>
              </a:xfrm>
              <a:custGeom>
                <a:avLst/>
                <a:gdLst>
                  <a:gd name="connsiteX0" fmla="*/ 0 w 447874"/>
                  <a:gd name="connsiteY0" fmla="*/ 0 h 134369"/>
                  <a:gd name="connsiteX1" fmla="*/ 447875 w 447874"/>
                  <a:gd name="connsiteY1" fmla="*/ 0 h 134369"/>
                  <a:gd name="connsiteX2" fmla="*/ 447875 w 447874"/>
                  <a:gd name="connsiteY2" fmla="*/ 134369 h 134369"/>
                  <a:gd name="connsiteX3" fmla="*/ 0 w 447874"/>
                  <a:gd name="connsiteY3" fmla="*/ 134369 h 134369"/>
                  <a:gd name="connsiteX4" fmla="*/ 0 w 447874"/>
                  <a:gd name="connsiteY4" fmla="*/ 0 h 134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874" h="134369">
                    <a:moveTo>
                      <a:pt x="0" y="0"/>
                    </a:moveTo>
                    <a:lnTo>
                      <a:pt x="447875" y="0"/>
                    </a:lnTo>
                    <a:lnTo>
                      <a:pt x="447875" y="134369"/>
                    </a:lnTo>
                    <a:lnTo>
                      <a:pt x="0" y="134369"/>
                    </a:lnTo>
                    <a:lnTo>
                      <a:pt x="0" y="0"/>
                    </a:lnTo>
                    <a:close/>
                  </a:path>
                </a:pathLst>
              </a:custGeom>
              <a:solidFill>
                <a:srgbClr val="F0AB00">
                  <a:alpha val="40000"/>
                </a:srgbClr>
              </a:solidFill>
              <a:ln w="9525" cap="flat">
                <a:noFill/>
                <a:prstDash val="solid"/>
                <a:miter/>
              </a:ln>
            </p:spPr>
            <p:txBody>
              <a:bodyPr rtlCol="0" anchor="ctr"/>
              <a:lstStyle/>
              <a:p>
                <a:endParaRPr lang="de-DE"/>
              </a:p>
            </p:txBody>
          </p:sp>
        </p:grpSp>
      </p:grpSp>
      <p:grpSp>
        <p:nvGrpSpPr>
          <p:cNvPr id="40" name="Group 39">
            <a:extLst>
              <a:ext uri="{FF2B5EF4-FFF2-40B4-BE49-F238E27FC236}">
                <a16:creationId xmlns:a16="http://schemas.microsoft.com/office/drawing/2014/main" id="{57F51AF3-02DA-44BA-BCE5-33D250F27B85}"/>
              </a:ext>
            </a:extLst>
          </p:cNvPr>
          <p:cNvGrpSpPr/>
          <p:nvPr/>
        </p:nvGrpSpPr>
        <p:grpSpPr>
          <a:xfrm>
            <a:off x="4334423" y="1615013"/>
            <a:ext cx="4001603" cy="4057850"/>
            <a:chOff x="536587" y="1215523"/>
            <a:chExt cx="4001603" cy="4057850"/>
          </a:xfrm>
        </p:grpSpPr>
        <p:sp>
          <p:nvSpPr>
            <p:cNvPr id="47" name="Rectangle 46">
              <a:extLst>
                <a:ext uri="{FF2B5EF4-FFF2-40B4-BE49-F238E27FC236}">
                  <a16:creationId xmlns:a16="http://schemas.microsoft.com/office/drawing/2014/main" id="{843F3FBC-932D-44F9-9779-A93A798BC827}"/>
                </a:ext>
              </a:extLst>
            </p:cNvPr>
            <p:cNvSpPr/>
            <p:nvPr/>
          </p:nvSpPr>
          <p:spPr>
            <a:xfrm>
              <a:off x="617755" y="2041719"/>
              <a:ext cx="2729643" cy="3231654"/>
            </a:xfrm>
            <a:prstGeom prst="rect">
              <a:avLst/>
            </a:prstGeom>
          </p:spPr>
          <p:txBody>
            <a:bodyPr wrap="square">
              <a:spAutoFit/>
            </a:bodyPr>
            <a:lstStyle/>
            <a:p>
              <a:pPr marL="358775" lvl="2" indent="-179388" defTabSz="1088558">
                <a:spcBef>
                  <a:spcPts val="300"/>
                </a:spcBef>
                <a:spcAft>
                  <a:spcPts val="600"/>
                </a:spcAft>
                <a:buClr>
                  <a:srgbClr val="000000"/>
                </a:buClr>
                <a:buSzPct val="100000"/>
                <a:buFont typeface="Wingdings" pitchFamily="2" charset="2"/>
                <a:buChar char="§"/>
                <a:tabLst>
                  <a:tab pos="228600" algn="l"/>
                  <a:tab pos="914400" algn="l"/>
                </a:tabLst>
              </a:pPr>
              <a:r>
                <a:rPr lang="en-US" sz="1400" dirty="0">
                  <a:latin typeface="+mn-lt"/>
                  <a:cs typeface="72" panose="020B0503030000000003" pitchFamily="34" charset="0"/>
                </a:rPr>
                <a:t>Open Connectors</a:t>
              </a:r>
            </a:p>
            <a:p>
              <a:pPr marL="358775" lvl="2" indent="-179388" defTabSz="1088558">
                <a:spcBef>
                  <a:spcPts val="300"/>
                </a:spcBef>
                <a:spcAft>
                  <a:spcPts val="600"/>
                </a:spcAft>
                <a:buClr>
                  <a:srgbClr val="000000"/>
                </a:buClr>
                <a:buSzPct val="100000"/>
                <a:buFont typeface="Wingdings" pitchFamily="2" charset="2"/>
                <a:buChar char="§"/>
                <a:tabLst>
                  <a:tab pos="228600" algn="l"/>
                  <a:tab pos="914400" algn="l"/>
                </a:tabLst>
              </a:pPr>
              <a:r>
                <a:rPr lang="en-US" sz="1400" dirty="0">
                  <a:latin typeface="+mn-lt"/>
                  <a:cs typeface="72" panose="020B0503030000000003" pitchFamily="34" charset="0"/>
                  <a:sym typeface="Wingdings" panose="05000000000000000000" pitchFamily="2" charset="2"/>
                </a:rPr>
                <a:t>SuccessFactors</a:t>
              </a:r>
            </a:p>
            <a:p>
              <a:pPr marL="358775" lvl="2" indent="-179388" defTabSz="1088558">
                <a:spcBef>
                  <a:spcPts val="300"/>
                </a:spcBef>
                <a:spcAft>
                  <a:spcPts val="600"/>
                </a:spcAft>
                <a:buClr>
                  <a:srgbClr val="000000"/>
                </a:buClr>
                <a:buSzPct val="100000"/>
                <a:buFont typeface="Wingdings" pitchFamily="2" charset="2"/>
                <a:buChar char="§"/>
                <a:tabLst>
                  <a:tab pos="228600" algn="l"/>
                  <a:tab pos="914400" algn="l"/>
                </a:tabLst>
              </a:pPr>
              <a:r>
                <a:rPr lang="en-US" sz="1400" dirty="0">
                  <a:latin typeface="+mn-lt"/>
                  <a:cs typeface="72" panose="020B0503030000000003" pitchFamily="34" charset="0"/>
                  <a:sym typeface="Wingdings" panose="05000000000000000000" pitchFamily="2" charset="2"/>
                </a:rPr>
                <a:t>Ariba</a:t>
              </a:r>
            </a:p>
            <a:p>
              <a:pPr marL="358775" lvl="2" indent="-179388" defTabSz="1088558">
                <a:spcBef>
                  <a:spcPts val="300"/>
                </a:spcBef>
                <a:spcAft>
                  <a:spcPts val="600"/>
                </a:spcAft>
                <a:buClr>
                  <a:srgbClr val="000000"/>
                </a:buClr>
                <a:buSzPct val="100000"/>
                <a:buFont typeface="Wingdings" pitchFamily="2" charset="2"/>
                <a:buChar char="§"/>
                <a:tabLst>
                  <a:tab pos="228600" algn="l"/>
                  <a:tab pos="914400" algn="l"/>
                </a:tabLst>
              </a:pPr>
              <a:r>
                <a:rPr lang="en-US" sz="1400" dirty="0">
                  <a:latin typeface="+mn-lt"/>
                  <a:cs typeface="72" panose="020B0503030000000003" pitchFamily="34" charset="0"/>
                  <a:sym typeface="Wingdings" panose="05000000000000000000" pitchFamily="2" charset="2"/>
                </a:rPr>
                <a:t>Facebook</a:t>
              </a:r>
            </a:p>
            <a:p>
              <a:pPr marL="358775" lvl="2" indent="-179388" defTabSz="1088558">
                <a:spcBef>
                  <a:spcPts val="300"/>
                </a:spcBef>
                <a:spcAft>
                  <a:spcPts val="600"/>
                </a:spcAft>
                <a:buClr>
                  <a:srgbClr val="000000"/>
                </a:buClr>
                <a:buSzPct val="100000"/>
                <a:buFont typeface="Wingdings" pitchFamily="2" charset="2"/>
                <a:buChar char="§"/>
                <a:tabLst>
                  <a:tab pos="228600" algn="l"/>
                  <a:tab pos="914400" algn="l"/>
                </a:tabLst>
              </a:pPr>
              <a:r>
                <a:rPr lang="en-US" sz="1400" dirty="0">
                  <a:latin typeface="+mn-lt"/>
                  <a:cs typeface="72" panose="020B0503030000000003" pitchFamily="34" charset="0"/>
                  <a:sym typeface="Wingdings" panose="05000000000000000000" pitchFamily="2" charset="2"/>
                </a:rPr>
                <a:t>Twitter</a:t>
              </a:r>
            </a:p>
            <a:p>
              <a:pPr marL="358775" lvl="2" indent="-179388" defTabSz="1088558">
                <a:spcBef>
                  <a:spcPts val="300"/>
                </a:spcBef>
                <a:spcAft>
                  <a:spcPts val="600"/>
                </a:spcAft>
                <a:buClr>
                  <a:srgbClr val="000000"/>
                </a:buClr>
                <a:buSzPct val="100000"/>
                <a:buFont typeface="Wingdings" pitchFamily="2" charset="2"/>
                <a:buChar char="§"/>
                <a:tabLst>
                  <a:tab pos="228600" algn="l"/>
                  <a:tab pos="914400" algn="l"/>
                </a:tabLst>
              </a:pPr>
              <a:r>
                <a:rPr lang="en-US" sz="1400" dirty="0" err="1">
                  <a:latin typeface="+mn-lt"/>
                  <a:cs typeface="72" panose="020B0503030000000003" pitchFamily="34" charset="0"/>
                  <a:sym typeface="Wingdings" panose="05000000000000000000" pitchFamily="2" charset="2"/>
                </a:rPr>
                <a:t>Elster</a:t>
              </a:r>
              <a:r>
                <a:rPr lang="en-US" sz="1400" dirty="0">
                  <a:latin typeface="+mn-lt"/>
                  <a:cs typeface="72" panose="020B0503030000000003" pitchFamily="34" charset="0"/>
                  <a:sym typeface="Wingdings" panose="05000000000000000000" pitchFamily="2" charset="2"/>
                </a:rPr>
                <a:t>*</a:t>
              </a:r>
            </a:p>
            <a:p>
              <a:pPr marL="358775" lvl="2" indent="-179388" defTabSz="1088558">
                <a:spcBef>
                  <a:spcPts val="300"/>
                </a:spcBef>
                <a:spcAft>
                  <a:spcPts val="600"/>
                </a:spcAft>
                <a:buClr>
                  <a:srgbClr val="000000"/>
                </a:buClr>
                <a:buSzPct val="100000"/>
                <a:buFont typeface="Wingdings" pitchFamily="2" charset="2"/>
                <a:buChar char="§"/>
                <a:tabLst>
                  <a:tab pos="228600" algn="l"/>
                  <a:tab pos="914400" algn="l"/>
                </a:tabLst>
              </a:pPr>
              <a:r>
                <a:rPr lang="en-US" sz="1400" dirty="0">
                  <a:latin typeface="+mn-lt"/>
                  <a:cs typeface="72" panose="020B0503030000000003" pitchFamily="34" charset="0"/>
                  <a:sym typeface="Wingdings" panose="05000000000000000000" pitchFamily="2" charset="2"/>
                </a:rPr>
                <a:t>OEM:</a:t>
              </a:r>
            </a:p>
            <a:p>
              <a:pPr marL="504000" lvl="3" indent="-179388" defTabSz="1088558">
                <a:buClr>
                  <a:srgbClr val="000000"/>
                </a:buClr>
                <a:buSzPct val="100000"/>
                <a:buFont typeface="Arial" panose="020B0604020202020204" pitchFamily="34" charset="0"/>
                <a:buChar char="–"/>
              </a:pPr>
              <a:r>
                <a:rPr lang="en-US" dirty="0">
                  <a:solidFill>
                    <a:srgbClr val="000000"/>
                  </a:solidFill>
                  <a:sym typeface="Wingdings" panose="05000000000000000000" pitchFamily="2" charset="2"/>
                </a:rPr>
                <a:t>Salesforce</a:t>
              </a:r>
            </a:p>
            <a:p>
              <a:pPr marL="504000" lvl="3" indent="-179388" defTabSz="1088558">
                <a:buClr>
                  <a:srgbClr val="000000"/>
                </a:buClr>
                <a:buSzPct val="100000"/>
                <a:buFont typeface="Arial" panose="020B0604020202020204" pitchFamily="34" charset="0"/>
                <a:buChar char="–"/>
              </a:pPr>
              <a:r>
                <a:rPr lang="en-US" dirty="0">
                  <a:solidFill>
                    <a:srgbClr val="000000"/>
                  </a:solidFill>
                  <a:sym typeface="Wingdings" panose="05000000000000000000" pitchFamily="2" charset="2"/>
                </a:rPr>
                <a:t>Microsoft Dynamics CRM</a:t>
              </a:r>
            </a:p>
            <a:p>
              <a:pPr marL="504000" lvl="3" indent="-179388" defTabSz="1088558">
                <a:buClr>
                  <a:srgbClr val="000000"/>
                </a:buClr>
                <a:buSzPct val="100000"/>
                <a:buFont typeface="Arial" panose="020B0604020202020204" pitchFamily="34" charset="0"/>
                <a:buChar char="–"/>
              </a:pPr>
              <a:r>
                <a:rPr lang="en-US" dirty="0">
                  <a:solidFill>
                    <a:srgbClr val="000000"/>
                  </a:solidFill>
                  <a:sym typeface="Wingdings" panose="05000000000000000000" pitchFamily="2" charset="2"/>
                </a:rPr>
                <a:t>Amazon Web Services</a:t>
              </a:r>
            </a:p>
            <a:p>
              <a:pPr marL="504000" lvl="3" indent="-179388" defTabSz="1088558">
                <a:buClr>
                  <a:srgbClr val="000000"/>
                </a:buClr>
                <a:buSzPct val="100000"/>
                <a:buFont typeface="Arial" panose="020B0604020202020204" pitchFamily="34" charset="0"/>
                <a:buChar char="–"/>
              </a:pPr>
              <a:r>
                <a:rPr lang="en-US" dirty="0">
                  <a:solidFill>
                    <a:srgbClr val="000000"/>
                  </a:solidFill>
                  <a:sym typeface="Wingdings" panose="05000000000000000000" pitchFamily="2" charset="2"/>
                </a:rPr>
                <a:t>SugarCRM</a:t>
              </a:r>
            </a:p>
          </p:txBody>
        </p:sp>
        <p:sp>
          <p:nvSpPr>
            <p:cNvPr id="51" name="Rectangle 50">
              <a:extLst>
                <a:ext uri="{FF2B5EF4-FFF2-40B4-BE49-F238E27FC236}">
                  <a16:creationId xmlns:a16="http://schemas.microsoft.com/office/drawing/2014/main" id="{4D5E267B-7729-47F3-977D-B3C87895E862}"/>
                </a:ext>
              </a:extLst>
            </p:cNvPr>
            <p:cNvSpPr/>
            <p:nvPr/>
          </p:nvSpPr>
          <p:spPr>
            <a:xfrm>
              <a:off x="1187080" y="1215523"/>
              <a:ext cx="3351110" cy="923330"/>
            </a:xfrm>
            <a:prstGeom prst="rect">
              <a:avLst/>
            </a:prstGeom>
          </p:spPr>
          <p:txBody>
            <a:bodyPr wrap="square">
              <a:spAutoFit/>
            </a:bodyPr>
            <a:lstStyle/>
            <a:p>
              <a:pPr marL="179387" lvl="2">
                <a:buNone/>
              </a:pPr>
              <a:r>
                <a:rPr lang="en-US" sz="1800" b="1" dirty="0">
                  <a:solidFill>
                    <a:schemeClr val="accent1"/>
                  </a:solidFill>
                  <a:cs typeface="72" panose="020B0503030000000003" pitchFamily="34" charset="0"/>
                </a:rPr>
                <a:t>App based </a:t>
              </a:r>
              <a:br>
                <a:rPr lang="en-US" sz="1800" b="1" dirty="0">
                  <a:solidFill>
                    <a:schemeClr val="accent1"/>
                  </a:solidFill>
                  <a:cs typeface="72" panose="020B0503030000000003" pitchFamily="34" charset="0"/>
                </a:rPr>
              </a:br>
              <a:r>
                <a:rPr lang="en-US" sz="1800" b="1" dirty="0">
                  <a:solidFill>
                    <a:schemeClr val="accent1"/>
                  </a:solidFill>
                  <a:cs typeface="72" panose="020B0503030000000003" pitchFamily="34" charset="0"/>
                </a:rPr>
                <a:t>adapters</a:t>
              </a:r>
            </a:p>
            <a:p>
              <a:pPr marL="179387" lvl="2" indent="0">
                <a:buNone/>
              </a:pPr>
              <a:endParaRPr lang="en-US" sz="1800" b="1" dirty="0">
                <a:solidFill>
                  <a:schemeClr val="accent3"/>
                </a:solidFill>
                <a:latin typeface="+mn-lt"/>
                <a:cs typeface="72" panose="020B0503030000000003" pitchFamily="34" charset="0"/>
                <a:sym typeface="72" panose="020B0503030000000003" pitchFamily="34" charset="0"/>
              </a:endParaRPr>
            </a:p>
          </p:txBody>
        </p:sp>
        <p:cxnSp>
          <p:nvCxnSpPr>
            <p:cNvPr id="54" name="Gerade Verbindung 6">
              <a:extLst>
                <a:ext uri="{FF2B5EF4-FFF2-40B4-BE49-F238E27FC236}">
                  <a16:creationId xmlns:a16="http://schemas.microsoft.com/office/drawing/2014/main" id="{3F02AD32-EC6B-4FD0-9F3A-084C24C74908}"/>
                </a:ext>
              </a:extLst>
            </p:cNvPr>
            <p:cNvCxnSpPr>
              <a:cxnSpLocks/>
            </p:cNvCxnSpPr>
            <p:nvPr/>
          </p:nvCxnSpPr>
          <p:spPr>
            <a:xfrm>
              <a:off x="536587" y="1941349"/>
              <a:ext cx="3240000" cy="0"/>
            </a:xfrm>
            <a:prstGeom prst="line">
              <a:avLst/>
            </a:prstGeom>
            <a:ln w="38100" cmpd="sng">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B6B12134-9AAE-48CD-8CAB-6FC7FD53D98C}"/>
              </a:ext>
            </a:extLst>
          </p:cNvPr>
          <p:cNvGrpSpPr/>
          <p:nvPr/>
        </p:nvGrpSpPr>
        <p:grpSpPr>
          <a:xfrm>
            <a:off x="8094104" y="1615013"/>
            <a:ext cx="4001603" cy="4096322"/>
            <a:chOff x="536587" y="1215523"/>
            <a:chExt cx="4001603" cy="4096322"/>
          </a:xfrm>
        </p:grpSpPr>
        <p:sp>
          <p:nvSpPr>
            <p:cNvPr id="69" name="Rectangle 68">
              <a:extLst>
                <a:ext uri="{FF2B5EF4-FFF2-40B4-BE49-F238E27FC236}">
                  <a16:creationId xmlns:a16="http://schemas.microsoft.com/office/drawing/2014/main" id="{7DC283BC-012E-4804-83DA-3D942FFEBD2A}"/>
                </a:ext>
              </a:extLst>
            </p:cNvPr>
            <p:cNvSpPr/>
            <p:nvPr/>
          </p:nvSpPr>
          <p:spPr>
            <a:xfrm>
              <a:off x="617755" y="2041719"/>
              <a:ext cx="3240000" cy="3270126"/>
            </a:xfrm>
            <a:prstGeom prst="rect">
              <a:avLst/>
            </a:prstGeom>
          </p:spPr>
          <p:txBody>
            <a:bodyPr wrap="square">
              <a:spAutoFit/>
            </a:bodyPr>
            <a:lstStyle/>
            <a:p>
              <a:pPr marL="358775" lvl="2" indent="-179388" defTabSz="1088558">
                <a:spcBef>
                  <a:spcPts val="300"/>
                </a:spcBef>
                <a:spcAft>
                  <a:spcPts val="600"/>
                </a:spcAft>
                <a:buClr>
                  <a:srgbClr val="000000"/>
                </a:buClr>
                <a:buSzPct val="100000"/>
                <a:buFont typeface="Wingdings" pitchFamily="2" charset="2"/>
                <a:buChar char="§"/>
                <a:tabLst>
                  <a:tab pos="228600" algn="l"/>
                  <a:tab pos="914400" algn="l"/>
                </a:tabLst>
              </a:pPr>
              <a:r>
                <a:rPr lang="en-US" sz="1400" dirty="0">
                  <a:latin typeface="+mn-lt"/>
                  <a:cs typeface="72" panose="020B0503030000000003" pitchFamily="34" charset="0"/>
                </a:rPr>
                <a:t>Framework to create new adapters</a:t>
              </a:r>
            </a:p>
            <a:p>
              <a:pPr marL="358775" lvl="2" indent="-179388" defTabSz="1088558">
                <a:spcBef>
                  <a:spcPts val="300"/>
                </a:spcBef>
                <a:spcAft>
                  <a:spcPts val="600"/>
                </a:spcAft>
                <a:buClr>
                  <a:srgbClr val="000000"/>
                </a:buClr>
                <a:buSzPct val="100000"/>
                <a:buFont typeface="Wingdings" pitchFamily="2" charset="2"/>
                <a:buChar char="§"/>
                <a:tabLst>
                  <a:tab pos="228600" algn="l"/>
                  <a:tab pos="914400" algn="l"/>
                </a:tabLst>
              </a:pPr>
              <a:r>
                <a:rPr lang="en-US" sz="1400" dirty="0">
                  <a:latin typeface="+mn-lt"/>
                  <a:cs typeface="72" panose="020B0503030000000003" pitchFamily="34" charset="0"/>
                </a:rPr>
                <a:t>Certification available</a:t>
              </a:r>
            </a:p>
            <a:p>
              <a:pPr lvl="0">
                <a:buClr>
                  <a:srgbClr val="0070C0"/>
                </a:buClr>
              </a:pPr>
              <a:endParaRPr lang="en-US" sz="1800" dirty="0">
                <a:solidFill>
                  <a:srgbClr val="000000"/>
                </a:solidFill>
              </a:endParaRPr>
            </a:p>
            <a:p>
              <a:pPr marL="285750" lvl="0" indent="-285750">
                <a:buClr>
                  <a:srgbClr val="0070C0"/>
                </a:buClr>
                <a:buFont typeface="Wingdings" panose="05000000000000000000" pitchFamily="2" charset="2"/>
                <a:buChar char="è"/>
              </a:pPr>
              <a:endParaRPr lang="en-US" sz="1800" dirty="0">
                <a:solidFill>
                  <a:srgbClr val="000000"/>
                </a:solidFill>
              </a:endParaRPr>
            </a:p>
            <a:p>
              <a:pPr marL="285750" lvl="0" indent="-285750">
                <a:buClr>
                  <a:srgbClr val="0070C0"/>
                </a:buClr>
                <a:buFont typeface="Wingdings" panose="05000000000000000000" pitchFamily="2" charset="2"/>
                <a:buChar char="è"/>
              </a:pPr>
              <a:endParaRPr lang="en-US" sz="1800" dirty="0">
                <a:solidFill>
                  <a:srgbClr val="000000"/>
                </a:solidFill>
              </a:endParaRPr>
            </a:p>
            <a:p>
              <a:pPr marL="285750" lvl="0" indent="-285750">
                <a:buClr>
                  <a:srgbClr val="0070C0"/>
                </a:buClr>
                <a:buFont typeface="Wingdings" panose="05000000000000000000" pitchFamily="2" charset="2"/>
                <a:buChar char="è"/>
              </a:pPr>
              <a:endParaRPr lang="en-US" sz="1800" dirty="0">
                <a:solidFill>
                  <a:srgbClr val="000000"/>
                </a:solidFill>
              </a:endParaRPr>
            </a:p>
            <a:p>
              <a:pPr marL="285750" lvl="0" indent="-285750">
                <a:buClr>
                  <a:srgbClr val="0070C0"/>
                </a:buClr>
                <a:buFont typeface="Wingdings" panose="05000000000000000000" pitchFamily="2" charset="2"/>
                <a:buChar char="è"/>
              </a:pPr>
              <a:endParaRPr lang="en-US" sz="1800" dirty="0">
                <a:solidFill>
                  <a:srgbClr val="000000"/>
                </a:solidFill>
              </a:endParaRPr>
            </a:p>
            <a:p>
              <a:pPr marL="285750" indent="-285750">
                <a:buClr>
                  <a:schemeClr val="accent3"/>
                </a:buClr>
                <a:buFont typeface="Wingdings" panose="05000000000000000000" pitchFamily="2" charset="2"/>
                <a:buChar char="è"/>
              </a:pPr>
              <a:r>
                <a:rPr lang="en-US" sz="1400" dirty="0">
                  <a:solidFill>
                    <a:srgbClr val="000000"/>
                  </a:solidFill>
                </a:rPr>
                <a:t>Full list of adapters by SAP </a:t>
              </a:r>
              <a:br>
                <a:rPr lang="en-US" sz="1400" dirty="0">
                  <a:solidFill>
                    <a:srgbClr val="000000"/>
                  </a:solidFill>
                </a:rPr>
              </a:br>
              <a:r>
                <a:rPr lang="en-US" sz="1400" dirty="0">
                  <a:solidFill>
                    <a:srgbClr val="000000"/>
                  </a:solidFill>
                </a:rPr>
                <a:t>in </a:t>
              </a:r>
              <a:r>
                <a:rPr lang="en-US" sz="1400" dirty="0">
                  <a:hlinkClick r:id="rId3"/>
                </a:rPr>
                <a:t>SAP Help Portal</a:t>
              </a:r>
              <a:endParaRPr lang="en-US" sz="1400" dirty="0"/>
            </a:p>
            <a:p>
              <a:pPr marL="285750" indent="-285750">
                <a:buClr>
                  <a:schemeClr val="accent3"/>
                </a:buClr>
                <a:buFont typeface="Wingdings" panose="05000000000000000000" pitchFamily="2" charset="2"/>
                <a:buChar char="è"/>
              </a:pPr>
              <a:r>
                <a:rPr lang="en-US" sz="1400" dirty="0">
                  <a:solidFill>
                    <a:srgbClr val="000000"/>
                  </a:solidFill>
                  <a:sym typeface="Wingdings" panose="05000000000000000000" pitchFamily="2" charset="2"/>
                </a:rPr>
                <a:t>M</a:t>
              </a:r>
              <a:r>
                <a:rPr lang="en-US" sz="1400" dirty="0">
                  <a:solidFill>
                    <a:srgbClr val="000000"/>
                  </a:solidFill>
                </a:rPr>
                <a:t>ore info on adapter certification process for partners </a:t>
              </a:r>
              <a:r>
                <a:rPr lang="en-US" sz="1400" dirty="0">
                  <a:hlinkClick r:id="rId4"/>
                </a:rPr>
                <a:t>here</a:t>
              </a:r>
              <a:endParaRPr lang="en-US" sz="1400" dirty="0"/>
            </a:p>
          </p:txBody>
        </p:sp>
        <p:sp>
          <p:nvSpPr>
            <p:cNvPr id="70" name="Rectangle 69">
              <a:extLst>
                <a:ext uri="{FF2B5EF4-FFF2-40B4-BE49-F238E27FC236}">
                  <a16:creationId xmlns:a16="http://schemas.microsoft.com/office/drawing/2014/main" id="{070D6C97-42E8-41FB-BE60-FB4CA895CC92}"/>
                </a:ext>
              </a:extLst>
            </p:cNvPr>
            <p:cNvSpPr/>
            <p:nvPr/>
          </p:nvSpPr>
          <p:spPr>
            <a:xfrm>
              <a:off x="1187080" y="1215523"/>
              <a:ext cx="3351110" cy="369332"/>
            </a:xfrm>
            <a:prstGeom prst="rect">
              <a:avLst/>
            </a:prstGeom>
          </p:spPr>
          <p:txBody>
            <a:bodyPr wrap="square">
              <a:spAutoFit/>
            </a:bodyPr>
            <a:lstStyle/>
            <a:p>
              <a:pPr marL="179387" lvl="2" indent="0">
                <a:buNone/>
              </a:pPr>
              <a:endParaRPr lang="en-US" sz="1800" b="1" dirty="0">
                <a:solidFill>
                  <a:schemeClr val="accent3"/>
                </a:solidFill>
                <a:latin typeface="+mn-lt"/>
                <a:cs typeface="72" panose="020B0503030000000003" pitchFamily="34" charset="0"/>
                <a:sym typeface="72" panose="020B0503030000000003" pitchFamily="34" charset="0"/>
              </a:endParaRPr>
            </a:p>
          </p:txBody>
        </p:sp>
        <p:cxnSp>
          <p:nvCxnSpPr>
            <p:cNvPr id="71" name="Gerade Verbindung 6">
              <a:extLst>
                <a:ext uri="{FF2B5EF4-FFF2-40B4-BE49-F238E27FC236}">
                  <a16:creationId xmlns:a16="http://schemas.microsoft.com/office/drawing/2014/main" id="{9EA78E40-4043-40CD-89F9-226F99448DD3}"/>
                </a:ext>
              </a:extLst>
            </p:cNvPr>
            <p:cNvCxnSpPr>
              <a:cxnSpLocks/>
            </p:cNvCxnSpPr>
            <p:nvPr/>
          </p:nvCxnSpPr>
          <p:spPr>
            <a:xfrm>
              <a:off x="536587" y="1941349"/>
              <a:ext cx="3240000" cy="0"/>
            </a:xfrm>
            <a:prstGeom prst="line">
              <a:avLst/>
            </a:prstGeom>
            <a:ln w="38100" cmpd="sng">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2" name="Gruppieren 310">
            <a:extLst>
              <a:ext uri="{FF2B5EF4-FFF2-40B4-BE49-F238E27FC236}">
                <a16:creationId xmlns:a16="http://schemas.microsoft.com/office/drawing/2014/main" id="{3E1AD1DB-8706-4EF2-B674-ECB0D427F5CB}"/>
              </a:ext>
            </a:extLst>
          </p:cNvPr>
          <p:cNvGrpSpPr/>
          <p:nvPr/>
        </p:nvGrpSpPr>
        <p:grpSpPr>
          <a:xfrm>
            <a:off x="8175272" y="1639997"/>
            <a:ext cx="652875" cy="650472"/>
            <a:chOff x="5150981" y="940456"/>
            <a:chExt cx="1545094" cy="1538610"/>
          </a:xfrm>
        </p:grpSpPr>
        <p:sp>
          <p:nvSpPr>
            <p:cNvPr id="83" name="Freihandform: Form 26">
              <a:extLst>
                <a:ext uri="{FF2B5EF4-FFF2-40B4-BE49-F238E27FC236}">
                  <a16:creationId xmlns:a16="http://schemas.microsoft.com/office/drawing/2014/main" id="{609B70B5-8BBC-4639-BBFC-2C09B82C1DFD}"/>
                </a:ext>
              </a:extLst>
            </p:cNvPr>
            <p:cNvSpPr/>
            <p:nvPr/>
          </p:nvSpPr>
          <p:spPr>
            <a:xfrm rot="16200000">
              <a:off x="5522930" y="1480668"/>
              <a:ext cx="410208" cy="1107793"/>
            </a:xfrm>
            <a:custGeom>
              <a:avLst/>
              <a:gdLst>
                <a:gd name="connsiteX0" fmla="*/ 0 w 457200"/>
                <a:gd name="connsiteY0" fmla="*/ 0 h 1295400"/>
                <a:gd name="connsiteX1" fmla="*/ 457200 w 457200"/>
                <a:gd name="connsiteY1" fmla="*/ 0 h 1295400"/>
                <a:gd name="connsiteX2" fmla="*/ 457200 w 457200"/>
                <a:gd name="connsiteY2" fmla="*/ 1295400 h 1295400"/>
                <a:gd name="connsiteX3" fmla="*/ 0 w 457200"/>
                <a:gd name="connsiteY3" fmla="*/ 1295400 h 1295400"/>
              </a:gdLst>
              <a:ahLst/>
              <a:cxnLst>
                <a:cxn ang="0">
                  <a:pos x="connsiteX0" y="connsiteY0"/>
                </a:cxn>
                <a:cxn ang="0">
                  <a:pos x="connsiteX1" y="connsiteY1"/>
                </a:cxn>
                <a:cxn ang="0">
                  <a:pos x="connsiteX2" y="connsiteY2"/>
                </a:cxn>
                <a:cxn ang="0">
                  <a:pos x="connsiteX3" y="connsiteY3"/>
                </a:cxn>
              </a:cxnLst>
              <a:rect l="l" t="t" r="r" b="b"/>
              <a:pathLst>
                <a:path w="457200" h="1295400">
                  <a:moveTo>
                    <a:pt x="0" y="0"/>
                  </a:moveTo>
                  <a:lnTo>
                    <a:pt x="457200" y="0"/>
                  </a:lnTo>
                  <a:lnTo>
                    <a:pt x="457200" y="1295400"/>
                  </a:lnTo>
                  <a:lnTo>
                    <a:pt x="0" y="1295400"/>
                  </a:lnTo>
                  <a:close/>
                </a:path>
              </a:pathLst>
            </a:custGeom>
            <a:solidFill>
              <a:srgbClr val="970A82"/>
            </a:solidFill>
            <a:ln w="9525" cap="flat">
              <a:noFill/>
              <a:prstDash val="solid"/>
              <a:miter/>
            </a:ln>
          </p:spPr>
          <p:txBody>
            <a:bodyPr rtlCol="0" anchor="ctr"/>
            <a:lstStyle/>
            <a:p>
              <a:endParaRPr lang="de-DE"/>
            </a:p>
          </p:txBody>
        </p:sp>
        <p:sp>
          <p:nvSpPr>
            <p:cNvPr id="84" name="Freihandform: Form 27">
              <a:extLst>
                <a:ext uri="{FF2B5EF4-FFF2-40B4-BE49-F238E27FC236}">
                  <a16:creationId xmlns:a16="http://schemas.microsoft.com/office/drawing/2014/main" id="{CB5C906F-0E4B-46C5-B53D-E4FB7BED0633}"/>
                </a:ext>
              </a:extLst>
            </p:cNvPr>
            <p:cNvSpPr/>
            <p:nvPr/>
          </p:nvSpPr>
          <p:spPr>
            <a:xfrm rot="16200000">
              <a:off x="5384456" y="1896090"/>
              <a:ext cx="410208" cy="276948"/>
            </a:xfrm>
            <a:custGeom>
              <a:avLst/>
              <a:gdLst>
                <a:gd name="connsiteX0" fmla="*/ 0 w 457200"/>
                <a:gd name="connsiteY0" fmla="*/ 0 h 323850"/>
                <a:gd name="connsiteX1" fmla="*/ 457200 w 457200"/>
                <a:gd name="connsiteY1" fmla="*/ 0 h 323850"/>
                <a:gd name="connsiteX2" fmla="*/ 457200 w 457200"/>
                <a:gd name="connsiteY2" fmla="*/ 323850 h 323850"/>
                <a:gd name="connsiteX3" fmla="*/ 0 w 457200"/>
                <a:gd name="connsiteY3" fmla="*/ 323850 h 323850"/>
              </a:gdLst>
              <a:ahLst/>
              <a:cxnLst>
                <a:cxn ang="0">
                  <a:pos x="connsiteX0" y="connsiteY0"/>
                </a:cxn>
                <a:cxn ang="0">
                  <a:pos x="connsiteX1" y="connsiteY1"/>
                </a:cxn>
                <a:cxn ang="0">
                  <a:pos x="connsiteX2" y="connsiteY2"/>
                </a:cxn>
                <a:cxn ang="0">
                  <a:pos x="connsiteX3" y="connsiteY3"/>
                </a:cxn>
              </a:cxnLst>
              <a:rect l="l" t="t" r="r" b="b"/>
              <a:pathLst>
                <a:path w="457200" h="323850">
                  <a:moveTo>
                    <a:pt x="0" y="0"/>
                  </a:moveTo>
                  <a:lnTo>
                    <a:pt x="457200" y="0"/>
                  </a:lnTo>
                  <a:lnTo>
                    <a:pt x="457200" y="323850"/>
                  </a:lnTo>
                  <a:lnTo>
                    <a:pt x="0" y="323850"/>
                  </a:lnTo>
                  <a:close/>
                </a:path>
              </a:pathLst>
            </a:custGeom>
            <a:solidFill>
              <a:srgbClr val="F0AB00">
                <a:alpha val="40000"/>
              </a:srgbClr>
            </a:solidFill>
            <a:ln w="9525" cap="flat">
              <a:noFill/>
              <a:prstDash val="solid"/>
              <a:miter/>
            </a:ln>
          </p:spPr>
          <p:txBody>
            <a:bodyPr rtlCol="0" anchor="ctr"/>
            <a:lstStyle/>
            <a:p>
              <a:endParaRPr lang="de-DE"/>
            </a:p>
          </p:txBody>
        </p:sp>
        <p:sp>
          <p:nvSpPr>
            <p:cNvPr id="85" name="Freihandform: Form 28">
              <a:extLst>
                <a:ext uri="{FF2B5EF4-FFF2-40B4-BE49-F238E27FC236}">
                  <a16:creationId xmlns:a16="http://schemas.microsoft.com/office/drawing/2014/main" id="{792A01B5-FB28-4E71-B5C3-E05182E22D21}"/>
                </a:ext>
              </a:extLst>
            </p:cNvPr>
            <p:cNvSpPr/>
            <p:nvPr/>
          </p:nvSpPr>
          <p:spPr>
            <a:xfrm rot="16200000">
              <a:off x="5661405" y="1896090"/>
              <a:ext cx="410208" cy="276948"/>
            </a:xfrm>
            <a:custGeom>
              <a:avLst/>
              <a:gdLst>
                <a:gd name="connsiteX0" fmla="*/ 0 w 457200"/>
                <a:gd name="connsiteY0" fmla="*/ 0 h 323850"/>
                <a:gd name="connsiteX1" fmla="*/ 457200 w 457200"/>
                <a:gd name="connsiteY1" fmla="*/ 0 h 323850"/>
                <a:gd name="connsiteX2" fmla="*/ 457200 w 457200"/>
                <a:gd name="connsiteY2" fmla="*/ 323850 h 323850"/>
                <a:gd name="connsiteX3" fmla="*/ 0 w 457200"/>
                <a:gd name="connsiteY3" fmla="*/ 323850 h 323850"/>
              </a:gdLst>
              <a:ahLst/>
              <a:cxnLst>
                <a:cxn ang="0">
                  <a:pos x="connsiteX0" y="connsiteY0"/>
                </a:cxn>
                <a:cxn ang="0">
                  <a:pos x="connsiteX1" y="connsiteY1"/>
                </a:cxn>
                <a:cxn ang="0">
                  <a:pos x="connsiteX2" y="connsiteY2"/>
                </a:cxn>
                <a:cxn ang="0">
                  <a:pos x="connsiteX3" y="connsiteY3"/>
                </a:cxn>
              </a:cxnLst>
              <a:rect l="l" t="t" r="r" b="b"/>
              <a:pathLst>
                <a:path w="457200" h="323850">
                  <a:moveTo>
                    <a:pt x="0" y="0"/>
                  </a:moveTo>
                  <a:lnTo>
                    <a:pt x="457200" y="0"/>
                  </a:lnTo>
                  <a:lnTo>
                    <a:pt x="457200" y="323850"/>
                  </a:lnTo>
                  <a:lnTo>
                    <a:pt x="0" y="323850"/>
                  </a:lnTo>
                  <a:close/>
                </a:path>
              </a:pathLst>
            </a:custGeom>
            <a:solidFill>
              <a:srgbClr val="F0AB00">
                <a:alpha val="70000"/>
              </a:srgbClr>
            </a:solidFill>
            <a:ln w="9525" cap="flat">
              <a:noFill/>
              <a:prstDash val="solid"/>
              <a:miter/>
            </a:ln>
          </p:spPr>
          <p:txBody>
            <a:bodyPr rtlCol="0" anchor="ctr"/>
            <a:lstStyle/>
            <a:p>
              <a:endParaRPr lang="de-DE"/>
            </a:p>
          </p:txBody>
        </p:sp>
        <p:sp>
          <p:nvSpPr>
            <p:cNvPr id="86" name="Freihandform: Form 29">
              <a:extLst>
                <a:ext uri="{FF2B5EF4-FFF2-40B4-BE49-F238E27FC236}">
                  <a16:creationId xmlns:a16="http://schemas.microsoft.com/office/drawing/2014/main" id="{134661FA-52F6-487E-8C32-1318BF3B9A1C}"/>
                </a:ext>
              </a:extLst>
            </p:cNvPr>
            <p:cNvSpPr/>
            <p:nvPr/>
          </p:nvSpPr>
          <p:spPr>
            <a:xfrm rot="16200000">
              <a:off x="5938353" y="1896090"/>
              <a:ext cx="410208" cy="276948"/>
            </a:xfrm>
            <a:custGeom>
              <a:avLst/>
              <a:gdLst>
                <a:gd name="connsiteX0" fmla="*/ 0 w 457200"/>
                <a:gd name="connsiteY0" fmla="*/ 0 h 323850"/>
                <a:gd name="connsiteX1" fmla="*/ 457200 w 457200"/>
                <a:gd name="connsiteY1" fmla="*/ 0 h 323850"/>
                <a:gd name="connsiteX2" fmla="*/ 457200 w 457200"/>
                <a:gd name="connsiteY2" fmla="*/ 323850 h 323850"/>
                <a:gd name="connsiteX3" fmla="*/ 0 w 457200"/>
                <a:gd name="connsiteY3" fmla="*/ 323850 h 323850"/>
              </a:gdLst>
              <a:ahLst/>
              <a:cxnLst>
                <a:cxn ang="0">
                  <a:pos x="connsiteX0" y="connsiteY0"/>
                </a:cxn>
                <a:cxn ang="0">
                  <a:pos x="connsiteX1" y="connsiteY1"/>
                </a:cxn>
                <a:cxn ang="0">
                  <a:pos x="connsiteX2" y="connsiteY2"/>
                </a:cxn>
                <a:cxn ang="0">
                  <a:pos x="connsiteX3" y="connsiteY3"/>
                </a:cxn>
              </a:cxnLst>
              <a:rect l="l" t="t" r="r" b="b"/>
              <a:pathLst>
                <a:path w="457200" h="323850">
                  <a:moveTo>
                    <a:pt x="0" y="0"/>
                  </a:moveTo>
                  <a:lnTo>
                    <a:pt x="457200" y="0"/>
                  </a:lnTo>
                  <a:lnTo>
                    <a:pt x="457200" y="323850"/>
                  </a:lnTo>
                  <a:lnTo>
                    <a:pt x="0" y="323850"/>
                  </a:lnTo>
                  <a:close/>
                </a:path>
              </a:pathLst>
            </a:custGeom>
            <a:solidFill>
              <a:srgbClr val="F0AB00"/>
            </a:solidFill>
            <a:ln w="9525" cap="flat">
              <a:noFill/>
              <a:prstDash val="solid"/>
              <a:miter/>
            </a:ln>
          </p:spPr>
          <p:txBody>
            <a:bodyPr rtlCol="0" anchor="ctr"/>
            <a:lstStyle/>
            <a:p>
              <a:endParaRPr lang="de-DE"/>
            </a:p>
          </p:txBody>
        </p:sp>
        <p:sp>
          <p:nvSpPr>
            <p:cNvPr id="87" name="Freihandform: Form 249">
              <a:extLst>
                <a:ext uri="{FF2B5EF4-FFF2-40B4-BE49-F238E27FC236}">
                  <a16:creationId xmlns:a16="http://schemas.microsoft.com/office/drawing/2014/main" id="{3D08298F-69BA-4A89-89D6-6D140016CD2C}"/>
                </a:ext>
              </a:extLst>
            </p:cNvPr>
            <p:cNvSpPr/>
            <p:nvPr/>
          </p:nvSpPr>
          <p:spPr>
            <a:xfrm rot="5400000">
              <a:off x="5906162" y="832918"/>
              <a:ext cx="425717" cy="1107793"/>
            </a:xfrm>
            <a:custGeom>
              <a:avLst/>
              <a:gdLst>
                <a:gd name="connsiteX0" fmla="*/ 0 w 457200"/>
                <a:gd name="connsiteY0" fmla="*/ 0 h 1295400"/>
                <a:gd name="connsiteX1" fmla="*/ 457200 w 457200"/>
                <a:gd name="connsiteY1" fmla="*/ 0 h 1295400"/>
                <a:gd name="connsiteX2" fmla="*/ 457200 w 457200"/>
                <a:gd name="connsiteY2" fmla="*/ 1295400 h 1295400"/>
                <a:gd name="connsiteX3" fmla="*/ 0 w 457200"/>
                <a:gd name="connsiteY3" fmla="*/ 1295400 h 1295400"/>
              </a:gdLst>
              <a:ahLst/>
              <a:cxnLst>
                <a:cxn ang="0">
                  <a:pos x="connsiteX0" y="connsiteY0"/>
                </a:cxn>
                <a:cxn ang="0">
                  <a:pos x="connsiteX1" y="connsiteY1"/>
                </a:cxn>
                <a:cxn ang="0">
                  <a:pos x="connsiteX2" y="connsiteY2"/>
                </a:cxn>
                <a:cxn ang="0">
                  <a:pos x="connsiteX3" y="connsiteY3"/>
                </a:cxn>
              </a:cxnLst>
              <a:rect l="l" t="t" r="r" b="b"/>
              <a:pathLst>
                <a:path w="457200" h="1295400">
                  <a:moveTo>
                    <a:pt x="0" y="0"/>
                  </a:moveTo>
                  <a:lnTo>
                    <a:pt x="457200" y="0"/>
                  </a:lnTo>
                  <a:lnTo>
                    <a:pt x="457200" y="1295400"/>
                  </a:lnTo>
                  <a:lnTo>
                    <a:pt x="0" y="1295400"/>
                  </a:lnTo>
                  <a:close/>
                </a:path>
              </a:pathLst>
            </a:custGeom>
            <a:solidFill>
              <a:srgbClr val="970A82"/>
            </a:solidFill>
            <a:ln w="9525" cap="flat">
              <a:noFill/>
              <a:prstDash val="solid"/>
              <a:miter/>
            </a:ln>
          </p:spPr>
          <p:txBody>
            <a:bodyPr rtlCol="0" anchor="ctr"/>
            <a:lstStyle/>
            <a:p>
              <a:endParaRPr lang="de-DE"/>
            </a:p>
          </p:txBody>
        </p:sp>
        <p:sp>
          <p:nvSpPr>
            <p:cNvPr id="88" name="Freihandform: Form 250">
              <a:extLst>
                <a:ext uri="{FF2B5EF4-FFF2-40B4-BE49-F238E27FC236}">
                  <a16:creationId xmlns:a16="http://schemas.microsoft.com/office/drawing/2014/main" id="{060FB69E-D6ED-4575-91AC-F57ED05DC893}"/>
                </a:ext>
              </a:extLst>
            </p:cNvPr>
            <p:cNvSpPr/>
            <p:nvPr/>
          </p:nvSpPr>
          <p:spPr>
            <a:xfrm rot="5400000">
              <a:off x="6044636" y="1248340"/>
              <a:ext cx="425717" cy="276948"/>
            </a:xfrm>
            <a:custGeom>
              <a:avLst/>
              <a:gdLst>
                <a:gd name="connsiteX0" fmla="*/ 0 w 457200"/>
                <a:gd name="connsiteY0" fmla="*/ 0 h 323850"/>
                <a:gd name="connsiteX1" fmla="*/ 457200 w 457200"/>
                <a:gd name="connsiteY1" fmla="*/ 0 h 323850"/>
                <a:gd name="connsiteX2" fmla="*/ 457200 w 457200"/>
                <a:gd name="connsiteY2" fmla="*/ 323850 h 323850"/>
                <a:gd name="connsiteX3" fmla="*/ 0 w 457200"/>
                <a:gd name="connsiteY3" fmla="*/ 323850 h 323850"/>
              </a:gdLst>
              <a:ahLst/>
              <a:cxnLst>
                <a:cxn ang="0">
                  <a:pos x="connsiteX0" y="connsiteY0"/>
                </a:cxn>
                <a:cxn ang="0">
                  <a:pos x="connsiteX1" y="connsiteY1"/>
                </a:cxn>
                <a:cxn ang="0">
                  <a:pos x="connsiteX2" y="connsiteY2"/>
                </a:cxn>
                <a:cxn ang="0">
                  <a:pos x="connsiteX3" y="connsiteY3"/>
                </a:cxn>
              </a:cxnLst>
              <a:rect l="l" t="t" r="r" b="b"/>
              <a:pathLst>
                <a:path w="457200" h="323850">
                  <a:moveTo>
                    <a:pt x="0" y="0"/>
                  </a:moveTo>
                  <a:lnTo>
                    <a:pt x="457200" y="0"/>
                  </a:lnTo>
                  <a:lnTo>
                    <a:pt x="457200" y="323850"/>
                  </a:lnTo>
                  <a:lnTo>
                    <a:pt x="0" y="323850"/>
                  </a:lnTo>
                  <a:close/>
                </a:path>
              </a:pathLst>
            </a:custGeom>
            <a:solidFill>
              <a:srgbClr val="F0AB00">
                <a:alpha val="40000"/>
              </a:srgbClr>
            </a:solidFill>
            <a:ln w="9525" cap="flat">
              <a:noFill/>
              <a:prstDash val="solid"/>
              <a:miter/>
            </a:ln>
          </p:spPr>
          <p:txBody>
            <a:bodyPr rtlCol="0" anchor="ctr"/>
            <a:lstStyle/>
            <a:p>
              <a:endParaRPr lang="de-DE"/>
            </a:p>
          </p:txBody>
        </p:sp>
        <p:sp>
          <p:nvSpPr>
            <p:cNvPr id="89" name="Freihandform: Form 251">
              <a:extLst>
                <a:ext uri="{FF2B5EF4-FFF2-40B4-BE49-F238E27FC236}">
                  <a16:creationId xmlns:a16="http://schemas.microsoft.com/office/drawing/2014/main" id="{20119D42-AA77-4C72-8A21-373112B18711}"/>
                </a:ext>
              </a:extLst>
            </p:cNvPr>
            <p:cNvSpPr/>
            <p:nvPr/>
          </p:nvSpPr>
          <p:spPr>
            <a:xfrm rot="5400000">
              <a:off x="5767688" y="1248340"/>
              <a:ext cx="425717" cy="276948"/>
            </a:xfrm>
            <a:custGeom>
              <a:avLst/>
              <a:gdLst>
                <a:gd name="connsiteX0" fmla="*/ 0 w 457200"/>
                <a:gd name="connsiteY0" fmla="*/ 0 h 323850"/>
                <a:gd name="connsiteX1" fmla="*/ 457200 w 457200"/>
                <a:gd name="connsiteY1" fmla="*/ 0 h 323850"/>
                <a:gd name="connsiteX2" fmla="*/ 457200 w 457200"/>
                <a:gd name="connsiteY2" fmla="*/ 323850 h 323850"/>
                <a:gd name="connsiteX3" fmla="*/ 0 w 457200"/>
                <a:gd name="connsiteY3" fmla="*/ 323850 h 323850"/>
              </a:gdLst>
              <a:ahLst/>
              <a:cxnLst>
                <a:cxn ang="0">
                  <a:pos x="connsiteX0" y="connsiteY0"/>
                </a:cxn>
                <a:cxn ang="0">
                  <a:pos x="connsiteX1" y="connsiteY1"/>
                </a:cxn>
                <a:cxn ang="0">
                  <a:pos x="connsiteX2" y="connsiteY2"/>
                </a:cxn>
                <a:cxn ang="0">
                  <a:pos x="connsiteX3" y="connsiteY3"/>
                </a:cxn>
              </a:cxnLst>
              <a:rect l="l" t="t" r="r" b="b"/>
              <a:pathLst>
                <a:path w="457200" h="323850">
                  <a:moveTo>
                    <a:pt x="0" y="0"/>
                  </a:moveTo>
                  <a:lnTo>
                    <a:pt x="457200" y="0"/>
                  </a:lnTo>
                  <a:lnTo>
                    <a:pt x="457200" y="323850"/>
                  </a:lnTo>
                  <a:lnTo>
                    <a:pt x="0" y="323850"/>
                  </a:lnTo>
                  <a:close/>
                </a:path>
              </a:pathLst>
            </a:custGeom>
            <a:solidFill>
              <a:srgbClr val="F0AB00">
                <a:alpha val="70000"/>
              </a:srgbClr>
            </a:solidFill>
            <a:ln w="9525" cap="flat">
              <a:noFill/>
              <a:prstDash val="solid"/>
              <a:miter/>
            </a:ln>
          </p:spPr>
          <p:txBody>
            <a:bodyPr rtlCol="0" anchor="ctr"/>
            <a:lstStyle/>
            <a:p>
              <a:endParaRPr lang="de-DE"/>
            </a:p>
          </p:txBody>
        </p:sp>
        <p:sp>
          <p:nvSpPr>
            <p:cNvPr id="90" name="Freihandform: Form 252">
              <a:extLst>
                <a:ext uri="{FF2B5EF4-FFF2-40B4-BE49-F238E27FC236}">
                  <a16:creationId xmlns:a16="http://schemas.microsoft.com/office/drawing/2014/main" id="{4AABC2CD-8FAE-4CBB-AD29-34885479315E}"/>
                </a:ext>
              </a:extLst>
            </p:cNvPr>
            <p:cNvSpPr/>
            <p:nvPr/>
          </p:nvSpPr>
          <p:spPr>
            <a:xfrm rot="5400000">
              <a:off x="5490741" y="1248340"/>
              <a:ext cx="425717" cy="276948"/>
            </a:xfrm>
            <a:custGeom>
              <a:avLst/>
              <a:gdLst>
                <a:gd name="connsiteX0" fmla="*/ 0 w 457200"/>
                <a:gd name="connsiteY0" fmla="*/ 0 h 323850"/>
                <a:gd name="connsiteX1" fmla="*/ 457200 w 457200"/>
                <a:gd name="connsiteY1" fmla="*/ 0 h 323850"/>
                <a:gd name="connsiteX2" fmla="*/ 457200 w 457200"/>
                <a:gd name="connsiteY2" fmla="*/ 323850 h 323850"/>
                <a:gd name="connsiteX3" fmla="*/ 0 w 457200"/>
                <a:gd name="connsiteY3" fmla="*/ 323850 h 323850"/>
              </a:gdLst>
              <a:ahLst/>
              <a:cxnLst>
                <a:cxn ang="0">
                  <a:pos x="connsiteX0" y="connsiteY0"/>
                </a:cxn>
                <a:cxn ang="0">
                  <a:pos x="connsiteX1" y="connsiteY1"/>
                </a:cxn>
                <a:cxn ang="0">
                  <a:pos x="connsiteX2" y="connsiteY2"/>
                </a:cxn>
                <a:cxn ang="0">
                  <a:pos x="connsiteX3" y="connsiteY3"/>
                </a:cxn>
              </a:cxnLst>
              <a:rect l="l" t="t" r="r" b="b"/>
              <a:pathLst>
                <a:path w="457200" h="323850">
                  <a:moveTo>
                    <a:pt x="0" y="0"/>
                  </a:moveTo>
                  <a:lnTo>
                    <a:pt x="457200" y="0"/>
                  </a:lnTo>
                  <a:lnTo>
                    <a:pt x="457200" y="323850"/>
                  </a:lnTo>
                  <a:lnTo>
                    <a:pt x="0" y="323850"/>
                  </a:lnTo>
                  <a:close/>
                </a:path>
              </a:pathLst>
            </a:custGeom>
            <a:solidFill>
              <a:srgbClr val="F0AB00"/>
            </a:solidFill>
            <a:ln w="9525" cap="flat">
              <a:noFill/>
              <a:prstDash val="solid"/>
              <a:miter/>
            </a:ln>
          </p:spPr>
          <p:txBody>
            <a:bodyPr rtlCol="0" anchor="ctr"/>
            <a:lstStyle/>
            <a:p>
              <a:endParaRPr lang="de-DE"/>
            </a:p>
          </p:txBody>
        </p:sp>
        <p:sp>
          <p:nvSpPr>
            <p:cNvPr id="91" name="Freihandform: Form 253">
              <a:extLst>
                <a:ext uri="{FF2B5EF4-FFF2-40B4-BE49-F238E27FC236}">
                  <a16:creationId xmlns:a16="http://schemas.microsoft.com/office/drawing/2014/main" id="{41FAAF6A-3758-41DE-94E8-754572D0A6DD}"/>
                </a:ext>
              </a:extLst>
            </p:cNvPr>
            <p:cNvSpPr/>
            <p:nvPr/>
          </p:nvSpPr>
          <p:spPr>
            <a:xfrm>
              <a:off x="5150981" y="940456"/>
              <a:ext cx="1545094" cy="1538610"/>
            </a:xfrm>
            <a:custGeom>
              <a:avLst/>
              <a:gdLst>
                <a:gd name="connsiteX0" fmla="*/ 1806759 w 1806758"/>
                <a:gd name="connsiteY0" fmla="*/ 1278103 h 1799177"/>
                <a:gd name="connsiteX1" fmla="*/ 1306373 w 1806758"/>
                <a:gd name="connsiteY1" fmla="*/ 786479 h 1799177"/>
                <a:gd name="connsiteX2" fmla="*/ 1779680 w 1806758"/>
                <a:gd name="connsiteY2" fmla="*/ 786479 h 1799177"/>
                <a:gd name="connsiteX3" fmla="*/ 1779680 w 1806758"/>
                <a:gd name="connsiteY3" fmla="*/ 748379 h 1799177"/>
                <a:gd name="connsiteX4" fmla="*/ 484279 w 1806758"/>
                <a:gd name="connsiteY4" fmla="*/ 748379 h 1799177"/>
                <a:gd name="connsiteX5" fmla="*/ 484279 w 1806758"/>
                <a:gd name="connsiteY5" fmla="*/ 943461 h 1799177"/>
                <a:gd name="connsiteX6" fmla="*/ 54159 w 1806758"/>
                <a:gd name="connsiteY6" fmla="*/ 520865 h 1799177"/>
                <a:gd name="connsiteX7" fmla="*/ 484279 w 1806758"/>
                <a:gd name="connsiteY7" fmla="*/ 91821 h 1799177"/>
                <a:gd name="connsiteX8" fmla="*/ 484279 w 1806758"/>
                <a:gd name="connsiteY8" fmla="*/ 291179 h 1799177"/>
                <a:gd name="connsiteX9" fmla="*/ 1779680 w 1806758"/>
                <a:gd name="connsiteY9" fmla="*/ 291179 h 1799177"/>
                <a:gd name="connsiteX10" fmla="*/ 1779680 w 1806758"/>
                <a:gd name="connsiteY10" fmla="*/ 253079 h 1799177"/>
                <a:gd name="connsiteX11" fmla="*/ 522379 w 1806758"/>
                <a:gd name="connsiteY11" fmla="*/ 253079 h 1799177"/>
                <a:gd name="connsiteX12" fmla="*/ 522379 w 1806758"/>
                <a:gd name="connsiteY12" fmla="*/ 0 h 1799177"/>
                <a:gd name="connsiteX13" fmla="*/ 0 w 1806758"/>
                <a:gd name="connsiteY13" fmla="*/ 521075 h 1799177"/>
                <a:gd name="connsiteX14" fmla="*/ 500386 w 1806758"/>
                <a:gd name="connsiteY14" fmla="*/ 1012698 h 1799177"/>
                <a:gd name="connsiteX15" fmla="*/ 27079 w 1806758"/>
                <a:gd name="connsiteY15" fmla="*/ 1012698 h 1799177"/>
                <a:gd name="connsiteX16" fmla="*/ 27079 w 1806758"/>
                <a:gd name="connsiteY16" fmla="*/ 1050798 h 1799177"/>
                <a:gd name="connsiteX17" fmla="*/ 1322480 w 1806758"/>
                <a:gd name="connsiteY17" fmla="*/ 1050798 h 1799177"/>
                <a:gd name="connsiteX18" fmla="*/ 1322480 w 1806758"/>
                <a:gd name="connsiteY18" fmla="*/ 855716 h 1799177"/>
                <a:gd name="connsiteX19" fmla="*/ 1752600 w 1806758"/>
                <a:gd name="connsiteY19" fmla="*/ 1278312 h 1799177"/>
                <a:gd name="connsiteX20" fmla="*/ 1322480 w 1806758"/>
                <a:gd name="connsiteY20" fmla="*/ 1707356 h 1799177"/>
                <a:gd name="connsiteX21" fmla="*/ 1322480 w 1806758"/>
                <a:gd name="connsiteY21" fmla="*/ 1507998 h 1799177"/>
                <a:gd name="connsiteX22" fmla="*/ 27079 w 1806758"/>
                <a:gd name="connsiteY22" fmla="*/ 1507998 h 1799177"/>
                <a:gd name="connsiteX23" fmla="*/ 27079 w 1806758"/>
                <a:gd name="connsiteY23" fmla="*/ 1546098 h 1799177"/>
                <a:gd name="connsiteX24" fmla="*/ 1284380 w 1806758"/>
                <a:gd name="connsiteY24" fmla="*/ 1546098 h 1799177"/>
                <a:gd name="connsiteX25" fmla="*/ 1284380 w 1806758"/>
                <a:gd name="connsiteY25" fmla="*/ 1799177 h 1799177"/>
                <a:gd name="connsiteX26" fmla="*/ 1806759 w 1806758"/>
                <a:gd name="connsiteY26" fmla="*/ 1278103 h 1799177"/>
                <a:gd name="connsiteX27" fmla="*/ 522379 w 1806758"/>
                <a:gd name="connsiteY27" fmla="*/ 1012698 h 1799177"/>
                <a:gd name="connsiteX28" fmla="*/ 522379 w 1806758"/>
                <a:gd name="connsiteY28" fmla="*/ 786479 h 1799177"/>
                <a:gd name="connsiteX29" fmla="*/ 1284380 w 1806758"/>
                <a:gd name="connsiteY29" fmla="*/ 786479 h 1799177"/>
                <a:gd name="connsiteX30" fmla="*/ 1284380 w 1806758"/>
                <a:gd name="connsiteY30" fmla="*/ 1012698 h 1799177"/>
                <a:gd name="connsiteX31" fmla="*/ 522379 w 1806758"/>
                <a:gd name="connsiteY31" fmla="*/ 1012698 h 179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6758" h="1799177">
                  <a:moveTo>
                    <a:pt x="1806759" y="1278103"/>
                  </a:moveTo>
                  <a:lnTo>
                    <a:pt x="1306373" y="786479"/>
                  </a:lnTo>
                  <a:lnTo>
                    <a:pt x="1779680" y="786479"/>
                  </a:lnTo>
                  <a:lnTo>
                    <a:pt x="1779680" y="748379"/>
                  </a:lnTo>
                  <a:lnTo>
                    <a:pt x="484279" y="748379"/>
                  </a:lnTo>
                  <a:lnTo>
                    <a:pt x="484279" y="943461"/>
                  </a:lnTo>
                  <a:lnTo>
                    <a:pt x="54159" y="520865"/>
                  </a:lnTo>
                  <a:lnTo>
                    <a:pt x="484279" y="91821"/>
                  </a:lnTo>
                  <a:lnTo>
                    <a:pt x="484279" y="291179"/>
                  </a:lnTo>
                  <a:lnTo>
                    <a:pt x="1779680" y="291179"/>
                  </a:lnTo>
                  <a:lnTo>
                    <a:pt x="1779680" y="253079"/>
                  </a:lnTo>
                  <a:lnTo>
                    <a:pt x="522379" y="253079"/>
                  </a:lnTo>
                  <a:lnTo>
                    <a:pt x="522379" y="0"/>
                  </a:lnTo>
                  <a:lnTo>
                    <a:pt x="0" y="521075"/>
                  </a:lnTo>
                  <a:lnTo>
                    <a:pt x="500386" y="1012698"/>
                  </a:lnTo>
                  <a:lnTo>
                    <a:pt x="27079" y="1012698"/>
                  </a:lnTo>
                  <a:lnTo>
                    <a:pt x="27079" y="1050798"/>
                  </a:lnTo>
                  <a:lnTo>
                    <a:pt x="1322480" y="1050798"/>
                  </a:lnTo>
                  <a:lnTo>
                    <a:pt x="1322480" y="855716"/>
                  </a:lnTo>
                  <a:lnTo>
                    <a:pt x="1752600" y="1278312"/>
                  </a:lnTo>
                  <a:lnTo>
                    <a:pt x="1322480" y="1707356"/>
                  </a:lnTo>
                  <a:lnTo>
                    <a:pt x="1322480" y="1507998"/>
                  </a:lnTo>
                  <a:lnTo>
                    <a:pt x="27079" y="1507998"/>
                  </a:lnTo>
                  <a:lnTo>
                    <a:pt x="27079" y="1546098"/>
                  </a:lnTo>
                  <a:lnTo>
                    <a:pt x="1284380" y="1546098"/>
                  </a:lnTo>
                  <a:lnTo>
                    <a:pt x="1284380" y="1799177"/>
                  </a:lnTo>
                  <a:lnTo>
                    <a:pt x="1806759" y="1278103"/>
                  </a:lnTo>
                  <a:close/>
                  <a:moveTo>
                    <a:pt x="522379" y="1012698"/>
                  </a:moveTo>
                  <a:lnTo>
                    <a:pt x="522379" y="786479"/>
                  </a:lnTo>
                  <a:lnTo>
                    <a:pt x="1284380" y="786479"/>
                  </a:lnTo>
                  <a:lnTo>
                    <a:pt x="1284380" y="1012698"/>
                  </a:lnTo>
                  <a:lnTo>
                    <a:pt x="522379" y="1012698"/>
                  </a:lnTo>
                  <a:close/>
                </a:path>
              </a:pathLst>
            </a:custGeom>
            <a:solidFill>
              <a:srgbClr val="000000"/>
            </a:solidFill>
            <a:ln w="9525" cap="flat">
              <a:noFill/>
              <a:prstDash val="solid"/>
              <a:miter/>
            </a:ln>
          </p:spPr>
          <p:txBody>
            <a:bodyPr rtlCol="0" anchor="ctr"/>
            <a:lstStyle/>
            <a:p>
              <a:endParaRPr lang="de-DE"/>
            </a:p>
          </p:txBody>
        </p:sp>
      </p:grpSp>
      <p:sp>
        <p:nvSpPr>
          <p:cNvPr id="92" name="Rectangle 91">
            <a:extLst>
              <a:ext uri="{FF2B5EF4-FFF2-40B4-BE49-F238E27FC236}">
                <a16:creationId xmlns:a16="http://schemas.microsoft.com/office/drawing/2014/main" id="{4F242C2E-20FF-48F2-9C40-12C2B6FB6316}"/>
              </a:ext>
            </a:extLst>
          </p:cNvPr>
          <p:cNvSpPr/>
          <p:nvPr/>
        </p:nvSpPr>
        <p:spPr>
          <a:xfrm>
            <a:off x="8901440" y="1672826"/>
            <a:ext cx="3194267" cy="646331"/>
          </a:xfrm>
          <a:prstGeom prst="rect">
            <a:avLst/>
          </a:prstGeom>
        </p:spPr>
        <p:txBody>
          <a:bodyPr wrap="square">
            <a:spAutoFit/>
          </a:bodyPr>
          <a:lstStyle/>
          <a:p>
            <a:pPr lvl="0">
              <a:buClr>
                <a:srgbClr val="0070C0"/>
              </a:buClr>
            </a:pPr>
            <a:r>
              <a:rPr lang="en-US" sz="1800" b="1" dirty="0">
                <a:solidFill>
                  <a:srgbClr val="F0AB00"/>
                </a:solidFill>
                <a:cs typeface="72" panose="020B0503030000000003" pitchFamily="34" charset="0"/>
              </a:rPr>
              <a:t>Adapter development </a:t>
            </a:r>
            <a:br>
              <a:rPr lang="en-US" sz="1800" b="1" dirty="0">
                <a:solidFill>
                  <a:srgbClr val="F0AB00"/>
                </a:solidFill>
                <a:cs typeface="72" panose="020B0503030000000003" pitchFamily="34" charset="0"/>
              </a:rPr>
            </a:br>
            <a:r>
              <a:rPr lang="en-US" sz="1800" b="1" dirty="0">
                <a:solidFill>
                  <a:srgbClr val="F0AB00"/>
                </a:solidFill>
                <a:cs typeface="72" panose="020B0503030000000003" pitchFamily="34" charset="0"/>
              </a:rPr>
              <a:t>kit</a:t>
            </a:r>
          </a:p>
        </p:txBody>
      </p:sp>
    </p:spTree>
    <p:extLst>
      <p:ext uri="{BB962C8B-B14F-4D97-AF65-F5344CB8AC3E}">
        <p14:creationId xmlns:p14="http://schemas.microsoft.com/office/powerpoint/2010/main" val="378710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660F5F-108B-40A8-9AB8-AB9DCBED11CB}"/>
              </a:ext>
            </a:extLst>
          </p:cNvPr>
          <p:cNvSpPr>
            <a:spLocks noGrp="1"/>
          </p:cNvSpPr>
          <p:nvPr>
            <p:ph type="title"/>
          </p:nvPr>
        </p:nvSpPr>
        <p:spPr>
          <a:xfrm>
            <a:off x="504001" y="504000"/>
            <a:ext cx="11186476" cy="646331"/>
          </a:xfrm>
        </p:spPr>
        <p:txBody>
          <a:bodyPr/>
          <a:lstStyle/>
          <a:p>
            <a:r>
              <a:rPr lang="en-US" dirty="0">
                <a:cs typeface="72" panose="020B0503030000000003" pitchFamily="34" charset="0"/>
                <a:sym typeface="72" panose="020B0503030000000003" pitchFamily="34" charset="0"/>
              </a:rPr>
              <a:t>Data mapping and transformation </a:t>
            </a:r>
            <a:br>
              <a:rPr lang="en-US" dirty="0">
                <a:cs typeface="72" panose="020B0503030000000003" pitchFamily="34" charset="0"/>
                <a:sym typeface="72" panose="020B0503030000000003" pitchFamily="34" charset="0"/>
              </a:rPr>
            </a:br>
            <a:r>
              <a:rPr lang="en-US" sz="1800" b="0" dirty="0"/>
              <a:t>SAP Cloud Platform Integration Suite</a:t>
            </a:r>
            <a:endParaRPr lang="en-US" b="0" dirty="0"/>
          </a:p>
        </p:txBody>
      </p:sp>
      <p:grpSp>
        <p:nvGrpSpPr>
          <p:cNvPr id="4" name="Group 3">
            <a:extLst>
              <a:ext uri="{FF2B5EF4-FFF2-40B4-BE49-F238E27FC236}">
                <a16:creationId xmlns:a16="http://schemas.microsoft.com/office/drawing/2014/main" id="{EA271F51-8C3E-41D5-97EF-7CD4EF793A67}"/>
              </a:ext>
            </a:extLst>
          </p:cNvPr>
          <p:cNvGrpSpPr/>
          <p:nvPr/>
        </p:nvGrpSpPr>
        <p:grpSpPr>
          <a:xfrm>
            <a:off x="536955" y="1473769"/>
            <a:ext cx="3240000" cy="1938263"/>
            <a:chOff x="536587" y="1172980"/>
            <a:chExt cx="3240000" cy="1938263"/>
          </a:xfrm>
        </p:grpSpPr>
        <p:sp>
          <p:nvSpPr>
            <p:cNvPr id="5" name="Rectangle 4">
              <a:extLst>
                <a:ext uri="{FF2B5EF4-FFF2-40B4-BE49-F238E27FC236}">
                  <a16:creationId xmlns:a16="http://schemas.microsoft.com/office/drawing/2014/main" id="{27FF5CDF-F11F-416B-B8ED-F01E493B6F2C}"/>
                </a:ext>
              </a:extLst>
            </p:cNvPr>
            <p:cNvSpPr/>
            <p:nvPr/>
          </p:nvSpPr>
          <p:spPr>
            <a:xfrm>
              <a:off x="617755" y="2041719"/>
              <a:ext cx="2729643" cy="1069524"/>
            </a:xfrm>
            <a:prstGeom prst="rect">
              <a:avLst/>
            </a:prstGeom>
          </p:spPr>
          <p:txBody>
            <a:bodyPr wrap="square">
              <a:spAutoFit/>
            </a:bodyPr>
            <a:lstStyle/>
            <a:p>
              <a:pPr marL="358775" lvl="2" indent="-179388" defTabSz="1088558">
                <a:spcBef>
                  <a:spcPts val="300"/>
                </a:spcBef>
                <a:buClr>
                  <a:srgbClr val="000000"/>
                </a:buClr>
                <a:buSzPct val="100000"/>
                <a:buFont typeface="Wingdings" pitchFamily="2" charset="2"/>
                <a:buChar char="§"/>
              </a:pPr>
              <a:r>
                <a:rPr lang="fr-FR" sz="1400" dirty="0">
                  <a:latin typeface="+mn-lt"/>
                  <a:cs typeface="72" panose="020B0503030000000003" pitchFamily="34" charset="0"/>
                  <a:sym typeface="72" panose="020B0503030000000003" pitchFamily="34" charset="0"/>
                </a:rPr>
                <a:t>XSLT </a:t>
              </a:r>
            </a:p>
            <a:p>
              <a:pPr marL="358775" lvl="2" indent="-179388" defTabSz="1088558">
                <a:spcBef>
                  <a:spcPts val="300"/>
                </a:spcBef>
                <a:buClr>
                  <a:srgbClr val="000000"/>
                </a:buClr>
                <a:buSzPct val="100000"/>
                <a:buFont typeface="Wingdings" pitchFamily="2" charset="2"/>
                <a:buChar char="§"/>
              </a:pPr>
              <a:r>
                <a:rPr lang="fr-FR" sz="1400" dirty="0">
                  <a:latin typeface="+mn-lt"/>
                  <a:cs typeface="72" panose="020B0503030000000003" pitchFamily="34" charset="0"/>
                  <a:sym typeface="72" panose="020B0503030000000003" pitchFamily="34" charset="0"/>
                </a:rPr>
                <a:t>Message mapping</a:t>
              </a:r>
            </a:p>
            <a:p>
              <a:pPr marL="358775" lvl="2" indent="-179388" defTabSz="1088558">
                <a:spcBef>
                  <a:spcPts val="300"/>
                </a:spcBef>
                <a:buClr>
                  <a:srgbClr val="000000"/>
                </a:buClr>
                <a:buSzPct val="100000"/>
                <a:buFont typeface="Wingdings" pitchFamily="2" charset="2"/>
                <a:buChar char="§"/>
              </a:pPr>
              <a:r>
                <a:rPr lang="fr-FR" sz="1400" dirty="0">
                  <a:latin typeface="+mn-lt"/>
                  <a:cs typeface="72" panose="020B0503030000000003" pitchFamily="34" charset="0"/>
                  <a:sym typeface="72" panose="020B0503030000000003" pitchFamily="34" charset="0"/>
                </a:rPr>
                <a:t>Value mapping</a:t>
              </a:r>
            </a:p>
            <a:p>
              <a:pPr marL="358775" lvl="2" indent="-179388" defTabSz="1088558">
                <a:spcBef>
                  <a:spcPts val="300"/>
                </a:spcBef>
                <a:buClr>
                  <a:srgbClr val="000000"/>
                </a:buClr>
                <a:buSzPct val="100000"/>
                <a:buFont typeface="Wingdings" pitchFamily="2" charset="2"/>
                <a:buChar char="§"/>
              </a:pPr>
              <a:r>
                <a:rPr lang="fr-FR" sz="1400" dirty="0">
                  <a:latin typeface="+mn-lt"/>
                  <a:cs typeface="72" panose="020B0503030000000003" pitchFamily="34" charset="0"/>
                  <a:sym typeface="72" panose="020B0503030000000003" pitchFamily="34" charset="0"/>
                </a:rPr>
                <a:t>Operations mapping</a:t>
              </a:r>
            </a:p>
          </p:txBody>
        </p:sp>
        <p:pic>
          <p:nvPicPr>
            <p:cNvPr id="6" name="Bild 32">
              <a:extLst>
                <a:ext uri="{FF2B5EF4-FFF2-40B4-BE49-F238E27FC236}">
                  <a16:creationId xmlns:a16="http://schemas.microsoft.com/office/drawing/2014/main" id="{7EBF6365-B703-43D6-87B5-50847DBBA069}"/>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617755" y="1172980"/>
              <a:ext cx="715431" cy="715431"/>
            </a:xfrm>
            <a:prstGeom prst="rect">
              <a:avLst/>
            </a:prstGeom>
          </p:spPr>
        </p:pic>
        <p:sp>
          <p:nvSpPr>
            <p:cNvPr id="7" name="Rectangle 6">
              <a:extLst>
                <a:ext uri="{FF2B5EF4-FFF2-40B4-BE49-F238E27FC236}">
                  <a16:creationId xmlns:a16="http://schemas.microsoft.com/office/drawing/2014/main" id="{A43DBC2D-59E9-4E92-9661-6552C4892DEA}"/>
                </a:ext>
              </a:extLst>
            </p:cNvPr>
            <p:cNvSpPr/>
            <p:nvPr/>
          </p:nvSpPr>
          <p:spPr>
            <a:xfrm>
              <a:off x="1187080" y="1394972"/>
              <a:ext cx="1969305" cy="369332"/>
            </a:xfrm>
            <a:prstGeom prst="rect">
              <a:avLst/>
            </a:prstGeom>
          </p:spPr>
          <p:txBody>
            <a:bodyPr wrap="square">
              <a:spAutoFit/>
            </a:bodyPr>
            <a:lstStyle/>
            <a:p>
              <a:pPr marL="179387" lvl="2" indent="0">
                <a:buNone/>
              </a:pPr>
              <a:r>
                <a:rPr lang="en-US" sz="1800" b="1" dirty="0">
                  <a:solidFill>
                    <a:schemeClr val="accent1"/>
                  </a:solidFill>
                  <a:latin typeface="+mn-lt"/>
                  <a:cs typeface="72" panose="020B0503030000000003" pitchFamily="34" charset="0"/>
                  <a:sym typeface="72" panose="020B0503030000000003" pitchFamily="34" charset="0"/>
                </a:rPr>
                <a:t>Mapping</a:t>
              </a:r>
            </a:p>
          </p:txBody>
        </p:sp>
        <p:cxnSp>
          <p:nvCxnSpPr>
            <p:cNvPr id="8" name="Gerade Verbindung 6">
              <a:extLst>
                <a:ext uri="{FF2B5EF4-FFF2-40B4-BE49-F238E27FC236}">
                  <a16:creationId xmlns:a16="http://schemas.microsoft.com/office/drawing/2014/main" id="{0F725A85-489A-4602-B838-2878F8F4E633}"/>
                </a:ext>
              </a:extLst>
            </p:cNvPr>
            <p:cNvCxnSpPr>
              <a:cxnSpLocks/>
            </p:cNvCxnSpPr>
            <p:nvPr/>
          </p:nvCxnSpPr>
          <p:spPr>
            <a:xfrm>
              <a:off x="536587" y="1941349"/>
              <a:ext cx="3240000" cy="0"/>
            </a:xfrm>
            <a:prstGeom prst="line">
              <a:avLst/>
            </a:prstGeom>
            <a:ln w="38100" cmpd="sng">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 name="Bild 32">
            <a:extLst>
              <a:ext uri="{FF2B5EF4-FFF2-40B4-BE49-F238E27FC236}">
                <a16:creationId xmlns:a16="http://schemas.microsoft.com/office/drawing/2014/main" id="{230676D8-4B35-47CA-8F1B-8C03D2B2F1D6}"/>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rot="16200000">
            <a:off x="4370738" y="4059096"/>
            <a:ext cx="715431" cy="715431"/>
          </a:xfrm>
          <a:prstGeom prst="rect">
            <a:avLst/>
          </a:prstGeom>
        </p:spPr>
      </p:pic>
      <p:sp>
        <p:nvSpPr>
          <p:cNvPr id="10" name="Rectangle 9">
            <a:extLst>
              <a:ext uri="{FF2B5EF4-FFF2-40B4-BE49-F238E27FC236}">
                <a16:creationId xmlns:a16="http://schemas.microsoft.com/office/drawing/2014/main" id="{F7C52ED2-38DD-41C2-8BD3-5D9AFBA4B781}"/>
              </a:ext>
            </a:extLst>
          </p:cNvPr>
          <p:cNvSpPr/>
          <p:nvPr/>
        </p:nvSpPr>
        <p:spPr>
          <a:xfrm>
            <a:off x="4931216" y="4247167"/>
            <a:ext cx="1969305" cy="369332"/>
          </a:xfrm>
          <a:prstGeom prst="rect">
            <a:avLst/>
          </a:prstGeom>
        </p:spPr>
        <p:txBody>
          <a:bodyPr wrap="square">
            <a:spAutoFit/>
          </a:bodyPr>
          <a:lstStyle/>
          <a:p>
            <a:pPr marL="179387" lvl="2" indent="0">
              <a:buNone/>
            </a:pPr>
            <a:r>
              <a:rPr lang="en-US" sz="1800" b="1" dirty="0">
                <a:solidFill>
                  <a:schemeClr val="accent1"/>
                </a:solidFill>
                <a:latin typeface="+mn-lt"/>
                <a:cs typeface="72" panose="020B0503030000000003" pitchFamily="34" charset="0"/>
                <a:sym typeface="72" panose="020B0503030000000003" pitchFamily="34" charset="0"/>
              </a:rPr>
              <a:t>Converter</a:t>
            </a:r>
          </a:p>
        </p:txBody>
      </p:sp>
      <p:cxnSp>
        <p:nvCxnSpPr>
          <p:cNvPr id="11" name="Gerade Verbindung 6">
            <a:extLst>
              <a:ext uri="{FF2B5EF4-FFF2-40B4-BE49-F238E27FC236}">
                <a16:creationId xmlns:a16="http://schemas.microsoft.com/office/drawing/2014/main" id="{18B8AC7F-117A-4ABE-A4A7-D3B42757EC5A}"/>
              </a:ext>
            </a:extLst>
          </p:cNvPr>
          <p:cNvCxnSpPr>
            <a:cxnSpLocks/>
          </p:cNvCxnSpPr>
          <p:nvPr/>
        </p:nvCxnSpPr>
        <p:spPr>
          <a:xfrm>
            <a:off x="4290280" y="4801165"/>
            <a:ext cx="3240000" cy="0"/>
          </a:xfrm>
          <a:prstGeom prst="line">
            <a:avLst/>
          </a:prstGeom>
          <a:ln w="381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AEEE4B5-E2F2-4FCD-998B-BD02AAD58D40}"/>
              </a:ext>
            </a:extLst>
          </p:cNvPr>
          <p:cNvSpPr/>
          <p:nvPr/>
        </p:nvSpPr>
        <p:spPr>
          <a:xfrm>
            <a:off x="4290280" y="4841927"/>
            <a:ext cx="3289220" cy="815608"/>
          </a:xfrm>
          <a:prstGeom prst="rect">
            <a:avLst/>
          </a:prstGeom>
        </p:spPr>
        <p:txBody>
          <a:bodyPr wrap="square">
            <a:spAutoFit/>
          </a:bodyPr>
          <a:lstStyle/>
          <a:p>
            <a:pPr marL="358775" lvl="2" indent="-179388" defTabSz="1088558">
              <a:spcBef>
                <a:spcPts val="300"/>
              </a:spcBef>
              <a:buClr>
                <a:srgbClr val="000000"/>
              </a:buClr>
              <a:buSzPct val="100000"/>
              <a:buFont typeface="Wingdings" panose="05000000000000000000" pitchFamily="2" charset="2"/>
              <a:buChar char="§"/>
            </a:pPr>
            <a:r>
              <a:rPr lang="en-US" sz="1400" dirty="0">
                <a:latin typeface="+mn-lt"/>
              </a:rPr>
              <a:t>CSV </a:t>
            </a:r>
            <a:r>
              <a:rPr lang="en-US" sz="1400" dirty="0">
                <a:sym typeface="Wingdings" panose="05000000000000000000" pitchFamily="2" charset="2"/>
              </a:rPr>
              <a:t></a:t>
            </a:r>
            <a:r>
              <a:rPr lang="en-US" sz="1400" dirty="0">
                <a:latin typeface="+mn-lt"/>
              </a:rPr>
              <a:t> XML</a:t>
            </a:r>
          </a:p>
          <a:p>
            <a:pPr marL="358775" lvl="2" indent="-179388" defTabSz="1088558">
              <a:spcBef>
                <a:spcPts val="300"/>
              </a:spcBef>
              <a:buClr>
                <a:srgbClr val="000000"/>
              </a:buClr>
              <a:buSzPct val="100000"/>
              <a:buFont typeface="Wingdings" panose="05000000000000000000" pitchFamily="2" charset="2"/>
              <a:buChar char="§"/>
            </a:pPr>
            <a:r>
              <a:rPr lang="en-US" sz="1400" dirty="0">
                <a:latin typeface="+mn-lt"/>
              </a:rPr>
              <a:t>JSON </a:t>
            </a:r>
            <a:r>
              <a:rPr lang="en-US" sz="1400" dirty="0">
                <a:latin typeface="+mn-lt"/>
                <a:sym typeface="Wingdings" panose="05000000000000000000" pitchFamily="2" charset="2"/>
              </a:rPr>
              <a:t> </a:t>
            </a:r>
            <a:r>
              <a:rPr lang="en-US" sz="1400" dirty="0">
                <a:latin typeface="+mn-lt"/>
              </a:rPr>
              <a:t>XML</a:t>
            </a:r>
          </a:p>
          <a:p>
            <a:pPr marL="358775" lvl="2" indent="-179388" defTabSz="1088558">
              <a:spcBef>
                <a:spcPts val="300"/>
              </a:spcBef>
              <a:buClr>
                <a:srgbClr val="000000"/>
              </a:buClr>
              <a:buSzPct val="100000"/>
              <a:buFont typeface="Wingdings" panose="05000000000000000000" pitchFamily="2" charset="2"/>
              <a:buChar char="§"/>
            </a:pPr>
            <a:r>
              <a:rPr lang="en-US" sz="1400" dirty="0">
                <a:latin typeface="+mn-lt"/>
              </a:rPr>
              <a:t>EDI (EDIFACT, ASC-X12) </a:t>
            </a:r>
            <a:r>
              <a:rPr lang="en-US" sz="1400" dirty="0">
                <a:latin typeface="+mn-lt"/>
                <a:sym typeface="Wingdings" panose="05000000000000000000" pitchFamily="2" charset="2"/>
              </a:rPr>
              <a:t> </a:t>
            </a:r>
            <a:r>
              <a:rPr lang="en-US" sz="1400" dirty="0">
                <a:latin typeface="+mn-lt"/>
              </a:rPr>
              <a:t>XML</a:t>
            </a:r>
          </a:p>
        </p:txBody>
      </p:sp>
      <p:grpSp>
        <p:nvGrpSpPr>
          <p:cNvPr id="13" name="Group 12">
            <a:extLst>
              <a:ext uri="{FF2B5EF4-FFF2-40B4-BE49-F238E27FC236}">
                <a16:creationId xmlns:a16="http://schemas.microsoft.com/office/drawing/2014/main" id="{5A80E0F2-4CC0-4864-82B7-C8C0800F9E4D}"/>
              </a:ext>
            </a:extLst>
          </p:cNvPr>
          <p:cNvGrpSpPr/>
          <p:nvPr/>
        </p:nvGrpSpPr>
        <p:grpSpPr>
          <a:xfrm>
            <a:off x="4290279" y="1473769"/>
            <a:ext cx="3289221" cy="1919790"/>
            <a:chOff x="4289911" y="1172980"/>
            <a:chExt cx="3289221" cy="1919790"/>
          </a:xfrm>
        </p:grpSpPr>
        <p:pic>
          <p:nvPicPr>
            <p:cNvPr id="14" name="Bild 32">
              <a:extLst>
                <a:ext uri="{FF2B5EF4-FFF2-40B4-BE49-F238E27FC236}">
                  <a16:creationId xmlns:a16="http://schemas.microsoft.com/office/drawing/2014/main" id="{F144F334-E107-4331-A33E-DAEC3967767F}"/>
                </a:ext>
              </a:extLst>
            </p:cNvPr>
            <p:cNvPicPr>
              <a:picLocks noChangeAspect="1"/>
            </p:cNvPicPr>
            <p:nvPr/>
          </p:nvPicPr>
          <p:blipFill>
            <a:blip r:embed="rId5" cstate="screen">
              <a:extLst>
                <a:ext uri="{28A0092B-C50C-407E-A947-70E740481C1C}">
                  <a14:useLocalDpi xmlns:a14="http://schemas.microsoft.com/office/drawing/2010/main"/>
                </a:ext>
              </a:extLst>
            </a:blip>
            <a:srcRect/>
            <a:stretch/>
          </p:blipFill>
          <p:spPr>
            <a:xfrm>
              <a:off x="4289912" y="1172980"/>
              <a:ext cx="715431" cy="715431"/>
            </a:xfrm>
            <a:prstGeom prst="rect">
              <a:avLst/>
            </a:prstGeom>
          </p:spPr>
        </p:pic>
        <p:cxnSp>
          <p:nvCxnSpPr>
            <p:cNvPr id="15" name="Gerade Verbindung 6">
              <a:extLst>
                <a:ext uri="{FF2B5EF4-FFF2-40B4-BE49-F238E27FC236}">
                  <a16:creationId xmlns:a16="http://schemas.microsoft.com/office/drawing/2014/main" id="{5AD065C1-8EEA-4C14-A2CA-BD7DDCBE2B31}"/>
                </a:ext>
              </a:extLst>
            </p:cNvPr>
            <p:cNvCxnSpPr>
              <a:cxnSpLocks/>
            </p:cNvCxnSpPr>
            <p:nvPr/>
          </p:nvCxnSpPr>
          <p:spPr>
            <a:xfrm>
              <a:off x="4289912" y="1941349"/>
              <a:ext cx="3240000" cy="0"/>
            </a:xfrm>
            <a:prstGeom prst="line">
              <a:avLst/>
            </a:prstGeom>
            <a:ln w="381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A42D59F-3654-4210-AE7A-5DB12CE4432F}"/>
                </a:ext>
              </a:extLst>
            </p:cNvPr>
            <p:cNvSpPr/>
            <p:nvPr/>
          </p:nvSpPr>
          <p:spPr>
            <a:xfrm>
              <a:off x="4704071" y="1374032"/>
              <a:ext cx="2875061" cy="369332"/>
            </a:xfrm>
            <a:prstGeom prst="rect">
              <a:avLst/>
            </a:prstGeom>
          </p:spPr>
          <p:txBody>
            <a:bodyPr wrap="square">
              <a:spAutoFit/>
            </a:bodyPr>
            <a:lstStyle/>
            <a:p>
              <a:pPr marL="179387" lvl="2" indent="0">
                <a:buNone/>
              </a:pPr>
              <a:r>
                <a:rPr lang="en-US" sz="1800" b="1" dirty="0">
                  <a:solidFill>
                    <a:schemeClr val="accent1"/>
                  </a:solidFill>
                  <a:latin typeface="+mn-lt"/>
                  <a:cs typeface="72" panose="020B0503030000000003" pitchFamily="34" charset="0"/>
                  <a:sym typeface="72" panose="020B0503030000000003" pitchFamily="34" charset="0"/>
                </a:rPr>
                <a:t>Encoder and Decoder</a:t>
              </a:r>
            </a:p>
          </p:txBody>
        </p:sp>
        <p:sp>
          <p:nvSpPr>
            <p:cNvPr id="17" name="Rectangle 16">
              <a:extLst>
                <a:ext uri="{FF2B5EF4-FFF2-40B4-BE49-F238E27FC236}">
                  <a16:creationId xmlns:a16="http://schemas.microsoft.com/office/drawing/2014/main" id="{0BD9BB48-8D22-4D11-A978-3C37C26D8554}"/>
                </a:ext>
              </a:extLst>
            </p:cNvPr>
            <p:cNvSpPr/>
            <p:nvPr/>
          </p:nvSpPr>
          <p:spPr>
            <a:xfrm>
              <a:off x="4289911" y="2023246"/>
              <a:ext cx="3240001" cy="1069524"/>
            </a:xfrm>
            <a:prstGeom prst="rect">
              <a:avLst/>
            </a:prstGeom>
          </p:spPr>
          <p:txBody>
            <a:bodyPr wrap="square">
              <a:spAutoFit/>
            </a:bodyPr>
            <a:lstStyle/>
            <a:p>
              <a:pPr marL="358775" lvl="2" indent="-179388" defTabSz="1088558">
                <a:spcBef>
                  <a:spcPts val="300"/>
                </a:spcBef>
                <a:buClr>
                  <a:srgbClr val="000000"/>
                </a:buClr>
                <a:buSzPct val="100000"/>
                <a:buFont typeface="Wingdings" panose="05000000000000000000" pitchFamily="2" charset="2"/>
                <a:buChar char="§"/>
              </a:pPr>
              <a:r>
                <a:rPr lang="en-US" sz="1400" dirty="0">
                  <a:latin typeface="+mn-lt"/>
                  <a:cs typeface="72" panose="020B0503030000000003" pitchFamily="34" charset="0"/>
                  <a:sym typeface="72" panose="020B0503030000000003" pitchFamily="34" charset="0"/>
                </a:rPr>
                <a:t>GZIP</a:t>
              </a:r>
            </a:p>
            <a:p>
              <a:pPr marL="358775" lvl="2" indent="-179388" defTabSz="1088558">
                <a:spcBef>
                  <a:spcPts val="300"/>
                </a:spcBef>
                <a:buClr>
                  <a:srgbClr val="000000"/>
                </a:buClr>
                <a:buSzPct val="100000"/>
                <a:buFont typeface="Wingdings" panose="05000000000000000000" pitchFamily="2" charset="2"/>
                <a:buChar char="§"/>
              </a:pPr>
              <a:r>
                <a:rPr lang="en-US" sz="1400" dirty="0">
                  <a:latin typeface="+mn-lt"/>
                  <a:cs typeface="72" panose="020B0503030000000003" pitchFamily="34" charset="0"/>
                  <a:sym typeface="72" panose="020B0503030000000003" pitchFamily="34" charset="0"/>
                </a:rPr>
                <a:t>MIME multi-part</a:t>
              </a:r>
            </a:p>
            <a:p>
              <a:pPr marL="358775" lvl="2" indent="-179388" defTabSz="1088558">
                <a:spcBef>
                  <a:spcPts val="300"/>
                </a:spcBef>
                <a:buClr>
                  <a:srgbClr val="000000"/>
                </a:buClr>
                <a:buSzPct val="100000"/>
                <a:buFont typeface="Wingdings" panose="05000000000000000000" pitchFamily="2" charset="2"/>
                <a:buChar char="§"/>
              </a:pPr>
              <a:r>
                <a:rPr lang="en-US" sz="1400" dirty="0">
                  <a:latin typeface="+mn-lt"/>
                  <a:cs typeface="72" panose="020B0503030000000003" pitchFamily="34" charset="0"/>
                  <a:sym typeface="72" panose="020B0503030000000003" pitchFamily="34" charset="0"/>
                </a:rPr>
                <a:t>Base64 decoder</a:t>
              </a:r>
            </a:p>
            <a:p>
              <a:pPr marL="358775" lvl="2" indent="-179388" defTabSz="1088558">
                <a:spcBef>
                  <a:spcPts val="300"/>
                </a:spcBef>
                <a:buClr>
                  <a:srgbClr val="000000"/>
                </a:buClr>
                <a:buSzPct val="100000"/>
                <a:buFont typeface="Wingdings" panose="05000000000000000000" pitchFamily="2" charset="2"/>
                <a:buChar char="§"/>
              </a:pPr>
              <a:r>
                <a:rPr lang="en-US" sz="1400" dirty="0">
                  <a:latin typeface="+mn-lt"/>
                  <a:cs typeface="72" panose="020B0503030000000003" pitchFamily="34" charset="0"/>
                  <a:sym typeface="72" panose="020B0503030000000003" pitchFamily="34" charset="0"/>
                </a:rPr>
                <a:t>Zip</a:t>
              </a:r>
            </a:p>
          </p:txBody>
        </p:sp>
      </p:grpSp>
      <p:grpSp>
        <p:nvGrpSpPr>
          <p:cNvPr id="18" name="Group 17">
            <a:extLst>
              <a:ext uri="{FF2B5EF4-FFF2-40B4-BE49-F238E27FC236}">
                <a16:creationId xmlns:a16="http://schemas.microsoft.com/office/drawing/2014/main" id="{6272887A-EAB0-480C-848A-AA39D32B96B2}"/>
              </a:ext>
            </a:extLst>
          </p:cNvPr>
          <p:cNvGrpSpPr/>
          <p:nvPr/>
        </p:nvGrpSpPr>
        <p:grpSpPr>
          <a:xfrm>
            <a:off x="504001" y="4093859"/>
            <a:ext cx="3272954" cy="1350150"/>
            <a:chOff x="503633" y="3793070"/>
            <a:chExt cx="3272954" cy="1350150"/>
          </a:xfrm>
        </p:grpSpPr>
        <p:sp>
          <p:nvSpPr>
            <p:cNvPr id="19" name="Rectangle 18">
              <a:extLst>
                <a:ext uri="{FF2B5EF4-FFF2-40B4-BE49-F238E27FC236}">
                  <a16:creationId xmlns:a16="http://schemas.microsoft.com/office/drawing/2014/main" id="{F17831B1-D8A4-4B18-90A2-A413ED137903}"/>
                </a:ext>
              </a:extLst>
            </p:cNvPr>
            <p:cNvSpPr/>
            <p:nvPr/>
          </p:nvSpPr>
          <p:spPr>
            <a:xfrm>
              <a:off x="503633" y="4581528"/>
              <a:ext cx="2729643" cy="561692"/>
            </a:xfrm>
            <a:prstGeom prst="rect">
              <a:avLst/>
            </a:prstGeom>
          </p:spPr>
          <p:txBody>
            <a:bodyPr wrap="square">
              <a:spAutoFit/>
            </a:bodyPr>
            <a:lstStyle/>
            <a:p>
              <a:pPr marL="358775" lvl="2" indent="-179388" defTabSz="1088558">
                <a:spcBef>
                  <a:spcPts val="300"/>
                </a:spcBef>
                <a:buClr>
                  <a:srgbClr val="000000"/>
                </a:buClr>
                <a:buSzPct val="100000"/>
                <a:buFont typeface="Wingdings" panose="05000000000000000000" pitchFamily="2" charset="2"/>
                <a:buChar char="§"/>
              </a:pPr>
              <a:r>
                <a:rPr lang="fr-FR" sz="1400">
                  <a:latin typeface="+mn-lt"/>
                  <a:cs typeface="72" panose="020B0503030000000003" pitchFamily="34" charset="0"/>
                  <a:sym typeface="72" panose="020B0503030000000003" pitchFamily="34" charset="0"/>
                </a:rPr>
                <a:t>JavaScript</a:t>
              </a:r>
            </a:p>
            <a:p>
              <a:pPr marL="358775" lvl="2" indent="-179388" defTabSz="1088558">
                <a:spcBef>
                  <a:spcPts val="300"/>
                </a:spcBef>
                <a:buClr>
                  <a:srgbClr val="000000"/>
                </a:buClr>
                <a:buSzPct val="100000"/>
                <a:buFont typeface="Wingdings" panose="05000000000000000000" pitchFamily="2" charset="2"/>
                <a:buChar char="§"/>
              </a:pPr>
              <a:r>
                <a:rPr lang="fr-FR" sz="1400">
                  <a:latin typeface="+mn-lt"/>
                  <a:cs typeface="72" panose="020B0503030000000003" pitchFamily="34" charset="0"/>
                  <a:sym typeface="72" panose="020B0503030000000003" pitchFamily="34" charset="0"/>
                </a:rPr>
                <a:t>Groovy</a:t>
              </a:r>
            </a:p>
          </p:txBody>
        </p:sp>
        <p:pic>
          <p:nvPicPr>
            <p:cNvPr id="20" name="Bild 32">
              <a:extLst>
                <a:ext uri="{FF2B5EF4-FFF2-40B4-BE49-F238E27FC236}">
                  <a16:creationId xmlns:a16="http://schemas.microsoft.com/office/drawing/2014/main" id="{03057B1A-C0D0-4053-A9C3-97A236BC3FB4}"/>
                </a:ext>
              </a:extLst>
            </p:cNvPr>
            <p:cNvPicPr>
              <a:picLocks noChangeAspect="1"/>
            </p:cNvPicPr>
            <p:nvPr/>
          </p:nvPicPr>
          <p:blipFill>
            <a:blip r:embed="rId6" cstate="screen">
              <a:extLst>
                <a:ext uri="{28A0092B-C50C-407E-A947-70E740481C1C}">
                  <a14:useLocalDpi xmlns:a14="http://schemas.microsoft.com/office/drawing/2010/main"/>
                </a:ext>
              </a:extLst>
            </a:blip>
            <a:srcRect/>
            <a:stretch/>
          </p:blipFill>
          <p:spPr>
            <a:xfrm>
              <a:off x="617755" y="3793070"/>
              <a:ext cx="715431" cy="715431"/>
            </a:xfrm>
            <a:prstGeom prst="rect">
              <a:avLst/>
            </a:prstGeom>
          </p:spPr>
        </p:pic>
        <p:sp>
          <p:nvSpPr>
            <p:cNvPr id="21" name="Rectangle 20">
              <a:extLst>
                <a:ext uri="{FF2B5EF4-FFF2-40B4-BE49-F238E27FC236}">
                  <a16:creationId xmlns:a16="http://schemas.microsoft.com/office/drawing/2014/main" id="{68C3B89C-F0BD-4A5B-9538-96D816B0C150}"/>
                </a:ext>
              </a:extLst>
            </p:cNvPr>
            <p:cNvSpPr/>
            <p:nvPr/>
          </p:nvSpPr>
          <p:spPr>
            <a:xfrm>
              <a:off x="1160245" y="3946378"/>
              <a:ext cx="1969305" cy="369332"/>
            </a:xfrm>
            <a:prstGeom prst="rect">
              <a:avLst/>
            </a:prstGeom>
          </p:spPr>
          <p:txBody>
            <a:bodyPr wrap="square">
              <a:spAutoFit/>
            </a:bodyPr>
            <a:lstStyle/>
            <a:p>
              <a:pPr marL="179387" lvl="2" indent="0">
                <a:buNone/>
              </a:pPr>
              <a:r>
                <a:rPr lang="en-US" sz="1800" b="1" dirty="0">
                  <a:solidFill>
                    <a:schemeClr val="accent1"/>
                  </a:solidFill>
                  <a:latin typeface="+mn-lt"/>
                  <a:cs typeface="72" panose="020B0503030000000003" pitchFamily="34" charset="0"/>
                  <a:sym typeface="72" panose="020B0503030000000003" pitchFamily="34" charset="0"/>
                </a:rPr>
                <a:t>Scripts</a:t>
              </a:r>
            </a:p>
          </p:txBody>
        </p:sp>
        <p:cxnSp>
          <p:nvCxnSpPr>
            <p:cNvPr id="22" name="Gerade Verbindung 6">
              <a:extLst>
                <a:ext uri="{FF2B5EF4-FFF2-40B4-BE49-F238E27FC236}">
                  <a16:creationId xmlns:a16="http://schemas.microsoft.com/office/drawing/2014/main" id="{5C03192C-CBC6-49C0-98EF-03128E4B5107}"/>
                </a:ext>
              </a:extLst>
            </p:cNvPr>
            <p:cNvCxnSpPr>
              <a:cxnSpLocks/>
            </p:cNvCxnSpPr>
            <p:nvPr/>
          </p:nvCxnSpPr>
          <p:spPr>
            <a:xfrm>
              <a:off x="536587" y="4499631"/>
              <a:ext cx="3240000" cy="0"/>
            </a:xfrm>
            <a:prstGeom prst="line">
              <a:avLst/>
            </a:prstGeom>
            <a:ln w="38100" cmpd="sng">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A43F47DB-C74D-4A29-96DB-F1135C3F36DB}"/>
              </a:ext>
            </a:extLst>
          </p:cNvPr>
          <p:cNvGrpSpPr/>
          <p:nvPr/>
        </p:nvGrpSpPr>
        <p:grpSpPr>
          <a:xfrm>
            <a:off x="8130729" y="4093859"/>
            <a:ext cx="3240000" cy="1866852"/>
            <a:chOff x="8043236" y="1225918"/>
            <a:chExt cx="3240000" cy="1866852"/>
          </a:xfrm>
        </p:grpSpPr>
        <p:pic>
          <p:nvPicPr>
            <p:cNvPr id="24" name="Bild 32">
              <a:extLst>
                <a:ext uri="{FF2B5EF4-FFF2-40B4-BE49-F238E27FC236}">
                  <a16:creationId xmlns:a16="http://schemas.microsoft.com/office/drawing/2014/main" id="{E84A177E-656F-4703-8792-5132C4B64E7F}"/>
                </a:ext>
              </a:extLst>
            </p:cNvPr>
            <p:cNvPicPr>
              <a:picLocks noChangeAspect="1"/>
            </p:cNvPicPr>
            <p:nvPr/>
          </p:nvPicPr>
          <p:blipFill>
            <a:blip r:embed="rId7" cstate="screen">
              <a:extLst>
                <a:ext uri="{28A0092B-C50C-407E-A947-70E740481C1C}">
                  <a14:useLocalDpi xmlns:a14="http://schemas.microsoft.com/office/drawing/2010/main"/>
                </a:ext>
              </a:extLst>
            </a:blip>
            <a:srcRect/>
            <a:stretch/>
          </p:blipFill>
          <p:spPr>
            <a:xfrm>
              <a:off x="8043236" y="1225918"/>
              <a:ext cx="715431" cy="715431"/>
            </a:xfrm>
            <a:prstGeom prst="rect">
              <a:avLst/>
            </a:prstGeom>
          </p:spPr>
        </p:pic>
        <p:sp>
          <p:nvSpPr>
            <p:cNvPr id="25" name="Rectangle 24">
              <a:extLst>
                <a:ext uri="{FF2B5EF4-FFF2-40B4-BE49-F238E27FC236}">
                  <a16:creationId xmlns:a16="http://schemas.microsoft.com/office/drawing/2014/main" id="{A95160EE-52AB-4CC6-AD9F-268DDF79839C}"/>
                </a:ext>
              </a:extLst>
            </p:cNvPr>
            <p:cNvSpPr/>
            <p:nvPr/>
          </p:nvSpPr>
          <p:spPr>
            <a:xfrm>
              <a:off x="8590880" y="1394972"/>
              <a:ext cx="2692356" cy="369332"/>
            </a:xfrm>
            <a:prstGeom prst="rect">
              <a:avLst/>
            </a:prstGeom>
          </p:spPr>
          <p:txBody>
            <a:bodyPr wrap="square" anchor="t">
              <a:spAutoFit/>
            </a:bodyPr>
            <a:lstStyle/>
            <a:p>
              <a:pPr marL="179070" lvl="2" indent="0">
                <a:buNone/>
              </a:pPr>
              <a:r>
                <a:rPr lang="en-US" sz="1800" b="1" dirty="0">
                  <a:solidFill>
                    <a:schemeClr val="accent1"/>
                  </a:solidFill>
                  <a:latin typeface="+mn-lt"/>
                  <a:cs typeface="72" panose="020B0503030000000003" pitchFamily="34" charset="0"/>
                  <a:sym typeface="72" panose="020B0503030000000003" pitchFamily="34" charset="0"/>
                </a:rPr>
                <a:t>API Transformer</a:t>
              </a:r>
              <a:endParaRPr lang="en-US" dirty="0">
                <a:solidFill>
                  <a:schemeClr val="accent1"/>
                </a:solidFill>
                <a:latin typeface="+mn-lt"/>
                <a:sym typeface="72" panose="020B0503030000000003" pitchFamily="34" charset="0"/>
              </a:endParaRPr>
            </a:p>
          </p:txBody>
        </p:sp>
        <p:cxnSp>
          <p:nvCxnSpPr>
            <p:cNvPr id="26" name="Gerade Verbindung 6">
              <a:extLst>
                <a:ext uri="{FF2B5EF4-FFF2-40B4-BE49-F238E27FC236}">
                  <a16:creationId xmlns:a16="http://schemas.microsoft.com/office/drawing/2014/main" id="{F3962E09-22E1-4768-8FE2-CE0167D885ED}"/>
                </a:ext>
              </a:extLst>
            </p:cNvPr>
            <p:cNvCxnSpPr>
              <a:cxnSpLocks/>
            </p:cNvCxnSpPr>
            <p:nvPr/>
          </p:nvCxnSpPr>
          <p:spPr>
            <a:xfrm>
              <a:off x="8043236" y="1941349"/>
              <a:ext cx="3240000" cy="0"/>
            </a:xfrm>
            <a:prstGeom prst="line">
              <a:avLst/>
            </a:prstGeom>
            <a:ln w="381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5307E62-4383-43B7-BB63-D43BAECE5420}"/>
                </a:ext>
              </a:extLst>
            </p:cNvPr>
            <p:cNvSpPr/>
            <p:nvPr/>
          </p:nvSpPr>
          <p:spPr>
            <a:xfrm>
              <a:off x="8043236" y="2023246"/>
              <a:ext cx="3150123" cy="1069524"/>
            </a:xfrm>
            <a:prstGeom prst="rect">
              <a:avLst/>
            </a:prstGeom>
          </p:spPr>
          <p:txBody>
            <a:bodyPr wrap="square">
              <a:spAutoFit/>
            </a:bodyPr>
            <a:lstStyle/>
            <a:p>
              <a:pPr marL="358775" lvl="2" indent="-179388" defTabSz="1088558">
                <a:spcBef>
                  <a:spcPts val="300"/>
                </a:spcBef>
                <a:buClr>
                  <a:srgbClr val="000000"/>
                </a:buClr>
                <a:buSzPct val="100000"/>
                <a:buFont typeface="Wingdings" panose="05000000000000000000" pitchFamily="2" charset="2"/>
                <a:buChar char="§"/>
              </a:pPr>
              <a:r>
                <a:rPr lang="en-US" sz="1400" dirty="0">
                  <a:latin typeface="+mn-lt"/>
                  <a:cs typeface="72" panose="020B0503030000000003" pitchFamily="34" charset="0"/>
                  <a:sym typeface="72" panose="020B0503030000000003" pitchFamily="34" charset="0"/>
                </a:rPr>
                <a:t>SOAP </a:t>
              </a:r>
              <a:r>
                <a:rPr lang="en-US" sz="1400" dirty="0">
                  <a:sym typeface="Wingdings" panose="05000000000000000000" pitchFamily="2" charset="2"/>
                </a:rPr>
                <a:t></a:t>
              </a:r>
              <a:r>
                <a:rPr lang="en-US" sz="1400" dirty="0">
                  <a:latin typeface="+mn-lt"/>
                  <a:cs typeface="72" panose="020B0503030000000003" pitchFamily="34" charset="0"/>
                  <a:sym typeface="72" panose="020B0503030000000003" pitchFamily="34" charset="0"/>
                </a:rPr>
                <a:t> OData</a:t>
              </a:r>
            </a:p>
            <a:p>
              <a:pPr marL="358775" lvl="2" indent="-179388" defTabSz="1088558">
                <a:spcBef>
                  <a:spcPts val="300"/>
                </a:spcBef>
                <a:buClr>
                  <a:srgbClr val="000000"/>
                </a:buClr>
                <a:buSzPct val="100000"/>
                <a:buFont typeface="Wingdings" panose="05000000000000000000" pitchFamily="2" charset="2"/>
                <a:buChar char="§"/>
              </a:pPr>
              <a:r>
                <a:rPr lang="en-US" sz="1400" dirty="0">
                  <a:latin typeface="+mn-lt"/>
                  <a:cs typeface="72" panose="020B0503030000000003" pitchFamily="34" charset="0"/>
                  <a:sym typeface="72" panose="020B0503030000000003" pitchFamily="34" charset="0"/>
                </a:rPr>
                <a:t>SOAP </a:t>
              </a:r>
              <a:r>
                <a:rPr lang="en-US" sz="1400" dirty="0">
                  <a:sym typeface="Wingdings" panose="05000000000000000000" pitchFamily="2" charset="2"/>
                </a:rPr>
                <a:t></a:t>
              </a:r>
              <a:r>
                <a:rPr lang="en-US" sz="1400" dirty="0">
                  <a:latin typeface="+mn-lt"/>
                  <a:cs typeface="72" panose="020B0503030000000003" pitchFamily="34" charset="0"/>
                  <a:sym typeface="72" panose="020B0503030000000003" pitchFamily="34" charset="0"/>
                </a:rPr>
                <a:t> </a:t>
              </a:r>
              <a:r>
                <a:rPr lang="en-US" sz="1400" dirty="0" err="1">
                  <a:latin typeface="+mn-lt"/>
                  <a:cs typeface="72" panose="020B0503030000000003" pitchFamily="34" charset="0"/>
                  <a:sym typeface="72" panose="020B0503030000000003" pitchFamily="34" charset="0"/>
                </a:rPr>
                <a:t>OpenAPI</a:t>
              </a:r>
              <a:r>
                <a:rPr lang="en-US" sz="1400" dirty="0">
                  <a:latin typeface="+mn-lt"/>
                  <a:cs typeface="72" panose="020B0503030000000003" pitchFamily="34" charset="0"/>
                  <a:sym typeface="72" panose="020B0503030000000003" pitchFamily="34" charset="0"/>
                </a:rPr>
                <a:t> (REST)</a:t>
              </a:r>
            </a:p>
            <a:p>
              <a:pPr marL="358775" lvl="2" indent="-179388" defTabSz="1088558">
                <a:spcBef>
                  <a:spcPts val="300"/>
                </a:spcBef>
                <a:buClr>
                  <a:srgbClr val="000000"/>
                </a:buClr>
                <a:buSzPct val="100000"/>
                <a:buFont typeface="Wingdings" panose="05000000000000000000" pitchFamily="2" charset="2"/>
                <a:buChar char="§"/>
              </a:pPr>
              <a:r>
                <a:rPr lang="en-US" sz="1400" dirty="0">
                  <a:latin typeface="+mn-lt"/>
                  <a:cs typeface="72" panose="020B0503030000000003" pitchFamily="34" charset="0"/>
                  <a:sym typeface="72" panose="020B0503030000000003" pitchFamily="34" charset="0"/>
                </a:rPr>
                <a:t>Postman collection </a:t>
              </a:r>
              <a:r>
                <a:rPr lang="en-US" sz="1400" dirty="0">
                  <a:sym typeface="Wingdings" panose="05000000000000000000" pitchFamily="2" charset="2"/>
                </a:rPr>
                <a:t></a:t>
              </a:r>
              <a:r>
                <a:rPr lang="en-US" sz="1400" dirty="0">
                  <a:latin typeface="+mn-lt"/>
                  <a:cs typeface="72" panose="020B0503030000000003" pitchFamily="34" charset="0"/>
                  <a:sym typeface="72" panose="020B0503030000000003" pitchFamily="34" charset="0"/>
                </a:rPr>
                <a:t> </a:t>
              </a:r>
              <a:r>
                <a:rPr lang="en-US" sz="1400" dirty="0" err="1">
                  <a:latin typeface="+mn-lt"/>
                  <a:cs typeface="72" panose="020B0503030000000003" pitchFamily="34" charset="0"/>
                  <a:sym typeface="72" panose="020B0503030000000003" pitchFamily="34" charset="0"/>
                </a:rPr>
                <a:t>OpenAPI</a:t>
              </a:r>
              <a:endParaRPr lang="en-US" sz="1400" dirty="0">
                <a:latin typeface="+mn-lt"/>
                <a:cs typeface="72" panose="020B0503030000000003" pitchFamily="34" charset="0"/>
                <a:sym typeface="72" panose="020B0503030000000003" pitchFamily="34" charset="0"/>
              </a:endParaRPr>
            </a:p>
            <a:p>
              <a:pPr marL="358775" lvl="2" indent="-179388" defTabSz="1088558">
                <a:spcBef>
                  <a:spcPts val="300"/>
                </a:spcBef>
                <a:buClr>
                  <a:srgbClr val="000000"/>
                </a:buClr>
                <a:buSzPct val="100000"/>
                <a:buFont typeface="Wingdings" panose="05000000000000000000" pitchFamily="2" charset="2"/>
                <a:buChar char="§"/>
              </a:pPr>
              <a:r>
                <a:rPr lang="en-US" sz="1400" dirty="0">
                  <a:latin typeface="+mn-lt"/>
                  <a:cs typeface="72" panose="020B0503030000000003" pitchFamily="34" charset="0"/>
                  <a:sym typeface="72" panose="020B0503030000000003" pitchFamily="34" charset="0"/>
                </a:rPr>
                <a:t>OData </a:t>
              </a:r>
              <a:r>
                <a:rPr lang="en-US" sz="1400" dirty="0">
                  <a:sym typeface="Wingdings" panose="05000000000000000000" pitchFamily="2" charset="2"/>
                </a:rPr>
                <a:t></a:t>
              </a:r>
              <a:r>
                <a:rPr lang="en-US" sz="1400" dirty="0">
                  <a:latin typeface="+mn-lt"/>
                  <a:cs typeface="72" panose="020B0503030000000003" pitchFamily="34" charset="0"/>
                  <a:sym typeface="72" panose="020B0503030000000003" pitchFamily="34" charset="0"/>
                </a:rPr>
                <a:t> </a:t>
              </a:r>
              <a:r>
                <a:rPr lang="en-US" sz="1400" dirty="0" err="1">
                  <a:latin typeface="+mn-lt"/>
                  <a:cs typeface="72" panose="020B0503030000000003" pitchFamily="34" charset="0"/>
                  <a:sym typeface="72" panose="020B0503030000000003" pitchFamily="34" charset="0"/>
                </a:rPr>
                <a:t>OpenAPI</a:t>
              </a:r>
              <a:endParaRPr lang="en-US" sz="1400" dirty="0">
                <a:latin typeface="+mn-lt"/>
                <a:cs typeface="72" panose="020B0503030000000003" pitchFamily="34" charset="0"/>
                <a:sym typeface="72" panose="020B0503030000000003" pitchFamily="34" charset="0"/>
              </a:endParaRPr>
            </a:p>
          </p:txBody>
        </p:sp>
      </p:grpSp>
      <p:grpSp>
        <p:nvGrpSpPr>
          <p:cNvPr id="28" name="Group 27">
            <a:extLst>
              <a:ext uri="{FF2B5EF4-FFF2-40B4-BE49-F238E27FC236}">
                <a16:creationId xmlns:a16="http://schemas.microsoft.com/office/drawing/2014/main" id="{24611DAE-1EF6-43BF-8141-FA533664A530}"/>
              </a:ext>
            </a:extLst>
          </p:cNvPr>
          <p:cNvGrpSpPr/>
          <p:nvPr/>
        </p:nvGrpSpPr>
        <p:grpSpPr>
          <a:xfrm>
            <a:off x="8103701" y="1501555"/>
            <a:ext cx="3240000" cy="1880974"/>
            <a:chOff x="8043236" y="3765231"/>
            <a:chExt cx="3240000" cy="1880974"/>
          </a:xfrm>
        </p:grpSpPr>
        <p:pic>
          <p:nvPicPr>
            <p:cNvPr id="29" name="Bild 32">
              <a:extLst>
                <a:ext uri="{FF2B5EF4-FFF2-40B4-BE49-F238E27FC236}">
                  <a16:creationId xmlns:a16="http://schemas.microsoft.com/office/drawing/2014/main" id="{8DD80044-83BB-47E9-9CE5-DA5FB7839560}"/>
                </a:ext>
              </a:extLst>
            </p:cNvPr>
            <p:cNvPicPr>
              <a:picLocks noChangeAspect="1"/>
            </p:cNvPicPr>
            <p:nvPr/>
          </p:nvPicPr>
          <p:blipFill>
            <a:blip r:embed="rId8" cstate="screen">
              <a:extLst>
                <a:ext uri="{28A0092B-C50C-407E-A947-70E740481C1C}">
                  <a14:useLocalDpi xmlns:a14="http://schemas.microsoft.com/office/drawing/2010/main"/>
                </a:ext>
              </a:extLst>
            </a:blip>
            <a:srcRect/>
            <a:stretch/>
          </p:blipFill>
          <p:spPr>
            <a:xfrm>
              <a:off x="8043236" y="3765231"/>
              <a:ext cx="715431" cy="715431"/>
            </a:xfrm>
            <a:prstGeom prst="rect">
              <a:avLst/>
            </a:prstGeom>
          </p:spPr>
        </p:pic>
        <p:sp>
          <p:nvSpPr>
            <p:cNvPr id="30" name="Rectangle 29">
              <a:extLst>
                <a:ext uri="{FF2B5EF4-FFF2-40B4-BE49-F238E27FC236}">
                  <a16:creationId xmlns:a16="http://schemas.microsoft.com/office/drawing/2014/main" id="{993AD087-525F-419D-9EB2-BCD502FEC725}"/>
                </a:ext>
              </a:extLst>
            </p:cNvPr>
            <p:cNvSpPr/>
            <p:nvPr/>
          </p:nvSpPr>
          <p:spPr>
            <a:xfrm>
              <a:off x="8555572" y="3946378"/>
              <a:ext cx="2692356" cy="369332"/>
            </a:xfrm>
            <a:prstGeom prst="rect">
              <a:avLst/>
            </a:prstGeom>
          </p:spPr>
          <p:txBody>
            <a:bodyPr wrap="square">
              <a:spAutoFit/>
            </a:bodyPr>
            <a:lstStyle/>
            <a:p>
              <a:pPr marL="179387" lvl="2" indent="0">
                <a:buNone/>
              </a:pPr>
              <a:r>
                <a:rPr lang="en-US" sz="1800" b="1" dirty="0">
                  <a:solidFill>
                    <a:schemeClr val="accent1"/>
                  </a:solidFill>
                  <a:latin typeface="+mn-lt"/>
                  <a:cs typeface="72" panose="020B0503030000000003" pitchFamily="34" charset="0"/>
                  <a:sym typeface="72" panose="020B0503030000000003" pitchFamily="34" charset="0"/>
                </a:rPr>
                <a:t>Message</a:t>
              </a:r>
            </a:p>
          </p:txBody>
        </p:sp>
        <p:cxnSp>
          <p:nvCxnSpPr>
            <p:cNvPr id="31" name="Gerade Verbindung 6">
              <a:extLst>
                <a:ext uri="{FF2B5EF4-FFF2-40B4-BE49-F238E27FC236}">
                  <a16:creationId xmlns:a16="http://schemas.microsoft.com/office/drawing/2014/main" id="{1EBE3637-1CAB-46DA-B044-74FE3239A926}"/>
                </a:ext>
              </a:extLst>
            </p:cNvPr>
            <p:cNvCxnSpPr>
              <a:cxnSpLocks/>
            </p:cNvCxnSpPr>
            <p:nvPr/>
          </p:nvCxnSpPr>
          <p:spPr>
            <a:xfrm>
              <a:off x="8043236" y="4500376"/>
              <a:ext cx="3240000" cy="0"/>
            </a:xfrm>
            <a:prstGeom prst="line">
              <a:avLst/>
            </a:prstGeom>
            <a:ln w="381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5C6855A8-41C0-4209-9B15-791B3FD6608A}"/>
                </a:ext>
              </a:extLst>
            </p:cNvPr>
            <p:cNvSpPr/>
            <p:nvPr/>
          </p:nvSpPr>
          <p:spPr>
            <a:xfrm>
              <a:off x="8043236" y="4576681"/>
              <a:ext cx="3150123" cy="1069524"/>
            </a:xfrm>
            <a:prstGeom prst="rect">
              <a:avLst/>
            </a:prstGeom>
          </p:spPr>
          <p:txBody>
            <a:bodyPr wrap="square">
              <a:spAutoFit/>
            </a:bodyPr>
            <a:lstStyle/>
            <a:p>
              <a:pPr marL="358775" lvl="2" indent="-179388" defTabSz="1088558">
                <a:spcBef>
                  <a:spcPts val="300"/>
                </a:spcBef>
                <a:buClr>
                  <a:srgbClr val="000000"/>
                </a:buClr>
                <a:buSzPct val="100000"/>
                <a:buFont typeface="Wingdings" panose="05000000000000000000" pitchFamily="2" charset="2"/>
                <a:buChar char="§"/>
              </a:pPr>
              <a:r>
                <a:rPr lang="en-US" sz="1400" dirty="0">
                  <a:latin typeface="+mn-lt"/>
                  <a:cs typeface="72" panose="020B0503030000000003" pitchFamily="34" charset="0"/>
                  <a:sym typeface="72" panose="020B0503030000000003" pitchFamily="34" charset="0"/>
                </a:rPr>
                <a:t>Content modifier</a:t>
              </a:r>
            </a:p>
            <a:p>
              <a:pPr marL="358775" lvl="2" indent="-179388" defTabSz="1088558">
                <a:spcBef>
                  <a:spcPts val="300"/>
                </a:spcBef>
                <a:buClr>
                  <a:srgbClr val="000000"/>
                </a:buClr>
                <a:buSzPct val="100000"/>
                <a:buFont typeface="Wingdings" panose="05000000000000000000" pitchFamily="2" charset="2"/>
                <a:buChar char="§"/>
              </a:pPr>
              <a:r>
                <a:rPr lang="en-US" sz="1400" dirty="0">
                  <a:latin typeface="+mn-lt"/>
                  <a:sym typeface="72" panose="020B0503030000000003" pitchFamily="34" charset="0"/>
                </a:rPr>
                <a:t>Content enrichment</a:t>
              </a:r>
              <a:endParaRPr lang="en-US" sz="1400" dirty="0">
                <a:latin typeface="+mn-lt"/>
                <a:cs typeface="72" panose="020B0503030000000003" pitchFamily="34" charset="0"/>
                <a:sym typeface="72" panose="020B0503030000000003" pitchFamily="34" charset="0"/>
              </a:endParaRPr>
            </a:p>
            <a:p>
              <a:pPr marL="358775" lvl="2" indent="-179388" defTabSz="1088558">
                <a:spcBef>
                  <a:spcPts val="300"/>
                </a:spcBef>
                <a:buClr>
                  <a:srgbClr val="000000"/>
                </a:buClr>
                <a:buSzPct val="100000"/>
                <a:buFont typeface="Wingdings" panose="05000000000000000000" pitchFamily="2" charset="2"/>
                <a:buChar char="§"/>
              </a:pPr>
              <a:r>
                <a:rPr lang="en-US" sz="1400" dirty="0">
                  <a:latin typeface="+mn-lt"/>
                  <a:cs typeface="72" panose="020B0503030000000003" pitchFamily="34" charset="0"/>
                  <a:sym typeface="72" panose="020B0503030000000003" pitchFamily="34" charset="0"/>
                </a:rPr>
                <a:t>Filter</a:t>
              </a:r>
            </a:p>
            <a:p>
              <a:pPr marL="358775" lvl="2" indent="-179388" defTabSz="1088558">
                <a:spcBef>
                  <a:spcPts val="300"/>
                </a:spcBef>
                <a:buClr>
                  <a:srgbClr val="000000"/>
                </a:buClr>
                <a:buSzPct val="100000"/>
                <a:buFont typeface="Wingdings" panose="05000000000000000000" pitchFamily="2" charset="2"/>
                <a:buChar char="§"/>
              </a:pPr>
              <a:r>
                <a:rPr lang="en-US" sz="1400" dirty="0">
                  <a:latin typeface="+mn-lt"/>
                  <a:cs typeface="72" panose="020B0503030000000003" pitchFamily="34" charset="0"/>
                  <a:sym typeface="72" panose="020B0503030000000003" pitchFamily="34" charset="0"/>
                </a:rPr>
                <a:t>Message digest</a:t>
              </a:r>
            </a:p>
          </p:txBody>
        </p:sp>
      </p:grpSp>
    </p:spTree>
    <p:extLst>
      <p:ext uri="{BB962C8B-B14F-4D97-AF65-F5344CB8AC3E}">
        <p14:creationId xmlns:p14="http://schemas.microsoft.com/office/powerpoint/2010/main" val="4293545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6AFFF-1C87-4420-8144-BC28F687962E}"/>
              </a:ext>
            </a:extLst>
          </p:cNvPr>
          <p:cNvSpPr>
            <a:spLocks noGrp="1"/>
          </p:cNvSpPr>
          <p:nvPr>
            <p:ph type="title"/>
          </p:nvPr>
        </p:nvSpPr>
        <p:spPr>
          <a:xfrm>
            <a:off x="504001" y="504000"/>
            <a:ext cx="11186476" cy="646331"/>
          </a:xfrm>
        </p:spPr>
        <p:txBody>
          <a:bodyPr/>
          <a:lstStyle/>
          <a:p>
            <a:r>
              <a:rPr lang="en-US" dirty="0"/>
              <a:t>Connected applications through SAP Cloud Platform Integration Suite</a:t>
            </a:r>
            <a:br>
              <a:rPr lang="en-US" dirty="0"/>
            </a:br>
            <a:r>
              <a:rPr lang="en-US" sz="1800" b="0" dirty="0"/>
              <a:t>Customers using “default” integration options and partner adapters</a:t>
            </a:r>
            <a:endParaRPr lang="en-US" b="0" dirty="0"/>
          </a:p>
        </p:txBody>
      </p:sp>
      <p:sp>
        <p:nvSpPr>
          <p:cNvPr id="3" name="Rectangle 2">
            <a:extLst>
              <a:ext uri="{FF2B5EF4-FFF2-40B4-BE49-F238E27FC236}">
                <a16:creationId xmlns:a16="http://schemas.microsoft.com/office/drawing/2014/main" id="{F3D44A68-D011-4188-A766-01387F9C00C1}"/>
              </a:ext>
            </a:extLst>
          </p:cNvPr>
          <p:cNvSpPr/>
          <p:nvPr/>
        </p:nvSpPr>
        <p:spPr>
          <a:xfrm>
            <a:off x="505296" y="1622425"/>
            <a:ext cx="3473916" cy="1503169"/>
          </a:xfrm>
          <a:prstGeom prst="rect">
            <a:avLst/>
          </a:prstGeom>
          <a:noFill/>
          <a:ln w="6350" algn="ctr">
            <a:noFill/>
            <a:miter lim="800000"/>
            <a:headEnd/>
            <a:tailEnd/>
          </a:ln>
          <a:effectLst/>
        </p:spPr>
        <p:txBody>
          <a:bodyPr lIns="0" tIns="0" rIns="89958" bIns="71966" rtlCol="0" anchor="t" anchorCtr="0"/>
          <a:lstStyle/>
          <a:p>
            <a:pPr defTabSz="914217"/>
            <a:r>
              <a:rPr lang="en-US" sz="1600" b="1" kern="0" dirty="0"/>
              <a:t>Enterprise Resource Planning</a:t>
            </a:r>
          </a:p>
          <a:p>
            <a:pPr marL="179705" indent="-179705" defTabSz="914217">
              <a:buClr>
                <a:schemeClr val="accent1"/>
              </a:buClr>
              <a:buFont typeface="Wingdings" panose="05000000000000000000" pitchFamily="2" charset="2"/>
              <a:buChar char="§"/>
            </a:pPr>
            <a:r>
              <a:rPr lang="en-US" sz="1400" kern="0" dirty="0"/>
              <a:t>SAP ERP</a:t>
            </a:r>
            <a:endParaRPr lang="en-US" sz="1400" kern="0" dirty="0">
              <a:cs typeface="Arial"/>
            </a:endParaRPr>
          </a:p>
          <a:p>
            <a:pPr marL="179705" indent="-179705" defTabSz="914217">
              <a:buClr>
                <a:schemeClr val="accent1"/>
              </a:buClr>
              <a:buFont typeface="Wingdings" panose="05000000000000000000" pitchFamily="2" charset="2"/>
              <a:buChar char="§"/>
            </a:pPr>
            <a:r>
              <a:rPr lang="en-US" sz="1400" kern="0" dirty="0"/>
              <a:t>SAP S/4HANA</a:t>
            </a:r>
            <a:endParaRPr lang="en-US" sz="1400" kern="0" dirty="0">
              <a:cs typeface="Arial"/>
            </a:endParaRPr>
          </a:p>
          <a:p>
            <a:pPr marL="179705" indent="-179705" defTabSz="914217">
              <a:buClr>
                <a:schemeClr val="accent1"/>
              </a:buClr>
              <a:buFont typeface="Wingdings" panose="05000000000000000000" pitchFamily="2" charset="2"/>
              <a:buChar char="§"/>
            </a:pPr>
            <a:r>
              <a:rPr lang="en-US" sz="1400" kern="0" dirty="0"/>
              <a:t>SAP Business </a:t>
            </a:r>
            <a:r>
              <a:rPr lang="en-US" sz="1400" kern="0" dirty="0" err="1"/>
              <a:t>ByDesign</a:t>
            </a:r>
            <a:endParaRPr lang="en-US" sz="1400" kern="0" dirty="0">
              <a:cs typeface="Arial"/>
            </a:endParaRPr>
          </a:p>
          <a:p>
            <a:pPr marL="179705" indent="-179705" defTabSz="914217">
              <a:buClr>
                <a:schemeClr val="accent1"/>
              </a:buClr>
              <a:buFont typeface="Wingdings" panose="05000000000000000000" pitchFamily="2" charset="2"/>
              <a:buChar char="§"/>
            </a:pPr>
            <a:r>
              <a:rPr lang="en-US" sz="1400" kern="0" dirty="0"/>
              <a:t>Oracle E-Business Suite</a:t>
            </a:r>
            <a:endParaRPr lang="en-US" sz="1400" kern="0" dirty="0">
              <a:cs typeface="Arial"/>
            </a:endParaRPr>
          </a:p>
        </p:txBody>
      </p:sp>
      <p:sp>
        <p:nvSpPr>
          <p:cNvPr id="4" name="Rectangle 3">
            <a:extLst>
              <a:ext uri="{FF2B5EF4-FFF2-40B4-BE49-F238E27FC236}">
                <a16:creationId xmlns:a16="http://schemas.microsoft.com/office/drawing/2014/main" id="{5BF64785-2004-4E6E-9FCF-CB76B9FC1BBE}"/>
              </a:ext>
            </a:extLst>
          </p:cNvPr>
          <p:cNvSpPr/>
          <p:nvPr/>
        </p:nvSpPr>
        <p:spPr>
          <a:xfrm>
            <a:off x="4720791" y="4781622"/>
            <a:ext cx="3473917" cy="1576800"/>
          </a:xfrm>
          <a:prstGeom prst="rect">
            <a:avLst/>
          </a:prstGeom>
          <a:noFill/>
          <a:ln w="6350" algn="ctr">
            <a:noFill/>
            <a:miter lim="800000"/>
            <a:headEnd/>
            <a:tailEnd/>
          </a:ln>
          <a:effectLst/>
        </p:spPr>
        <p:txBody>
          <a:bodyPr lIns="0" tIns="0" rIns="89958" bIns="71966" rtlCol="0" anchor="t" anchorCtr="0"/>
          <a:lstStyle/>
          <a:p>
            <a:pPr defTabSz="914217"/>
            <a:r>
              <a:rPr lang="en-US" sz="1600" b="1" kern="0"/>
              <a:t>Business Networks</a:t>
            </a:r>
          </a:p>
          <a:p>
            <a:pPr marL="179705" indent="-179705" defTabSz="914217">
              <a:buClr>
                <a:schemeClr val="accent1"/>
              </a:buClr>
              <a:buFont typeface="Wingdings" panose="05000000000000000000" pitchFamily="2" charset="2"/>
              <a:buChar char="§"/>
            </a:pPr>
            <a:r>
              <a:rPr lang="en-US" sz="1400" kern="0"/>
              <a:t>Ariba</a:t>
            </a:r>
            <a:endParaRPr lang="en-US" sz="1400" kern="0">
              <a:cs typeface="Arial"/>
            </a:endParaRPr>
          </a:p>
          <a:p>
            <a:pPr marL="179705" indent="-179705" defTabSz="914217">
              <a:buClr>
                <a:schemeClr val="accent1"/>
              </a:buClr>
              <a:buFont typeface="Wingdings" panose="05000000000000000000" pitchFamily="2" charset="2"/>
              <a:buChar char="§"/>
            </a:pPr>
            <a:r>
              <a:rPr lang="en-US" sz="1400" kern="0"/>
              <a:t>Fieldglass</a:t>
            </a:r>
            <a:endParaRPr lang="en-US" sz="1400" kern="0">
              <a:cs typeface="Arial"/>
            </a:endParaRPr>
          </a:p>
          <a:p>
            <a:pPr marL="179705" indent="-179705" defTabSz="914217">
              <a:buClr>
                <a:schemeClr val="accent1"/>
              </a:buClr>
              <a:buFont typeface="Wingdings" panose="05000000000000000000" pitchFamily="2" charset="2"/>
              <a:buChar char="§"/>
            </a:pPr>
            <a:r>
              <a:rPr lang="en-US" sz="1400" kern="0"/>
              <a:t>Concur</a:t>
            </a:r>
            <a:endParaRPr lang="en-US" sz="1400" kern="0">
              <a:cs typeface="Arial"/>
            </a:endParaRPr>
          </a:p>
          <a:p>
            <a:pPr marL="179705" indent="-179705" defTabSz="914217">
              <a:buClr>
                <a:schemeClr val="accent1"/>
              </a:buClr>
              <a:buFont typeface="Wingdings" panose="05000000000000000000" pitchFamily="2" charset="2"/>
              <a:buChar char="§"/>
            </a:pPr>
            <a:r>
              <a:rPr lang="en-US" sz="1400" kern="0"/>
              <a:t>Pharma</a:t>
            </a:r>
            <a:endParaRPr lang="en-US" sz="1400" kern="0">
              <a:cs typeface="Arial"/>
            </a:endParaRPr>
          </a:p>
          <a:p>
            <a:pPr marL="179705" indent="-179705" defTabSz="914217">
              <a:buClr>
                <a:schemeClr val="accent1"/>
              </a:buClr>
              <a:buFont typeface="Wingdings" panose="05000000000000000000" pitchFamily="2" charset="2"/>
              <a:buChar char="§"/>
            </a:pPr>
            <a:r>
              <a:rPr lang="en-US" sz="1400" kern="0"/>
              <a:t>SAP Financial Services Network</a:t>
            </a:r>
            <a:endParaRPr lang="en-US" sz="1400" kern="0">
              <a:cs typeface="Arial"/>
            </a:endParaRPr>
          </a:p>
        </p:txBody>
      </p:sp>
      <p:sp>
        <p:nvSpPr>
          <p:cNvPr id="5" name="Rectangle 4">
            <a:extLst>
              <a:ext uri="{FF2B5EF4-FFF2-40B4-BE49-F238E27FC236}">
                <a16:creationId xmlns:a16="http://schemas.microsoft.com/office/drawing/2014/main" id="{4BBB55A4-3B1B-4119-BBEB-8C7096664A66}"/>
              </a:ext>
            </a:extLst>
          </p:cNvPr>
          <p:cNvSpPr/>
          <p:nvPr/>
        </p:nvSpPr>
        <p:spPr>
          <a:xfrm>
            <a:off x="8393236" y="1622425"/>
            <a:ext cx="3473916" cy="1655393"/>
          </a:xfrm>
          <a:prstGeom prst="rect">
            <a:avLst/>
          </a:prstGeom>
          <a:noFill/>
          <a:ln w="6350" algn="ctr">
            <a:noFill/>
            <a:miter lim="800000"/>
            <a:headEnd/>
            <a:tailEnd/>
          </a:ln>
          <a:effectLst/>
        </p:spPr>
        <p:txBody>
          <a:bodyPr lIns="0" tIns="0" rIns="89958" bIns="71966" rtlCol="0" anchor="t" anchorCtr="0"/>
          <a:lstStyle/>
          <a:p>
            <a:pPr defTabSz="914217"/>
            <a:r>
              <a:rPr lang="en-US" sz="1600" b="1" kern="0" dirty="0"/>
              <a:t>Social Network &amp; Collaboration</a:t>
            </a:r>
          </a:p>
          <a:p>
            <a:pPr marL="179705" indent="-179705" defTabSz="914217">
              <a:buClr>
                <a:schemeClr val="accent1"/>
              </a:buClr>
              <a:buFont typeface="Wingdings" panose="05000000000000000000" pitchFamily="2" charset="2"/>
              <a:buChar char="§"/>
            </a:pPr>
            <a:r>
              <a:rPr lang="en-US" sz="1400" kern="0" dirty="0"/>
              <a:t>Twitter</a:t>
            </a:r>
            <a:endParaRPr lang="en-US" sz="1400" kern="0" dirty="0">
              <a:cs typeface="Arial"/>
            </a:endParaRPr>
          </a:p>
          <a:p>
            <a:pPr marL="179705" indent="-179705" defTabSz="914217">
              <a:buClr>
                <a:schemeClr val="accent1"/>
              </a:buClr>
              <a:buFont typeface="Wingdings" panose="05000000000000000000" pitchFamily="2" charset="2"/>
              <a:buChar char="§"/>
            </a:pPr>
            <a:r>
              <a:rPr lang="en-US" sz="1400" kern="0" dirty="0"/>
              <a:t>Facebook</a:t>
            </a:r>
            <a:endParaRPr lang="en-US" sz="1400" kern="0" dirty="0">
              <a:cs typeface="Arial"/>
            </a:endParaRPr>
          </a:p>
          <a:p>
            <a:pPr marL="179705" indent="-179705" defTabSz="914217">
              <a:buClr>
                <a:schemeClr val="accent1"/>
              </a:buClr>
              <a:buFont typeface="Wingdings" panose="05000000000000000000" pitchFamily="2" charset="2"/>
              <a:buChar char="§"/>
            </a:pPr>
            <a:r>
              <a:rPr lang="en-US" sz="1400" kern="0" dirty="0"/>
              <a:t>Google AdWords</a:t>
            </a:r>
            <a:endParaRPr lang="en-US" sz="1400" kern="0" dirty="0">
              <a:cs typeface="Arial"/>
            </a:endParaRPr>
          </a:p>
          <a:p>
            <a:pPr marL="179705" indent="-179705" defTabSz="914217">
              <a:buClr>
                <a:schemeClr val="accent1"/>
              </a:buClr>
              <a:buFont typeface="Wingdings" panose="05000000000000000000" pitchFamily="2" charset="2"/>
              <a:buChar char="§"/>
            </a:pPr>
            <a:r>
              <a:rPr lang="en-US" sz="1400" kern="0" dirty="0"/>
              <a:t>JIRA</a:t>
            </a:r>
            <a:endParaRPr lang="en-US" sz="1400" kern="0" dirty="0">
              <a:cs typeface="Arial"/>
            </a:endParaRPr>
          </a:p>
          <a:p>
            <a:pPr marL="179705" indent="-179705" defTabSz="914217">
              <a:buClr>
                <a:schemeClr val="accent1"/>
              </a:buClr>
              <a:buFont typeface="Wingdings" panose="05000000000000000000" pitchFamily="2" charset="2"/>
              <a:buChar char="§"/>
            </a:pPr>
            <a:r>
              <a:rPr lang="en-US" sz="1400" kern="0" dirty="0"/>
              <a:t>HERE Geocoder</a:t>
            </a:r>
            <a:endParaRPr lang="en-US" sz="1400" kern="0" dirty="0">
              <a:cs typeface="Arial"/>
            </a:endParaRPr>
          </a:p>
          <a:p>
            <a:pPr marL="179705" indent="-179705" defTabSz="914217">
              <a:buClr>
                <a:schemeClr val="accent1"/>
              </a:buClr>
              <a:buFont typeface="Wingdings" panose="05000000000000000000" pitchFamily="2" charset="2"/>
              <a:buChar char="§"/>
            </a:pPr>
            <a:r>
              <a:rPr lang="en-US" sz="1400" kern="0" dirty="0"/>
              <a:t>MS SharePoint</a:t>
            </a:r>
            <a:endParaRPr lang="en-US" sz="1400" kern="0" dirty="0">
              <a:cs typeface="Arial"/>
            </a:endParaRPr>
          </a:p>
        </p:txBody>
      </p:sp>
      <p:sp>
        <p:nvSpPr>
          <p:cNvPr id="6" name="Rectangle 5">
            <a:extLst>
              <a:ext uri="{FF2B5EF4-FFF2-40B4-BE49-F238E27FC236}">
                <a16:creationId xmlns:a16="http://schemas.microsoft.com/office/drawing/2014/main" id="{59DB0051-9798-4C30-BA50-6B58A0F4A35A}"/>
              </a:ext>
            </a:extLst>
          </p:cNvPr>
          <p:cNvSpPr/>
          <p:nvPr/>
        </p:nvSpPr>
        <p:spPr>
          <a:xfrm>
            <a:off x="505296" y="3066052"/>
            <a:ext cx="3473916" cy="2342050"/>
          </a:xfrm>
          <a:prstGeom prst="rect">
            <a:avLst/>
          </a:prstGeom>
          <a:noFill/>
          <a:ln w="6350" algn="ctr">
            <a:noFill/>
            <a:miter lim="800000"/>
            <a:headEnd/>
            <a:tailEnd/>
          </a:ln>
          <a:effectLst/>
        </p:spPr>
        <p:txBody>
          <a:bodyPr lIns="0" tIns="0" rIns="89958" bIns="71966" rtlCol="0" anchor="t" anchorCtr="0"/>
          <a:lstStyle/>
          <a:p>
            <a:pPr defTabSz="914217"/>
            <a:r>
              <a:rPr lang="en-US" sz="1600" b="1" kern="0" dirty="0"/>
              <a:t>Customer Management</a:t>
            </a:r>
          </a:p>
          <a:p>
            <a:pPr marL="179705" indent="-179705" defTabSz="914217">
              <a:buClr>
                <a:schemeClr val="accent1"/>
              </a:buClr>
              <a:buFont typeface="Wingdings" panose="05000000000000000000" pitchFamily="2" charset="2"/>
              <a:buChar char="§"/>
            </a:pPr>
            <a:r>
              <a:rPr lang="en-US" sz="1400" kern="0" dirty="0"/>
              <a:t>SAP Cloud for Customer</a:t>
            </a:r>
            <a:endParaRPr lang="en-US" sz="1400" kern="0" dirty="0">
              <a:cs typeface="Arial"/>
            </a:endParaRPr>
          </a:p>
          <a:p>
            <a:pPr marL="179705" indent="-179705" defTabSz="914217">
              <a:buClr>
                <a:schemeClr val="accent1"/>
              </a:buClr>
              <a:buFont typeface="Wingdings" panose="05000000000000000000" pitchFamily="2" charset="2"/>
              <a:buChar char="§"/>
            </a:pPr>
            <a:r>
              <a:rPr lang="en-US" sz="1400" kern="0" dirty="0"/>
              <a:t>SAP CRM</a:t>
            </a:r>
            <a:endParaRPr lang="en-US" sz="1400" kern="0" dirty="0">
              <a:cs typeface="Arial"/>
            </a:endParaRPr>
          </a:p>
          <a:p>
            <a:pPr marL="179705" indent="-179705" defTabSz="914217">
              <a:buClr>
                <a:schemeClr val="accent1"/>
              </a:buClr>
              <a:buFont typeface="Wingdings" panose="05000000000000000000" pitchFamily="2" charset="2"/>
              <a:buChar char="§"/>
            </a:pPr>
            <a:r>
              <a:rPr lang="en-US" sz="1400" kern="0" dirty="0"/>
              <a:t>Magento</a:t>
            </a:r>
            <a:endParaRPr lang="en-US" sz="1400" kern="0" dirty="0">
              <a:cs typeface="Arial"/>
            </a:endParaRPr>
          </a:p>
          <a:p>
            <a:pPr marL="179705" indent="-179705" defTabSz="914217">
              <a:buClr>
                <a:schemeClr val="accent1"/>
              </a:buClr>
              <a:buFont typeface="Wingdings" panose="05000000000000000000" pitchFamily="2" charset="2"/>
              <a:buChar char="§"/>
            </a:pPr>
            <a:r>
              <a:rPr lang="en-US" sz="1400" kern="0" dirty="0"/>
              <a:t>Hybris</a:t>
            </a:r>
            <a:endParaRPr lang="en-US" sz="1400" kern="0" dirty="0">
              <a:cs typeface="Arial"/>
            </a:endParaRPr>
          </a:p>
          <a:p>
            <a:pPr marL="179705" indent="-179705" defTabSz="914217">
              <a:buClr>
                <a:schemeClr val="accent1"/>
              </a:buClr>
              <a:buFont typeface="Wingdings" panose="05000000000000000000" pitchFamily="2" charset="2"/>
              <a:buChar char="§"/>
            </a:pPr>
            <a:r>
              <a:rPr lang="en-US" sz="1400" kern="0" dirty="0"/>
              <a:t>MS Dynamics CRM</a:t>
            </a:r>
            <a:endParaRPr lang="en-US" sz="1400" kern="0" dirty="0">
              <a:cs typeface="Arial"/>
            </a:endParaRPr>
          </a:p>
          <a:p>
            <a:pPr marL="179705" indent="-179705" defTabSz="914217">
              <a:buClr>
                <a:schemeClr val="accent1"/>
              </a:buClr>
              <a:buFont typeface="Wingdings" panose="05000000000000000000" pitchFamily="2" charset="2"/>
              <a:buChar char="§"/>
            </a:pPr>
            <a:r>
              <a:rPr lang="en-US" sz="1400" kern="0" dirty="0"/>
              <a:t>Salesforce</a:t>
            </a:r>
            <a:endParaRPr lang="en-US" sz="1400" kern="0" dirty="0">
              <a:cs typeface="Arial"/>
            </a:endParaRPr>
          </a:p>
          <a:p>
            <a:pPr marL="179705" indent="-179705" defTabSz="914217">
              <a:buClr>
                <a:schemeClr val="accent1"/>
              </a:buClr>
              <a:buFont typeface="Wingdings" panose="05000000000000000000" pitchFamily="2" charset="2"/>
              <a:buChar char="§"/>
            </a:pPr>
            <a:r>
              <a:rPr lang="en-US" sz="1400" kern="0" dirty="0"/>
              <a:t>SugarCRM</a:t>
            </a:r>
            <a:endParaRPr lang="en-US" sz="1400" kern="0" dirty="0">
              <a:cs typeface="Arial"/>
            </a:endParaRPr>
          </a:p>
          <a:p>
            <a:pPr marL="179705" indent="-179705" defTabSz="914217">
              <a:buClr>
                <a:schemeClr val="accent1"/>
              </a:buClr>
              <a:buFont typeface="Wingdings" panose="05000000000000000000" pitchFamily="2" charset="2"/>
              <a:buChar char="§"/>
            </a:pPr>
            <a:r>
              <a:rPr lang="en-US" sz="1400" kern="0" dirty="0" err="1"/>
              <a:t>Hubspot</a:t>
            </a:r>
            <a:endParaRPr lang="en-US" sz="1400" kern="0" dirty="0">
              <a:cs typeface="Arial"/>
            </a:endParaRPr>
          </a:p>
        </p:txBody>
      </p:sp>
      <p:sp>
        <p:nvSpPr>
          <p:cNvPr id="7" name="Rectangle 6">
            <a:extLst>
              <a:ext uri="{FF2B5EF4-FFF2-40B4-BE49-F238E27FC236}">
                <a16:creationId xmlns:a16="http://schemas.microsoft.com/office/drawing/2014/main" id="{4AF7B7D5-8310-4840-AEC3-4870D50A3E76}"/>
              </a:ext>
            </a:extLst>
          </p:cNvPr>
          <p:cNvSpPr/>
          <p:nvPr/>
        </p:nvSpPr>
        <p:spPr>
          <a:xfrm>
            <a:off x="4720791" y="1622425"/>
            <a:ext cx="3473916" cy="2956018"/>
          </a:xfrm>
          <a:prstGeom prst="rect">
            <a:avLst/>
          </a:prstGeom>
          <a:noFill/>
          <a:ln w="6350" algn="ctr">
            <a:noFill/>
            <a:miter lim="800000"/>
            <a:headEnd/>
            <a:tailEnd/>
          </a:ln>
          <a:effectLst/>
        </p:spPr>
        <p:txBody>
          <a:bodyPr lIns="0" tIns="0" rIns="89958" bIns="71966" rtlCol="0" anchor="t" anchorCtr="0"/>
          <a:lstStyle/>
          <a:p>
            <a:pPr defTabSz="914217"/>
            <a:r>
              <a:rPr lang="en-US" sz="1600" b="1" kern="0"/>
              <a:t>Human Resources</a:t>
            </a:r>
          </a:p>
          <a:p>
            <a:pPr marL="179705" indent="-179705" defTabSz="914217">
              <a:buClr>
                <a:schemeClr val="accent1"/>
              </a:buClr>
              <a:buFont typeface="Wingdings" panose="05000000000000000000" pitchFamily="2" charset="2"/>
              <a:buChar char="§"/>
            </a:pPr>
            <a:r>
              <a:rPr lang="en-US" sz="1400" kern="0"/>
              <a:t>Success Factors</a:t>
            </a:r>
            <a:endParaRPr lang="en-US" sz="1400" kern="0">
              <a:cs typeface="Arial"/>
            </a:endParaRPr>
          </a:p>
          <a:p>
            <a:pPr marL="179705" indent="-179705" defTabSz="914217">
              <a:buClr>
                <a:schemeClr val="accent1"/>
              </a:buClr>
              <a:buFont typeface="Wingdings" panose="05000000000000000000" pitchFamily="2" charset="2"/>
              <a:buChar char="§"/>
            </a:pPr>
            <a:r>
              <a:rPr lang="en-US" sz="1400" kern="0"/>
              <a:t>SAP HCM</a:t>
            </a:r>
            <a:endParaRPr lang="en-US" sz="1400" kern="0">
              <a:cs typeface="Arial"/>
            </a:endParaRPr>
          </a:p>
          <a:p>
            <a:pPr marL="179705" indent="-179705" defTabSz="914217">
              <a:buClr>
                <a:schemeClr val="accent1"/>
              </a:buClr>
              <a:buFont typeface="Wingdings" panose="05000000000000000000" pitchFamily="2" charset="2"/>
              <a:buChar char="§"/>
            </a:pPr>
            <a:r>
              <a:rPr lang="en-US" sz="1400" kern="0"/>
              <a:t>ADP</a:t>
            </a:r>
            <a:endParaRPr lang="en-US" sz="1400" kern="0">
              <a:cs typeface="Arial"/>
            </a:endParaRPr>
          </a:p>
          <a:p>
            <a:pPr marL="179705" indent="-179705" defTabSz="914217">
              <a:buClr>
                <a:schemeClr val="accent1"/>
              </a:buClr>
              <a:buFont typeface="Wingdings" panose="05000000000000000000" pitchFamily="2" charset="2"/>
              <a:buChar char="§"/>
            </a:pPr>
            <a:r>
              <a:rPr lang="en-US" sz="1400" kern="0"/>
              <a:t>DDA</a:t>
            </a:r>
            <a:endParaRPr lang="en-US" sz="1400" kern="0">
              <a:cs typeface="Arial"/>
            </a:endParaRPr>
          </a:p>
          <a:p>
            <a:pPr marL="179705" indent="-179705" defTabSz="914217">
              <a:buClr>
                <a:schemeClr val="accent1"/>
              </a:buClr>
              <a:buFont typeface="Wingdings" panose="05000000000000000000" pitchFamily="2" charset="2"/>
              <a:buChar char="§"/>
            </a:pPr>
            <a:r>
              <a:rPr lang="en-US" sz="1400" kern="0"/>
              <a:t>IBM </a:t>
            </a:r>
            <a:r>
              <a:rPr lang="en-US" sz="1400" kern="0" err="1"/>
              <a:t>Kennexa</a:t>
            </a:r>
            <a:endParaRPr lang="en-US" sz="1400" kern="0" err="1">
              <a:cs typeface="Arial"/>
            </a:endParaRPr>
          </a:p>
          <a:p>
            <a:pPr marL="179705" indent="-179705" defTabSz="914217">
              <a:buClr>
                <a:schemeClr val="accent1"/>
              </a:buClr>
              <a:buFont typeface="Wingdings" panose="05000000000000000000" pitchFamily="2" charset="2"/>
              <a:buChar char="§"/>
            </a:pPr>
            <a:r>
              <a:rPr lang="en-US" sz="1400" kern="0" err="1"/>
              <a:t>PeopleAnswers</a:t>
            </a:r>
            <a:endParaRPr lang="en-US" sz="1400" kern="0" err="1">
              <a:cs typeface="Arial"/>
            </a:endParaRPr>
          </a:p>
          <a:p>
            <a:pPr marL="179705" indent="-179705" defTabSz="914217">
              <a:buClr>
                <a:schemeClr val="accent1"/>
              </a:buClr>
              <a:buFont typeface="Wingdings" panose="05000000000000000000" pitchFamily="2" charset="2"/>
              <a:buChar char="§"/>
            </a:pPr>
            <a:r>
              <a:rPr lang="en-US" sz="1400" kern="0"/>
              <a:t>SHL</a:t>
            </a:r>
            <a:endParaRPr lang="en-US" sz="1400" kern="0">
              <a:cs typeface="Arial"/>
            </a:endParaRPr>
          </a:p>
          <a:p>
            <a:pPr marL="179705" indent="-179705" defTabSz="914217">
              <a:buClr>
                <a:schemeClr val="accent1"/>
              </a:buClr>
              <a:buFont typeface="Wingdings" panose="05000000000000000000" pitchFamily="2" charset="2"/>
              <a:buChar char="§"/>
            </a:pPr>
            <a:r>
              <a:rPr lang="en-US" sz="1400" kern="0"/>
              <a:t>FurstPerson</a:t>
            </a:r>
            <a:endParaRPr lang="en-US" sz="1400" kern="0">
              <a:cs typeface="Arial"/>
            </a:endParaRPr>
          </a:p>
          <a:p>
            <a:pPr marL="179705" indent="-179705" defTabSz="914217">
              <a:buClr>
                <a:schemeClr val="accent1"/>
              </a:buClr>
              <a:buFont typeface="Wingdings" panose="05000000000000000000" pitchFamily="2" charset="2"/>
              <a:buChar char="§"/>
            </a:pPr>
            <a:r>
              <a:rPr lang="en-US" sz="1400" kern="0" err="1"/>
              <a:t>Benefitfocus</a:t>
            </a:r>
            <a:endParaRPr lang="en-US" sz="1400" kern="0" err="1">
              <a:cs typeface="Arial"/>
            </a:endParaRPr>
          </a:p>
          <a:p>
            <a:pPr marL="179705" indent="-179705" defTabSz="914217">
              <a:buClr>
                <a:schemeClr val="accent1"/>
              </a:buClr>
              <a:buFont typeface="Wingdings" panose="05000000000000000000" pitchFamily="2" charset="2"/>
              <a:buChar char="§"/>
            </a:pPr>
            <a:r>
              <a:rPr lang="en-US" sz="1400" kern="0"/>
              <a:t>Kronos</a:t>
            </a:r>
            <a:endParaRPr lang="en-US" sz="1400" kern="0">
              <a:cs typeface="Arial"/>
            </a:endParaRPr>
          </a:p>
          <a:p>
            <a:pPr marL="179705" indent="-179705" defTabSz="914217">
              <a:buClr>
                <a:schemeClr val="accent1"/>
              </a:buClr>
              <a:buFont typeface="Wingdings" panose="05000000000000000000" pitchFamily="2" charset="2"/>
              <a:buChar char="§"/>
            </a:pPr>
            <a:r>
              <a:rPr lang="en-US" sz="1400" kern="0"/>
              <a:t>Workforce</a:t>
            </a:r>
            <a:endParaRPr lang="en-US" sz="1400" kern="0">
              <a:cs typeface="Arial"/>
            </a:endParaRPr>
          </a:p>
          <a:p>
            <a:pPr marL="179705" indent="-179705" defTabSz="914217">
              <a:buClr>
                <a:schemeClr val="accent1"/>
              </a:buClr>
              <a:buFont typeface="Wingdings" panose="05000000000000000000" pitchFamily="2" charset="2"/>
              <a:buChar char="§"/>
            </a:pPr>
            <a:r>
              <a:rPr lang="en-US" sz="1400" kern="0"/>
              <a:t>ServiceNow</a:t>
            </a:r>
            <a:endParaRPr lang="en-US" sz="1400" kern="0">
              <a:cs typeface="Arial"/>
            </a:endParaRPr>
          </a:p>
        </p:txBody>
      </p:sp>
      <p:sp>
        <p:nvSpPr>
          <p:cNvPr id="8" name="Rectangle 7">
            <a:extLst>
              <a:ext uri="{FF2B5EF4-FFF2-40B4-BE49-F238E27FC236}">
                <a16:creationId xmlns:a16="http://schemas.microsoft.com/office/drawing/2014/main" id="{1CC10121-0207-4ABD-90FF-8470D11CD11F}"/>
              </a:ext>
            </a:extLst>
          </p:cNvPr>
          <p:cNvSpPr/>
          <p:nvPr/>
        </p:nvSpPr>
        <p:spPr>
          <a:xfrm>
            <a:off x="8393236" y="3495876"/>
            <a:ext cx="3473918" cy="1516426"/>
          </a:xfrm>
          <a:prstGeom prst="rect">
            <a:avLst/>
          </a:prstGeom>
          <a:noFill/>
          <a:ln w="6350" algn="ctr">
            <a:noFill/>
            <a:miter lim="800000"/>
            <a:headEnd/>
            <a:tailEnd/>
          </a:ln>
          <a:effectLst/>
        </p:spPr>
        <p:txBody>
          <a:bodyPr lIns="0" tIns="0" rIns="89958" bIns="71966" rtlCol="0" anchor="t" anchorCtr="0"/>
          <a:lstStyle/>
          <a:p>
            <a:pPr defTabSz="914217"/>
            <a:r>
              <a:rPr lang="en-US" sz="1600" b="1" kern="0" dirty="0"/>
              <a:t>IOT, Queuing &amp; other Technical Protocols</a:t>
            </a:r>
          </a:p>
          <a:p>
            <a:pPr marL="179705" indent="-179705" defTabSz="914217">
              <a:buClr>
                <a:schemeClr val="accent1"/>
              </a:buClr>
              <a:buFont typeface="Wingdings" panose="05000000000000000000" pitchFamily="2" charset="2"/>
              <a:buChar char="§"/>
            </a:pPr>
            <a:r>
              <a:rPr lang="en-US" sz="1400" kern="0" dirty="0"/>
              <a:t>SAP Leonardo IoT</a:t>
            </a:r>
          </a:p>
          <a:p>
            <a:pPr marL="179705" indent="-179705" defTabSz="914217">
              <a:buClr>
                <a:schemeClr val="accent1"/>
              </a:buClr>
              <a:buFont typeface="Wingdings" panose="05000000000000000000" pitchFamily="2" charset="2"/>
              <a:buChar char="§"/>
            </a:pPr>
            <a:r>
              <a:rPr lang="en-US" sz="1400" kern="0" dirty="0"/>
              <a:t>Zebra </a:t>
            </a:r>
            <a:r>
              <a:rPr lang="en-US" sz="1400" kern="0" dirty="0" err="1"/>
              <a:t>Zatar</a:t>
            </a:r>
            <a:r>
              <a:rPr lang="en-US" sz="1400" kern="0" dirty="0"/>
              <a:t> IoT Platform</a:t>
            </a:r>
            <a:endParaRPr lang="en-US" sz="1400" kern="0" dirty="0">
              <a:cs typeface="Arial"/>
            </a:endParaRPr>
          </a:p>
          <a:p>
            <a:pPr marL="179705" indent="-179705" defTabSz="914217">
              <a:buClr>
                <a:schemeClr val="accent1"/>
              </a:buClr>
              <a:buFont typeface="Wingdings" panose="05000000000000000000" pitchFamily="2" charset="2"/>
              <a:buChar char="§"/>
            </a:pPr>
            <a:r>
              <a:rPr lang="en-US" sz="1400" kern="0" dirty="0"/>
              <a:t>MQTT</a:t>
            </a:r>
            <a:endParaRPr lang="en-US" sz="1400" kern="0" dirty="0">
              <a:cs typeface="Arial"/>
            </a:endParaRPr>
          </a:p>
          <a:p>
            <a:pPr marL="179705" indent="-179705" defTabSz="914217">
              <a:buClr>
                <a:schemeClr val="accent1"/>
              </a:buClr>
              <a:buFont typeface="Wingdings" panose="05000000000000000000" pitchFamily="2" charset="2"/>
              <a:buChar char="§"/>
            </a:pPr>
            <a:r>
              <a:rPr lang="en-US" sz="1400" kern="0" dirty="0"/>
              <a:t>Amazon Web Services</a:t>
            </a:r>
            <a:endParaRPr lang="en-US" sz="1400" kern="0" dirty="0">
              <a:cs typeface="Arial"/>
            </a:endParaRPr>
          </a:p>
        </p:txBody>
      </p:sp>
      <p:sp>
        <p:nvSpPr>
          <p:cNvPr id="9" name="TextBox 8">
            <a:extLst>
              <a:ext uri="{FF2B5EF4-FFF2-40B4-BE49-F238E27FC236}">
                <a16:creationId xmlns:a16="http://schemas.microsoft.com/office/drawing/2014/main" id="{652D98A2-3841-4AF3-ADFB-AFA9F080CD95}"/>
              </a:ext>
            </a:extLst>
          </p:cNvPr>
          <p:cNvSpPr txBox="1"/>
          <p:nvPr/>
        </p:nvSpPr>
        <p:spPr>
          <a:xfrm>
            <a:off x="8393236" y="6171003"/>
            <a:ext cx="1678457" cy="246164"/>
          </a:xfrm>
          <a:prstGeom prst="rect">
            <a:avLst/>
          </a:prstGeom>
          <a:noFill/>
        </p:spPr>
        <p:txBody>
          <a:bodyPr wrap="square" lIns="0" tIns="0" rIns="0" bIns="0" rtlCol="0" anchor="t">
            <a:spAutoFit/>
          </a:bodyPr>
          <a:lstStyle/>
          <a:p>
            <a:pPr fontAlgn="base">
              <a:spcBef>
                <a:spcPct val="50000"/>
              </a:spcBef>
              <a:spcAft>
                <a:spcPct val="0"/>
              </a:spcAft>
              <a:buClr>
                <a:srgbClr val="F0AB00"/>
              </a:buClr>
              <a:buSzPct val="80000"/>
            </a:pPr>
            <a:r>
              <a:rPr lang="en-US" sz="1600" b="1">
                <a:latin typeface="+mn-lt"/>
              </a:rPr>
              <a:t>… &amp; more</a:t>
            </a:r>
          </a:p>
        </p:txBody>
      </p:sp>
      <p:sp>
        <p:nvSpPr>
          <p:cNvPr id="10" name="Rectangle 3">
            <a:extLst>
              <a:ext uri="{FF2B5EF4-FFF2-40B4-BE49-F238E27FC236}">
                <a16:creationId xmlns:a16="http://schemas.microsoft.com/office/drawing/2014/main" id="{9177ABAC-5999-471F-BF4A-757528F30352}"/>
              </a:ext>
            </a:extLst>
          </p:cNvPr>
          <p:cNvSpPr/>
          <p:nvPr/>
        </p:nvSpPr>
        <p:spPr>
          <a:xfrm>
            <a:off x="505296" y="5425114"/>
            <a:ext cx="3473916" cy="879317"/>
          </a:xfrm>
          <a:prstGeom prst="rect">
            <a:avLst/>
          </a:prstGeom>
          <a:noFill/>
          <a:ln w="6350" algn="ctr">
            <a:noFill/>
            <a:miter lim="800000"/>
            <a:headEnd/>
            <a:tailEnd/>
          </a:ln>
          <a:effectLst/>
        </p:spPr>
        <p:txBody>
          <a:bodyPr lIns="0" tIns="0" rIns="89958" bIns="71966" rtlCol="0" anchor="t" anchorCtr="0"/>
          <a:lstStyle/>
          <a:p>
            <a:pPr defTabSz="914217"/>
            <a:r>
              <a:rPr lang="en-US" sz="1600" b="1" kern="0"/>
              <a:t>Government Systems</a:t>
            </a:r>
          </a:p>
          <a:p>
            <a:pPr marL="179705" indent="-179705" defTabSz="914217">
              <a:buClr>
                <a:schemeClr val="accent1"/>
              </a:buClr>
              <a:buFont typeface="Wingdings" panose="05000000000000000000" pitchFamily="2" charset="2"/>
              <a:buChar char="§"/>
            </a:pPr>
            <a:r>
              <a:rPr lang="en-US" sz="1400" kern="0"/>
              <a:t>Peru, Chile</a:t>
            </a:r>
            <a:endParaRPr lang="en-US" sz="1400" kern="0">
              <a:cs typeface="Arial"/>
            </a:endParaRPr>
          </a:p>
          <a:p>
            <a:pPr marL="179705" indent="-179705" defTabSz="914217">
              <a:buClr>
                <a:schemeClr val="accent1"/>
              </a:buClr>
              <a:buFont typeface="Wingdings" panose="05000000000000000000" pitchFamily="2" charset="2"/>
              <a:buChar char="§"/>
            </a:pPr>
            <a:r>
              <a:rPr lang="en-US" sz="1400" kern="0"/>
              <a:t>Spain, Hungary, NL, UK</a:t>
            </a:r>
            <a:endParaRPr lang="en-US" sz="1400" kern="0">
              <a:cs typeface="Arial"/>
            </a:endParaRPr>
          </a:p>
        </p:txBody>
      </p:sp>
      <p:sp>
        <p:nvSpPr>
          <p:cNvPr id="11" name="Rectangle 10">
            <a:extLst>
              <a:ext uri="{FF2B5EF4-FFF2-40B4-BE49-F238E27FC236}">
                <a16:creationId xmlns:a16="http://schemas.microsoft.com/office/drawing/2014/main" id="{D0E303C1-3FBD-4C0F-9F5D-7698301B6BDE}"/>
              </a:ext>
            </a:extLst>
          </p:cNvPr>
          <p:cNvSpPr/>
          <p:nvPr/>
        </p:nvSpPr>
        <p:spPr>
          <a:xfrm>
            <a:off x="8393236" y="5230359"/>
            <a:ext cx="3473918" cy="1398727"/>
          </a:xfrm>
          <a:prstGeom prst="rect">
            <a:avLst/>
          </a:prstGeom>
          <a:noFill/>
          <a:ln w="6350" algn="ctr">
            <a:noFill/>
            <a:miter lim="800000"/>
            <a:headEnd/>
            <a:tailEnd/>
          </a:ln>
          <a:effectLst/>
        </p:spPr>
        <p:txBody>
          <a:bodyPr lIns="0" tIns="0" rIns="89958" bIns="71966" rtlCol="0" anchor="t" anchorCtr="0"/>
          <a:lstStyle/>
          <a:p>
            <a:pPr defTabSz="914217"/>
            <a:r>
              <a:rPr lang="en-US" sz="1600" b="1" kern="0" dirty="0"/>
              <a:t>Further Applications</a:t>
            </a:r>
          </a:p>
          <a:p>
            <a:pPr marL="179705" indent="-179705" defTabSz="914217">
              <a:buClr>
                <a:schemeClr val="accent1"/>
              </a:buClr>
              <a:buFont typeface="Wingdings" panose="05000000000000000000" pitchFamily="2" charset="2"/>
              <a:buChar char="§"/>
            </a:pPr>
            <a:r>
              <a:rPr lang="en-US" sz="1400" kern="0" dirty="0" err="1"/>
              <a:t>Celum</a:t>
            </a:r>
            <a:endParaRPr lang="en-US" sz="1400" kern="0" dirty="0"/>
          </a:p>
          <a:p>
            <a:pPr marL="179705" indent="-179705" defTabSz="914217">
              <a:buClr>
                <a:schemeClr val="accent1"/>
              </a:buClr>
              <a:buFont typeface="Wingdings" panose="05000000000000000000" pitchFamily="2" charset="2"/>
              <a:buChar char="§"/>
            </a:pPr>
            <a:r>
              <a:rPr lang="en-US" sz="1400" kern="0" dirty="0">
                <a:cs typeface="Arial"/>
              </a:rPr>
              <a:t>…</a:t>
            </a:r>
          </a:p>
        </p:txBody>
      </p:sp>
    </p:spTree>
    <p:extLst>
      <p:ext uri="{BB962C8B-B14F-4D97-AF65-F5344CB8AC3E}">
        <p14:creationId xmlns:p14="http://schemas.microsoft.com/office/powerpoint/2010/main" val="261179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0DABCA-7391-49B8-9867-18D1CAAE09A5}"/>
              </a:ext>
            </a:extLst>
          </p:cNvPr>
          <p:cNvSpPr>
            <a:spLocks noGrp="1"/>
          </p:cNvSpPr>
          <p:nvPr>
            <p:ph type="body" sz="quarter" idx="10"/>
          </p:nvPr>
        </p:nvSpPr>
        <p:spPr>
          <a:xfrm>
            <a:off x="504000" y="1620000"/>
            <a:ext cx="5328000" cy="4716000"/>
          </a:xfrm>
        </p:spPr>
        <p:txBody>
          <a:bodyPr>
            <a:normAutofit lnSpcReduction="10000"/>
          </a:bodyPr>
          <a:lstStyle/>
          <a:p>
            <a:r>
              <a:rPr lang="en-US" b="1" dirty="0"/>
              <a:t>SAP Cloud Platform Integration Suite: The hybrid integration platform of choice for SAP customers</a:t>
            </a:r>
          </a:p>
          <a:p>
            <a:pPr lvl="1"/>
            <a:r>
              <a:rPr lang="en-US" dirty="0"/>
              <a:t>Multi-cloud and hybrid deployment flexibility</a:t>
            </a:r>
          </a:p>
          <a:p>
            <a:pPr lvl="1"/>
            <a:r>
              <a:rPr lang="en-US" dirty="0"/>
              <a:t>Lightweight runtime (integration cell) planned</a:t>
            </a:r>
          </a:p>
          <a:p>
            <a:pPr lvl="2"/>
            <a:r>
              <a:rPr lang="en-US" dirty="0"/>
              <a:t>Design, configuration, and monitoring on the cloud</a:t>
            </a:r>
          </a:p>
          <a:p>
            <a:pPr lvl="2"/>
            <a:r>
              <a:rPr lang="en-US" dirty="0"/>
              <a:t>Runtime leveraging container technology such as Docker</a:t>
            </a:r>
          </a:p>
          <a:p>
            <a:pPr lvl="2"/>
            <a:r>
              <a:rPr lang="en-US" dirty="0"/>
              <a:t>Runtime holding any Integration Suite services or engines</a:t>
            </a:r>
          </a:p>
          <a:p>
            <a:pPr lvl="2"/>
            <a:r>
              <a:rPr lang="en-US" dirty="0"/>
              <a:t>Software lifecycle in sync with cloud delivery speed</a:t>
            </a:r>
          </a:p>
          <a:p>
            <a:pPr lvl="1"/>
            <a:r>
              <a:rPr lang="en-US" dirty="0"/>
              <a:t>Tools provided for seamless migration from SAP Process Orchestration to the new hybrid integration platform</a:t>
            </a:r>
          </a:p>
        </p:txBody>
      </p:sp>
      <p:sp>
        <p:nvSpPr>
          <p:cNvPr id="3" name="Title 2">
            <a:extLst>
              <a:ext uri="{FF2B5EF4-FFF2-40B4-BE49-F238E27FC236}">
                <a16:creationId xmlns:a16="http://schemas.microsoft.com/office/drawing/2014/main" id="{42530689-2615-4844-B5BE-3D971B41E73F}"/>
              </a:ext>
            </a:extLst>
          </p:cNvPr>
          <p:cNvSpPr>
            <a:spLocks noGrp="1"/>
          </p:cNvSpPr>
          <p:nvPr>
            <p:ph type="title"/>
          </p:nvPr>
        </p:nvSpPr>
        <p:spPr>
          <a:xfrm>
            <a:off x="504001" y="504000"/>
            <a:ext cx="11186476" cy="369332"/>
          </a:xfrm>
        </p:spPr>
        <p:txBody>
          <a:bodyPr/>
          <a:lstStyle/>
          <a:p>
            <a:r>
              <a:rPr lang="en-US" dirty="0"/>
              <a:t>The path ahead: </a:t>
            </a:r>
            <a:r>
              <a:rPr lang="en-US" dirty="0">
                <a:solidFill>
                  <a:schemeClr val="accent1"/>
                </a:solidFill>
              </a:rPr>
              <a:t>Hybrid integration </a:t>
            </a:r>
            <a:r>
              <a:rPr lang="en-US">
                <a:solidFill>
                  <a:schemeClr val="accent1"/>
                </a:solidFill>
              </a:rPr>
              <a:t>platform </a:t>
            </a:r>
            <a:endParaRPr lang="en-US" sz="2000" b="0" dirty="0">
              <a:solidFill>
                <a:schemeClr val="accent1"/>
              </a:solidFill>
            </a:endParaRPr>
          </a:p>
        </p:txBody>
      </p:sp>
      <p:grpSp>
        <p:nvGrpSpPr>
          <p:cNvPr id="92" name="Group 91">
            <a:extLst>
              <a:ext uri="{FF2B5EF4-FFF2-40B4-BE49-F238E27FC236}">
                <a16:creationId xmlns:a16="http://schemas.microsoft.com/office/drawing/2014/main" id="{4A0F7424-EC4D-43DD-944D-B6642A32E72B}"/>
              </a:ext>
            </a:extLst>
          </p:cNvPr>
          <p:cNvGrpSpPr/>
          <p:nvPr/>
        </p:nvGrpSpPr>
        <p:grpSpPr>
          <a:xfrm>
            <a:off x="6764449" y="5280157"/>
            <a:ext cx="494472" cy="144000"/>
            <a:chOff x="9445556" y="5719198"/>
            <a:chExt cx="494472" cy="144000"/>
          </a:xfrm>
        </p:grpSpPr>
        <p:cxnSp>
          <p:nvCxnSpPr>
            <p:cNvPr id="93" name="Gerade Verbindung 185">
              <a:extLst>
                <a:ext uri="{FF2B5EF4-FFF2-40B4-BE49-F238E27FC236}">
                  <a16:creationId xmlns:a16="http://schemas.microsoft.com/office/drawing/2014/main" id="{2EDC275D-C9C2-43C3-AC0C-DB01D031FBDE}"/>
                </a:ext>
              </a:extLst>
            </p:cNvPr>
            <p:cNvCxnSpPr>
              <a:cxnSpLocks/>
            </p:cNvCxnSpPr>
            <p:nvPr>
              <p:custDataLst>
                <p:tags r:id="rId8"/>
              </p:custDataLst>
            </p:nvPr>
          </p:nvCxnSpPr>
          <p:spPr bwMode="gray">
            <a:xfrm>
              <a:off x="9638914" y="5796059"/>
              <a:ext cx="301114" cy="0"/>
            </a:xfrm>
            <a:prstGeom prst="line">
              <a:avLst/>
            </a:prstGeom>
            <a:noFill/>
            <a:ln w="19050" cap="rnd" cmpd="sng" algn="ctr">
              <a:solidFill>
                <a:schemeClr val="tx1">
                  <a:lumMod val="50000"/>
                  <a:lumOff val="50000"/>
                </a:schemeClr>
              </a:solidFill>
              <a:prstDash val="dash"/>
            </a:ln>
            <a:effectLst/>
          </p:spPr>
        </p:cxnSp>
        <p:sp>
          <p:nvSpPr>
            <p:cNvPr id="94" name="Oval 93">
              <a:extLst>
                <a:ext uri="{FF2B5EF4-FFF2-40B4-BE49-F238E27FC236}">
                  <a16:creationId xmlns:a16="http://schemas.microsoft.com/office/drawing/2014/main" id="{3F08B073-D07D-42FD-BC9E-4DCC89A9A59B}"/>
                </a:ext>
              </a:extLst>
            </p:cNvPr>
            <p:cNvSpPr/>
            <p:nvPr/>
          </p:nvSpPr>
          <p:spPr bwMode="gray">
            <a:xfrm>
              <a:off x="9445556" y="5719198"/>
              <a:ext cx="144000" cy="144000"/>
            </a:xfrm>
            <a:prstGeom prst="ellipse">
              <a:avLst/>
            </a:prstGeom>
            <a:solidFill>
              <a:schemeClr val="tx1">
                <a:lumMod val="50000"/>
                <a:lumOff val="50000"/>
              </a:schemeClr>
            </a:solidFill>
            <a:ln w="2540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72" panose="020B0503030000000003" pitchFamily="34" charset="0"/>
                <a:ea typeface="Arial Unicode MS" pitchFamily="34" charset="-128"/>
                <a:cs typeface="Arial Unicode MS" pitchFamily="34" charset="-128"/>
                <a:sym typeface="72" panose="020B0503030000000003" pitchFamily="34" charset="0"/>
              </a:endParaRPr>
            </a:p>
          </p:txBody>
        </p:sp>
      </p:grpSp>
      <p:sp>
        <p:nvSpPr>
          <p:cNvPr id="95" name="Rectangle 94">
            <a:extLst>
              <a:ext uri="{FF2B5EF4-FFF2-40B4-BE49-F238E27FC236}">
                <a16:creationId xmlns:a16="http://schemas.microsoft.com/office/drawing/2014/main" id="{4A09D27E-18C2-4C53-A657-64589787D58A}"/>
              </a:ext>
            </a:extLst>
          </p:cNvPr>
          <p:cNvSpPr/>
          <p:nvPr/>
        </p:nvSpPr>
        <p:spPr bwMode="gray">
          <a:xfrm>
            <a:off x="7102460" y="4729179"/>
            <a:ext cx="2049759" cy="1873023"/>
          </a:xfrm>
          <a:prstGeom prst="rect">
            <a:avLst/>
          </a:prstGeom>
          <a:solidFill>
            <a:schemeClr val="bg1"/>
          </a:solidFill>
          <a:ln w="19050" cap="rnd">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fontAlgn="base">
              <a:spcBef>
                <a:spcPts val="600"/>
              </a:spcBef>
              <a:spcAft>
                <a:spcPct val="0"/>
              </a:spcAft>
              <a:buClr>
                <a:srgbClr val="F0AB00"/>
              </a:buClr>
              <a:buSzPct val="80000"/>
            </a:pPr>
            <a:r>
              <a:rPr lang="en-US" sz="1100" b="1" dirty="0">
                <a:solidFill>
                  <a:schemeClr val="bg2">
                    <a:lumMod val="50000"/>
                  </a:schemeClr>
                </a:solidFill>
                <a:latin typeface="Arial" charset="0"/>
                <a:cs typeface="Arial" charset="0"/>
              </a:rPr>
              <a:t>SAP Process Orchestration</a:t>
            </a:r>
          </a:p>
        </p:txBody>
      </p:sp>
      <p:sp>
        <p:nvSpPr>
          <p:cNvPr id="96" name="Rectangle 95">
            <a:extLst>
              <a:ext uri="{FF2B5EF4-FFF2-40B4-BE49-F238E27FC236}">
                <a16:creationId xmlns:a16="http://schemas.microsoft.com/office/drawing/2014/main" id="{E2EA6B91-F4C0-415A-800E-FAD916C49F4E}"/>
              </a:ext>
            </a:extLst>
          </p:cNvPr>
          <p:cNvSpPr/>
          <p:nvPr/>
        </p:nvSpPr>
        <p:spPr bwMode="gray">
          <a:xfrm>
            <a:off x="7212810" y="5843101"/>
            <a:ext cx="1817935" cy="600438"/>
          </a:xfrm>
          <a:prstGeom prst="rect">
            <a:avLst/>
          </a:prstGeom>
          <a:solidFill>
            <a:schemeClr val="tx2">
              <a:lumMod val="20000"/>
              <a:lumOff val="80000"/>
            </a:schemeClr>
          </a:solidFill>
          <a:ln w="1905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0" rtlCol="0" anchor="t" anchorCtr="0"/>
          <a:lstStyle/>
          <a:p>
            <a:pPr fontAlgn="base">
              <a:spcBef>
                <a:spcPts val="600"/>
              </a:spcBef>
              <a:spcAft>
                <a:spcPct val="0"/>
              </a:spcAft>
              <a:buClr>
                <a:srgbClr val="F0AB00"/>
              </a:buClr>
              <a:buSzPct val="80000"/>
            </a:pPr>
            <a:r>
              <a:rPr lang="en-US" sz="1000" b="1" kern="0" dirty="0">
                <a:solidFill>
                  <a:schemeClr val="tx1">
                    <a:lumMod val="65000"/>
                    <a:lumOff val="35000"/>
                  </a:schemeClr>
                </a:solidFill>
                <a:latin typeface="+mj-lt"/>
              </a:rPr>
              <a:t>Cloud integration </a:t>
            </a:r>
            <a:br>
              <a:rPr lang="en-US" sz="1000" b="1" kern="0" dirty="0">
                <a:solidFill>
                  <a:schemeClr val="tx1">
                    <a:lumMod val="65000"/>
                    <a:lumOff val="35000"/>
                  </a:schemeClr>
                </a:solidFill>
                <a:latin typeface="+mj-lt"/>
              </a:rPr>
            </a:br>
            <a:r>
              <a:rPr lang="en-US" sz="1000" b="1" kern="0" dirty="0">
                <a:solidFill>
                  <a:schemeClr val="tx1">
                    <a:lumMod val="65000"/>
                    <a:lumOff val="35000"/>
                  </a:schemeClr>
                </a:solidFill>
                <a:latin typeface="+mj-lt"/>
              </a:rPr>
              <a:t>runtime</a:t>
            </a:r>
          </a:p>
        </p:txBody>
      </p:sp>
      <p:grpSp>
        <p:nvGrpSpPr>
          <p:cNvPr id="97" name="Group 96">
            <a:extLst>
              <a:ext uri="{FF2B5EF4-FFF2-40B4-BE49-F238E27FC236}">
                <a16:creationId xmlns:a16="http://schemas.microsoft.com/office/drawing/2014/main" id="{E28B52DA-1FD5-4471-95A4-3FB6ECF4FD4D}"/>
              </a:ext>
            </a:extLst>
          </p:cNvPr>
          <p:cNvGrpSpPr/>
          <p:nvPr/>
        </p:nvGrpSpPr>
        <p:grpSpPr>
          <a:xfrm>
            <a:off x="8549244" y="5964842"/>
            <a:ext cx="359999" cy="359999"/>
            <a:chOff x="6784317" y="1784224"/>
            <a:chExt cx="359999" cy="359999"/>
          </a:xfrm>
        </p:grpSpPr>
        <p:sp>
          <p:nvSpPr>
            <p:cNvPr id="98" name="Ellipse 156">
              <a:extLst>
                <a:ext uri="{FF2B5EF4-FFF2-40B4-BE49-F238E27FC236}">
                  <a16:creationId xmlns:a16="http://schemas.microsoft.com/office/drawing/2014/main" id="{A8134E54-E204-40B3-A156-4E4FD7F64344}"/>
                </a:ext>
              </a:extLst>
            </p:cNvPr>
            <p:cNvSpPr/>
            <p:nvPr/>
          </p:nvSpPr>
          <p:spPr bwMode="gray">
            <a:xfrm>
              <a:off x="6784317" y="1784224"/>
              <a:ext cx="359999" cy="359999"/>
            </a:xfrm>
            <a:prstGeom prst="ellipse">
              <a:avLst/>
            </a:prstGeom>
            <a:solidFill>
              <a:schemeClr val="bg1"/>
            </a:solidFill>
            <a:ln w="12700" algn="ctr">
              <a:solidFill>
                <a:schemeClr val="accent3"/>
              </a:solidFill>
              <a:miter lim="800000"/>
              <a:headEnd/>
              <a:tailEnd/>
            </a:ln>
          </p:spPr>
          <p:txBody>
            <a:bodyPr lIns="89991" tIns="71992" rIns="89991" bIns="71992" rtlCol="0" anchor="ctr"/>
            <a:lstStyle/>
            <a:p>
              <a:pPr marL="0" marR="0" lvl="0" indent="0" algn="ctr" defTabSz="914292"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72" panose="020B0503030000000003" pitchFamily="34" charset="0"/>
                <a:ea typeface="Arial Unicode MS" pitchFamily="34" charset="-128"/>
                <a:cs typeface="72" panose="020B0503030000000003" pitchFamily="34" charset="0"/>
                <a:sym typeface="72" panose="020B0503030000000003" pitchFamily="34" charset="0"/>
              </a:endParaRPr>
            </a:p>
          </p:txBody>
        </p:sp>
        <p:pic>
          <p:nvPicPr>
            <p:cNvPr id="99" name="Bild 32">
              <a:extLst>
                <a:ext uri="{FF2B5EF4-FFF2-40B4-BE49-F238E27FC236}">
                  <a16:creationId xmlns:a16="http://schemas.microsoft.com/office/drawing/2014/main" id="{01E4AB93-6E2B-49A6-A134-DC7EE0FFE78F}"/>
                </a:ext>
              </a:extLst>
            </p:cNvPr>
            <p:cNvPicPr>
              <a:picLocks noChangeAspect="1"/>
            </p:cNvPicPr>
            <p:nvPr/>
          </p:nvPicPr>
          <p:blipFill>
            <a:blip r:embed="rId11" cstate="hqprint">
              <a:extLst>
                <a:ext uri="{28A0092B-C50C-407E-A947-70E740481C1C}">
                  <a14:useLocalDpi xmlns:a14="http://schemas.microsoft.com/office/drawing/2010/main"/>
                </a:ext>
              </a:extLst>
            </a:blip>
            <a:srcRect/>
            <a:stretch/>
          </p:blipFill>
          <p:spPr>
            <a:xfrm>
              <a:off x="6812320" y="1806117"/>
              <a:ext cx="324000" cy="323999"/>
            </a:xfrm>
            <a:prstGeom prst="rect">
              <a:avLst/>
            </a:prstGeom>
            <a:ln w="12700">
              <a:noFill/>
            </a:ln>
          </p:spPr>
        </p:pic>
      </p:grpSp>
      <p:sp>
        <p:nvSpPr>
          <p:cNvPr id="100" name="Rectangle 99">
            <a:extLst>
              <a:ext uri="{FF2B5EF4-FFF2-40B4-BE49-F238E27FC236}">
                <a16:creationId xmlns:a16="http://schemas.microsoft.com/office/drawing/2014/main" id="{432B2E5B-7D8A-4040-AA7A-0F4D098DC023}"/>
              </a:ext>
            </a:extLst>
          </p:cNvPr>
          <p:cNvSpPr/>
          <p:nvPr/>
        </p:nvSpPr>
        <p:spPr bwMode="gray">
          <a:xfrm>
            <a:off x="7210206" y="5095070"/>
            <a:ext cx="1817935" cy="600438"/>
          </a:xfrm>
          <a:prstGeom prst="rect">
            <a:avLst/>
          </a:prstGeom>
          <a:noFill/>
          <a:ln w="19050" cap="rnd">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r>
              <a:rPr lang="en-US" sz="1000" b="1" dirty="0">
                <a:solidFill>
                  <a:schemeClr val="tx1">
                    <a:lumMod val="65000"/>
                    <a:lumOff val="35000"/>
                  </a:schemeClr>
                </a:solidFill>
              </a:rPr>
              <a:t>Process integration </a:t>
            </a:r>
            <a:br>
              <a:rPr lang="en-US" sz="1000" b="1" dirty="0">
                <a:solidFill>
                  <a:schemeClr val="tx1">
                    <a:lumMod val="65000"/>
                    <a:lumOff val="35000"/>
                  </a:schemeClr>
                </a:solidFill>
              </a:rPr>
            </a:br>
            <a:r>
              <a:rPr lang="en-US" sz="1000" b="1" dirty="0">
                <a:solidFill>
                  <a:schemeClr val="tx1">
                    <a:lumMod val="65000"/>
                    <a:lumOff val="35000"/>
                  </a:schemeClr>
                </a:solidFill>
              </a:rPr>
              <a:t>runtime and tools</a:t>
            </a:r>
          </a:p>
        </p:txBody>
      </p:sp>
      <p:sp>
        <p:nvSpPr>
          <p:cNvPr id="101" name="Ellipse 156">
            <a:extLst>
              <a:ext uri="{FF2B5EF4-FFF2-40B4-BE49-F238E27FC236}">
                <a16:creationId xmlns:a16="http://schemas.microsoft.com/office/drawing/2014/main" id="{C1FF2EF1-0E24-42DA-A8C4-779E1BAC71C8}"/>
              </a:ext>
            </a:extLst>
          </p:cNvPr>
          <p:cNvSpPr/>
          <p:nvPr/>
        </p:nvSpPr>
        <p:spPr bwMode="gray">
          <a:xfrm>
            <a:off x="9654907" y="5229751"/>
            <a:ext cx="359999" cy="359999"/>
          </a:xfrm>
          <a:prstGeom prst="ellipse">
            <a:avLst/>
          </a:prstGeom>
          <a:solidFill>
            <a:schemeClr val="bg1"/>
          </a:solidFill>
          <a:ln w="12700" algn="ctr">
            <a:solidFill>
              <a:schemeClr val="accent3"/>
            </a:solidFill>
            <a:miter lim="800000"/>
            <a:headEnd/>
            <a:tailEnd/>
          </a:ln>
        </p:spPr>
        <p:txBody>
          <a:bodyPr lIns="89991" tIns="71992" rIns="89991" bIns="71992" rtlCol="0" anchor="ctr"/>
          <a:lstStyle/>
          <a:p>
            <a:pPr marL="0" marR="0" lvl="0" indent="0" algn="ctr" defTabSz="914292"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72" panose="020B0503030000000003" pitchFamily="34" charset="0"/>
              <a:ea typeface="Arial Unicode MS" pitchFamily="34" charset="-128"/>
              <a:cs typeface="72" panose="020B0503030000000003" pitchFamily="34" charset="0"/>
              <a:sym typeface="72" panose="020B0503030000000003" pitchFamily="34" charset="0"/>
            </a:endParaRPr>
          </a:p>
        </p:txBody>
      </p:sp>
      <p:grpSp>
        <p:nvGrpSpPr>
          <p:cNvPr id="102" name="Group 101">
            <a:extLst>
              <a:ext uri="{FF2B5EF4-FFF2-40B4-BE49-F238E27FC236}">
                <a16:creationId xmlns:a16="http://schemas.microsoft.com/office/drawing/2014/main" id="{DC63D1BE-DB1B-417C-B8FC-C9CC2F4B2B21}"/>
              </a:ext>
            </a:extLst>
          </p:cNvPr>
          <p:cNvGrpSpPr/>
          <p:nvPr/>
        </p:nvGrpSpPr>
        <p:grpSpPr>
          <a:xfrm>
            <a:off x="6488094" y="1340530"/>
            <a:ext cx="5013901" cy="2739620"/>
            <a:chOff x="6488094" y="1182878"/>
            <a:chExt cx="5013901" cy="2739620"/>
          </a:xfrm>
        </p:grpSpPr>
        <p:cxnSp>
          <p:nvCxnSpPr>
            <p:cNvPr id="103" name="Gerade Verbindung 185">
              <a:extLst>
                <a:ext uri="{FF2B5EF4-FFF2-40B4-BE49-F238E27FC236}">
                  <a16:creationId xmlns:a16="http://schemas.microsoft.com/office/drawing/2014/main" id="{670E87A0-E22C-4827-9B99-045FFB166B46}"/>
                </a:ext>
              </a:extLst>
            </p:cNvPr>
            <p:cNvCxnSpPr>
              <a:cxnSpLocks/>
            </p:cNvCxnSpPr>
            <p:nvPr>
              <p:custDataLst>
                <p:tags r:id="rId2"/>
              </p:custDataLst>
            </p:nvPr>
          </p:nvCxnSpPr>
          <p:spPr bwMode="gray">
            <a:xfrm>
              <a:off x="9646746" y="2919052"/>
              <a:ext cx="1129556" cy="0"/>
            </a:xfrm>
            <a:prstGeom prst="line">
              <a:avLst/>
            </a:prstGeom>
            <a:noFill/>
            <a:ln w="19050" cap="rnd" cmpd="sng" algn="ctr">
              <a:solidFill>
                <a:schemeClr val="tx1">
                  <a:lumMod val="50000"/>
                  <a:lumOff val="50000"/>
                </a:schemeClr>
              </a:solidFill>
              <a:prstDash val="dash"/>
            </a:ln>
            <a:effectLst/>
          </p:spPr>
        </p:cxnSp>
        <p:grpSp>
          <p:nvGrpSpPr>
            <p:cNvPr id="104" name="Group 103">
              <a:extLst>
                <a:ext uri="{FF2B5EF4-FFF2-40B4-BE49-F238E27FC236}">
                  <a16:creationId xmlns:a16="http://schemas.microsoft.com/office/drawing/2014/main" id="{550D8065-2F81-4517-85C6-39D973379266}"/>
                </a:ext>
              </a:extLst>
            </p:cNvPr>
            <p:cNvGrpSpPr/>
            <p:nvPr/>
          </p:nvGrpSpPr>
          <p:grpSpPr>
            <a:xfrm>
              <a:off x="6488094" y="2137281"/>
              <a:ext cx="699719" cy="833125"/>
              <a:chOff x="4049011" y="1624817"/>
              <a:chExt cx="699794" cy="833213"/>
            </a:xfrm>
          </p:grpSpPr>
          <p:grpSp>
            <p:nvGrpSpPr>
              <p:cNvPr id="179" name="Gruppieren 153">
                <a:extLst>
                  <a:ext uri="{FF2B5EF4-FFF2-40B4-BE49-F238E27FC236}">
                    <a16:creationId xmlns:a16="http://schemas.microsoft.com/office/drawing/2014/main" id="{32CE5EEB-F57D-4616-AA0E-07DB2B41F0FF}"/>
                  </a:ext>
                </a:extLst>
              </p:cNvPr>
              <p:cNvGrpSpPr/>
              <p:nvPr/>
            </p:nvGrpSpPr>
            <p:grpSpPr bwMode="gray">
              <a:xfrm>
                <a:off x="4049011" y="1624817"/>
                <a:ext cx="699794" cy="612860"/>
                <a:chOff x="4072268" y="2584467"/>
                <a:chExt cx="1389525" cy="1216908"/>
              </a:xfrm>
            </p:grpSpPr>
            <p:sp useBgFill="1">
              <p:nvSpPr>
                <p:cNvPr id="182" name="Freeform 12">
                  <a:extLst>
                    <a:ext uri="{FF2B5EF4-FFF2-40B4-BE49-F238E27FC236}">
                      <a16:creationId xmlns:a16="http://schemas.microsoft.com/office/drawing/2014/main" id="{EC285628-4B9B-457B-8C34-66D8B704B7F1}"/>
                    </a:ext>
                  </a:extLst>
                </p:cNvPr>
                <p:cNvSpPr>
                  <a:spLocks/>
                </p:cNvSpPr>
                <p:nvPr/>
              </p:nvSpPr>
              <p:spPr bwMode="gray">
                <a:xfrm>
                  <a:off x="4072268" y="2584467"/>
                  <a:ext cx="1389525" cy="1216908"/>
                </a:xfrm>
                <a:custGeom>
                  <a:avLst/>
                  <a:gdLst>
                    <a:gd name="T0" fmla="*/ 156 w 2883"/>
                    <a:gd name="T1" fmla="*/ 0 h 2526"/>
                    <a:gd name="T2" fmla="*/ 2727 w 2883"/>
                    <a:gd name="T3" fmla="*/ 0 h 2526"/>
                    <a:gd name="T4" fmla="*/ 2883 w 2883"/>
                    <a:gd name="T5" fmla="*/ 156 h 2526"/>
                    <a:gd name="T6" fmla="*/ 2883 w 2883"/>
                    <a:gd name="T7" fmla="*/ 2370 h 2526"/>
                    <a:gd name="T8" fmla="*/ 2727 w 2883"/>
                    <a:gd name="T9" fmla="*/ 2526 h 2526"/>
                    <a:gd name="T10" fmla="*/ 156 w 2883"/>
                    <a:gd name="T11" fmla="*/ 2526 h 2526"/>
                    <a:gd name="T12" fmla="*/ 0 w 2883"/>
                    <a:gd name="T13" fmla="*/ 2370 h 2526"/>
                    <a:gd name="T14" fmla="*/ 0 w 2883"/>
                    <a:gd name="T15" fmla="*/ 156 h 2526"/>
                    <a:gd name="T16" fmla="*/ 156 w 2883"/>
                    <a:gd name="T17" fmla="*/ 0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3" h="2526">
                      <a:moveTo>
                        <a:pt x="156" y="0"/>
                      </a:moveTo>
                      <a:lnTo>
                        <a:pt x="2727" y="0"/>
                      </a:lnTo>
                      <a:cubicBezTo>
                        <a:pt x="2813" y="0"/>
                        <a:pt x="2883" y="71"/>
                        <a:pt x="2883" y="156"/>
                      </a:cubicBezTo>
                      <a:lnTo>
                        <a:pt x="2883" y="2370"/>
                      </a:lnTo>
                      <a:cubicBezTo>
                        <a:pt x="2883" y="2455"/>
                        <a:pt x="2813" y="2526"/>
                        <a:pt x="2727" y="2526"/>
                      </a:cubicBezTo>
                      <a:lnTo>
                        <a:pt x="156" y="2526"/>
                      </a:lnTo>
                      <a:cubicBezTo>
                        <a:pt x="71" y="2526"/>
                        <a:pt x="0" y="2455"/>
                        <a:pt x="0" y="2370"/>
                      </a:cubicBezTo>
                      <a:lnTo>
                        <a:pt x="0" y="156"/>
                      </a:lnTo>
                      <a:cubicBezTo>
                        <a:pt x="0" y="71"/>
                        <a:pt x="71" y="0"/>
                        <a:pt x="156" y="0"/>
                      </a:cubicBezTo>
                      <a:close/>
                    </a:path>
                  </a:pathLst>
                </a:custGeom>
                <a:ln w="9525" cap="flat">
                  <a:solidFill>
                    <a:schemeClr val="accent3"/>
                  </a:solidFill>
                  <a:prstDash val="solid"/>
                  <a:miter lim="800000"/>
                  <a:headEnd/>
                  <a:tailEnd/>
                </a:ln>
              </p:spPr>
              <p:txBody>
                <a:bodyPr vert="horz" wrap="square" lIns="81910" tIns="40955" rIns="81910" bIns="40955" numCol="1" anchor="t" anchorCtr="0" compatLnSpc="1">
                  <a:prstTxWarp prst="textNoShape">
                    <a:avLst/>
                  </a:prstTxWarp>
                </a:bodyPr>
                <a:lstStyle/>
                <a:p>
                  <a:pPr marL="0" marR="0" lvl="0" indent="0" algn="l" defTabSz="1088301" rtl="0" eaLnBrk="1" fontAlgn="auto" latinLnBrk="0" hangingPunct="1">
                    <a:lnSpc>
                      <a:spcPct val="90000"/>
                    </a:lnSpc>
                    <a:spcBef>
                      <a:spcPts val="0"/>
                    </a:spcBef>
                    <a:spcAft>
                      <a:spcPts val="0"/>
                    </a:spcAft>
                    <a:buClrTx/>
                    <a:buSzTx/>
                    <a:buFontTx/>
                    <a:buNone/>
                    <a:tabLst/>
                    <a:defRPr/>
                  </a:pPr>
                  <a:endParaRPr kumimoji="0" lang="en-US" sz="3387" b="0" i="0" u="none" strike="noStrike" kern="0" cap="none" spc="0" normalizeH="0" baseline="0" noProof="0" dirty="0">
                    <a:ln>
                      <a:noFill/>
                    </a:ln>
                    <a:solidFill>
                      <a:srgbClr val="E35500"/>
                    </a:solidFill>
                    <a:effectLst/>
                    <a:uLnTx/>
                    <a:uFillTx/>
                    <a:latin typeface="+mn-lt"/>
                    <a:cs typeface="72" panose="020B0503030000000003" pitchFamily="34" charset="0"/>
                    <a:sym typeface="72" panose="020B0503030000000003" pitchFamily="34" charset="0"/>
                  </a:endParaRPr>
                </a:p>
              </p:txBody>
            </p:sp>
            <p:sp>
              <p:nvSpPr>
                <p:cNvPr id="183" name="Line 13">
                  <a:extLst>
                    <a:ext uri="{FF2B5EF4-FFF2-40B4-BE49-F238E27FC236}">
                      <a16:creationId xmlns:a16="http://schemas.microsoft.com/office/drawing/2014/main" id="{C3F7CB56-8540-43F3-84A5-9C25F50A9AF5}"/>
                    </a:ext>
                  </a:extLst>
                </p:cNvPr>
                <p:cNvSpPr>
                  <a:spLocks noChangeShapeType="1"/>
                </p:cNvSpPr>
                <p:nvPr/>
              </p:nvSpPr>
              <p:spPr bwMode="gray">
                <a:xfrm>
                  <a:off x="4072268" y="2844912"/>
                  <a:ext cx="1389525" cy="0"/>
                </a:xfrm>
                <a:prstGeom prst="line">
                  <a:avLst/>
                </a:prstGeom>
                <a:noFill/>
                <a:ln w="9525" cap="flat">
                  <a:solidFill>
                    <a:schemeClr val="accent3"/>
                  </a:solidFill>
                  <a:prstDash val="solid"/>
                  <a:miter lim="800000"/>
                  <a:headEnd/>
                  <a:tailEnd/>
                </a:ln>
              </p:spPr>
              <p:txBody>
                <a:bodyPr vert="horz" wrap="square" lIns="81910" tIns="40955" rIns="81910" bIns="40955" numCol="1" anchor="t" anchorCtr="0" compatLnSpc="1">
                  <a:prstTxWarp prst="textNoShape">
                    <a:avLst/>
                  </a:prstTxWarp>
                </a:bodyPr>
                <a:lstStyle/>
                <a:p>
                  <a:pPr marL="0" marR="0" lvl="0" indent="0" algn="l" defTabSz="1088301" rtl="0" eaLnBrk="1" fontAlgn="auto" latinLnBrk="0" hangingPunct="1">
                    <a:lnSpc>
                      <a:spcPct val="90000"/>
                    </a:lnSpc>
                    <a:spcBef>
                      <a:spcPts val="0"/>
                    </a:spcBef>
                    <a:spcAft>
                      <a:spcPts val="0"/>
                    </a:spcAft>
                    <a:buClrTx/>
                    <a:buSzTx/>
                    <a:buFontTx/>
                    <a:buNone/>
                    <a:tabLst/>
                    <a:defRPr/>
                  </a:pPr>
                  <a:endParaRPr kumimoji="0" lang="en-US" sz="3387" b="0" i="0" u="none" strike="noStrike" kern="0" cap="none" spc="0" normalizeH="0" baseline="0" noProof="0" dirty="0">
                    <a:ln>
                      <a:noFill/>
                    </a:ln>
                    <a:solidFill>
                      <a:srgbClr val="E35500"/>
                    </a:solidFill>
                    <a:effectLst/>
                    <a:uLnTx/>
                    <a:uFillTx/>
                    <a:latin typeface="+mn-lt"/>
                    <a:cs typeface="72" panose="020B0503030000000003" pitchFamily="34" charset="0"/>
                    <a:sym typeface="72" panose="020B0503030000000003" pitchFamily="34" charset="0"/>
                  </a:endParaRPr>
                </a:p>
              </p:txBody>
            </p:sp>
            <p:sp>
              <p:nvSpPr>
                <p:cNvPr id="184" name="Freeform 20">
                  <a:extLst>
                    <a:ext uri="{FF2B5EF4-FFF2-40B4-BE49-F238E27FC236}">
                      <a16:creationId xmlns:a16="http://schemas.microsoft.com/office/drawing/2014/main" id="{1ECC10F0-5933-4A4B-B346-1D7407971F67}"/>
                    </a:ext>
                  </a:extLst>
                </p:cNvPr>
                <p:cNvSpPr>
                  <a:spLocks noEditPoints="1"/>
                </p:cNvSpPr>
                <p:nvPr/>
              </p:nvSpPr>
              <p:spPr bwMode="gray">
                <a:xfrm>
                  <a:off x="5138640" y="2689889"/>
                  <a:ext cx="218340" cy="52260"/>
                </a:xfrm>
                <a:custGeom>
                  <a:avLst/>
                  <a:gdLst>
                    <a:gd name="T0" fmla="*/ 585 w 664"/>
                    <a:gd name="T1" fmla="*/ 159 h 159"/>
                    <a:gd name="T2" fmla="*/ 506 w 664"/>
                    <a:gd name="T3" fmla="*/ 79 h 159"/>
                    <a:gd name="T4" fmla="*/ 585 w 664"/>
                    <a:gd name="T5" fmla="*/ 0 h 159"/>
                    <a:gd name="T6" fmla="*/ 664 w 664"/>
                    <a:gd name="T7" fmla="*/ 79 h 159"/>
                    <a:gd name="T8" fmla="*/ 585 w 664"/>
                    <a:gd name="T9" fmla="*/ 159 h 159"/>
                    <a:gd name="T10" fmla="*/ 332 w 664"/>
                    <a:gd name="T11" fmla="*/ 159 h 159"/>
                    <a:gd name="T12" fmla="*/ 253 w 664"/>
                    <a:gd name="T13" fmla="*/ 79 h 159"/>
                    <a:gd name="T14" fmla="*/ 332 w 664"/>
                    <a:gd name="T15" fmla="*/ 0 h 159"/>
                    <a:gd name="T16" fmla="*/ 412 w 664"/>
                    <a:gd name="T17" fmla="*/ 79 h 159"/>
                    <a:gd name="T18" fmla="*/ 332 w 664"/>
                    <a:gd name="T19" fmla="*/ 159 h 159"/>
                    <a:gd name="T20" fmla="*/ 80 w 664"/>
                    <a:gd name="T21" fmla="*/ 159 h 159"/>
                    <a:gd name="T22" fmla="*/ 0 w 664"/>
                    <a:gd name="T23" fmla="*/ 79 h 159"/>
                    <a:gd name="T24" fmla="*/ 80 w 664"/>
                    <a:gd name="T25" fmla="*/ 0 h 159"/>
                    <a:gd name="T26" fmla="*/ 159 w 664"/>
                    <a:gd name="T27" fmla="*/ 79 h 159"/>
                    <a:gd name="T28" fmla="*/ 80 w 664"/>
                    <a:gd name="T29"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4" h="159">
                      <a:moveTo>
                        <a:pt x="585" y="159"/>
                      </a:moveTo>
                      <a:cubicBezTo>
                        <a:pt x="541" y="159"/>
                        <a:pt x="506" y="123"/>
                        <a:pt x="506" y="79"/>
                      </a:cubicBezTo>
                      <a:cubicBezTo>
                        <a:pt x="506" y="35"/>
                        <a:pt x="541" y="0"/>
                        <a:pt x="585" y="0"/>
                      </a:cubicBezTo>
                      <a:cubicBezTo>
                        <a:pt x="629" y="0"/>
                        <a:pt x="664" y="35"/>
                        <a:pt x="664" y="79"/>
                      </a:cubicBezTo>
                      <a:cubicBezTo>
                        <a:pt x="664" y="123"/>
                        <a:pt x="629" y="159"/>
                        <a:pt x="585" y="159"/>
                      </a:cubicBezTo>
                      <a:close/>
                      <a:moveTo>
                        <a:pt x="332" y="159"/>
                      </a:moveTo>
                      <a:cubicBezTo>
                        <a:pt x="288" y="159"/>
                        <a:pt x="253" y="123"/>
                        <a:pt x="253" y="79"/>
                      </a:cubicBezTo>
                      <a:cubicBezTo>
                        <a:pt x="253" y="35"/>
                        <a:pt x="288" y="0"/>
                        <a:pt x="332" y="0"/>
                      </a:cubicBezTo>
                      <a:cubicBezTo>
                        <a:pt x="376" y="0"/>
                        <a:pt x="412" y="35"/>
                        <a:pt x="412" y="79"/>
                      </a:cubicBezTo>
                      <a:cubicBezTo>
                        <a:pt x="412" y="123"/>
                        <a:pt x="376" y="159"/>
                        <a:pt x="332" y="159"/>
                      </a:cubicBezTo>
                      <a:close/>
                      <a:moveTo>
                        <a:pt x="80" y="159"/>
                      </a:moveTo>
                      <a:cubicBezTo>
                        <a:pt x="36" y="159"/>
                        <a:pt x="0" y="123"/>
                        <a:pt x="0" y="79"/>
                      </a:cubicBezTo>
                      <a:cubicBezTo>
                        <a:pt x="0" y="35"/>
                        <a:pt x="36" y="0"/>
                        <a:pt x="80" y="0"/>
                      </a:cubicBezTo>
                      <a:cubicBezTo>
                        <a:pt x="123" y="0"/>
                        <a:pt x="159" y="35"/>
                        <a:pt x="159" y="79"/>
                      </a:cubicBezTo>
                      <a:cubicBezTo>
                        <a:pt x="159" y="123"/>
                        <a:pt x="123" y="159"/>
                        <a:pt x="80" y="159"/>
                      </a:cubicBezTo>
                      <a:close/>
                    </a:path>
                  </a:pathLst>
                </a:custGeom>
                <a:noFill/>
                <a:ln w="9525" cap="flat">
                  <a:solidFill>
                    <a:schemeClr val="accent3"/>
                  </a:solidFill>
                  <a:prstDash val="solid"/>
                  <a:miter lim="800000"/>
                  <a:headEnd/>
                  <a:tailEnd/>
                </a:ln>
              </p:spPr>
              <p:txBody>
                <a:bodyPr vert="horz" wrap="square" lIns="81910" tIns="40955" rIns="81910" bIns="40955" numCol="1" anchor="t" anchorCtr="0" compatLnSpc="1">
                  <a:prstTxWarp prst="textNoShape">
                    <a:avLst/>
                  </a:prstTxWarp>
                </a:bodyPr>
                <a:lstStyle/>
                <a:p>
                  <a:pPr marL="0" marR="0" lvl="0" indent="0" algn="l" defTabSz="1088301" rtl="0" eaLnBrk="1" fontAlgn="auto" latinLnBrk="0" hangingPunct="1">
                    <a:lnSpc>
                      <a:spcPct val="90000"/>
                    </a:lnSpc>
                    <a:spcBef>
                      <a:spcPts val="0"/>
                    </a:spcBef>
                    <a:spcAft>
                      <a:spcPts val="0"/>
                    </a:spcAft>
                    <a:buClrTx/>
                    <a:buSzTx/>
                    <a:buFontTx/>
                    <a:buNone/>
                    <a:tabLst/>
                    <a:defRPr/>
                  </a:pPr>
                  <a:endParaRPr kumimoji="0" lang="en-US" sz="3387" b="0" i="0" u="none" strike="noStrike" kern="0" cap="none" spc="0" normalizeH="0" baseline="0" noProof="0" dirty="0">
                    <a:ln>
                      <a:noFill/>
                    </a:ln>
                    <a:solidFill>
                      <a:srgbClr val="E35500"/>
                    </a:solidFill>
                    <a:effectLst/>
                    <a:uLnTx/>
                    <a:uFillTx/>
                    <a:latin typeface="+mn-lt"/>
                    <a:cs typeface="72" panose="020B0503030000000003" pitchFamily="34" charset="0"/>
                    <a:sym typeface="72" panose="020B0503030000000003" pitchFamily="34" charset="0"/>
                  </a:endParaRPr>
                </a:p>
              </p:txBody>
            </p:sp>
          </p:grpSp>
          <p:sp>
            <p:nvSpPr>
              <p:cNvPr id="180" name="Rechteck 7">
                <a:extLst>
                  <a:ext uri="{FF2B5EF4-FFF2-40B4-BE49-F238E27FC236}">
                    <a16:creationId xmlns:a16="http://schemas.microsoft.com/office/drawing/2014/main" id="{CE0BA311-AA77-4652-BED5-578B152E488D}"/>
                  </a:ext>
                </a:extLst>
              </p:cNvPr>
              <p:cNvSpPr/>
              <p:nvPr/>
            </p:nvSpPr>
            <p:spPr bwMode="gray">
              <a:xfrm>
                <a:off x="4143074" y="1877998"/>
                <a:ext cx="507651" cy="273518"/>
              </a:xfrm>
              <a:prstGeom prst="rect">
                <a:avLst/>
              </a:prstGeom>
              <a:noFill/>
              <a:ln>
                <a:noFill/>
              </a:ln>
            </p:spPr>
            <p:txBody>
              <a:bodyPr wrap="square" lIns="0" tIns="0" rIns="0" bIns="0" anchor="ctr" anchorCtr="0">
                <a:noAutofit/>
              </a:bodyPr>
              <a:lstStyle/>
              <a:p>
                <a:pPr marL="0" marR="0" lvl="0" indent="0" algn="ctr" defTabSz="1088403"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8FD3"/>
                    </a:solidFill>
                    <a:effectLst/>
                    <a:uLnTx/>
                    <a:uFillTx/>
                    <a:latin typeface="+mn-lt"/>
                    <a:cs typeface="72" panose="020B0503030000000003" pitchFamily="34" charset="0"/>
                    <a:sym typeface="72" panose="020B0503030000000003" pitchFamily="34" charset="0"/>
                  </a:rPr>
                  <a:t>SAP</a:t>
                </a:r>
              </a:p>
            </p:txBody>
          </p:sp>
          <p:cxnSp>
            <p:nvCxnSpPr>
              <p:cNvPr id="181" name="Gerade Verbindung 164">
                <a:extLst>
                  <a:ext uri="{FF2B5EF4-FFF2-40B4-BE49-F238E27FC236}">
                    <a16:creationId xmlns:a16="http://schemas.microsoft.com/office/drawing/2014/main" id="{1D7889BC-E8F0-46F6-A603-1EEE501CFDAB}"/>
                  </a:ext>
                </a:extLst>
              </p:cNvPr>
              <p:cNvCxnSpPr>
                <a:cxnSpLocks/>
              </p:cNvCxnSpPr>
              <p:nvPr>
                <p:custDataLst>
                  <p:tags r:id="rId7"/>
                </p:custDataLst>
              </p:nvPr>
            </p:nvCxnSpPr>
            <p:spPr bwMode="gray">
              <a:xfrm>
                <a:off x="4398909" y="2237677"/>
                <a:ext cx="0" cy="220353"/>
              </a:xfrm>
              <a:prstGeom prst="line">
                <a:avLst/>
              </a:prstGeom>
              <a:noFill/>
              <a:ln w="19050" cap="rnd" cmpd="sng" algn="ctr">
                <a:solidFill>
                  <a:schemeClr val="accent3"/>
                </a:solidFill>
                <a:prstDash val="solid"/>
                <a:tailEnd type="oval"/>
              </a:ln>
              <a:effectLst/>
            </p:spPr>
          </p:cxnSp>
        </p:grpSp>
        <p:grpSp>
          <p:nvGrpSpPr>
            <p:cNvPr id="105" name="Group 104">
              <a:extLst>
                <a:ext uri="{FF2B5EF4-FFF2-40B4-BE49-F238E27FC236}">
                  <a16:creationId xmlns:a16="http://schemas.microsoft.com/office/drawing/2014/main" id="{B30436CA-A217-473A-903A-39E770A1E8FC}"/>
                </a:ext>
              </a:extLst>
            </p:cNvPr>
            <p:cNvGrpSpPr/>
            <p:nvPr/>
          </p:nvGrpSpPr>
          <p:grpSpPr>
            <a:xfrm>
              <a:off x="7309476" y="1671362"/>
              <a:ext cx="671640" cy="870266"/>
              <a:chOff x="7816778" y="1743834"/>
              <a:chExt cx="782135" cy="870360"/>
            </a:xfrm>
          </p:grpSpPr>
          <p:grpSp>
            <p:nvGrpSpPr>
              <p:cNvPr id="173" name="Gruppieren 159">
                <a:extLst>
                  <a:ext uri="{FF2B5EF4-FFF2-40B4-BE49-F238E27FC236}">
                    <a16:creationId xmlns:a16="http://schemas.microsoft.com/office/drawing/2014/main" id="{0799839A-8072-4362-89DF-D43C1C94AD73}"/>
                  </a:ext>
                </a:extLst>
              </p:cNvPr>
              <p:cNvGrpSpPr/>
              <p:nvPr>
                <p:custDataLst>
                  <p:tags r:id="rId5"/>
                </p:custDataLst>
              </p:nvPr>
            </p:nvGrpSpPr>
            <p:grpSpPr bwMode="gray">
              <a:xfrm>
                <a:off x="7816778" y="1743834"/>
                <a:ext cx="782135" cy="631763"/>
                <a:chOff x="4072268" y="2584467"/>
                <a:chExt cx="1389525" cy="1216908"/>
              </a:xfrm>
            </p:grpSpPr>
            <p:sp useBgFill="1">
              <p:nvSpPr>
                <p:cNvPr id="176" name="Freeform 12">
                  <a:extLst>
                    <a:ext uri="{FF2B5EF4-FFF2-40B4-BE49-F238E27FC236}">
                      <a16:creationId xmlns:a16="http://schemas.microsoft.com/office/drawing/2014/main" id="{40BB805A-A21F-494A-9690-6392925D5FED}"/>
                    </a:ext>
                  </a:extLst>
                </p:cNvPr>
                <p:cNvSpPr>
                  <a:spLocks/>
                </p:cNvSpPr>
                <p:nvPr/>
              </p:nvSpPr>
              <p:spPr bwMode="gray">
                <a:xfrm>
                  <a:off x="4072268" y="2584467"/>
                  <a:ext cx="1389525" cy="1216908"/>
                </a:xfrm>
                <a:custGeom>
                  <a:avLst/>
                  <a:gdLst>
                    <a:gd name="T0" fmla="*/ 156 w 2883"/>
                    <a:gd name="T1" fmla="*/ 0 h 2526"/>
                    <a:gd name="T2" fmla="*/ 2727 w 2883"/>
                    <a:gd name="T3" fmla="*/ 0 h 2526"/>
                    <a:gd name="T4" fmla="*/ 2883 w 2883"/>
                    <a:gd name="T5" fmla="*/ 156 h 2526"/>
                    <a:gd name="T6" fmla="*/ 2883 w 2883"/>
                    <a:gd name="T7" fmla="*/ 2370 h 2526"/>
                    <a:gd name="T8" fmla="*/ 2727 w 2883"/>
                    <a:gd name="T9" fmla="*/ 2526 h 2526"/>
                    <a:gd name="T10" fmla="*/ 156 w 2883"/>
                    <a:gd name="T11" fmla="*/ 2526 h 2526"/>
                    <a:gd name="T12" fmla="*/ 0 w 2883"/>
                    <a:gd name="T13" fmla="*/ 2370 h 2526"/>
                    <a:gd name="T14" fmla="*/ 0 w 2883"/>
                    <a:gd name="T15" fmla="*/ 156 h 2526"/>
                    <a:gd name="T16" fmla="*/ 156 w 2883"/>
                    <a:gd name="T17" fmla="*/ 0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3" h="2526">
                      <a:moveTo>
                        <a:pt x="156" y="0"/>
                      </a:moveTo>
                      <a:lnTo>
                        <a:pt x="2727" y="0"/>
                      </a:lnTo>
                      <a:cubicBezTo>
                        <a:pt x="2813" y="0"/>
                        <a:pt x="2883" y="71"/>
                        <a:pt x="2883" y="156"/>
                      </a:cubicBezTo>
                      <a:lnTo>
                        <a:pt x="2883" y="2370"/>
                      </a:lnTo>
                      <a:cubicBezTo>
                        <a:pt x="2883" y="2455"/>
                        <a:pt x="2813" y="2526"/>
                        <a:pt x="2727" y="2526"/>
                      </a:cubicBezTo>
                      <a:lnTo>
                        <a:pt x="156" y="2526"/>
                      </a:lnTo>
                      <a:cubicBezTo>
                        <a:pt x="71" y="2526"/>
                        <a:pt x="0" y="2455"/>
                        <a:pt x="0" y="2370"/>
                      </a:cubicBezTo>
                      <a:lnTo>
                        <a:pt x="0" y="156"/>
                      </a:lnTo>
                      <a:cubicBezTo>
                        <a:pt x="0" y="71"/>
                        <a:pt x="71" y="0"/>
                        <a:pt x="156" y="0"/>
                      </a:cubicBezTo>
                      <a:close/>
                    </a:path>
                  </a:pathLst>
                </a:custGeom>
                <a:ln w="9525" cap="flat">
                  <a:solidFill>
                    <a:schemeClr val="tx1">
                      <a:lumMod val="50000"/>
                      <a:lumOff val="50000"/>
                    </a:schemeClr>
                  </a:solidFill>
                  <a:prstDash val="solid"/>
                  <a:miter lim="800000"/>
                  <a:headEnd/>
                  <a:tailEnd/>
                </a:ln>
              </p:spPr>
              <p:txBody>
                <a:bodyPr vert="horz" wrap="square" lIns="81910" tIns="40955" rIns="81910" bIns="40955" numCol="1" anchor="t" anchorCtr="0" compatLnSpc="1">
                  <a:prstTxWarp prst="textNoShape">
                    <a:avLst/>
                  </a:prstTxWarp>
                </a:bodyPr>
                <a:lstStyle/>
                <a:p>
                  <a:pPr marL="0" marR="0" lvl="0" indent="0" algn="l" defTabSz="1088301" rtl="0" eaLnBrk="1" fontAlgn="auto" latinLnBrk="0" hangingPunct="1">
                    <a:lnSpc>
                      <a:spcPct val="90000"/>
                    </a:lnSpc>
                    <a:spcBef>
                      <a:spcPts val="0"/>
                    </a:spcBef>
                    <a:spcAft>
                      <a:spcPts val="0"/>
                    </a:spcAft>
                    <a:buClrTx/>
                    <a:buSzTx/>
                    <a:buFontTx/>
                    <a:buNone/>
                    <a:tabLst/>
                    <a:defRPr/>
                  </a:pPr>
                  <a:endParaRPr kumimoji="0" lang="en-US" sz="2540" b="0" i="0" u="none" strike="noStrike" kern="0" cap="none" spc="0" normalizeH="0" baseline="0" noProof="0" dirty="0">
                    <a:ln>
                      <a:noFill/>
                    </a:ln>
                    <a:solidFill>
                      <a:srgbClr val="E35500"/>
                    </a:solidFill>
                    <a:effectLst/>
                    <a:uLnTx/>
                    <a:uFillTx/>
                    <a:latin typeface="+mn-lt"/>
                    <a:cs typeface="72" panose="020B0503030000000003" pitchFamily="34" charset="0"/>
                    <a:sym typeface="72" panose="020B0503030000000003" pitchFamily="34" charset="0"/>
                  </a:endParaRPr>
                </a:p>
              </p:txBody>
            </p:sp>
            <p:sp>
              <p:nvSpPr>
                <p:cNvPr id="177" name="Line 13">
                  <a:extLst>
                    <a:ext uri="{FF2B5EF4-FFF2-40B4-BE49-F238E27FC236}">
                      <a16:creationId xmlns:a16="http://schemas.microsoft.com/office/drawing/2014/main" id="{D1D152E3-F585-4980-A718-365B13B7A1B2}"/>
                    </a:ext>
                  </a:extLst>
                </p:cNvPr>
                <p:cNvSpPr>
                  <a:spLocks noChangeShapeType="1"/>
                </p:cNvSpPr>
                <p:nvPr/>
              </p:nvSpPr>
              <p:spPr bwMode="gray">
                <a:xfrm>
                  <a:off x="4072268" y="2844912"/>
                  <a:ext cx="1389525" cy="0"/>
                </a:xfrm>
                <a:prstGeom prst="line">
                  <a:avLst/>
                </a:prstGeom>
                <a:noFill/>
                <a:ln w="9525" cap="flat">
                  <a:solidFill>
                    <a:schemeClr val="tx1">
                      <a:lumMod val="50000"/>
                      <a:lumOff val="50000"/>
                    </a:schemeClr>
                  </a:solidFill>
                  <a:prstDash val="solid"/>
                  <a:miter lim="800000"/>
                  <a:headEnd/>
                  <a:tailEnd/>
                </a:ln>
              </p:spPr>
              <p:txBody>
                <a:bodyPr vert="horz" wrap="square" lIns="81910" tIns="40955" rIns="81910" bIns="40955" numCol="1" anchor="t" anchorCtr="0" compatLnSpc="1">
                  <a:prstTxWarp prst="textNoShape">
                    <a:avLst/>
                  </a:prstTxWarp>
                </a:bodyPr>
                <a:lstStyle/>
                <a:p>
                  <a:pPr marL="0" marR="0" lvl="0" indent="0" algn="l" defTabSz="1088301" rtl="0" eaLnBrk="1" fontAlgn="auto" latinLnBrk="0" hangingPunct="1">
                    <a:lnSpc>
                      <a:spcPct val="90000"/>
                    </a:lnSpc>
                    <a:spcBef>
                      <a:spcPts val="0"/>
                    </a:spcBef>
                    <a:spcAft>
                      <a:spcPts val="0"/>
                    </a:spcAft>
                    <a:buClrTx/>
                    <a:buSzTx/>
                    <a:buFontTx/>
                    <a:buNone/>
                    <a:tabLst/>
                    <a:defRPr/>
                  </a:pPr>
                  <a:endParaRPr kumimoji="0" lang="en-US" sz="2540" b="0" i="0" u="none" strike="noStrike" kern="0" cap="none" spc="0" normalizeH="0" baseline="0" noProof="0" dirty="0">
                    <a:ln>
                      <a:noFill/>
                    </a:ln>
                    <a:solidFill>
                      <a:srgbClr val="E35500"/>
                    </a:solidFill>
                    <a:effectLst/>
                    <a:uLnTx/>
                    <a:uFillTx/>
                    <a:latin typeface="+mn-lt"/>
                    <a:cs typeface="72" panose="020B0503030000000003" pitchFamily="34" charset="0"/>
                    <a:sym typeface="72" panose="020B0503030000000003" pitchFamily="34" charset="0"/>
                  </a:endParaRPr>
                </a:p>
              </p:txBody>
            </p:sp>
            <p:sp>
              <p:nvSpPr>
                <p:cNvPr id="178" name="Freeform 20">
                  <a:extLst>
                    <a:ext uri="{FF2B5EF4-FFF2-40B4-BE49-F238E27FC236}">
                      <a16:creationId xmlns:a16="http://schemas.microsoft.com/office/drawing/2014/main" id="{D175A5D3-F7DD-4C4A-B52C-3AE8530EEA07}"/>
                    </a:ext>
                  </a:extLst>
                </p:cNvPr>
                <p:cNvSpPr>
                  <a:spLocks noEditPoints="1"/>
                </p:cNvSpPr>
                <p:nvPr/>
              </p:nvSpPr>
              <p:spPr bwMode="gray">
                <a:xfrm>
                  <a:off x="5138640" y="2689889"/>
                  <a:ext cx="218340" cy="52260"/>
                </a:xfrm>
                <a:custGeom>
                  <a:avLst/>
                  <a:gdLst>
                    <a:gd name="T0" fmla="*/ 585 w 664"/>
                    <a:gd name="T1" fmla="*/ 159 h 159"/>
                    <a:gd name="T2" fmla="*/ 506 w 664"/>
                    <a:gd name="T3" fmla="*/ 79 h 159"/>
                    <a:gd name="T4" fmla="*/ 585 w 664"/>
                    <a:gd name="T5" fmla="*/ 0 h 159"/>
                    <a:gd name="T6" fmla="*/ 664 w 664"/>
                    <a:gd name="T7" fmla="*/ 79 h 159"/>
                    <a:gd name="T8" fmla="*/ 585 w 664"/>
                    <a:gd name="T9" fmla="*/ 159 h 159"/>
                    <a:gd name="T10" fmla="*/ 332 w 664"/>
                    <a:gd name="T11" fmla="*/ 159 h 159"/>
                    <a:gd name="T12" fmla="*/ 253 w 664"/>
                    <a:gd name="T13" fmla="*/ 79 h 159"/>
                    <a:gd name="T14" fmla="*/ 332 w 664"/>
                    <a:gd name="T15" fmla="*/ 0 h 159"/>
                    <a:gd name="T16" fmla="*/ 412 w 664"/>
                    <a:gd name="T17" fmla="*/ 79 h 159"/>
                    <a:gd name="T18" fmla="*/ 332 w 664"/>
                    <a:gd name="T19" fmla="*/ 159 h 159"/>
                    <a:gd name="T20" fmla="*/ 80 w 664"/>
                    <a:gd name="T21" fmla="*/ 159 h 159"/>
                    <a:gd name="T22" fmla="*/ 0 w 664"/>
                    <a:gd name="T23" fmla="*/ 79 h 159"/>
                    <a:gd name="T24" fmla="*/ 80 w 664"/>
                    <a:gd name="T25" fmla="*/ 0 h 159"/>
                    <a:gd name="T26" fmla="*/ 159 w 664"/>
                    <a:gd name="T27" fmla="*/ 79 h 159"/>
                    <a:gd name="T28" fmla="*/ 80 w 664"/>
                    <a:gd name="T29"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4" h="159">
                      <a:moveTo>
                        <a:pt x="585" y="159"/>
                      </a:moveTo>
                      <a:cubicBezTo>
                        <a:pt x="541" y="159"/>
                        <a:pt x="506" y="123"/>
                        <a:pt x="506" y="79"/>
                      </a:cubicBezTo>
                      <a:cubicBezTo>
                        <a:pt x="506" y="35"/>
                        <a:pt x="541" y="0"/>
                        <a:pt x="585" y="0"/>
                      </a:cubicBezTo>
                      <a:cubicBezTo>
                        <a:pt x="629" y="0"/>
                        <a:pt x="664" y="35"/>
                        <a:pt x="664" y="79"/>
                      </a:cubicBezTo>
                      <a:cubicBezTo>
                        <a:pt x="664" y="123"/>
                        <a:pt x="629" y="159"/>
                        <a:pt x="585" y="159"/>
                      </a:cubicBezTo>
                      <a:close/>
                      <a:moveTo>
                        <a:pt x="332" y="159"/>
                      </a:moveTo>
                      <a:cubicBezTo>
                        <a:pt x="288" y="159"/>
                        <a:pt x="253" y="123"/>
                        <a:pt x="253" y="79"/>
                      </a:cubicBezTo>
                      <a:cubicBezTo>
                        <a:pt x="253" y="35"/>
                        <a:pt x="288" y="0"/>
                        <a:pt x="332" y="0"/>
                      </a:cubicBezTo>
                      <a:cubicBezTo>
                        <a:pt x="376" y="0"/>
                        <a:pt x="412" y="35"/>
                        <a:pt x="412" y="79"/>
                      </a:cubicBezTo>
                      <a:cubicBezTo>
                        <a:pt x="412" y="123"/>
                        <a:pt x="376" y="159"/>
                        <a:pt x="332" y="159"/>
                      </a:cubicBezTo>
                      <a:close/>
                      <a:moveTo>
                        <a:pt x="80" y="159"/>
                      </a:moveTo>
                      <a:cubicBezTo>
                        <a:pt x="36" y="159"/>
                        <a:pt x="0" y="123"/>
                        <a:pt x="0" y="79"/>
                      </a:cubicBezTo>
                      <a:cubicBezTo>
                        <a:pt x="0" y="35"/>
                        <a:pt x="36" y="0"/>
                        <a:pt x="80" y="0"/>
                      </a:cubicBezTo>
                      <a:cubicBezTo>
                        <a:pt x="123" y="0"/>
                        <a:pt x="159" y="35"/>
                        <a:pt x="159" y="79"/>
                      </a:cubicBezTo>
                      <a:cubicBezTo>
                        <a:pt x="159" y="123"/>
                        <a:pt x="123" y="159"/>
                        <a:pt x="80" y="159"/>
                      </a:cubicBezTo>
                      <a:close/>
                    </a:path>
                  </a:pathLst>
                </a:custGeom>
                <a:noFill/>
                <a:ln w="9525" cap="flat">
                  <a:solidFill>
                    <a:schemeClr val="tx1">
                      <a:lumMod val="50000"/>
                      <a:lumOff val="50000"/>
                    </a:schemeClr>
                  </a:solidFill>
                  <a:prstDash val="solid"/>
                  <a:miter lim="800000"/>
                  <a:headEnd/>
                  <a:tailEnd/>
                </a:ln>
              </p:spPr>
              <p:txBody>
                <a:bodyPr vert="horz" wrap="square" lIns="81910" tIns="40955" rIns="81910" bIns="40955" numCol="1" anchor="t" anchorCtr="0" compatLnSpc="1">
                  <a:prstTxWarp prst="textNoShape">
                    <a:avLst/>
                  </a:prstTxWarp>
                </a:bodyPr>
                <a:lstStyle/>
                <a:p>
                  <a:pPr marL="0" marR="0" lvl="0" indent="0" algn="l" defTabSz="1088301" rtl="0" eaLnBrk="1" fontAlgn="auto" latinLnBrk="0" hangingPunct="1">
                    <a:lnSpc>
                      <a:spcPct val="90000"/>
                    </a:lnSpc>
                    <a:spcBef>
                      <a:spcPts val="0"/>
                    </a:spcBef>
                    <a:spcAft>
                      <a:spcPts val="0"/>
                    </a:spcAft>
                    <a:buClrTx/>
                    <a:buSzTx/>
                    <a:buFontTx/>
                    <a:buNone/>
                    <a:tabLst/>
                    <a:defRPr/>
                  </a:pPr>
                  <a:endParaRPr kumimoji="0" lang="en-US" sz="2540" b="0" i="0" u="none" strike="noStrike" kern="0" cap="none" spc="0" normalizeH="0" baseline="0" noProof="0" dirty="0">
                    <a:ln>
                      <a:noFill/>
                    </a:ln>
                    <a:solidFill>
                      <a:srgbClr val="E35500"/>
                    </a:solidFill>
                    <a:effectLst/>
                    <a:uLnTx/>
                    <a:uFillTx/>
                    <a:latin typeface="+mn-lt"/>
                    <a:cs typeface="72" panose="020B0503030000000003" pitchFamily="34" charset="0"/>
                    <a:sym typeface="72" panose="020B0503030000000003" pitchFamily="34" charset="0"/>
                  </a:endParaRPr>
                </a:p>
              </p:txBody>
            </p:sp>
          </p:grpSp>
          <p:sp>
            <p:nvSpPr>
              <p:cNvPr id="174" name="Rechteck 7">
                <a:extLst>
                  <a:ext uri="{FF2B5EF4-FFF2-40B4-BE49-F238E27FC236}">
                    <a16:creationId xmlns:a16="http://schemas.microsoft.com/office/drawing/2014/main" id="{182FE879-85EF-4C40-BBF4-743E9956184F}"/>
                  </a:ext>
                </a:extLst>
              </p:cNvPr>
              <p:cNvSpPr/>
              <p:nvPr/>
            </p:nvSpPr>
            <p:spPr bwMode="gray">
              <a:xfrm>
                <a:off x="7846107" y="1931678"/>
                <a:ext cx="725755" cy="355101"/>
              </a:xfrm>
              <a:prstGeom prst="rect">
                <a:avLst/>
              </a:prstGeom>
              <a:noFill/>
              <a:ln>
                <a:noFill/>
              </a:ln>
            </p:spPr>
            <p:txBody>
              <a:bodyPr wrap="square" lIns="0" tIns="0" rIns="0" bIns="0" anchor="ctr" anchorCtr="0">
                <a:noAutofit/>
              </a:bodyPr>
              <a:lstStyle/>
              <a:p>
                <a:pPr marL="0" marR="0" lvl="0" indent="0" algn="ctr" defTabSz="1088403"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lumMod val="50000"/>
                        <a:lumOff val="50000"/>
                      </a:srgbClr>
                    </a:solidFill>
                    <a:effectLst/>
                    <a:uLnTx/>
                    <a:uFillTx/>
                    <a:latin typeface="+mn-lt"/>
                    <a:cs typeface="72" panose="020B0503030000000003" pitchFamily="34" charset="0"/>
                    <a:sym typeface="72" panose="020B0503030000000003" pitchFamily="34" charset="0"/>
                  </a:rPr>
                  <a:t>non-SAP</a:t>
                </a:r>
              </a:p>
            </p:txBody>
          </p:sp>
          <p:cxnSp>
            <p:nvCxnSpPr>
              <p:cNvPr id="175" name="Gerade Verbindung 174">
                <a:extLst>
                  <a:ext uri="{FF2B5EF4-FFF2-40B4-BE49-F238E27FC236}">
                    <a16:creationId xmlns:a16="http://schemas.microsoft.com/office/drawing/2014/main" id="{EE3FACF7-F604-4E0F-BD6A-C38A72DBC6DE}"/>
                  </a:ext>
                </a:extLst>
              </p:cNvPr>
              <p:cNvCxnSpPr>
                <a:cxnSpLocks/>
              </p:cNvCxnSpPr>
              <p:nvPr>
                <p:custDataLst>
                  <p:tags r:id="rId6"/>
                </p:custDataLst>
              </p:nvPr>
            </p:nvCxnSpPr>
            <p:spPr bwMode="gray">
              <a:xfrm>
                <a:off x="8219842" y="2376725"/>
                <a:ext cx="0" cy="237469"/>
              </a:xfrm>
              <a:prstGeom prst="line">
                <a:avLst/>
              </a:prstGeom>
              <a:noFill/>
              <a:ln w="19050" cap="rnd" cmpd="sng" algn="ctr">
                <a:solidFill>
                  <a:schemeClr val="tx1">
                    <a:lumMod val="50000"/>
                    <a:lumOff val="50000"/>
                  </a:schemeClr>
                </a:solidFill>
                <a:prstDash val="solid"/>
                <a:tailEnd type="oval"/>
              </a:ln>
              <a:effectLst/>
            </p:spPr>
          </p:cxnSp>
        </p:grpSp>
        <p:sp>
          <p:nvSpPr>
            <p:cNvPr id="106" name="TextBox 73">
              <a:extLst>
                <a:ext uri="{FF2B5EF4-FFF2-40B4-BE49-F238E27FC236}">
                  <a16:creationId xmlns:a16="http://schemas.microsoft.com/office/drawing/2014/main" id="{D0F0FA53-2604-4985-AD52-5068AB3F621C}"/>
                </a:ext>
              </a:extLst>
            </p:cNvPr>
            <p:cNvSpPr txBox="1"/>
            <p:nvPr/>
          </p:nvSpPr>
          <p:spPr bwMode="gray">
            <a:xfrm>
              <a:off x="9573941" y="1629349"/>
              <a:ext cx="1029788" cy="359961"/>
            </a:xfrm>
            <a:prstGeom prst="rect">
              <a:avLst/>
            </a:prstGeom>
            <a:noFill/>
          </p:spPr>
          <p:txBody>
            <a:bodyPr wrap="square" lIns="0" tIns="0" rIns="0" bIns="0" rtlCol="0" anchor="ctr">
              <a:noAutofit/>
            </a:bodyPr>
            <a:lstStyle/>
            <a:p>
              <a:pPr marL="0" marR="0" lvl="0" indent="0" algn="ctr" defTabSz="108754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lumMod val="50000"/>
                      <a:lumOff val="50000"/>
                    </a:srgbClr>
                  </a:solidFill>
                  <a:effectLst/>
                  <a:uLnTx/>
                  <a:uFillTx/>
                  <a:latin typeface="+mn-lt"/>
                  <a:cs typeface="72" panose="020B0503030000000003" pitchFamily="34" charset="0"/>
                  <a:sym typeface="72" panose="020B0503030000000003" pitchFamily="34" charset="0"/>
                </a:rPr>
                <a:t>Governments</a:t>
              </a:r>
            </a:p>
          </p:txBody>
        </p:sp>
        <p:cxnSp>
          <p:nvCxnSpPr>
            <p:cNvPr id="107" name="Gerade Verbindung 185">
              <a:extLst>
                <a:ext uri="{FF2B5EF4-FFF2-40B4-BE49-F238E27FC236}">
                  <a16:creationId xmlns:a16="http://schemas.microsoft.com/office/drawing/2014/main" id="{E8CA405C-2C05-49C7-9650-F8E95F732117}"/>
                </a:ext>
              </a:extLst>
            </p:cNvPr>
            <p:cNvCxnSpPr>
              <a:cxnSpLocks/>
              <a:endCxn id="108" idx="4"/>
            </p:cNvCxnSpPr>
            <p:nvPr>
              <p:custDataLst>
                <p:tags r:id="rId3"/>
              </p:custDataLst>
            </p:nvPr>
          </p:nvCxnSpPr>
          <p:spPr bwMode="gray">
            <a:xfrm flipV="1">
              <a:off x="9722449" y="2040626"/>
              <a:ext cx="6129" cy="809580"/>
            </a:xfrm>
            <a:prstGeom prst="line">
              <a:avLst/>
            </a:prstGeom>
            <a:noFill/>
            <a:ln w="19050" cap="rnd" cmpd="sng" algn="ctr">
              <a:solidFill>
                <a:schemeClr val="tx1">
                  <a:lumMod val="50000"/>
                  <a:lumOff val="50000"/>
                </a:schemeClr>
              </a:solidFill>
              <a:prstDash val="dash"/>
            </a:ln>
            <a:effectLst/>
          </p:spPr>
        </p:cxnSp>
        <p:sp>
          <p:nvSpPr>
            <p:cNvPr id="108" name="Oval 107">
              <a:extLst>
                <a:ext uri="{FF2B5EF4-FFF2-40B4-BE49-F238E27FC236}">
                  <a16:creationId xmlns:a16="http://schemas.microsoft.com/office/drawing/2014/main" id="{F4174E9F-21DC-4E09-94FC-E9CDD1C19D2E}"/>
                </a:ext>
              </a:extLst>
            </p:cNvPr>
            <p:cNvSpPr/>
            <p:nvPr/>
          </p:nvSpPr>
          <p:spPr bwMode="gray">
            <a:xfrm>
              <a:off x="9656578" y="1896626"/>
              <a:ext cx="144000" cy="144000"/>
            </a:xfrm>
            <a:prstGeom prst="ellipse">
              <a:avLst/>
            </a:prstGeom>
            <a:solidFill>
              <a:schemeClr val="tx1">
                <a:lumMod val="50000"/>
                <a:lumOff val="50000"/>
              </a:schemeClr>
            </a:solidFill>
            <a:ln w="2540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mn-lt"/>
                <a:ea typeface="Arial Unicode MS" pitchFamily="34" charset="-128"/>
                <a:cs typeface="Arial Unicode MS" pitchFamily="34" charset="-128"/>
                <a:sym typeface="72" panose="020B0503030000000003" pitchFamily="34" charset="0"/>
              </a:endParaRPr>
            </a:p>
          </p:txBody>
        </p:sp>
        <p:sp>
          <p:nvSpPr>
            <p:cNvPr id="109" name="Oval 108">
              <a:extLst>
                <a:ext uri="{FF2B5EF4-FFF2-40B4-BE49-F238E27FC236}">
                  <a16:creationId xmlns:a16="http://schemas.microsoft.com/office/drawing/2014/main" id="{ADF6E5AF-2F70-494A-AB40-F21FA836B360}"/>
                </a:ext>
              </a:extLst>
            </p:cNvPr>
            <p:cNvSpPr/>
            <p:nvPr/>
          </p:nvSpPr>
          <p:spPr bwMode="gray">
            <a:xfrm>
              <a:off x="10720213" y="2842191"/>
              <a:ext cx="144000" cy="144000"/>
            </a:xfrm>
            <a:prstGeom prst="ellipse">
              <a:avLst/>
            </a:prstGeom>
            <a:solidFill>
              <a:schemeClr val="tx1">
                <a:lumMod val="50000"/>
                <a:lumOff val="50000"/>
              </a:schemeClr>
            </a:solidFill>
            <a:ln w="2540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mn-lt"/>
                <a:ea typeface="Arial Unicode MS" pitchFamily="34" charset="-128"/>
                <a:cs typeface="Arial Unicode MS" pitchFamily="34" charset="-128"/>
                <a:sym typeface="72" panose="020B0503030000000003" pitchFamily="34" charset="0"/>
              </a:endParaRPr>
            </a:p>
          </p:txBody>
        </p:sp>
        <p:sp>
          <p:nvSpPr>
            <p:cNvPr id="110" name="TextBox 109">
              <a:extLst>
                <a:ext uri="{FF2B5EF4-FFF2-40B4-BE49-F238E27FC236}">
                  <a16:creationId xmlns:a16="http://schemas.microsoft.com/office/drawing/2014/main" id="{B450BA59-A165-4752-8DED-19270FC87F60}"/>
                </a:ext>
              </a:extLst>
            </p:cNvPr>
            <p:cNvSpPr txBox="1"/>
            <p:nvPr/>
          </p:nvSpPr>
          <p:spPr>
            <a:xfrm>
              <a:off x="10524413" y="2571853"/>
              <a:ext cx="977582" cy="184666"/>
            </a:xfrm>
            <a:prstGeom prst="rect">
              <a:avLst/>
            </a:prstGeom>
            <a:noFill/>
          </p:spPr>
          <p:txBody>
            <a:bodyPr wrap="square" lIns="0" tIns="0" rIns="0" bIns="0" rtlCol="0">
              <a:spAutoFit/>
            </a:bodyPr>
            <a:lstStyle/>
            <a:p>
              <a:pPr lvl="0" algn="ctr" defTabSz="1087546">
                <a:defRPr/>
              </a:pPr>
              <a:r>
                <a:rPr lang="en-US" sz="1200" dirty="0">
                  <a:solidFill>
                    <a:srgbClr val="000000">
                      <a:lumMod val="50000"/>
                      <a:lumOff val="50000"/>
                    </a:srgbClr>
                  </a:solidFill>
                  <a:latin typeface="+mn-lt"/>
                  <a:cs typeface="72" panose="020B0503030000000003" pitchFamily="34" charset="0"/>
                  <a:sym typeface="72" panose="020B0503030000000003" pitchFamily="34" charset="0"/>
                </a:rPr>
                <a:t>3</a:t>
              </a:r>
              <a:r>
                <a:rPr lang="en-US" sz="1200" baseline="30000" dirty="0">
                  <a:solidFill>
                    <a:srgbClr val="000000">
                      <a:lumMod val="50000"/>
                      <a:lumOff val="50000"/>
                    </a:srgbClr>
                  </a:solidFill>
                  <a:latin typeface="+mn-lt"/>
                  <a:cs typeface="72" panose="020B0503030000000003" pitchFamily="34" charset="0"/>
                  <a:sym typeface="72" panose="020B0503030000000003" pitchFamily="34" charset="0"/>
                </a:rPr>
                <a:t>rd</a:t>
              </a:r>
              <a:r>
                <a:rPr lang="en-US" sz="1200" dirty="0">
                  <a:solidFill>
                    <a:srgbClr val="000000">
                      <a:lumMod val="50000"/>
                      <a:lumOff val="50000"/>
                    </a:srgbClr>
                  </a:solidFill>
                  <a:latin typeface="+mn-lt"/>
                  <a:cs typeface="72" panose="020B0503030000000003" pitchFamily="34" charset="0"/>
                  <a:sym typeface="72" panose="020B0503030000000003" pitchFamily="34" charset="0"/>
                </a:rPr>
                <a:t> party apps</a:t>
              </a:r>
            </a:p>
          </p:txBody>
        </p:sp>
        <p:grpSp>
          <p:nvGrpSpPr>
            <p:cNvPr id="111" name="Group 110">
              <a:extLst>
                <a:ext uri="{FF2B5EF4-FFF2-40B4-BE49-F238E27FC236}">
                  <a16:creationId xmlns:a16="http://schemas.microsoft.com/office/drawing/2014/main" id="{C5768CDA-5FEA-4DF5-A4E3-949303956207}"/>
                </a:ext>
              </a:extLst>
            </p:cNvPr>
            <p:cNvGrpSpPr>
              <a:grpSpLocks noChangeAspect="1"/>
            </p:cNvGrpSpPr>
            <p:nvPr/>
          </p:nvGrpSpPr>
          <p:grpSpPr>
            <a:xfrm>
              <a:off x="9674056" y="1182878"/>
              <a:ext cx="1080534" cy="485204"/>
              <a:chOff x="3331277" y="1798664"/>
              <a:chExt cx="5614518" cy="2540209"/>
            </a:xfrm>
          </p:grpSpPr>
          <p:pic>
            <p:nvPicPr>
              <p:cNvPr id="158" name="Picture 12" descr="Image result for czech flag">
                <a:extLst>
                  <a:ext uri="{FF2B5EF4-FFF2-40B4-BE49-F238E27FC236}">
                    <a16:creationId xmlns:a16="http://schemas.microsoft.com/office/drawing/2014/main" id="{2CF76F22-36D0-40F1-B691-11DE2F56D119}"/>
                  </a:ext>
                </a:extLst>
              </p:cNvPr>
              <p:cNvPicPr>
                <a:picLocks noChangeAspect="1" noChangeArrowheads="1"/>
              </p:cNvPicPr>
              <p:nvPr/>
            </p:nvPicPr>
            <p:blipFill rotWithShape="1">
              <a:blip r:embed="rId12" cstate="hqprint">
                <a:duotone>
                  <a:schemeClr val="bg2">
                    <a:shade val="45000"/>
                    <a:satMod val="135000"/>
                  </a:schemeClr>
                  <a:prstClr val="white"/>
                </a:duotone>
                <a:extLst>
                  <a:ext uri="{28A0092B-C50C-407E-A947-70E740481C1C}">
                    <a14:useLocalDpi xmlns:a14="http://schemas.microsoft.com/office/drawing/2010/main"/>
                  </a:ext>
                </a:extLst>
              </a:blip>
              <a:srcRect t="16366" b="18358"/>
              <a:stretch/>
            </p:blipFill>
            <p:spPr bwMode="auto">
              <a:xfrm>
                <a:off x="7950799" y="1798665"/>
                <a:ext cx="994995" cy="72046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59" name="Picture 2" descr="Image result for flag spain">
                <a:extLst>
                  <a:ext uri="{FF2B5EF4-FFF2-40B4-BE49-F238E27FC236}">
                    <a16:creationId xmlns:a16="http://schemas.microsoft.com/office/drawing/2014/main" id="{9E6A5440-4FF9-488E-B8BA-045D217E5F14}"/>
                  </a:ext>
                </a:extLst>
              </p:cNvPr>
              <p:cNvPicPr>
                <a:picLocks noChangeAspect="1" noChangeArrowheads="1"/>
              </p:cNvPicPr>
              <p:nvPr/>
            </p:nvPicPr>
            <p:blipFill>
              <a:blip r:embed="rId13" cstate="hq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504132" y="3629936"/>
                <a:ext cx="982363" cy="708937"/>
              </a:xfrm>
              <a:prstGeom prst="rect">
                <a:avLst/>
              </a:prstGeom>
              <a:noFill/>
              <a:ln w="254">
                <a:solidFill>
                  <a:schemeClr val="tx1"/>
                </a:solidFill>
              </a:ln>
              <a:extLst>
                <a:ext uri="{909E8E84-426E-40DD-AFC4-6F175D3DCCD1}">
                  <a14:hiddenFill xmlns:a14="http://schemas.microsoft.com/office/drawing/2010/main">
                    <a:solidFill>
                      <a:srgbClr val="FFFFFF"/>
                    </a:solidFill>
                  </a14:hiddenFill>
                </a:ext>
              </a:extLst>
            </p:spPr>
          </p:pic>
          <p:pic>
            <p:nvPicPr>
              <p:cNvPr id="160" name="Picture 4" descr="Image result for flag colombia">
                <a:extLst>
                  <a:ext uri="{FF2B5EF4-FFF2-40B4-BE49-F238E27FC236}">
                    <a16:creationId xmlns:a16="http://schemas.microsoft.com/office/drawing/2014/main" id="{999DF9FC-DE1B-4ACE-9016-72E63D4FA833}"/>
                  </a:ext>
                </a:extLst>
              </p:cNvPr>
              <p:cNvPicPr>
                <a:picLocks noChangeAspect="1" noChangeArrowheads="1"/>
              </p:cNvPicPr>
              <p:nvPr/>
            </p:nvPicPr>
            <p:blipFill>
              <a:blip r:embed="rId14" cstate="hq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667606" y="3629935"/>
                <a:ext cx="967778" cy="708937"/>
              </a:xfrm>
              <a:prstGeom prst="rect">
                <a:avLst/>
              </a:prstGeom>
              <a:noFill/>
              <a:ln w="254">
                <a:solidFill>
                  <a:schemeClr val="tx1"/>
                </a:solidFill>
              </a:ln>
              <a:extLst>
                <a:ext uri="{909E8E84-426E-40DD-AFC4-6F175D3DCCD1}">
                  <a14:hiddenFill xmlns:a14="http://schemas.microsoft.com/office/drawing/2010/main">
                    <a:solidFill>
                      <a:srgbClr val="FFFFFF"/>
                    </a:solidFill>
                  </a14:hiddenFill>
                </a:ext>
              </a:extLst>
            </p:spPr>
          </p:pic>
          <p:pic>
            <p:nvPicPr>
              <p:cNvPr id="161" name="Picture 10" descr="Image result for flag turkey">
                <a:extLst>
                  <a:ext uri="{FF2B5EF4-FFF2-40B4-BE49-F238E27FC236}">
                    <a16:creationId xmlns:a16="http://schemas.microsoft.com/office/drawing/2014/main" id="{D200DAA4-DC09-479B-9A22-6EA1ED33F2AF}"/>
                  </a:ext>
                </a:extLst>
              </p:cNvPr>
              <p:cNvPicPr>
                <a:picLocks noChangeAspect="1" noChangeArrowheads="1"/>
              </p:cNvPicPr>
              <p:nvPr/>
            </p:nvPicPr>
            <p:blipFill>
              <a:blip r:embed="rId15" cstate="hq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3331277" y="3629936"/>
                <a:ext cx="990660" cy="708937"/>
              </a:xfrm>
              <a:prstGeom prst="rect">
                <a:avLst/>
              </a:prstGeom>
              <a:noFill/>
              <a:ln w="254">
                <a:solidFill>
                  <a:schemeClr val="tx1"/>
                </a:solidFill>
              </a:ln>
              <a:extLst>
                <a:ext uri="{909E8E84-426E-40DD-AFC4-6F175D3DCCD1}">
                  <a14:hiddenFill xmlns:a14="http://schemas.microsoft.com/office/drawing/2010/main">
                    <a:solidFill>
                      <a:srgbClr val="FFFFFF"/>
                    </a:solidFill>
                  </a14:hiddenFill>
                </a:ext>
              </a:extLst>
            </p:spPr>
          </p:pic>
          <p:pic>
            <p:nvPicPr>
              <p:cNvPr id="162" name="Picture 12" descr="Image result for flag hungary">
                <a:extLst>
                  <a:ext uri="{FF2B5EF4-FFF2-40B4-BE49-F238E27FC236}">
                    <a16:creationId xmlns:a16="http://schemas.microsoft.com/office/drawing/2014/main" id="{74AF3EBA-2B6D-4504-B4FC-19D1FAAA3765}"/>
                  </a:ext>
                </a:extLst>
              </p:cNvPr>
              <p:cNvPicPr>
                <a:picLocks noChangeAspect="1" noChangeArrowheads="1"/>
              </p:cNvPicPr>
              <p:nvPr/>
            </p:nvPicPr>
            <p:blipFill>
              <a:blip r:embed="rId16" cstate="hq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801910" y="3629936"/>
                <a:ext cx="994996" cy="708937"/>
              </a:xfrm>
              <a:prstGeom prst="rect">
                <a:avLst/>
              </a:prstGeom>
              <a:noFill/>
              <a:ln w="254">
                <a:solidFill>
                  <a:schemeClr val="tx1"/>
                </a:solidFill>
              </a:ln>
              <a:extLst>
                <a:ext uri="{909E8E84-426E-40DD-AFC4-6F175D3DCCD1}">
                  <a14:hiddenFill xmlns:a14="http://schemas.microsoft.com/office/drawing/2010/main">
                    <a:solidFill>
                      <a:srgbClr val="FFFFFF"/>
                    </a:solidFill>
                  </a14:hiddenFill>
                </a:ext>
              </a:extLst>
            </p:spPr>
          </p:pic>
          <p:pic>
            <p:nvPicPr>
              <p:cNvPr id="163" name="Picture 162" descr="Image result for flag italy">
                <a:extLst>
                  <a:ext uri="{FF2B5EF4-FFF2-40B4-BE49-F238E27FC236}">
                    <a16:creationId xmlns:a16="http://schemas.microsoft.com/office/drawing/2014/main" id="{1267AAAF-8BA0-46E8-B548-8F2F2B8E9BE3}"/>
                  </a:ext>
                </a:extLst>
              </p:cNvPr>
              <p:cNvPicPr>
                <a:picLocks noChangeAspect="1" noChangeArrowheads="1"/>
              </p:cNvPicPr>
              <p:nvPr/>
            </p:nvPicPr>
            <p:blipFill>
              <a:blip r:embed="rId17" cstate="hq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3335425" y="1816033"/>
                <a:ext cx="982363" cy="708937"/>
              </a:xfrm>
              <a:prstGeom prst="rect">
                <a:avLst/>
              </a:prstGeom>
              <a:noFill/>
              <a:ln w="254">
                <a:solidFill>
                  <a:schemeClr val="tx1"/>
                </a:solidFill>
              </a:ln>
              <a:extLst>
                <a:ext uri="{909E8E84-426E-40DD-AFC4-6F175D3DCCD1}">
                  <a14:hiddenFill xmlns:a14="http://schemas.microsoft.com/office/drawing/2010/main">
                    <a:solidFill>
                      <a:srgbClr val="FFFFFF"/>
                    </a:solidFill>
                  </a14:hiddenFill>
                </a:ext>
              </a:extLst>
            </p:spPr>
          </p:pic>
          <p:pic>
            <p:nvPicPr>
              <p:cNvPr id="164" name="Picture 4" descr="Image result for flag germany">
                <a:extLst>
                  <a:ext uri="{FF2B5EF4-FFF2-40B4-BE49-F238E27FC236}">
                    <a16:creationId xmlns:a16="http://schemas.microsoft.com/office/drawing/2014/main" id="{98F19745-C4FA-42D0-8A2E-4575A24E43BA}"/>
                  </a:ext>
                </a:extLst>
              </p:cNvPr>
              <p:cNvPicPr>
                <a:picLocks noChangeAspect="1" noChangeArrowheads="1"/>
              </p:cNvPicPr>
              <p:nvPr/>
            </p:nvPicPr>
            <p:blipFill>
              <a:blip r:embed="rId18" cstate="hq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653021" y="1810190"/>
                <a:ext cx="982363" cy="726306"/>
              </a:xfrm>
              <a:prstGeom prst="rect">
                <a:avLst/>
              </a:prstGeom>
              <a:noFill/>
              <a:ln w="254">
                <a:solidFill>
                  <a:schemeClr val="tx1"/>
                </a:solidFill>
              </a:ln>
              <a:extLst>
                <a:ext uri="{909E8E84-426E-40DD-AFC4-6F175D3DCCD1}">
                  <a14:hiddenFill xmlns:a14="http://schemas.microsoft.com/office/drawing/2010/main">
                    <a:solidFill>
                      <a:srgbClr val="FFFFFF"/>
                    </a:solidFill>
                  </a14:hiddenFill>
                </a:ext>
              </a:extLst>
            </p:spPr>
          </p:pic>
          <p:pic>
            <p:nvPicPr>
              <p:cNvPr id="165" name="Picture 6" descr="Image result for flag peru">
                <a:extLst>
                  <a:ext uri="{FF2B5EF4-FFF2-40B4-BE49-F238E27FC236}">
                    <a16:creationId xmlns:a16="http://schemas.microsoft.com/office/drawing/2014/main" id="{FB24A97B-F438-4303-9112-A19C12838325}"/>
                  </a:ext>
                </a:extLst>
              </p:cNvPr>
              <p:cNvPicPr>
                <a:picLocks noChangeAspect="1" noChangeArrowheads="1"/>
              </p:cNvPicPr>
              <p:nvPr/>
            </p:nvPicPr>
            <p:blipFill>
              <a:blip r:embed="rId19" cstate="hq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801910" y="1798664"/>
                <a:ext cx="994996" cy="726306"/>
              </a:xfrm>
              <a:prstGeom prst="rect">
                <a:avLst/>
              </a:prstGeom>
              <a:noFill/>
              <a:ln w="254">
                <a:solidFill>
                  <a:schemeClr val="tx1"/>
                </a:solidFill>
              </a:ln>
              <a:extLst>
                <a:ext uri="{909E8E84-426E-40DD-AFC4-6F175D3DCCD1}">
                  <a14:hiddenFill xmlns:a14="http://schemas.microsoft.com/office/drawing/2010/main">
                    <a:solidFill>
                      <a:srgbClr val="FFFFFF"/>
                    </a:solidFill>
                  </a14:hiddenFill>
                </a:ext>
              </a:extLst>
            </p:spPr>
          </p:pic>
          <p:pic>
            <p:nvPicPr>
              <p:cNvPr id="166" name="Picture 165" descr="Image result for uk flag">
                <a:extLst>
                  <a:ext uri="{FF2B5EF4-FFF2-40B4-BE49-F238E27FC236}">
                    <a16:creationId xmlns:a16="http://schemas.microsoft.com/office/drawing/2014/main" id="{986E3C9C-0C35-42AD-B0E8-8BE1AB7094F4}"/>
                  </a:ext>
                </a:extLst>
              </p:cNvPr>
              <p:cNvPicPr>
                <a:picLocks noChangeAspect="1" noChangeArrowheads="1"/>
              </p:cNvPicPr>
              <p:nvPr/>
            </p:nvPicPr>
            <p:blipFill>
              <a:blip r:embed="rId20" cstate="hq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504132" y="1827558"/>
                <a:ext cx="982363" cy="708937"/>
              </a:xfrm>
              <a:prstGeom prst="rect">
                <a:avLst/>
              </a:prstGeom>
              <a:noFill/>
              <a:ln w="254">
                <a:solidFill>
                  <a:schemeClr val="tx1"/>
                </a:solidFill>
              </a:ln>
              <a:extLst>
                <a:ext uri="{909E8E84-426E-40DD-AFC4-6F175D3DCCD1}">
                  <a14:hiddenFill xmlns:a14="http://schemas.microsoft.com/office/drawing/2010/main">
                    <a:solidFill>
                      <a:srgbClr val="FFFFFF"/>
                    </a:solidFill>
                  </a14:hiddenFill>
                </a:ext>
              </a:extLst>
            </p:spPr>
          </p:pic>
          <p:pic>
            <p:nvPicPr>
              <p:cNvPr id="167" name="Picture 6" descr="Image result for flag korea">
                <a:extLst>
                  <a:ext uri="{FF2B5EF4-FFF2-40B4-BE49-F238E27FC236}">
                    <a16:creationId xmlns:a16="http://schemas.microsoft.com/office/drawing/2014/main" id="{4BDDFDF4-76B6-48BE-95B5-5ED35CFC3450}"/>
                  </a:ext>
                </a:extLst>
              </p:cNvPr>
              <p:cNvPicPr>
                <a:picLocks noChangeAspect="1" noChangeArrowheads="1"/>
              </p:cNvPicPr>
              <p:nvPr/>
            </p:nvPicPr>
            <p:blipFill>
              <a:blip r:embed="rId21" cstate="hq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653021" y="2728749"/>
                <a:ext cx="982363" cy="708937"/>
              </a:xfrm>
              <a:prstGeom prst="rect">
                <a:avLst/>
              </a:prstGeom>
              <a:noFill/>
              <a:ln w="254">
                <a:solidFill>
                  <a:schemeClr val="tx1"/>
                </a:solidFill>
              </a:ln>
              <a:extLst>
                <a:ext uri="{909E8E84-426E-40DD-AFC4-6F175D3DCCD1}">
                  <a14:hiddenFill xmlns:a14="http://schemas.microsoft.com/office/drawing/2010/main">
                    <a:solidFill>
                      <a:srgbClr val="FFFFFF"/>
                    </a:solidFill>
                  </a14:hiddenFill>
                </a:ext>
              </a:extLst>
            </p:spPr>
          </p:pic>
          <p:pic>
            <p:nvPicPr>
              <p:cNvPr id="168" name="Picture 8" descr="Image result for flag mexico">
                <a:extLst>
                  <a:ext uri="{FF2B5EF4-FFF2-40B4-BE49-F238E27FC236}">
                    <a16:creationId xmlns:a16="http://schemas.microsoft.com/office/drawing/2014/main" id="{E7931F9B-DB68-4680-AEC8-DD79A0F60088}"/>
                  </a:ext>
                </a:extLst>
              </p:cNvPr>
              <p:cNvPicPr>
                <a:picLocks noChangeAspect="1" noChangeArrowheads="1"/>
              </p:cNvPicPr>
              <p:nvPr/>
            </p:nvPicPr>
            <p:blipFill>
              <a:blip r:embed="rId22" cstate="hq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801910" y="2720063"/>
                <a:ext cx="994996" cy="708937"/>
              </a:xfrm>
              <a:prstGeom prst="rect">
                <a:avLst/>
              </a:prstGeom>
              <a:noFill/>
              <a:ln w="254">
                <a:solidFill>
                  <a:schemeClr val="tx1"/>
                </a:solidFill>
              </a:ln>
              <a:extLst>
                <a:ext uri="{909E8E84-426E-40DD-AFC4-6F175D3DCCD1}">
                  <a14:hiddenFill xmlns:a14="http://schemas.microsoft.com/office/drawing/2010/main">
                    <a:solidFill>
                      <a:srgbClr val="FFFFFF"/>
                    </a:solidFill>
                  </a14:hiddenFill>
                </a:ext>
              </a:extLst>
            </p:spPr>
          </p:pic>
          <p:pic>
            <p:nvPicPr>
              <p:cNvPr id="169" name="Picture 14" descr="Image result for flag chile">
                <a:extLst>
                  <a:ext uri="{FF2B5EF4-FFF2-40B4-BE49-F238E27FC236}">
                    <a16:creationId xmlns:a16="http://schemas.microsoft.com/office/drawing/2014/main" id="{4BB82828-A5B7-4DA5-8F10-726C7E7BD118}"/>
                  </a:ext>
                </a:extLst>
              </p:cNvPr>
              <p:cNvPicPr>
                <a:picLocks noChangeAspect="1" noChangeArrowheads="1"/>
              </p:cNvPicPr>
              <p:nvPr/>
            </p:nvPicPr>
            <p:blipFill>
              <a:blip r:embed="rId23" cstate="hq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3335425" y="2728749"/>
                <a:ext cx="986512" cy="708937"/>
              </a:xfrm>
              <a:prstGeom prst="rect">
                <a:avLst/>
              </a:prstGeom>
              <a:noFill/>
              <a:ln w="254">
                <a:solidFill>
                  <a:schemeClr val="tx1"/>
                </a:solidFill>
              </a:ln>
              <a:extLst>
                <a:ext uri="{909E8E84-426E-40DD-AFC4-6F175D3DCCD1}">
                  <a14:hiddenFill xmlns:a14="http://schemas.microsoft.com/office/drawing/2010/main">
                    <a:solidFill>
                      <a:srgbClr val="FFFFFF"/>
                    </a:solidFill>
                  </a14:hiddenFill>
                </a:ext>
              </a:extLst>
            </p:spPr>
          </p:pic>
          <p:pic>
            <p:nvPicPr>
              <p:cNvPr id="170" name="Picture 20" descr="Image result for australia flag">
                <a:extLst>
                  <a:ext uri="{FF2B5EF4-FFF2-40B4-BE49-F238E27FC236}">
                    <a16:creationId xmlns:a16="http://schemas.microsoft.com/office/drawing/2014/main" id="{0A5AC3E6-8C34-40CD-A50D-D7CA737131B5}"/>
                  </a:ext>
                </a:extLst>
              </p:cNvPr>
              <p:cNvPicPr>
                <a:picLocks noChangeAspect="1" noChangeArrowheads="1"/>
              </p:cNvPicPr>
              <p:nvPr/>
            </p:nvPicPr>
            <p:blipFill>
              <a:blip r:embed="rId24" cstate="hq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504132" y="2728749"/>
                <a:ext cx="982363" cy="708937"/>
              </a:xfrm>
              <a:prstGeom prst="rect">
                <a:avLst/>
              </a:prstGeom>
              <a:noFill/>
              <a:ln w="254">
                <a:solidFill>
                  <a:schemeClr val="tx1"/>
                </a:solidFill>
              </a:ln>
              <a:extLst>
                <a:ext uri="{909E8E84-426E-40DD-AFC4-6F175D3DCCD1}">
                  <a14:hiddenFill xmlns:a14="http://schemas.microsoft.com/office/drawing/2010/main">
                    <a:solidFill>
                      <a:srgbClr val="FFFFFF"/>
                    </a:solidFill>
                  </a14:hiddenFill>
                </a:ext>
              </a:extLst>
            </p:spPr>
          </p:pic>
          <p:pic>
            <p:nvPicPr>
              <p:cNvPr id="171" name="Picture 4" descr="Image result for india flag">
                <a:extLst>
                  <a:ext uri="{FF2B5EF4-FFF2-40B4-BE49-F238E27FC236}">
                    <a16:creationId xmlns:a16="http://schemas.microsoft.com/office/drawing/2014/main" id="{87467EA1-4C73-4B4A-81BC-B3395EB40327}"/>
                  </a:ext>
                </a:extLst>
              </p:cNvPr>
              <p:cNvPicPr>
                <a:picLocks noChangeAspect="1" noChangeArrowheads="1"/>
              </p:cNvPicPr>
              <p:nvPr/>
            </p:nvPicPr>
            <p:blipFill>
              <a:blip r:embed="rId25" cstate="hq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7950800" y="3629935"/>
                <a:ext cx="994995" cy="70893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72" name="Picture 8" descr="Image result for portugal flag">
                <a:extLst>
                  <a:ext uri="{FF2B5EF4-FFF2-40B4-BE49-F238E27FC236}">
                    <a16:creationId xmlns:a16="http://schemas.microsoft.com/office/drawing/2014/main" id="{AE41BD0C-CE2A-45B1-B11A-6242B12C1F5D}"/>
                  </a:ext>
                </a:extLst>
              </p:cNvPr>
              <p:cNvPicPr>
                <a:picLocks noChangeAspect="1" noChangeArrowheads="1"/>
              </p:cNvPicPr>
              <p:nvPr/>
            </p:nvPicPr>
            <p:blipFill>
              <a:blip r:embed="rId26" cstate="hq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7965495" y="2720062"/>
                <a:ext cx="980300" cy="70893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cxnSp>
          <p:nvCxnSpPr>
            <p:cNvPr id="112" name="Gerade Verbindung 185">
              <a:extLst>
                <a:ext uri="{FF2B5EF4-FFF2-40B4-BE49-F238E27FC236}">
                  <a16:creationId xmlns:a16="http://schemas.microsoft.com/office/drawing/2014/main" id="{A87FFB60-AF2A-42B6-A303-8409F3A53E99}"/>
                </a:ext>
              </a:extLst>
            </p:cNvPr>
            <p:cNvCxnSpPr>
              <a:cxnSpLocks/>
            </p:cNvCxnSpPr>
            <p:nvPr>
              <p:custDataLst>
                <p:tags r:id="rId4"/>
              </p:custDataLst>
            </p:nvPr>
          </p:nvCxnSpPr>
          <p:spPr bwMode="gray">
            <a:xfrm rot="16200000">
              <a:off x="8315587" y="2053642"/>
              <a:ext cx="543051" cy="0"/>
            </a:xfrm>
            <a:prstGeom prst="line">
              <a:avLst/>
            </a:prstGeom>
            <a:noFill/>
            <a:ln w="19050" cap="rnd" cmpd="sng" algn="ctr">
              <a:solidFill>
                <a:schemeClr val="accent3"/>
              </a:solidFill>
              <a:prstDash val="dash"/>
            </a:ln>
            <a:effectLst/>
          </p:spPr>
        </p:cxnSp>
        <p:sp>
          <p:nvSpPr>
            <p:cNvPr id="126" name="Oval 125">
              <a:extLst>
                <a:ext uri="{FF2B5EF4-FFF2-40B4-BE49-F238E27FC236}">
                  <a16:creationId xmlns:a16="http://schemas.microsoft.com/office/drawing/2014/main" id="{8C98C7D6-70DA-4BEF-8BE7-81592A7D7900}"/>
                </a:ext>
              </a:extLst>
            </p:cNvPr>
            <p:cNvSpPr/>
            <p:nvPr/>
          </p:nvSpPr>
          <p:spPr bwMode="gray">
            <a:xfrm>
              <a:off x="8515021" y="1697780"/>
              <a:ext cx="144000" cy="144000"/>
            </a:xfrm>
            <a:prstGeom prst="ellipse">
              <a:avLst/>
            </a:prstGeom>
            <a:solidFill>
              <a:schemeClr val="accent3"/>
            </a:solidFill>
            <a:ln w="2540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mn-lt"/>
                <a:ea typeface="Arial Unicode MS" pitchFamily="34" charset="-128"/>
                <a:cs typeface="Arial Unicode MS" pitchFamily="34" charset="-128"/>
                <a:sym typeface="72" panose="020B0503030000000003" pitchFamily="34" charset="0"/>
              </a:endParaRPr>
            </a:p>
          </p:txBody>
        </p:sp>
        <p:sp>
          <p:nvSpPr>
            <p:cNvPr id="127" name="TextBox 73">
              <a:extLst>
                <a:ext uri="{FF2B5EF4-FFF2-40B4-BE49-F238E27FC236}">
                  <a16:creationId xmlns:a16="http://schemas.microsoft.com/office/drawing/2014/main" id="{8661AA86-8518-49D9-8813-630B7B7AA8F7}"/>
                </a:ext>
              </a:extLst>
            </p:cNvPr>
            <p:cNvSpPr txBox="1"/>
            <p:nvPr/>
          </p:nvSpPr>
          <p:spPr bwMode="gray">
            <a:xfrm>
              <a:off x="8718422" y="1588154"/>
              <a:ext cx="733858" cy="359961"/>
            </a:xfrm>
            <a:prstGeom prst="rect">
              <a:avLst/>
            </a:prstGeom>
            <a:noFill/>
          </p:spPr>
          <p:txBody>
            <a:bodyPr wrap="square" lIns="0" tIns="0" rIns="0" bIns="0" rtlCol="0" anchor="ctr">
              <a:noAutofit/>
            </a:bodyPr>
            <a:lstStyle/>
            <a:p>
              <a:pPr marL="0" marR="0" lvl="0" indent="0" algn="l" defTabSz="108754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FD3"/>
                  </a:solidFill>
                  <a:effectLst/>
                  <a:uLnTx/>
                  <a:uFillTx/>
                  <a:latin typeface="+mn-lt"/>
                  <a:cs typeface="72" panose="020B0503030000000003" pitchFamily="34" charset="0"/>
                  <a:sym typeface="72" panose="020B0503030000000003" pitchFamily="34" charset="0"/>
                </a:rPr>
                <a:t>Open APIs</a:t>
              </a:r>
            </a:p>
            <a:p>
              <a:pPr marL="0" marR="0" lvl="0" indent="0" algn="l" defTabSz="108754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FD3"/>
                  </a:solidFill>
                  <a:effectLst/>
                  <a:uLnTx/>
                  <a:uFillTx/>
                  <a:latin typeface="+mn-lt"/>
                  <a:cs typeface="72" panose="020B0503030000000003" pitchFamily="34" charset="0"/>
                  <a:sym typeface="72" panose="020B0503030000000003" pitchFamily="34" charset="0"/>
                </a:rPr>
                <a:t>Events</a:t>
              </a:r>
            </a:p>
          </p:txBody>
        </p:sp>
        <p:sp>
          <p:nvSpPr>
            <p:cNvPr id="128" name="Freeform 14">
              <a:extLst>
                <a:ext uri="{FF2B5EF4-FFF2-40B4-BE49-F238E27FC236}">
                  <a16:creationId xmlns:a16="http://schemas.microsoft.com/office/drawing/2014/main" id="{BC66FB2D-CE85-4FB0-B195-B461770157F7}"/>
                </a:ext>
              </a:extLst>
            </p:cNvPr>
            <p:cNvSpPr>
              <a:spLocks/>
            </p:cNvSpPr>
            <p:nvPr/>
          </p:nvSpPr>
          <p:spPr bwMode="auto">
            <a:xfrm>
              <a:off x="6553769" y="2073172"/>
              <a:ext cx="4031226" cy="1849326"/>
            </a:xfrm>
            <a:custGeom>
              <a:avLst/>
              <a:gdLst>
                <a:gd name="T0" fmla="*/ 1309 w 1649"/>
                <a:gd name="T1" fmla="*/ 1050 h 1050"/>
                <a:gd name="T2" fmla="*/ 264 w 1649"/>
                <a:gd name="T3" fmla="*/ 1050 h 1050"/>
                <a:gd name="T4" fmla="*/ 0 w 1649"/>
                <a:gd name="T5" fmla="*/ 786 h 1050"/>
                <a:gd name="T6" fmla="*/ 281 w 1649"/>
                <a:gd name="T7" fmla="*/ 522 h 1050"/>
                <a:gd name="T8" fmla="*/ 536 w 1649"/>
                <a:gd name="T9" fmla="*/ 294 h 1050"/>
                <a:gd name="T10" fmla="*/ 961 w 1649"/>
                <a:gd name="T11" fmla="*/ 0 h 1050"/>
                <a:gd name="T12" fmla="*/ 1409 w 1649"/>
                <a:gd name="T13" fmla="*/ 385 h 1050"/>
                <a:gd name="T14" fmla="*/ 1649 w 1649"/>
                <a:gd name="T15" fmla="*/ 710 h 1050"/>
                <a:gd name="T16" fmla="*/ 1309 w 1649"/>
                <a:gd name="T17" fmla="*/ 1050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9" h="1050">
                  <a:moveTo>
                    <a:pt x="1309" y="1050"/>
                  </a:moveTo>
                  <a:cubicBezTo>
                    <a:pt x="264" y="1050"/>
                    <a:pt x="264" y="1050"/>
                    <a:pt x="264" y="1050"/>
                  </a:cubicBezTo>
                  <a:cubicBezTo>
                    <a:pt x="118" y="1050"/>
                    <a:pt x="0" y="931"/>
                    <a:pt x="0" y="786"/>
                  </a:cubicBezTo>
                  <a:cubicBezTo>
                    <a:pt x="0" y="635"/>
                    <a:pt x="127" y="512"/>
                    <a:pt x="281" y="522"/>
                  </a:cubicBezTo>
                  <a:cubicBezTo>
                    <a:pt x="296" y="394"/>
                    <a:pt x="405" y="296"/>
                    <a:pt x="536" y="294"/>
                  </a:cubicBezTo>
                  <a:cubicBezTo>
                    <a:pt x="602" y="117"/>
                    <a:pt x="771" y="0"/>
                    <a:pt x="961" y="0"/>
                  </a:cubicBezTo>
                  <a:cubicBezTo>
                    <a:pt x="1185" y="0"/>
                    <a:pt x="1376" y="164"/>
                    <a:pt x="1409" y="385"/>
                  </a:cubicBezTo>
                  <a:cubicBezTo>
                    <a:pt x="1551" y="429"/>
                    <a:pt x="1649" y="561"/>
                    <a:pt x="1649" y="710"/>
                  </a:cubicBezTo>
                  <a:cubicBezTo>
                    <a:pt x="1649" y="897"/>
                    <a:pt x="1496" y="1050"/>
                    <a:pt x="1309" y="1050"/>
                  </a:cubicBezTo>
                </a:path>
              </a:pathLst>
            </a:custGeom>
            <a:solidFill>
              <a:schemeClr val="tx2">
                <a:lumMod val="20000"/>
                <a:lumOff val="80000"/>
              </a:schemeClr>
            </a:solidFill>
            <a:ln w="1905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0" rtlCol="0" anchor="t" anchorCtr="0"/>
            <a:lstStyle/>
            <a:p>
              <a:pPr fontAlgn="base">
                <a:spcBef>
                  <a:spcPts val="600"/>
                </a:spcBef>
                <a:spcAft>
                  <a:spcPct val="0"/>
                </a:spcAft>
                <a:buClr>
                  <a:srgbClr val="F0AB00"/>
                </a:buClr>
                <a:buSzPct val="80000"/>
              </a:pPr>
              <a:endParaRPr lang="en-US" sz="1000" b="1" kern="0" dirty="0">
                <a:solidFill>
                  <a:schemeClr val="tx1">
                    <a:lumMod val="65000"/>
                    <a:lumOff val="35000"/>
                  </a:schemeClr>
                </a:solidFill>
                <a:latin typeface="+mj-lt"/>
              </a:endParaRPr>
            </a:p>
          </p:txBody>
        </p:sp>
        <p:sp>
          <p:nvSpPr>
            <p:cNvPr id="129" name="Rechteck 42">
              <a:extLst>
                <a:ext uri="{FF2B5EF4-FFF2-40B4-BE49-F238E27FC236}">
                  <a16:creationId xmlns:a16="http://schemas.microsoft.com/office/drawing/2014/main" id="{CA236234-22FE-4BFD-86E0-787EE6AD5320}"/>
                </a:ext>
              </a:extLst>
            </p:cNvPr>
            <p:cNvSpPr/>
            <p:nvPr/>
          </p:nvSpPr>
          <p:spPr>
            <a:xfrm>
              <a:off x="7028216" y="3664944"/>
              <a:ext cx="2946913" cy="169277"/>
            </a:xfrm>
            <a:prstGeom prst="rect">
              <a:avLst/>
            </a:prstGeom>
          </p:spPr>
          <p:txBody>
            <a:bodyPr wrap="square" lIns="0" tIns="0" rIns="0" bIns="0">
              <a:spAutoFit/>
            </a:bodyPr>
            <a:lstStyle/>
            <a:p>
              <a:pPr algn="ctr"/>
              <a:r>
                <a:rPr lang="en-US" sz="1100" b="1" dirty="0">
                  <a:solidFill>
                    <a:schemeClr val="accent3"/>
                  </a:solidFill>
                  <a:latin typeface="+mn-lt"/>
                  <a:ea typeface="Arial" charset="0"/>
                  <a:cs typeface="Arial" charset="0"/>
                </a:rPr>
                <a:t>SAP Cloud Platform Integration Suite</a:t>
              </a:r>
            </a:p>
          </p:txBody>
        </p:sp>
        <p:grpSp>
          <p:nvGrpSpPr>
            <p:cNvPr id="134" name="Gruppieren 15">
              <a:extLst>
                <a:ext uri="{FF2B5EF4-FFF2-40B4-BE49-F238E27FC236}">
                  <a16:creationId xmlns:a16="http://schemas.microsoft.com/office/drawing/2014/main" id="{94426B8C-0975-42E8-903F-724F51EE65DD}"/>
                </a:ext>
              </a:extLst>
            </p:cNvPr>
            <p:cNvGrpSpPr/>
            <p:nvPr/>
          </p:nvGrpSpPr>
          <p:grpSpPr>
            <a:xfrm>
              <a:off x="8690575" y="2907707"/>
              <a:ext cx="359999" cy="359999"/>
              <a:chOff x="3903520" y="3452942"/>
              <a:chExt cx="360039" cy="360038"/>
            </a:xfrm>
          </p:grpSpPr>
          <p:sp>
            <p:nvSpPr>
              <p:cNvPr id="156" name="Ellipse 156">
                <a:extLst>
                  <a:ext uri="{FF2B5EF4-FFF2-40B4-BE49-F238E27FC236}">
                    <a16:creationId xmlns:a16="http://schemas.microsoft.com/office/drawing/2014/main" id="{2128B387-F012-4587-8DD5-742DBEF8D7A4}"/>
                  </a:ext>
                </a:extLst>
              </p:cNvPr>
              <p:cNvSpPr/>
              <p:nvPr/>
            </p:nvSpPr>
            <p:spPr bwMode="gray">
              <a:xfrm>
                <a:off x="3903520" y="3452942"/>
                <a:ext cx="360039" cy="360038"/>
              </a:xfrm>
              <a:prstGeom prst="ellipse">
                <a:avLst/>
              </a:prstGeom>
              <a:solidFill>
                <a:schemeClr val="bg1"/>
              </a:solidFill>
              <a:ln w="12700" algn="ctr">
                <a:solidFill>
                  <a:schemeClr val="accent3"/>
                </a:solidFill>
                <a:miter lim="800000"/>
                <a:headEnd/>
                <a:tailEnd/>
              </a:ln>
            </p:spPr>
            <p:txBody>
              <a:bodyPr lIns="89991" tIns="71992" rIns="89991" bIns="71992" rtlCol="0" anchor="ctr"/>
              <a:lstStyle/>
              <a:p>
                <a:pPr marL="0" marR="0" lvl="0" indent="0" algn="ctr" defTabSz="914292"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mn-lt"/>
                  <a:ea typeface="Arial Unicode MS" pitchFamily="34" charset="-128"/>
                  <a:cs typeface="72" panose="020B0503030000000003" pitchFamily="34" charset="0"/>
                  <a:sym typeface="72" panose="020B0503030000000003" pitchFamily="34" charset="0"/>
                </a:endParaRPr>
              </a:p>
            </p:txBody>
          </p:sp>
          <p:pic>
            <p:nvPicPr>
              <p:cNvPr id="157" name="Bild 32">
                <a:extLst>
                  <a:ext uri="{FF2B5EF4-FFF2-40B4-BE49-F238E27FC236}">
                    <a16:creationId xmlns:a16="http://schemas.microsoft.com/office/drawing/2014/main" id="{B0ADCBE7-3D76-4170-A770-4071E3E883AD}"/>
                  </a:ext>
                </a:extLst>
              </p:cNvPr>
              <p:cNvPicPr>
                <a:picLocks noChangeAspect="1"/>
              </p:cNvPicPr>
              <p:nvPr/>
            </p:nvPicPr>
            <p:blipFill>
              <a:blip r:embed="rId11" cstate="hqprint">
                <a:extLst>
                  <a:ext uri="{28A0092B-C50C-407E-A947-70E740481C1C}">
                    <a14:useLocalDpi xmlns:a14="http://schemas.microsoft.com/office/drawing/2010/main"/>
                  </a:ext>
                </a:extLst>
              </a:blip>
              <a:srcRect/>
              <a:stretch/>
            </p:blipFill>
            <p:spPr>
              <a:xfrm>
                <a:off x="3924955" y="3466105"/>
                <a:ext cx="324036" cy="324034"/>
              </a:xfrm>
              <a:prstGeom prst="rect">
                <a:avLst/>
              </a:prstGeom>
            </p:spPr>
          </p:pic>
        </p:grpSp>
        <p:grpSp>
          <p:nvGrpSpPr>
            <p:cNvPr id="135" name="Group 134">
              <a:extLst>
                <a:ext uri="{FF2B5EF4-FFF2-40B4-BE49-F238E27FC236}">
                  <a16:creationId xmlns:a16="http://schemas.microsoft.com/office/drawing/2014/main" id="{B5DEAF00-6C14-4F04-B1E8-41E93F5767E9}"/>
                </a:ext>
              </a:extLst>
            </p:cNvPr>
            <p:cNvGrpSpPr/>
            <p:nvPr/>
          </p:nvGrpSpPr>
          <p:grpSpPr>
            <a:xfrm>
              <a:off x="7536447" y="2915260"/>
              <a:ext cx="360000" cy="360001"/>
              <a:chOff x="3354516" y="3565016"/>
              <a:chExt cx="360000" cy="360001"/>
            </a:xfrm>
          </p:grpSpPr>
          <p:sp>
            <p:nvSpPr>
              <p:cNvPr id="154" name="Ellipse 155">
                <a:extLst>
                  <a:ext uri="{FF2B5EF4-FFF2-40B4-BE49-F238E27FC236}">
                    <a16:creationId xmlns:a16="http://schemas.microsoft.com/office/drawing/2014/main" id="{6B48DDE2-92F3-43C4-AD76-8D559CB95972}"/>
                  </a:ext>
                </a:extLst>
              </p:cNvPr>
              <p:cNvSpPr/>
              <p:nvPr/>
            </p:nvSpPr>
            <p:spPr bwMode="gray">
              <a:xfrm>
                <a:off x="3354516" y="3565016"/>
                <a:ext cx="360000" cy="360001"/>
              </a:xfrm>
              <a:prstGeom prst="ellipse">
                <a:avLst/>
              </a:prstGeom>
              <a:solidFill>
                <a:schemeClr val="bg1"/>
              </a:solidFill>
              <a:ln w="12700" algn="ctr">
                <a:solidFill>
                  <a:schemeClr val="accent3"/>
                </a:solidFill>
                <a:miter lim="800000"/>
                <a:headEnd/>
                <a:tailEnd/>
              </a:ln>
            </p:spPr>
            <p:txBody>
              <a:bodyPr lIns="89991" tIns="71992" rIns="89991" bIns="71992" rtlCol="0" anchor="ctr"/>
              <a:lstStyle/>
              <a:p>
                <a:pPr marL="0" marR="0" lvl="0" indent="0" algn="ctr" defTabSz="914292"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mn-lt"/>
                  <a:ea typeface="Arial Unicode MS" pitchFamily="34" charset="-128"/>
                  <a:cs typeface="72" panose="020B0503030000000003" pitchFamily="34" charset="0"/>
                  <a:sym typeface="72" panose="020B0503030000000003" pitchFamily="34" charset="0"/>
                </a:endParaRPr>
              </a:p>
            </p:txBody>
          </p:sp>
          <p:pic>
            <p:nvPicPr>
              <p:cNvPr id="155" name="Picture 154">
                <a:extLst>
                  <a:ext uri="{FF2B5EF4-FFF2-40B4-BE49-F238E27FC236}">
                    <a16:creationId xmlns:a16="http://schemas.microsoft.com/office/drawing/2014/main" id="{64BCA7AB-4C1A-4593-B688-01DEB72F5C24}"/>
                  </a:ext>
                </a:extLst>
              </p:cNvPr>
              <p:cNvPicPr>
                <a:picLocks noChangeAspect="1"/>
              </p:cNvPicPr>
              <p:nvPr/>
            </p:nvPicPr>
            <p:blipFill>
              <a:blip r:embed="rId27" cstate="hqprint">
                <a:extLst>
                  <a:ext uri="{28A0092B-C50C-407E-A947-70E740481C1C}">
                    <a14:useLocalDpi xmlns:a14="http://schemas.microsoft.com/office/drawing/2010/main"/>
                  </a:ext>
                </a:extLst>
              </a:blip>
              <a:stretch>
                <a:fillRect/>
              </a:stretch>
            </p:blipFill>
            <p:spPr>
              <a:xfrm>
                <a:off x="3393057" y="3604401"/>
                <a:ext cx="288000" cy="288000"/>
              </a:xfrm>
              <a:prstGeom prst="rect">
                <a:avLst/>
              </a:prstGeom>
            </p:spPr>
          </p:pic>
        </p:grpSp>
        <p:grpSp>
          <p:nvGrpSpPr>
            <p:cNvPr id="136" name="Gruppieren 18">
              <a:extLst>
                <a:ext uri="{FF2B5EF4-FFF2-40B4-BE49-F238E27FC236}">
                  <a16:creationId xmlns:a16="http://schemas.microsoft.com/office/drawing/2014/main" id="{4FA64373-4BAC-4C1F-961B-3EDB6AA86426}"/>
                </a:ext>
              </a:extLst>
            </p:cNvPr>
            <p:cNvGrpSpPr/>
            <p:nvPr/>
          </p:nvGrpSpPr>
          <p:grpSpPr>
            <a:xfrm>
              <a:off x="9769537" y="2900405"/>
              <a:ext cx="360000" cy="360000"/>
              <a:chOff x="7112889" y="4305771"/>
              <a:chExt cx="360039" cy="360039"/>
            </a:xfrm>
          </p:grpSpPr>
          <p:sp>
            <p:nvSpPr>
              <p:cNvPr id="152" name="Ellipse 154">
                <a:extLst>
                  <a:ext uri="{FF2B5EF4-FFF2-40B4-BE49-F238E27FC236}">
                    <a16:creationId xmlns:a16="http://schemas.microsoft.com/office/drawing/2014/main" id="{40B3C730-6150-4053-8522-5187A3D17F83}"/>
                  </a:ext>
                </a:extLst>
              </p:cNvPr>
              <p:cNvSpPr/>
              <p:nvPr/>
            </p:nvSpPr>
            <p:spPr bwMode="gray">
              <a:xfrm>
                <a:off x="7112889" y="4305771"/>
                <a:ext cx="360039" cy="360039"/>
              </a:xfrm>
              <a:prstGeom prst="ellipse">
                <a:avLst/>
              </a:prstGeom>
              <a:solidFill>
                <a:schemeClr val="bg1"/>
              </a:solidFill>
              <a:ln w="12700" algn="ctr">
                <a:solidFill>
                  <a:schemeClr val="accent3"/>
                </a:solidFill>
                <a:miter lim="800000"/>
                <a:headEnd/>
                <a:tailEnd/>
              </a:ln>
            </p:spPr>
            <p:txBody>
              <a:bodyPr lIns="89991" tIns="71992" rIns="89991" bIns="71992" rtlCol="0" anchor="ctr"/>
              <a:lstStyle/>
              <a:p>
                <a:pPr marL="0" marR="0" lvl="0" indent="0" algn="ctr" defTabSz="914292"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mn-lt"/>
                  <a:ea typeface="Arial Unicode MS" pitchFamily="34" charset="-128"/>
                  <a:cs typeface="72" panose="020B0503030000000003" pitchFamily="34" charset="0"/>
                  <a:sym typeface="72" panose="020B0503030000000003" pitchFamily="34" charset="0"/>
                </a:endParaRPr>
              </a:p>
            </p:txBody>
          </p:sp>
          <p:pic>
            <p:nvPicPr>
              <p:cNvPr id="153" name="Bild 33">
                <a:extLst>
                  <a:ext uri="{FF2B5EF4-FFF2-40B4-BE49-F238E27FC236}">
                    <a16:creationId xmlns:a16="http://schemas.microsoft.com/office/drawing/2014/main" id="{C660F3FF-17E7-4141-871B-A38656003359}"/>
                  </a:ext>
                </a:extLst>
              </p:cNvPr>
              <p:cNvPicPr>
                <a:picLocks noChangeAspect="1"/>
              </p:cNvPicPr>
              <p:nvPr/>
            </p:nvPicPr>
            <p:blipFill>
              <a:blip r:embed="rId28" cstate="hqprint">
                <a:extLst>
                  <a:ext uri="{28A0092B-C50C-407E-A947-70E740481C1C}">
                    <a14:useLocalDpi xmlns:a14="http://schemas.microsoft.com/office/drawing/2010/main"/>
                  </a:ext>
                </a:extLst>
              </a:blip>
              <a:srcRect/>
              <a:stretch/>
            </p:blipFill>
            <p:spPr>
              <a:xfrm>
                <a:off x="7142461" y="4330462"/>
                <a:ext cx="324036" cy="324036"/>
              </a:xfrm>
              <a:prstGeom prst="rect">
                <a:avLst/>
              </a:prstGeom>
            </p:spPr>
          </p:pic>
        </p:grpSp>
        <p:grpSp>
          <p:nvGrpSpPr>
            <p:cNvPr id="137" name="Gruppieren 14">
              <a:extLst>
                <a:ext uri="{FF2B5EF4-FFF2-40B4-BE49-F238E27FC236}">
                  <a16:creationId xmlns:a16="http://schemas.microsoft.com/office/drawing/2014/main" id="{593E20E1-8705-4EAD-8F0F-09118160963A}"/>
                </a:ext>
              </a:extLst>
            </p:cNvPr>
            <p:cNvGrpSpPr/>
            <p:nvPr/>
          </p:nvGrpSpPr>
          <p:grpSpPr>
            <a:xfrm>
              <a:off x="9197547" y="2501777"/>
              <a:ext cx="361999" cy="356217"/>
              <a:chOff x="3097664" y="4305771"/>
              <a:chExt cx="440446" cy="431999"/>
            </a:xfrm>
          </p:grpSpPr>
          <p:sp>
            <p:nvSpPr>
              <p:cNvPr id="150" name="Ellipse 13">
                <a:extLst>
                  <a:ext uri="{FF2B5EF4-FFF2-40B4-BE49-F238E27FC236}">
                    <a16:creationId xmlns:a16="http://schemas.microsoft.com/office/drawing/2014/main" id="{7CB19560-5A70-4218-909F-283DFD91EB97}"/>
                  </a:ext>
                </a:extLst>
              </p:cNvPr>
              <p:cNvSpPr/>
              <p:nvPr/>
            </p:nvSpPr>
            <p:spPr bwMode="gray">
              <a:xfrm>
                <a:off x="3097664" y="4305771"/>
                <a:ext cx="431999" cy="431999"/>
              </a:xfrm>
              <a:prstGeom prst="ellipse">
                <a:avLst/>
              </a:prstGeom>
              <a:solidFill>
                <a:schemeClr val="bg1"/>
              </a:solidFill>
              <a:ln w="12700" algn="ctr">
                <a:solidFill>
                  <a:schemeClr val="accent3"/>
                </a:solidFill>
                <a:miter lim="800000"/>
                <a:headEnd/>
                <a:tailEnd/>
              </a:ln>
            </p:spPr>
            <p:txBody>
              <a:bodyPr lIns="89991" tIns="71992" rIns="89991" bIns="71992" rtlCol="0" anchor="ctr"/>
              <a:lstStyle/>
              <a:p>
                <a:pPr marL="0" marR="0" lvl="0" indent="0" algn="ctr" defTabSz="914292"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mn-lt"/>
                  <a:ea typeface="Arial Unicode MS" pitchFamily="34" charset="-128"/>
                  <a:cs typeface="72" panose="020B0503030000000003" pitchFamily="34" charset="0"/>
                  <a:sym typeface="72" panose="020B0503030000000003" pitchFamily="34" charset="0"/>
                </a:endParaRPr>
              </a:p>
            </p:txBody>
          </p:sp>
          <p:pic>
            <p:nvPicPr>
              <p:cNvPr id="151" name="Bild 35">
                <a:extLst>
                  <a:ext uri="{FF2B5EF4-FFF2-40B4-BE49-F238E27FC236}">
                    <a16:creationId xmlns:a16="http://schemas.microsoft.com/office/drawing/2014/main" id="{3A784064-1613-48AC-9CBC-D619A340DBF9}"/>
                  </a:ext>
                </a:extLst>
              </p:cNvPr>
              <p:cNvPicPr>
                <a:picLocks noChangeAspect="1"/>
              </p:cNvPicPr>
              <p:nvPr/>
            </p:nvPicPr>
            <p:blipFill>
              <a:blip r:embed="rId29" cstate="hqprint">
                <a:extLst>
                  <a:ext uri="{28A0092B-C50C-407E-A947-70E740481C1C}">
                    <a14:useLocalDpi xmlns:a14="http://schemas.microsoft.com/office/drawing/2010/main"/>
                  </a:ext>
                </a:extLst>
              </a:blip>
              <a:srcRect/>
              <a:stretch/>
            </p:blipFill>
            <p:spPr>
              <a:xfrm rot="10800000">
                <a:off x="3114020" y="4306776"/>
                <a:ext cx="424090" cy="424091"/>
              </a:xfrm>
              <a:prstGeom prst="rect">
                <a:avLst/>
              </a:prstGeom>
              <a:ln w="12700">
                <a:noFill/>
              </a:ln>
            </p:spPr>
          </p:pic>
        </p:grpSp>
        <p:grpSp>
          <p:nvGrpSpPr>
            <p:cNvPr id="138" name="Group 137">
              <a:extLst>
                <a:ext uri="{FF2B5EF4-FFF2-40B4-BE49-F238E27FC236}">
                  <a16:creationId xmlns:a16="http://schemas.microsoft.com/office/drawing/2014/main" id="{27431165-E9BF-44C8-84EE-BEB32DD91521}"/>
                </a:ext>
              </a:extLst>
            </p:cNvPr>
            <p:cNvGrpSpPr/>
            <p:nvPr/>
          </p:nvGrpSpPr>
          <p:grpSpPr>
            <a:xfrm>
              <a:off x="8123936" y="3161690"/>
              <a:ext cx="360000" cy="360000"/>
              <a:chOff x="4166458" y="4338942"/>
              <a:chExt cx="360000" cy="360000"/>
            </a:xfrm>
          </p:grpSpPr>
          <p:sp>
            <p:nvSpPr>
              <p:cNvPr id="148" name="Ellipse 153">
                <a:extLst>
                  <a:ext uri="{FF2B5EF4-FFF2-40B4-BE49-F238E27FC236}">
                    <a16:creationId xmlns:a16="http://schemas.microsoft.com/office/drawing/2014/main" id="{AC27A7CD-AAB0-471E-83B4-485BB42B4E3B}"/>
                  </a:ext>
                </a:extLst>
              </p:cNvPr>
              <p:cNvSpPr/>
              <p:nvPr/>
            </p:nvSpPr>
            <p:spPr bwMode="gray">
              <a:xfrm>
                <a:off x="4166458" y="4338942"/>
                <a:ext cx="360000" cy="360000"/>
              </a:xfrm>
              <a:prstGeom prst="ellipse">
                <a:avLst/>
              </a:prstGeom>
              <a:solidFill>
                <a:schemeClr val="bg1"/>
              </a:solidFill>
              <a:ln w="12700" algn="ctr">
                <a:solidFill>
                  <a:schemeClr val="accent3"/>
                </a:solidFill>
                <a:miter lim="800000"/>
                <a:headEnd/>
                <a:tailEnd/>
              </a:ln>
            </p:spPr>
            <p:txBody>
              <a:bodyPr lIns="89991" tIns="71992" rIns="89991" bIns="71992" rtlCol="0" anchor="ctr"/>
              <a:lstStyle/>
              <a:p>
                <a:pPr marL="0" marR="0" lvl="0" indent="0" algn="ctr" defTabSz="914292"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mn-lt"/>
                  <a:ea typeface="Arial Unicode MS" pitchFamily="34" charset="-128"/>
                  <a:cs typeface="72" panose="020B0503030000000003" pitchFamily="34" charset="0"/>
                  <a:sym typeface="72" panose="020B0503030000000003" pitchFamily="34" charset="0"/>
                </a:endParaRPr>
              </a:p>
            </p:txBody>
          </p:sp>
          <p:pic>
            <p:nvPicPr>
              <p:cNvPr id="149" name="Bild 36">
                <a:extLst>
                  <a:ext uri="{FF2B5EF4-FFF2-40B4-BE49-F238E27FC236}">
                    <a16:creationId xmlns:a16="http://schemas.microsoft.com/office/drawing/2014/main" id="{D51B57C1-E069-47E4-A2DB-A81EC1BEEC0E}"/>
                  </a:ext>
                </a:extLst>
              </p:cNvPr>
              <p:cNvPicPr>
                <a:picLocks noChangeAspect="1"/>
              </p:cNvPicPr>
              <p:nvPr/>
            </p:nvPicPr>
            <p:blipFill>
              <a:blip r:embed="rId30" cstate="hqprint">
                <a:extLst>
                  <a:ext uri="{28A0092B-C50C-407E-A947-70E740481C1C}">
                    <a14:useLocalDpi xmlns:a14="http://schemas.microsoft.com/office/drawing/2010/main"/>
                  </a:ext>
                </a:extLst>
              </a:blip>
              <a:srcRect/>
              <a:stretch/>
            </p:blipFill>
            <p:spPr>
              <a:xfrm>
                <a:off x="4191101" y="4384326"/>
                <a:ext cx="288000" cy="288000"/>
              </a:xfrm>
              <a:prstGeom prst="rect">
                <a:avLst/>
              </a:prstGeom>
              <a:noFill/>
              <a:ln w="12700">
                <a:noFill/>
              </a:ln>
            </p:spPr>
          </p:pic>
        </p:grpSp>
        <p:grpSp>
          <p:nvGrpSpPr>
            <p:cNvPr id="139" name="Group 138">
              <a:extLst>
                <a:ext uri="{FF2B5EF4-FFF2-40B4-BE49-F238E27FC236}">
                  <a16:creationId xmlns:a16="http://schemas.microsoft.com/office/drawing/2014/main" id="{24CEA5E9-D78C-408E-843A-C2BE3E9CBD5A}"/>
                </a:ext>
              </a:extLst>
            </p:cNvPr>
            <p:cNvGrpSpPr/>
            <p:nvPr/>
          </p:nvGrpSpPr>
          <p:grpSpPr>
            <a:xfrm>
              <a:off x="8125498" y="2532598"/>
              <a:ext cx="360000" cy="360000"/>
              <a:chOff x="4141286" y="2758106"/>
              <a:chExt cx="360000" cy="360000"/>
            </a:xfrm>
          </p:grpSpPr>
          <p:sp>
            <p:nvSpPr>
              <p:cNvPr id="146" name="Ellipse 157">
                <a:extLst>
                  <a:ext uri="{FF2B5EF4-FFF2-40B4-BE49-F238E27FC236}">
                    <a16:creationId xmlns:a16="http://schemas.microsoft.com/office/drawing/2014/main" id="{37C42322-96AC-4E28-BCAA-D1672C149C58}"/>
                  </a:ext>
                </a:extLst>
              </p:cNvPr>
              <p:cNvSpPr/>
              <p:nvPr/>
            </p:nvSpPr>
            <p:spPr bwMode="gray">
              <a:xfrm>
                <a:off x="4141286" y="2758106"/>
                <a:ext cx="360000" cy="360000"/>
              </a:xfrm>
              <a:prstGeom prst="ellipse">
                <a:avLst/>
              </a:prstGeom>
              <a:solidFill>
                <a:schemeClr val="bg1"/>
              </a:solidFill>
              <a:ln w="12700" algn="ctr">
                <a:solidFill>
                  <a:schemeClr val="accent3"/>
                </a:solidFill>
                <a:miter lim="800000"/>
                <a:headEnd/>
                <a:tailEnd/>
              </a:ln>
            </p:spPr>
            <p:txBody>
              <a:bodyPr lIns="89991" tIns="71992" rIns="89991" bIns="71992" rtlCol="0" anchor="ctr"/>
              <a:lstStyle/>
              <a:p>
                <a:pPr marL="0" marR="0" lvl="0" indent="0" algn="ctr" defTabSz="914292"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mn-lt"/>
                  <a:ea typeface="Arial Unicode MS" pitchFamily="34" charset="-128"/>
                  <a:cs typeface="72" panose="020B0503030000000003" pitchFamily="34" charset="0"/>
                  <a:sym typeface="72" panose="020B0503030000000003" pitchFamily="34" charset="0"/>
                </a:endParaRPr>
              </a:p>
            </p:txBody>
          </p:sp>
          <p:pic>
            <p:nvPicPr>
              <p:cNvPr id="147" name="Picture 146">
                <a:extLst>
                  <a:ext uri="{FF2B5EF4-FFF2-40B4-BE49-F238E27FC236}">
                    <a16:creationId xmlns:a16="http://schemas.microsoft.com/office/drawing/2014/main" id="{530DB7A2-4C42-4F27-8A05-6C63D523A3E2}"/>
                  </a:ext>
                </a:extLst>
              </p:cNvPr>
              <p:cNvPicPr>
                <a:picLocks noChangeAspect="1"/>
              </p:cNvPicPr>
              <p:nvPr/>
            </p:nvPicPr>
            <p:blipFill>
              <a:blip r:embed="rId31" cstate="hqprint">
                <a:extLst>
                  <a:ext uri="{28A0092B-C50C-407E-A947-70E740481C1C}">
                    <a14:useLocalDpi xmlns:a14="http://schemas.microsoft.com/office/drawing/2010/main"/>
                  </a:ext>
                </a:extLst>
              </a:blip>
              <a:stretch>
                <a:fillRect/>
              </a:stretch>
            </p:blipFill>
            <p:spPr>
              <a:xfrm>
                <a:off x="4188752" y="2800321"/>
                <a:ext cx="289292" cy="289292"/>
              </a:xfrm>
              <a:prstGeom prst="rect">
                <a:avLst/>
              </a:prstGeom>
            </p:spPr>
          </p:pic>
        </p:grpSp>
        <p:grpSp>
          <p:nvGrpSpPr>
            <p:cNvPr id="140" name="Group 139">
              <a:extLst>
                <a:ext uri="{FF2B5EF4-FFF2-40B4-BE49-F238E27FC236}">
                  <a16:creationId xmlns:a16="http://schemas.microsoft.com/office/drawing/2014/main" id="{B7839309-9B44-46CD-A89E-AFB5D217D696}"/>
                </a:ext>
              </a:extLst>
            </p:cNvPr>
            <p:cNvGrpSpPr/>
            <p:nvPr/>
          </p:nvGrpSpPr>
          <p:grpSpPr>
            <a:xfrm>
              <a:off x="9215490" y="3197242"/>
              <a:ext cx="360000" cy="360000"/>
              <a:chOff x="5238847" y="4014247"/>
              <a:chExt cx="360000" cy="360000"/>
            </a:xfrm>
          </p:grpSpPr>
          <p:sp>
            <p:nvSpPr>
              <p:cNvPr id="144" name="Ellipse 152">
                <a:extLst>
                  <a:ext uri="{FF2B5EF4-FFF2-40B4-BE49-F238E27FC236}">
                    <a16:creationId xmlns:a16="http://schemas.microsoft.com/office/drawing/2014/main" id="{D3384CF2-428E-448F-8FA6-223FF9877F35}"/>
                  </a:ext>
                </a:extLst>
              </p:cNvPr>
              <p:cNvSpPr/>
              <p:nvPr/>
            </p:nvSpPr>
            <p:spPr bwMode="gray">
              <a:xfrm>
                <a:off x="5238847" y="4014247"/>
                <a:ext cx="360000" cy="360000"/>
              </a:xfrm>
              <a:prstGeom prst="ellipse">
                <a:avLst/>
              </a:prstGeom>
              <a:solidFill>
                <a:schemeClr val="bg1"/>
              </a:solidFill>
              <a:ln w="12700" algn="ctr">
                <a:solidFill>
                  <a:schemeClr val="accent3"/>
                </a:solidFill>
                <a:miter lim="800000"/>
                <a:headEnd/>
                <a:tailEnd/>
              </a:ln>
            </p:spPr>
            <p:txBody>
              <a:bodyPr lIns="89991" tIns="71992" rIns="89991" bIns="71992" rtlCol="0" anchor="ctr"/>
              <a:lstStyle/>
              <a:p>
                <a:pPr marL="0" marR="0" lvl="0" indent="0" algn="ctr" defTabSz="914292"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mn-lt"/>
                  <a:ea typeface="Arial Unicode MS" pitchFamily="34" charset="-128"/>
                  <a:cs typeface="72" panose="020B0503030000000003" pitchFamily="34" charset="0"/>
                  <a:sym typeface="72" panose="020B0503030000000003" pitchFamily="34" charset="0"/>
                </a:endParaRPr>
              </a:p>
            </p:txBody>
          </p:sp>
          <p:pic>
            <p:nvPicPr>
              <p:cNvPr id="145" name="Bild 36">
                <a:extLst>
                  <a:ext uri="{FF2B5EF4-FFF2-40B4-BE49-F238E27FC236}">
                    <a16:creationId xmlns:a16="http://schemas.microsoft.com/office/drawing/2014/main" id="{DD79ED12-A738-43E7-A343-7437E7BF2424}"/>
                  </a:ext>
                </a:extLst>
              </p:cNvPr>
              <p:cNvPicPr>
                <a:picLocks noChangeAspect="1"/>
              </p:cNvPicPr>
              <p:nvPr/>
            </p:nvPicPr>
            <p:blipFill>
              <a:blip r:embed="rId32" cstate="hqprint">
                <a:extLst>
                  <a:ext uri="{28A0092B-C50C-407E-A947-70E740481C1C}">
                    <a14:useLocalDpi xmlns:a14="http://schemas.microsoft.com/office/drawing/2010/main"/>
                  </a:ext>
                </a:extLst>
              </a:blip>
              <a:srcRect/>
              <a:stretch/>
            </p:blipFill>
            <p:spPr>
              <a:xfrm>
                <a:off x="5283390" y="4044309"/>
                <a:ext cx="288000" cy="288000"/>
              </a:xfrm>
              <a:prstGeom prst="rect">
                <a:avLst/>
              </a:prstGeom>
            </p:spPr>
          </p:pic>
        </p:grpSp>
        <p:grpSp>
          <p:nvGrpSpPr>
            <p:cNvPr id="141" name="Gruppieren 16">
              <a:extLst>
                <a:ext uri="{FF2B5EF4-FFF2-40B4-BE49-F238E27FC236}">
                  <a16:creationId xmlns:a16="http://schemas.microsoft.com/office/drawing/2014/main" id="{0DBC030C-6446-4C76-AF85-4CE7FC060B59}"/>
                </a:ext>
              </a:extLst>
            </p:cNvPr>
            <p:cNvGrpSpPr/>
            <p:nvPr/>
          </p:nvGrpSpPr>
          <p:grpSpPr>
            <a:xfrm>
              <a:off x="8670745" y="2193844"/>
              <a:ext cx="360000" cy="360000"/>
              <a:chOff x="4012706" y="2352989"/>
              <a:chExt cx="431999" cy="431999"/>
            </a:xfrm>
          </p:grpSpPr>
          <p:sp>
            <p:nvSpPr>
              <p:cNvPr id="142" name="Ellipse 157">
                <a:extLst>
                  <a:ext uri="{FF2B5EF4-FFF2-40B4-BE49-F238E27FC236}">
                    <a16:creationId xmlns:a16="http://schemas.microsoft.com/office/drawing/2014/main" id="{AA1E2235-ED17-40EB-8FB7-4A71F7EE2436}"/>
                  </a:ext>
                </a:extLst>
              </p:cNvPr>
              <p:cNvSpPr/>
              <p:nvPr/>
            </p:nvSpPr>
            <p:spPr bwMode="gray">
              <a:xfrm>
                <a:off x="4012706" y="2352989"/>
                <a:ext cx="431999" cy="431999"/>
              </a:xfrm>
              <a:prstGeom prst="ellipse">
                <a:avLst/>
              </a:prstGeom>
              <a:solidFill>
                <a:schemeClr val="bg1"/>
              </a:solidFill>
              <a:ln w="12700" algn="ctr">
                <a:solidFill>
                  <a:schemeClr val="accent3"/>
                </a:solidFill>
                <a:miter lim="800000"/>
                <a:headEnd/>
                <a:tailEnd/>
              </a:ln>
            </p:spPr>
            <p:txBody>
              <a:bodyPr lIns="89991" tIns="71992" rIns="89991" bIns="71992" rtlCol="0" anchor="ctr"/>
              <a:lstStyle/>
              <a:p>
                <a:pPr marL="0" marR="0" lvl="0" indent="0" algn="ctr" defTabSz="914292"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mn-lt"/>
                  <a:ea typeface="Arial Unicode MS" pitchFamily="34" charset="-128"/>
                  <a:cs typeface="72" panose="020B0503030000000003" pitchFamily="34" charset="0"/>
                  <a:sym typeface="72" panose="020B0503030000000003" pitchFamily="34" charset="0"/>
                </a:endParaRPr>
              </a:p>
            </p:txBody>
          </p:sp>
          <p:pic>
            <p:nvPicPr>
              <p:cNvPr id="143" name="Bild 38">
                <a:extLst>
                  <a:ext uri="{FF2B5EF4-FFF2-40B4-BE49-F238E27FC236}">
                    <a16:creationId xmlns:a16="http://schemas.microsoft.com/office/drawing/2014/main" id="{2F429129-0BC7-456D-914D-818379597B6D}"/>
                  </a:ext>
                </a:extLst>
              </p:cNvPr>
              <p:cNvPicPr>
                <a:picLocks noChangeAspect="1"/>
              </p:cNvPicPr>
              <p:nvPr/>
            </p:nvPicPr>
            <p:blipFill>
              <a:blip r:embed="rId33" cstate="hqprint">
                <a:extLst>
                  <a:ext uri="{28A0092B-C50C-407E-A947-70E740481C1C}">
                    <a14:useLocalDpi xmlns:a14="http://schemas.microsoft.com/office/drawing/2010/main"/>
                  </a:ext>
                </a:extLst>
              </a:blip>
              <a:srcRect/>
              <a:stretch/>
            </p:blipFill>
            <p:spPr>
              <a:xfrm>
                <a:off x="4076365" y="2420407"/>
                <a:ext cx="319214" cy="319214"/>
              </a:xfrm>
              <a:prstGeom prst="rect">
                <a:avLst/>
              </a:prstGeom>
              <a:ln>
                <a:noFill/>
              </a:ln>
            </p:spPr>
          </p:pic>
        </p:grpSp>
      </p:grpSp>
      <p:pic>
        <p:nvPicPr>
          <p:cNvPr id="185" name="Picture 184">
            <a:extLst>
              <a:ext uri="{FF2B5EF4-FFF2-40B4-BE49-F238E27FC236}">
                <a16:creationId xmlns:a16="http://schemas.microsoft.com/office/drawing/2014/main" id="{1293BEF4-F702-45E2-ABFA-68CBB728FEB7}"/>
              </a:ext>
            </a:extLst>
          </p:cNvPr>
          <p:cNvPicPr>
            <a:picLocks noChangeAspect="1"/>
          </p:cNvPicPr>
          <p:nvPr/>
        </p:nvPicPr>
        <p:blipFill>
          <a:blip r:embed="rId34" cstate="hqprint">
            <a:extLst>
              <a:ext uri="{28A0092B-C50C-407E-A947-70E740481C1C}">
                <a14:useLocalDpi xmlns:a14="http://schemas.microsoft.com/office/drawing/2010/main"/>
              </a:ext>
            </a:extLst>
          </a:blip>
          <a:stretch>
            <a:fillRect/>
          </a:stretch>
        </p:blipFill>
        <p:spPr>
          <a:xfrm>
            <a:off x="6064430" y="4820024"/>
            <a:ext cx="839508" cy="839508"/>
          </a:xfrm>
          <a:prstGeom prst="rect">
            <a:avLst/>
          </a:prstGeom>
        </p:spPr>
      </p:pic>
      <p:cxnSp>
        <p:nvCxnSpPr>
          <p:cNvPr id="186" name="Gerade Verbindung 60">
            <a:extLst>
              <a:ext uri="{FF2B5EF4-FFF2-40B4-BE49-F238E27FC236}">
                <a16:creationId xmlns:a16="http://schemas.microsoft.com/office/drawing/2014/main" id="{8086EC96-20F5-40D1-8F26-8FCFD4587DA1}"/>
              </a:ext>
            </a:extLst>
          </p:cNvPr>
          <p:cNvCxnSpPr>
            <a:cxnSpLocks/>
          </p:cNvCxnSpPr>
          <p:nvPr/>
        </p:nvCxnSpPr>
        <p:spPr>
          <a:xfrm flipH="1">
            <a:off x="6356146" y="4424840"/>
            <a:ext cx="5308863" cy="39035"/>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87" name="TextBox 7">
            <a:extLst>
              <a:ext uri="{FF2B5EF4-FFF2-40B4-BE49-F238E27FC236}">
                <a16:creationId xmlns:a16="http://schemas.microsoft.com/office/drawing/2014/main" id="{9D857584-45A6-4B27-AEEB-E38940081DE6}"/>
              </a:ext>
            </a:extLst>
          </p:cNvPr>
          <p:cNvSpPr txBox="1"/>
          <p:nvPr/>
        </p:nvSpPr>
        <p:spPr>
          <a:xfrm>
            <a:off x="6349797" y="4540471"/>
            <a:ext cx="1279487" cy="175433"/>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100">
                <a:solidFill>
                  <a:schemeClr val="tx1">
                    <a:lumMod val="65000"/>
                    <a:lumOff val="35000"/>
                  </a:schemeClr>
                </a:solidFill>
                <a:latin typeface="+mj-lt"/>
              </a:defRPr>
            </a:lvl1pPr>
          </a:lstStyle>
          <a:p>
            <a:r>
              <a:rPr lang="en-US" dirty="0">
                <a:solidFill>
                  <a:schemeClr val="tx1"/>
                </a:solidFill>
              </a:rPr>
              <a:t>Ground</a:t>
            </a:r>
          </a:p>
        </p:txBody>
      </p:sp>
      <p:sp>
        <p:nvSpPr>
          <p:cNvPr id="188" name="TextBox 8">
            <a:extLst>
              <a:ext uri="{FF2B5EF4-FFF2-40B4-BE49-F238E27FC236}">
                <a16:creationId xmlns:a16="http://schemas.microsoft.com/office/drawing/2014/main" id="{010A3436-AB5F-44EE-B1F6-A85B86151535}"/>
              </a:ext>
            </a:extLst>
          </p:cNvPr>
          <p:cNvSpPr txBox="1"/>
          <p:nvPr/>
        </p:nvSpPr>
        <p:spPr>
          <a:xfrm>
            <a:off x="6349797" y="4231990"/>
            <a:ext cx="1280773" cy="17543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dirty="0">
                <a:latin typeface="+mj-lt"/>
              </a:rPr>
              <a:t>Cloud</a:t>
            </a:r>
          </a:p>
        </p:txBody>
      </p:sp>
      <p:pic>
        <p:nvPicPr>
          <p:cNvPr id="189" name="Grafik 4">
            <a:extLst>
              <a:ext uri="{FF2B5EF4-FFF2-40B4-BE49-F238E27FC236}">
                <a16:creationId xmlns:a16="http://schemas.microsoft.com/office/drawing/2014/main" id="{150496CE-A320-4012-B0E7-EE21025AB7A1}"/>
              </a:ext>
            </a:extLst>
          </p:cNvPr>
          <p:cNvPicPr>
            <a:picLocks noChangeAspect="1"/>
          </p:cNvPicPr>
          <p:nvPr/>
        </p:nvPicPr>
        <p:blipFill>
          <a:blip r:embed="rId35" cstate="hqprint">
            <a:extLst>
              <a:ext uri="{28A0092B-C50C-407E-A947-70E740481C1C}">
                <a14:useLocalDpi xmlns:a14="http://schemas.microsoft.com/office/drawing/2010/main"/>
              </a:ext>
            </a:extLst>
          </a:blip>
          <a:stretch>
            <a:fillRect/>
          </a:stretch>
        </p:blipFill>
        <p:spPr>
          <a:xfrm>
            <a:off x="9654010" y="5220890"/>
            <a:ext cx="392496" cy="392496"/>
          </a:xfrm>
          <a:prstGeom prst="rect">
            <a:avLst/>
          </a:prstGeom>
        </p:spPr>
      </p:pic>
      <p:grpSp>
        <p:nvGrpSpPr>
          <p:cNvPr id="190" name="Group 189">
            <a:extLst>
              <a:ext uri="{FF2B5EF4-FFF2-40B4-BE49-F238E27FC236}">
                <a16:creationId xmlns:a16="http://schemas.microsoft.com/office/drawing/2014/main" id="{3CBFCE65-9B80-4936-AF94-F0614D811644}"/>
              </a:ext>
            </a:extLst>
          </p:cNvPr>
          <p:cNvGrpSpPr/>
          <p:nvPr/>
        </p:nvGrpSpPr>
        <p:grpSpPr>
          <a:xfrm>
            <a:off x="11169358" y="5280157"/>
            <a:ext cx="371135" cy="144000"/>
            <a:chOff x="10485246" y="5719198"/>
            <a:chExt cx="371135" cy="144000"/>
          </a:xfrm>
        </p:grpSpPr>
        <p:cxnSp>
          <p:nvCxnSpPr>
            <p:cNvPr id="191" name="Gerade Verbindung 185">
              <a:extLst>
                <a:ext uri="{FF2B5EF4-FFF2-40B4-BE49-F238E27FC236}">
                  <a16:creationId xmlns:a16="http://schemas.microsoft.com/office/drawing/2014/main" id="{2DDAE9AE-6EB4-4EEE-95C5-0116FA8B8354}"/>
                </a:ext>
              </a:extLst>
            </p:cNvPr>
            <p:cNvCxnSpPr>
              <a:cxnSpLocks/>
            </p:cNvCxnSpPr>
            <p:nvPr>
              <p:custDataLst>
                <p:tags r:id="rId1"/>
              </p:custDataLst>
            </p:nvPr>
          </p:nvCxnSpPr>
          <p:spPr bwMode="gray">
            <a:xfrm>
              <a:off x="10485246" y="5796059"/>
              <a:ext cx="283224" cy="0"/>
            </a:xfrm>
            <a:prstGeom prst="line">
              <a:avLst/>
            </a:prstGeom>
            <a:noFill/>
            <a:ln w="19050" cap="rnd" cmpd="sng" algn="ctr">
              <a:solidFill>
                <a:schemeClr val="tx1">
                  <a:lumMod val="50000"/>
                  <a:lumOff val="50000"/>
                </a:schemeClr>
              </a:solidFill>
              <a:prstDash val="dash"/>
            </a:ln>
            <a:effectLst/>
          </p:spPr>
        </p:cxnSp>
        <p:sp>
          <p:nvSpPr>
            <p:cNvPr id="192" name="Oval 191">
              <a:extLst>
                <a:ext uri="{FF2B5EF4-FFF2-40B4-BE49-F238E27FC236}">
                  <a16:creationId xmlns:a16="http://schemas.microsoft.com/office/drawing/2014/main" id="{39BCAF40-2138-434D-AA53-DB5037F14707}"/>
                </a:ext>
              </a:extLst>
            </p:cNvPr>
            <p:cNvSpPr/>
            <p:nvPr/>
          </p:nvSpPr>
          <p:spPr bwMode="gray">
            <a:xfrm>
              <a:off x="10712381" y="5719198"/>
              <a:ext cx="144000" cy="144000"/>
            </a:xfrm>
            <a:prstGeom prst="ellipse">
              <a:avLst/>
            </a:prstGeom>
            <a:solidFill>
              <a:schemeClr val="tx1">
                <a:lumMod val="50000"/>
                <a:lumOff val="50000"/>
              </a:schemeClr>
            </a:solidFill>
            <a:ln w="2540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72" panose="020B0503030000000003" pitchFamily="34" charset="0"/>
                <a:ea typeface="Arial Unicode MS" pitchFamily="34" charset="-128"/>
                <a:cs typeface="Arial Unicode MS" pitchFamily="34" charset="-128"/>
                <a:sym typeface="72" panose="020B0503030000000003" pitchFamily="34" charset="0"/>
              </a:endParaRPr>
            </a:p>
          </p:txBody>
        </p:sp>
      </p:grpSp>
      <p:sp>
        <p:nvSpPr>
          <p:cNvPr id="193" name="Rectangle 192">
            <a:extLst>
              <a:ext uri="{FF2B5EF4-FFF2-40B4-BE49-F238E27FC236}">
                <a16:creationId xmlns:a16="http://schemas.microsoft.com/office/drawing/2014/main" id="{275890BA-4CAE-4637-9855-6B7381161356}"/>
              </a:ext>
            </a:extLst>
          </p:cNvPr>
          <p:cNvSpPr/>
          <p:nvPr/>
        </p:nvSpPr>
        <p:spPr bwMode="gray">
          <a:xfrm>
            <a:off x="9225332" y="4729179"/>
            <a:ext cx="1944026" cy="1037062"/>
          </a:xfrm>
          <a:prstGeom prst="rect">
            <a:avLst/>
          </a:prstGeom>
          <a:solidFill>
            <a:schemeClr val="bg1"/>
          </a:solidFill>
          <a:ln w="1905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r" fontAlgn="base">
              <a:spcBef>
                <a:spcPts val="600"/>
              </a:spcBef>
              <a:spcAft>
                <a:spcPct val="0"/>
              </a:spcAft>
              <a:buClr>
                <a:srgbClr val="F0AB00"/>
              </a:buClr>
              <a:buSzPct val="80000"/>
            </a:pPr>
            <a:r>
              <a:rPr lang="en-US" sz="1100" b="1" dirty="0">
                <a:solidFill>
                  <a:schemeClr val="accent3"/>
                </a:solidFill>
                <a:latin typeface="Arial" charset="0"/>
                <a:cs typeface="Arial" charset="0"/>
              </a:rPr>
              <a:t>Integration cell</a:t>
            </a:r>
          </a:p>
        </p:txBody>
      </p:sp>
      <p:grpSp>
        <p:nvGrpSpPr>
          <p:cNvPr id="194" name="Group 193">
            <a:extLst>
              <a:ext uri="{FF2B5EF4-FFF2-40B4-BE49-F238E27FC236}">
                <a16:creationId xmlns:a16="http://schemas.microsoft.com/office/drawing/2014/main" id="{D42EA673-43A1-455F-8F1A-2E77AB7A1307}"/>
              </a:ext>
            </a:extLst>
          </p:cNvPr>
          <p:cNvGrpSpPr/>
          <p:nvPr/>
        </p:nvGrpSpPr>
        <p:grpSpPr>
          <a:xfrm>
            <a:off x="9784614" y="5206115"/>
            <a:ext cx="359999" cy="359999"/>
            <a:chOff x="6784317" y="1784224"/>
            <a:chExt cx="359999" cy="359999"/>
          </a:xfrm>
        </p:grpSpPr>
        <p:sp>
          <p:nvSpPr>
            <p:cNvPr id="195" name="Ellipse 156">
              <a:extLst>
                <a:ext uri="{FF2B5EF4-FFF2-40B4-BE49-F238E27FC236}">
                  <a16:creationId xmlns:a16="http://schemas.microsoft.com/office/drawing/2014/main" id="{C0E58540-C1A5-4700-A86B-074D7C137FA4}"/>
                </a:ext>
              </a:extLst>
            </p:cNvPr>
            <p:cNvSpPr/>
            <p:nvPr/>
          </p:nvSpPr>
          <p:spPr bwMode="gray">
            <a:xfrm>
              <a:off x="6784317" y="1784224"/>
              <a:ext cx="359999" cy="359999"/>
            </a:xfrm>
            <a:prstGeom prst="ellipse">
              <a:avLst/>
            </a:prstGeom>
            <a:solidFill>
              <a:schemeClr val="bg1"/>
            </a:solidFill>
            <a:ln w="12700" algn="ctr">
              <a:solidFill>
                <a:schemeClr val="accent3"/>
              </a:solidFill>
              <a:miter lim="800000"/>
              <a:headEnd/>
              <a:tailEnd/>
            </a:ln>
          </p:spPr>
          <p:txBody>
            <a:bodyPr lIns="89991" tIns="71992" rIns="89991" bIns="71992" rtlCol="0" anchor="ctr"/>
            <a:lstStyle/>
            <a:p>
              <a:pPr marL="0" marR="0" lvl="0" indent="0" algn="ctr" defTabSz="914292"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72" panose="020B0503030000000003" pitchFamily="34" charset="0"/>
                <a:ea typeface="Arial Unicode MS" pitchFamily="34" charset="-128"/>
                <a:cs typeface="72" panose="020B0503030000000003" pitchFamily="34" charset="0"/>
                <a:sym typeface="72" panose="020B0503030000000003" pitchFamily="34" charset="0"/>
              </a:endParaRPr>
            </a:p>
          </p:txBody>
        </p:sp>
        <p:pic>
          <p:nvPicPr>
            <p:cNvPr id="196" name="Bild 32">
              <a:extLst>
                <a:ext uri="{FF2B5EF4-FFF2-40B4-BE49-F238E27FC236}">
                  <a16:creationId xmlns:a16="http://schemas.microsoft.com/office/drawing/2014/main" id="{E8FD8BFF-79B7-45F4-896D-478AC8B82F5F}"/>
                </a:ext>
              </a:extLst>
            </p:cNvPr>
            <p:cNvPicPr>
              <a:picLocks noChangeAspect="1"/>
            </p:cNvPicPr>
            <p:nvPr/>
          </p:nvPicPr>
          <p:blipFill>
            <a:blip r:embed="rId11" cstate="hqprint">
              <a:extLst>
                <a:ext uri="{28A0092B-C50C-407E-A947-70E740481C1C}">
                  <a14:useLocalDpi xmlns:a14="http://schemas.microsoft.com/office/drawing/2010/main"/>
                </a:ext>
              </a:extLst>
            </a:blip>
            <a:srcRect/>
            <a:stretch/>
          </p:blipFill>
          <p:spPr>
            <a:xfrm>
              <a:off x="6812320" y="1806117"/>
              <a:ext cx="324000" cy="323999"/>
            </a:xfrm>
            <a:prstGeom prst="rect">
              <a:avLst/>
            </a:prstGeom>
            <a:ln w="12700">
              <a:noFill/>
            </a:ln>
          </p:spPr>
        </p:pic>
      </p:grpSp>
      <p:grpSp>
        <p:nvGrpSpPr>
          <p:cNvPr id="197" name="Gruppieren 18">
            <a:extLst>
              <a:ext uri="{FF2B5EF4-FFF2-40B4-BE49-F238E27FC236}">
                <a16:creationId xmlns:a16="http://schemas.microsoft.com/office/drawing/2014/main" id="{4A46019E-8422-4F63-8FCA-AA8178FC37EC}"/>
              </a:ext>
            </a:extLst>
          </p:cNvPr>
          <p:cNvGrpSpPr/>
          <p:nvPr/>
        </p:nvGrpSpPr>
        <p:grpSpPr>
          <a:xfrm>
            <a:off x="10713534" y="5206114"/>
            <a:ext cx="360000" cy="360000"/>
            <a:chOff x="7112889" y="4305771"/>
            <a:chExt cx="360039" cy="360039"/>
          </a:xfrm>
        </p:grpSpPr>
        <p:sp>
          <p:nvSpPr>
            <p:cNvPr id="198" name="Ellipse 154">
              <a:extLst>
                <a:ext uri="{FF2B5EF4-FFF2-40B4-BE49-F238E27FC236}">
                  <a16:creationId xmlns:a16="http://schemas.microsoft.com/office/drawing/2014/main" id="{9AD38591-2D37-40C6-B478-3CD5E5CCE975}"/>
                </a:ext>
              </a:extLst>
            </p:cNvPr>
            <p:cNvSpPr/>
            <p:nvPr/>
          </p:nvSpPr>
          <p:spPr bwMode="gray">
            <a:xfrm>
              <a:off x="7112889" y="4305771"/>
              <a:ext cx="360039" cy="360039"/>
            </a:xfrm>
            <a:prstGeom prst="ellipse">
              <a:avLst/>
            </a:prstGeom>
            <a:solidFill>
              <a:schemeClr val="bg1"/>
            </a:solidFill>
            <a:ln w="12700" algn="ctr">
              <a:solidFill>
                <a:schemeClr val="accent3"/>
              </a:solidFill>
              <a:miter lim="800000"/>
              <a:headEnd/>
              <a:tailEnd/>
            </a:ln>
          </p:spPr>
          <p:txBody>
            <a:bodyPr lIns="89991" tIns="71992" rIns="89991" bIns="71992" rtlCol="0" anchor="ctr"/>
            <a:lstStyle/>
            <a:p>
              <a:pPr marL="0" marR="0" lvl="0" indent="0" algn="ctr" defTabSz="914292"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72" panose="020B0503030000000003" pitchFamily="34" charset="0"/>
                <a:ea typeface="Arial Unicode MS" pitchFamily="34" charset="-128"/>
                <a:cs typeface="72" panose="020B0503030000000003" pitchFamily="34" charset="0"/>
                <a:sym typeface="72" panose="020B0503030000000003" pitchFamily="34" charset="0"/>
              </a:endParaRPr>
            </a:p>
          </p:txBody>
        </p:sp>
        <p:pic>
          <p:nvPicPr>
            <p:cNvPr id="199" name="Bild 33">
              <a:extLst>
                <a:ext uri="{FF2B5EF4-FFF2-40B4-BE49-F238E27FC236}">
                  <a16:creationId xmlns:a16="http://schemas.microsoft.com/office/drawing/2014/main" id="{8E27F17A-E697-4C5B-A537-F3D6D437CAB3}"/>
                </a:ext>
              </a:extLst>
            </p:cNvPr>
            <p:cNvPicPr>
              <a:picLocks noChangeAspect="1"/>
            </p:cNvPicPr>
            <p:nvPr/>
          </p:nvPicPr>
          <p:blipFill>
            <a:blip r:embed="rId28" cstate="hqprint">
              <a:extLst>
                <a:ext uri="{28A0092B-C50C-407E-A947-70E740481C1C}">
                  <a14:useLocalDpi xmlns:a14="http://schemas.microsoft.com/office/drawing/2010/main"/>
                </a:ext>
              </a:extLst>
            </a:blip>
            <a:srcRect/>
            <a:stretch/>
          </p:blipFill>
          <p:spPr>
            <a:xfrm>
              <a:off x="7142461" y="4330462"/>
              <a:ext cx="324036" cy="324036"/>
            </a:xfrm>
            <a:prstGeom prst="rect">
              <a:avLst/>
            </a:prstGeom>
          </p:spPr>
        </p:pic>
      </p:grpSp>
      <p:grpSp>
        <p:nvGrpSpPr>
          <p:cNvPr id="200" name="Gruppieren 14">
            <a:extLst>
              <a:ext uri="{FF2B5EF4-FFF2-40B4-BE49-F238E27FC236}">
                <a16:creationId xmlns:a16="http://schemas.microsoft.com/office/drawing/2014/main" id="{AD40410E-A430-42D0-A654-A53666CD9A1A}"/>
              </a:ext>
            </a:extLst>
          </p:cNvPr>
          <p:cNvGrpSpPr/>
          <p:nvPr/>
        </p:nvGrpSpPr>
        <p:grpSpPr>
          <a:xfrm>
            <a:off x="10246388" y="5212535"/>
            <a:ext cx="361999" cy="356217"/>
            <a:chOff x="3097664" y="4305771"/>
            <a:chExt cx="440446" cy="431999"/>
          </a:xfrm>
        </p:grpSpPr>
        <p:sp>
          <p:nvSpPr>
            <p:cNvPr id="201" name="Ellipse 13">
              <a:extLst>
                <a:ext uri="{FF2B5EF4-FFF2-40B4-BE49-F238E27FC236}">
                  <a16:creationId xmlns:a16="http://schemas.microsoft.com/office/drawing/2014/main" id="{3A68A9E4-B2A2-4ED3-BDDC-8620A8FE3623}"/>
                </a:ext>
              </a:extLst>
            </p:cNvPr>
            <p:cNvSpPr/>
            <p:nvPr/>
          </p:nvSpPr>
          <p:spPr bwMode="gray">
            <a:xfrm>
              <a:off x="3097664" y="4305771"/>
              <a:ext cx="431999" cy="431999"/>
            </a:xfrm>
            <a:prstGeom prst="ellipse">
              <a:avLst/>
            </a:prstGeom>
            <a:solidFill>
              <a:schemeClr val="bg1"/>
            </a:solidFill>
            <a:ln w="12700" algn="ctr">
              <a:solidFill>
                <a:schemeClr val="accent3"/>
              </a:solidFill>
              <a:miter lim="800000"/>
              <a:headEnd/>
              <a:tailEnd/>
            </a:ln>
          </p:spPr>
          <p:txBody>
            <a:bodyPr lIns="89991" tIns="71992" rIns="89991" bIns="71992" rtlCol="0" anchor="ctr"/>
            <a:lstStyle/>
            <a:p>
              <a:pPr marL="0" marR="0" lvl="0" indent="0" algn="ctr" defTabSz="914292"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72" panose="020B0503030000000003" pitchFamily="34" charset="0"/>
                <a:ea typeface="Arial Unicode MS" pitchFamily="34" charset="-128"/>
                <a:cs typeface="72" panose="020B0503030000000003" pitchFamily="34" charset="0"/>
                <a:sym typeface="72" panose="020B0503030000000003" pitchFamily="34" charset="0"/>
              </a:endParaRPr>
            </a:p>
          </p:txBody>
        </p:sp>
        <p:pic>
          <p:nvPicPr>
            <p:cNvPr id="202" name="Bild 35">
              <a:extLst>
                <a:ext uri="{FF2B5EF4-FFF2-40B4-BE49-F238E27FC236}">
                  <a16:creationId xmlns:a16="http://schemas.microsoft.com/office/drawing/2014/main" id="{FEC0D90C-5403-4DA3-9CDC-8679046494BA}"/>
                </a:ext>
              </a:extLst>
            </p:cNvPr>
            <p:cNvPicPr>
              <a:picLocks noChangeAspect="1"/>
            </p:cNvPicPr>
            <p:nvPr/>
          </p:nvPicPr>
          <p:blipFill>
            <a:blip r:embed="rId29" cstate="hqprint">
              <a:extLst>
                <a:ext uri="{28A0092B-C50C-407E-A947-70E740481C1C}">
                  <a14:useLocalDpi xmlns:a14="http://schemas.microsoft.com/office/drawing/2010/main"/>
                </a:ext>
              </a:extLst>
            </a:blip>
            <a:srcRect/>
            <a:stretch/>
          </p:blipFill>
          <p:spPr>
            <a:xfrm rot="10800000">
              <a:off x="3114020" y="4306776"/>
              <a:ext cx="424090" cy="424091"/>
            </a:xfrm>
            <a:prstGeom prst="rect">
              <a:avLst/>
            </a:prstGeom>
          </p:spPr>
        </p:pic>
      </p:grpSp>
      <p:grpSp>
        <p:nvGrpSpPr>
          <p:cNvPr id="203" name="Group 202">
            <a:extLst>
              <a:ext uri="{FF2B5EF4-FFF2-40B4-BE49-F238E27FC236}">
                <a16:creationId xmlns:a16="http://schemas.microsoft.com/office/drawing/2014/main" id="{882282CA-1650-4DA8-AF9D-593C2859C7F0}"/>
              </a:ext>
            </a:extLst>
          </p:cNvPr>
          <p:cNvGrpSpPr/>
          <p:nvPr/>
        </p:nvGrpSpPr>
        <p:grpSpPr>
          <a:xfrm>
            <a:off x="9317468" y="5212535"/>
            <a:ext cx="360000" cy="360000"/>
            <a:chOff x="4166458" y="4338942"/>
            <a:chExt cx="360000" cy="360000"/>
          </a:xfrm>
        </p:grpSpPr>
        <p:sp>
          <p:nvSpPr>
            <p:cNvPr id="204" name="Ellipse 153">
              <a:extLst>
                <a:ext uri="{FF2B5EF4-FFF2-40B4-BE49-F238E27FC236}">
                  <a16:creationId xmlns:a16="http://schemas.microsoft.com/office/drawing/2014/main" id="{C32C6226-1EB0-49A8-A5A6-A180DB140771}"/>
                </a:ext>
              </a:extLst>
            </p:cNvPr>
            <p:cNvSpPr/>
            <p:nvPr/>
          </p:nvSpPr>
          <p:spPr bwMode="gray">
            <a:xfrm>
              <a:off x="4166458" y="4338942"/>
              <a:ext cx="360000" cy="360000"/>
            </a:xfrm>
            <a:prstGeom prst="ellipse">
              <a:avLst/>
            </a:prstGeom>
            <a:solidFill>
              <a:schemeClr val="bg1"/>
            </a:solidFill>
            <a:ln w="12700" algn="ctr">
              <a:solidFill>
                <a:schemeClr val="accent3"/>
              </a:solidFill>
              <a:miter lim="800000"/>
              <a:headEnd/>
              <a:tailEnd/>
            </a:ln>
          </p:spPr>
          <p:txBody>
            <a:bodyPr lIns="89991" tIns="71992" rIns="89991" bIns="71992" rtlCol="0" anchor="ctr"/>
            <a:lstStyle/>
            <a:p>
              <a:pPr marL="0" marR="0" lvl="0" indent="0" algn="ctr" defTabSz="914292"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72" panose="020B0503030000000003" pitchFamily="34" charset="0"/>
                <a:ea typeface="Arial Unicode MS" pitchFamily="34" charset="-128"/>
                <a:cs typeface="72" panose="020B0503030000000003" pitchFamily="34" charset="0"/>
                <a:sym typeface="72" panose="020B0503030000000003" pitchFamily="34" charset="0"/>
              </a:endParaRPr>
            </a:p>
          </p:txBody>
        </p:sp>
        <p:pic>
          <p:nvPicPr>
            <p:cNvPr id="205" name="Bild 36">
              <a:extLst>
                <a:ext uri="{FF2B5EF4-FFF2-40B4-BE49-F238E27FC236}">
                  <a16:creationId xmlns:a16="http://schemas.microsoft.com/office/drawing/2014/main" id="{778E8F97-EECF-4C82-BE7C-66388619891B}"/>
                </a:ext>
              </a:extLst>
            </p:cNvPr>
            <p:cNvPicPr>
              <a:picLocks noChangeAspect="1"/>
            </p:cNvPicPr>
            <p:nvPr/>
          </p:nvPicPr>
          <p:blipFill>
            <a:blip r:embed="rId30" cstate="hqprint">
              <a:extLst>
                <a:ext uri="{28A0092B-C50C-407E-A947-70E740481C1C}">
                  <a14:useLocalDpi xmlns:a14="http://schemas.microsoft.com/office/drawing/2010/main"/>
                </a:ext>
              </a:extLst>
            </a:blip>
            <a:srcRect/>
            <a:stretch/>
          </p:blipFill>
          <p:spPr>
            <a:xfrm>
              <a:off x="4191101" y="4384326"/>
              <a:ext cx="288000" cy="288000"/>
            </a:xfrm>
            <a:prstGeom prst="rect">
              <a:avLst/>
            </a:prstGeom>
            <a:noFill/>
          </p:spPr>
        </p:pic>
      </p:grpSp>
      <p:pic>
        <p:nvPicPr>
          <p:cNvPr id="206" name="Picture 205">
            <a:extLst>
              <a:ext uri="{FF2B5EF4-FFF2-40B4-BE49-F238E27FC236}">
                <a16:creationId xmlns:a16="http://schemas.microsoft.com/office/drawing/2014/main" id="{EA3AB310-F077-4220-89F2-DEB9A5559579}"/>
              </a:ext>
            </a:extLst>
          </p:cNvPr>
          <p:cNvPicPr>
            <a:picLocks noChangeAspect="1"/>
          </p:cNvPicPr>
          <p:nvPr/>
        </p:nvPicPr>
        <p:blipFill>
          <a:blip r:embed="rId34" cstate="hqprint">
            <a:extLst>
              <a:ext uri="{28A0092B-C50C-407E-A947-70E740481C1C}">
                <a14:useLocalDpi xmlns:a14="http://schemas.microsoft.com/office/drawing/2010/main"/>
              </a:ext>
            </a:extLst>
          </a:blip>
          <a:stretch>
            <a:fillRect/>
          </a:stretch>
        </p:blipFill>
        <p:spPr>
          <a:xfrm>
            <a:off x="11392504" y="4820024"/>
            <a:ext cx="839508" cy="839508"/>
          </a:xfrm>
          <a:prstGeom prst="rect">
            <a:avLst/>
          </a:prstGeom>
        </p:spPr>
      </p:pic>
      <p:sp>
        <p:nvSpPr>
          <p:cNvPr id="207" name="Speech Bubble: Oval 206">
            <a:extLst>
              <a:ext uri="{FF2B5EF4-FFF2-40B4-BE49-F238E27FC236}">
                <a16:creationId xmlns:a16="http://schemas.microsoft.com/office/drawing/2014/main" id="{5F5658ED-9B95-4D05-812F-CFB2D92FFEF0}"/>
              </a:ext>
            </a:extLst>
          </p:cNvPr>
          <p:cNvSpPr/>
          <p:nvPr/>
        </p:nvSpPr>
        <p:spPr bwMode="gray">
          <a:xfrm>
            <a:off x="9261184" y="5750793"/>
            <a:ext cx="2699757" cy="880214"/>
          </a:xfrm>
          <a:prstGeom prst="wedgeEllipseCallout">
            <a:avLst>
              <a:gd name="adj1" fmla="val -12424"/>
              <a:gd name="adj2" fmla="val -68078"/>
            </a:avLst>
          </a:prstGeom>
          <a:ln>
            <a:solidFill>
              <a:schemeClr val="accent1"/>
            </a:solidFill>
            <a:headEnd/>
            <a:tailEnd/>
          </a:ln>
        </p:spPr>
        <p:style>
          <a:lnRef idx="2">
            <a:schemeClr val="accent6"/>
          </a:lnRef>
          <a:fillRef idx="1">
            <a:schemeClr val="lt1"/>
          </a:fillRef>
          <a:effectRef idx="0">
            <a:schemeClr val="accent6"/>
          </a:effectRef>
          <a:fontRef idx="minor">
            <a:schemeClr val="dk1"/>
          </a:fontRef>
        </p:style>
        <p:txBody>
          <a:bodyPr lIns="36000" tIns="72000" rIns="36000" bIns="108000" rtlCol="0" anchor="ctr"/>
          <a:lstStyle/>
          <a:p>
            <a:pPr marL="7701" marR="3081" indent="222567" algn="ctr"/>
            <a:r>
              <a:rPr lang="en-US" sz="1200" spc="-3" dirty="0">
                <a:solidFill>
                  <a:srgbClr val="231F20"/>
                </a:solidFill>
                <a:latin typeface="Arial" panose="020B0604020202020204" pitchFamily="34" charset="0"/>
                <a:cs typeface="Arial" panose="020B0604020202020204" pitchFamily="34" charset="0"/>
              </a:rPr>
              <a:t>Integration suite services and runtimes in a containerized environment</a:t>
            </a:r>
          </a:p>
        </p:txBody>
      </p:sp>
      <p:sp>
        <p:nvSpPr>
          <p:cNvPr id="208" name="Ellipse 156">
            <a:extLst>
              <a:ext uri="{FF2B5EF4-FFF2-40B4-BE49-F238E27FC236}">
                <a16:creationId xmlns:a16="http://schemas.microsoft.com/office/drawing/2014/main" id="{9382AD19-2E86-4A65-AF86-519DD6BCC335}"/>
              </a:ext>
            </a:extLst>
          </p:cNvPr>
          <p:cNvSpPr/>
          <p:nvPr/>
        </p:nvSpPr>
        <p:spPr bwMode="gray">
          <a:xfrm>
            <a:off x="8550141" y="5207308"/>
            <a:ext cx="359999" cy="359999"/>
          </a:xfrm>
          <a:prstGeom prst="ellipse">
            <a:avLst/>
          </a:prstGeom>
          <a:solidFill>
            <a:schemeClr val="bg1"/>
          </a:solidFill>
          <a:ln w="12700" algn="ctr">
            <a:solidFill>
              <a:schemeClr val="accent3"/>
            </a:solidFill>
            <a:miter lim="800000"/>
            <a:headEnd/>
            <a:tailEnd/>
          </a:ln>
        </p:spPr>
        <p:txBody>
          <a:bodyPr lIns="89991" tIns="71992" rIns="89991" bIns="71992" rtlCol="0" anchor="ctr"/>
          <a:lstStyle/>
          <a:p>
            <a:pPr marL="0" marR="0" lvl="0" indent="0" algn="ctr" defTabSz="914292"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72" panose="020B0503030000000003" pitchFamily="34" charset="0"/>
              <a:ea typeface="Arial Unicode MS" pitchFamily="34" charset="-128"/>
              <a:cs typeface="72" panose="020B0503030000000003" pitchFamily="34" charset="0"/>
              <a:sym typeface="72" panose="020B0503030000000003" pitchFamily="34" charset="0"/>
            </a:endParaRPr>
          </a:p>
        </p:txBody>
      </p:sp>
      <p:pic>
        <p:nvPicPr>
          <p:cNvPr id="209" name="Grafik 4">
            <a:extLst>
              <a:ext uri="{FF2B5EF4-FFF2-40B4-BE49-F238E27FC236}">
                <a16:creationId xmlns:a16="http://schemas.microsoft.com/office/drawing/2014/main" id="{0D7353B1-42DF-4FDA-B350-09145A57A4DF}"/>
              </a:ext>
            </a:extLst>
          </p:cNvPr>
          <p:cNvPicPr>
            <a:picLocks noChangeAspect="1"/>
          </p:cNvPicPr>
          <p:nvPr/>
        </p:nvPicPr>
        <p:blipFill>
          <a:blip r:embed="rId35" cstate="hqprint">
            <a:extLst>
              <a:ext uri="{28A0092B-C50C-407E-A947-70E740481C1C}">
                <a14:useLocalDpi xmlns:a14="http://schemas.microsoft.com/office/drawing/2010/main"/>
              </a:ext>
            </a:extLst>
          </a:blip>
          <a:stretch>
            <a:fillRect/>
          </a:stretch>
        </p:blipFill>
        <p:spPr>
          <a:xfrm>
            <a:off x="8549244" y="5198447"/>
            <a:ext cx="392496" cy="392496"/>
          </a:xfrm>
          <a:prstGeom prst="rect">
            <a:avLst/>
          </a:prstGeom>
        </p:spPr>
      </p:pic>
      <p:sp>
        <p:nvSpPr>
          <p:cNvPr id="210" name="Speech Bubble: Oval 209">
            <a:extLst>
              <a:ext uri="{FF2B5EF4-FFF2-40B4-BE49-F238E27FC236}">
                <a16:creationId xmlns:a16="http://schemas.microsoft.com/office/drawing/2014/main" id="{2BFCC60B-ED12-4AE2-880D-3210F4F43BE3}"/>
              </a:ext>
            </a:extLst>
          </p:cNvPr>
          <p:cNvSpPr/>
          <p:nvPr/>
        </p:nvSpPr>
        <p:spPr bwMode="gray">
          <a:xfrm>
            <a:off x="6504985" y="873332"/>
            <a:ext cx="3054561" cy="721022"/>
          </a:xfrm>
          <a:prstGeom prst="wedgeEllipseCallout">
            <a:avLst>
              <a:gd name="adj1" fmla="val 25534"/>
              <a:gd name="adj2" fmla="val 61703"/>
            </a:avLst>
          </a:prstGeom>
          <a:ln>
            <a:solidFill>
              <a:schemeClr val="accent1"/>
            </a:solidFill>
            <a:headEnd/>
            <a:tailEnd/>
          </a:ln>
        </p:spPr>
        <p:style>
          <a:lnRef idx="2">
            <a:schemeClr val="accent6"/>
          </a:lnRef>
          <a:fillRef idx="1">
            <a:schemeClr val="lt1"/>
          </a:fillRef>
          <a:effectRef idx="0">
            <a:schemeClr val="accent6"/>
          </a:effectRef>
          <a:fontRef idx="minor">
            <a:schemeClr val="dk1"/>
          </a:fontRef>
        </p:style>
        <p:txBody>
          <a:bodyPr lIns="36000" tIns="108000" rIns="36000" bIns="72000" rtlCol="0" anchor="ctr"/>
          <a:lstStyle/>
          <a:p>
            <a:pPr marL="7701" marR="3081" indent="222567" algn="ctr"/>
            <a:r>
              <a:rPr lang="en-US" sz="1200" spc="-3" dirty="0">
                <a:solidFill>
                  <a:srgbClr val="231F20"/>
                </a:solidFill>
                <a:latin typeface="Arial" panose="020B0604020202020204" pitchFamily="34" charset="0"/>
                <a:cs typeface="Arial" panose="020B0604020202020204" pitchFamily="34" charset="0"/>
              </a:rPr>
              <a:t>Common</a:t>
            </a:r>
            <a:r>
              <a:rPr lang="en-US" sz="1200" spc="-42" dirty="0">
                <a:solidFill>
                  <a:srgbClr val="231F20"/>
                </a:solidFill>
                <a:latin typeface="Arial" panose="020B0604020202020204" pitchFamily="34" charset="0"/>
                <a:cs typeface="Arial" panose="020B0604020202020204" pitchFamily="34" charset="0"/>
              </a:rPr>
              <a:t> </a:t>
            </a:r>
            <a:r>
              <a:rPr lang="en-US" sz="1200" spc="-3" dirty="0">
                <a:solidFill>
                  <a:srgbClr val="231F20"/>
                </a:solidFill>
                <a:latin typeface="Arial" panose="020B0604020202020204" pitchFamily="34" charset="0"/>
                <a:cs typeface="Arial" panose="020B0604020202020204" pitchFamily="34" charset="0"/>
              </a:rPr>
              <a:t>cloud-based design time</a:t>
            </a:r>
            <a:r>
              <a:rPr lang="en-US" sz="1200" spc="-15" dirty="0">
                <a:solidFill>
                  <a:srgbClr val="231F20"/>
                </a:solidFill>
                <a:latin typeface="Arial" panose="020B0604020202020204" pitchFamily="34" charset="0"/>
                <a:cs typeface="Arial" panose="020B0604020202020204" pitchFamily="34" charset="0"/>
              </a:rPr>
              <a:t> </a:t>
            </a:r>
            <a:r>
              <a:rPr lang="en-US" sz="1200" spc="-12" dirty="0">
                <a:solidFill>
                  <a:srgbClr val="231F20"/>
                </a:solidFill>
                <a:latin typeface="Arial" panose="020B0604020202020204" pitchFamily="34" charset="0"/>
                <a:cs typeface="Arial" panose="020B0604020202020204" pitchFamily="34" charset="0"/>
              </a:rPr>
              <a:t>for</a:t>
            </a:r>
            <a:r>
              <a:rPr lang="en-US" sz="1200" spc="-9" dirty="0">
                <a:solidFill>
                  <a:srgbClr val="231F20"/>
                </a:solidFill>
                <a:latin typeface="Arial" panose="020B0604020202020204" pitchFamily="34" charset="0"/>
                <a:cs typeface="Arial" panose="020B0604020202020204" pitchFamily="34" charset="0"/>
              </a:rPr>
              <a:t> </a:t>
            </a:r>
            <a:r>
              <a:rPr lang="en-US" sz="1200" spc="-3" dirty="0">
                <a:solidFill>
                  <a:srgbClr val="231F20"/>
                </a:solidFill>
                <a:latin typeface="Arial" panose="020B0604020202020204" pitchFamily="34" charset="0"/>
                <a:cs typeface="Arial" panose="020B0604020202020204" pitchFamily="34" charset="0"/>
              </a:rPr>
              <a:t>modeling </a:t>
            </a:r>
            <a:r>
              <a:rPr lang="en-US" sz="1200" spc="-6" dirty="0">
                <a:solidFill>
                  <a:srgbClr val="231F20"/>
                </a:solidFill>
                <a:latin typeface="Arial" panose="020B0604020202020204" pitchFamily="34" charset="0"/>
                <a:cs typeface="Arial" panose="020B0604020202020204" pitchFamily="34" charset="0"/>
              </a:rPr>
              <a:t>integration</a:t>
            </a:r>
            <a:r>
              <a:rPr lang="en-US" sz="1200" spc="-18" dirty="0">
                <a:solidFill>
                  <a:srgbClr val="231F20"/>
                </a:solidFill>
                <a:latin typeface="Arial" panose="020B0604020202020204" pitchFamily="34" charset="0"/>
                <a:cs typeface="Arial" panose="020B0604020202020204" pitchFamily="34" charset="0"/>
              </a:rPr>
              <a:t> </a:t>
            </a:r>
            <a:r>
              <a:rPr lang="en-US" sz="1200" spc="-6" dirty="0">
                <a:solidFill>
                  <a:srgbClr val="231F20"/>
                </a:solidFill>
                <a:latin typeface="Arial" panose="020B0604020202020204" pitchFamily="34" charset="0"/>
                <a:cs typeface="Arial" panose="020B0604020202020204" pitchFamily="34" charset="0"/>
              </a:rPr>
              <a:t>content</a:t>
            </a:r>
            <a:endParaRPr lang="en-US" sz="1200" dirty="0">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0E8101FC-25DA-430C-A613-91E4213FE21B}"/>
              </a:ext>
            </a:extLst>
          </p:cNvPr>
          <p:cNvSpPr/>
          <p:nvPr/>
        </p:nvSpPr>
        <p:spPr bwMode="gray">
          <a:xfrm>
            <a:off x="9275732" y="4540360"/>
            <a:ext cx="624044" cy="222494"/>
          </a:xfrm>
          <a:prstGeom prst="rect">
            <a:avLst/>
          </a:prstGeom>
          <a:solidFill>
            <a:schemeClr val="bg1"/>
          </a:solidFill>
          <a:ln w="3175" algn="ctr">
            <a:solidFill>
              <a:schemeClr val="accent5"/>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a:ln>
                  <a:noFill/>
                </a:ln>
                <a:solidFill>
                  <a:srgbClr val="E35500"/>
                </a:solidFill>
                <a:effectLst/>
                <a:uLnTx/>
                <a:uFillTx/>
                <a:latin typeface="Arial"/>
                <a:ea typeface="Arial Unicode MS" pitchFamily="34" charset="-128"/>
                <a:cs typeface="Arial Unicode MS" pitchFamily="34" charset="-128"/>
              </a:rPr>
              <a:t>PATH</a:t>
            </a:r>
            <a:endParaRPr kumimoji="0" lang="en-US" sz="1800" b="0" i="0" u="none" strike="noStrike" kern="0" cap="none" spc="0" normalizeH="0" baseline="0" noProof="0" dirty="0">
              <a:ln>
                <a:noFill/>
              </a:ln>
              <a:solidFill>
                <a:srgbClr val="E35500"/>
              </a:solidFill>
              <a:effectLst/>
              <a:uLnTx/>
              <a:uFillTx/>
              <a:latin typeface="Arial"/>
              <a:ea typeface="Arial Unicode MS" pitchFamily="34" charset="-128"/>
              <a:cs typeface="Arial Unicode MS" pitchFamily="34" charset="-128"/>
            </a:endParaRPr>
          </a:p>
        </p:txBody>
      </p:sp>
      <p:sp>
        <p:nvSpPr>
          <p:cNvPr id="114" name="Rectangle 113">
            <a:extLst>
              <a:ext uri="{FF2B5EF4-FFF2-40B4-BE49-F238E27FC236}">
                <a16:creationId xmlns:a16="http://schemas.microsoft.com/office/drawing/2014/main" id="{0C85B184-88E7-4484-B5D4-5FA4BB419DC8}"/>
              </a:ext>
            </a:extLst>
          </p:cNvPr>
          <p:cNvSpPr/>
          <p:nvPr/>
        </p:nvSpPr>
        <p:spPr bwMode="gray">
          <a:xfrm>
            <a:off x="8380740" y="4540997"/>
            <a:ext cx="722345" cy="222494"/>
          </a:xfrm>
          <a:prstGeom prst="rect">
            <a:avLst/>
          </a:prstGeom>
          <a:solidFill>
            <a:schemeClr val="bg1"/>
          </a:solidFill>
          <a:ln w="3175" algn="ctr">
            <a:solidFill>
              <a:schemeClr val="accent5"/>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a:ln>
                  <a:noFill/>
                </a:ln>
                <a:solidFill>
                  <a:srgbClr val="E35500"/>
                </a:solidFill>
                <a:effectLst/>
                <a:uLnTx/>
                <a:uFillTx/>
                <a:latin typeface="Arial"/>
                <a:ea typeface="Arial Unicode MS" pitchFamily="34" charset="-128"/>
                <a:cs typeface="Arial Unicode MS" pitchFamily="34" charset="-128"/>
              </a:rPr>
              <a:t>TODAY</a:t>
            </a:r>
            <a:endParaRPr kumimoji="0" lang="en-US" sz="1800" b="0" i="0" u="none" strike="noStrike" kern="0" cap="none" spc="0" normalizeH="0" baseline="0" noProof="0" dirty="0">
              <a:ln>
                <a:noFill/>
              </a:ln>
              <a:solidFill>
                <a:srgbClr val="E35500"/>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94080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748F12A-4EB3-F549-A87E-CC76BA60D59C}"/>
              </a:ext>
            </a:extLst>
          </p:cNvPr>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2" name="think-cell Slide" r:id="rId5" imgW="7772400" imgH="10058400" progId="TCLayout.ActiveDocument.1">
                  <p:embed/>
                </p:oleObj>
              </mc:Choice>
              <mc:Fallback>
                <p:oleObj name="think-cell Slide" r:id="rId5" imgW="7772400" imgH="10058400" progId="TCLayout.ActiveDocument.1">
                  <p:embed/>
                  <p:pic>
                    <p:nvPicPr>
                      <p:cNvPr id="4" name="Object 3" hidden="1">
                        <a:extLst>
                          <a:ext uri="{FF2B5EF4-FFF2-40B4-BE49-F238E27FC236}">
                            <a16:creationId xmlns:a16="http://schemas.microsoft.com/office/drawing/2014/main" id="{3748F12A-4EB3-F549-A87E-CC76BA60D59C}"/>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Divider"/>
          <p:cNvSpPr>
            <a:spLocks noGrp="1"/>
          </p:cNvSpPr>
          <p:nvPr>
            <p:ph type="ctrTitle"/>
          </p:nvPr>
        </p:nvSpPr>
        <p:spPr bwMode="gray">
          <a:xfrm>
            <a:off x="504000" y="1375046"/>
            <a:ext cx="11185200" cy="1086214"/>
          </a:xfrm>
        </p:spPr>
        <p:txBody>
          <a:bodyPr/>
          <a:lstStyle/>
          <a:p>
            <a:r>
              <a:rPr lang="en-US" sz="3200" dirty="0">
                <a:sym typeface="72" panose="020B0503030000000003" pitchFamily="34" charset="0"/>
              </a:rPr>
              <a:t>Demo</a:t>
            </a:r>
            <a:endParaRPr lang="en-US" sz="3200" dirty="0"/>
          </a:p>
        </p:txBody>
      </p:sp>
      <p:pic>
        <p:nvPicPr>
          <p:cNvPr id="5" name="Picture Placeholder 11">
            <a:extLst>
              <a:ext uri="{FF2B5EF4-FFF2-40B4-BE49-F238E27FC236}">
                <a16:creationId xmlns:a16="http://schemas.microsoft.com/office/drawing/2014/main" id="{F988AC0F-2268-40E4-BE2C-0E0455198E4D}"/>
              </a:ext>
            </a:extLst>
          </p:cNvPr>
          <p:cNvPicPr>
            <a:picLocks noChangeAspect="1"/>
          </p:cNvPicPr>
          <p:nvPr/>
        </p:nvPicPr>
        <p:blipFill rotWithShape="1">
          <a:blip r:embed="rId7" cstate="print">
            <a:extLst>
              <a:ext uri="{28A0092B-C50C-407E-A947-70E740481C1C}">
                <a14:useLocalDpi xmlns:a14="http://schemas.microsoft.com/office/drawing/2010/main"/>
              </a:ext>
            </a:extLst>
          </a:blip>
          <a:srcRect b="28"/>
          <a:stretch/>
        </p:blipFill>
        <p:spPr>
          <a:xfrm>
            <a:off x="0" y="3429000"/>
            <a:ext cx="12193200" cy="3429001"/>
          </a:xfrm>
          <a:prstGeom prst="rect">
            <a:avLst/>
          </a:prstGeom>
        </p:spPr>
      </p:pic>
    </p:spTree>
    <p:extLst>
      <p:ext uri="{BB962C8B-B14F-4D97-AF65-F5344CB8AC3E}">
        <p14:creationId xmlns:p14="http://schemas.microsoft.com/office/powerpoint/2010/main" val="3798503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act information"/>
          <p:cNvSpPr>
            <a:spLocks noGrp="1"/>
          </p:cNvSpPr>
          <p:nvPr>
            <p:ph type="body" sz="quarter" idx="10"/>
          </p:nvPr>
        </p:nvSpPr>
        <p:spPr>
          <a:xfrm>
            <a:off x="504000" y="2905487"/>
            <a:ext cx="5593588" cy="2501010"/>
          </a:xfrm>
        </p:spPr>
        <p:txBody>
          <a:bodyPr/>
          <a:lstStyle/>
          <a:p>
            <a:r>
              <a:rPr lang="en-US" dirty="0"/>
              <a:t>Contact information:</a:t>
            </a:r>
          </a:p>
          <a:p>
            <a:pPr lvl="1"/>
            <a:r>
              <a:rPr lang="en-US" b="1" dirty="0"/>
              <a:t>Sriprasad Shivaram Bhat</a:t>
            </a:r>
          </a:p>
          <a:p>
            <a:pPr lvl="1"/>
            <a:r>
              <a:rPr lang="en-US" dirty="0"/>
              <a:t>Integration Consultant</a:t>
            </a:r>
          </a:p>
        </p:txBody>
      </p:sp>
      <p:sp>
        <p:nvSpPr>
          <p:cNvPr id="2" name="Thank you"/>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3.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4.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5.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6.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7.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8.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AP 2021 16x9 black and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äsentation7" id="{5A88DCFB-B407-9540-8B30-11A1ED469830}" vid="{38DE30CD-9E8C-8C44-8283-1C067ACA8DF3}"/>
    </a:ext>
  </a:extLst>
</a:theme>
</file>

<file path=ppt/theme/theme2.xml><?xml version="1.0" encoding="utf-8"?>
<a:theme xmlns:a="http://schemas.openxmlformats.org/drawingml/2006/main" name="SAP 2021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äsentation7" id="{5A88DCFB-B407-9540-8B30-11A1ED469830}" vid="{428A3BC2-EDB8-1A48-AFC4-B8D479A63B81}"/>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sponsibleContact xmlns="47fc58d8-9f4b-4bc8-b278-c3cb6f298023">
      <UserInfo>
        <DisplayName/>
        <AccountId xsi:nil="true"/>
        <AccountType/>
      </UserInfo>
    </ResponsibleContact>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615F0F9DCBF1E94796646FCF98A7C072" ma:contentTypeVersion="13" ma:contentTypeDescription="Ein neues Dokument erstellen." ma:contentTypeScope="" ma:versionID="35c4870f76107f1824caf51e384b5645">
  <xsd:schema xmlns:xsd="http://www.w3.org/2001/XMLSchema" xmlns:xs="http://www.w3.org/2001/XMLSchema" xmlns:p="http://schemas.microsoft.com/office/2006/metadata/properties" xmlns:ns2="0e00d59e-b0d2-4e67-be34-67e465b0fbed" xmlns:ns3="47fc58d8-9f4b-4bc8-b278-c3cb6f298023" targetNamespace="http://schemas.microsoft.com/office/2006/metadata/properties" ma:root="true" ma:fieldsID="9e6c4fb431539cf6566f50e157bdb217" ns2:_="" ns3:_="">
    <xsd:import namespace="0e00d59e-b0d2-4e67-be34-67e465b0fbed"/>
    <xsd:import namespace="47fc58d8-9f4b-4bc8-b278-c3cb6f29802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ResponsibleContact"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00d59e-b0d2-4e67-be34-67e465b0fbed"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fc58d8-9f4b-4bc8-b278-c3cb6f29802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ResponsibleContact" ma:index="17" nillable="true" ma:displayName="Responsible Contact" ma:format="Dropdown" ma:list="UserInfo" ma:SharePointGroup="0" ma:internalName="Responsible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6B4A0B-BB5C-4092-B7EC-487355C442A9}">
  <ds:schemaRefs>
    <ds:schemaRef ds:uri="http://purl.org/dc/dcmitype/"/>
    <ds:schemaRef ds:uri="http://purl.org/dc/terms/"/>
    <ds:schemaRef ds:uri="http://www.w3.org/XML/1998/namespace"/>
    <ds:schemaRef ds:uri="http://schemas.openxmlformats.org/package/2006/metadata/core-properties"/>
    <ds:schemaRef ds:uri="http://schemas.microsoft.com/office/infopath/2007/PartnerControls"/>
    <ds:schemaRef ds:uri="47fc58d8-9f4b-4bc8-b278-c3cb6f298023"/>
    <ds:schemaRef ds:uri="http://schemas.microsoft.com/office/2006/documentManagement/types"/>
    <ds:schemaRef ds:uri="0e00d59e-b0d2-4e67-be34-67e465b0fbed"/>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6EF0C37F-D208-4664-A9CF-56BBA80949B0}">
  <ds:schemaRefs>
    <ds:schemaRef ds:uri="http://schemas.microsoft.com/sharepoint/v3/contenttype/forms"/>
  </ds:schemaRefs>
</ds:datastoreItem>
</file>

<file path=customXml/itemProps3.xml><?xml version="1.0" encoding="utf-8"?>
<ds:datastoreItem xmlns:ds="http://schemas.openxmlformats.org/officeDocument/2006/customXml" ds:itemID="{25533D6C-9C0A-48B1-8864-0D632C75D6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00d59e-b0d2-4e67-be34-67e465b0fbed"/>
    <ds:schemaRef ds:uri="47fc58d8-9f4b-4bc8-b278-c3cb6f2980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SAP_2021_SCN_JAN</Template>
  <TotalTime>770</TotalTime>
  <Words>622</Words>
  <Application>Microsoft Office PowerPoint</Application>
  <PresentationFormat>Custom</PresentationFormat>
  <Paragraphs>186</Paragraphs>
  <Slides>11</Slides>
  <Notes>9</Notes>
  <HiddenSlides>4</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20" baseType="lpstr">
      <vt:lpstr>72</vt:lpstr>
      <vt:lpstr>Arial</vt:lpstr>
      <vt:lpstr>Courier New</vt:lpstr>
      <vt:lpstr>Symbol</vt:lpstr>
      <vt:lpstr>Wingdings</vt:lpstr>
      <vt:lpstr>Wingdings</vt:lpstr>
      <vt:lpstr>SAP 2021 16x9 black and white</vt:lpstr>
      <vt:lpstr>SAP 2021 16x9 blue</vt:lpstr>
      <vt:lpstr>think-cell Slide</vt:lpstr>
      <vt:lpstr>Introduction to SAP Cloud Platform Integration</vt:lpstr>
      <vt:lpstr>Agenda</vt:lpstr>
      <vt:lpstr>Cloud Integration Supporting a variety of integration approaches and out-of-the-box features</vt:lpstr>
      <vt:lpstr>Comprehensive set of connectivity options  SAP Cloud Platform Integration Suite</vt:lpstr>
      <vt:lpstr>Data mapping and transformation  SAP Cloud Platform Integration Suite</vt:lpstr>
      <vt:lpstr>Connected applications through SAP Cloud Platform Integration Suite Customers using “default” integration options and partner adapters</vt:lpstr>
      <vt:lpstr>The path ahead: Hybrid integration platform </vt:lpstr>
      <vt:lpstr>Demo</vt:lpstr>
      <vt:lpstr>Thank you.</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SAP Cloud Platform Integration</dc:title>
  <dc:subject/>
  <dc:creator>Bhat, Sriprasad Shivaram</dc:creator>
  <cp:keywords>2021/16:9/black and white</cp:keywords>
  <dc:description/>
  <cp:lastModifiedBy>Bhat, Sriprasad Shivaram</cp:lastModifiedBy>
  <cp:revision>4</cp:revision>
  <dcterms:created xsi:type="dcterms:W3CDTF">2021-01-15T17:19:56Z</dcterms:created>
  <dcterms:modified xsi:type="dcterms:W3CDTF">2021-01-16T06:39:44Z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0x010100615F0F9DCBF1E94796646FCF98A7C072</vt:lpwstr>
  </property>
</Properties>
</file>