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30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5" r:id="rId40"/>
    <p:sldId id="293" r:id="rId41"/>
    <p:sldId id="295" r:id="rId42"/>
    <p:sldId id="303" r:id="rId43"/>
    <p:sldId id="304" r:id="rId44"/>
    <p:sldId id="296" r:id="rId45"/>
    <p:sldId id="298" r:id="rId46"/>
    <p:sldId id="297" r:id="rId47"/>
    <p:sldId id="299" r:id="rId48"/>
    <p:sldId id="30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4D9EB-1032-4040-9DBC-80F7B84C8D4B}" type="datetimeFigureOut">
              <a:rPr lang="en-NG" smtClean="0"/>
              <a:t>23/05/2023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814CC-0A86-4537-9282-B74B9735F93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3970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62438-6979-5147-97E1-BCFEA2994D7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4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221" y="374187"/>
            <a:ext cx="7941129" cy="1102519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altLang="en-US" sz="27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pitchFamily="-111" charset="0"/>
              </a:rPr>
              <a:t>Computer System Architecture and Organisation (CSC 310)</a:t>
            </a:r>
            <a:endParaRPr lang="en-US" sz="27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pitchFamily="-111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8221" y="2978104"/>
            <a:ext cx="8153400" cy="93706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  <a:latin typeface="Verdana" charset="0"/>
                <a:ea typeface="Verdana" charset="0"/>
                <a:cs typeface="Verdana" charset="0"/>
              </a:rPr>
              <a:t>D. OKOJIE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23_05_2023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4546" y="1738316"/>
            <a:ext cx="5788478" cy="75409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600" dirty="0"/>
              <a:t>Reduced Instruction Set Computers (RISCs) and </a:t>
            </a:r>
            <a:r>
              <a:rPr lang="en-ZA" sz="3600" b="1" dirty="0">
                <a:solidFill>
                  <a:srgbClr val="FF0000"/>
                </a:solidFill>
              </a:rPr>
              <a:t>CISCs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F579997-B86E-4ADE-8208-04676BEF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940379" y="4547508"/>
            <a:ext cx="58497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70E9EBC0-B6BC-4F18-99C9-4AFA65D4AD2B}" type="slidenum">
              <a:rPr lang="en-US" altLang="en-US" sz="240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86336-18EB-484D-AF8B-D5D78588721B}"/>
              </a:ext>
            </a:extLst>
          </p:cNvPr>
          <p:cNvSpPr/>
          <p:nvPr/>
        </p:nvSpPr>
        <p:spPr>
          <a:xfrm>
            <a:off x="10937614" y="6201010"/>
            <a:ext cx="9989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100" dirty="0"/>
              <a:t>CHAPTER 10</a:t>
            </a:r>
            <a:endParaRPr lang="en-NG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B356C-C3E4-4439-BB0D-5200BF1A55C3}"/>
              </a:ext>
            </a:extLst>
          </p:cNvPr>
          <p:cNvSpPr/>
          <p:nvPr/>
        </p:nvSpPr>
        <p:spPr>
          <a:xfrm>
            <a:off x="1533427" y="6462620"/>
            <a:ext cx="10658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600" b="1" dirty="0">
                <a:solidFill>
                  <a:srgbClr val="00B0F0"/>
                </a:solidFill>
              </a:rPr>
              <a:t>Fundamentals of Computer Organisation and Architecture by Mostafa Abd-El-Barr and Hesham El-</a:t>
            </a:r>
            <a:r>
              <a:rPr lang="en-ZA" sz="1600" b="1" dirty="0" err="1">
                <a:solidFill>
                  <a:srgbClr val="00B0F0"/>
                </a:solidFill>
              </a:rPr>
              <a:t>Rewini</a:t>
            </a:r>
            <a:endParaRPr lang="en-NG" sz="1600" b="1" dirty="0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4AAF87-F208-416F-8EE4-F9F8B5B06BF1}"/>
              </a:ext>
            </a:extLst>
          </p:cNvPr>
          <p:cNvSpPr/>
          <p:nvPr/>
        </p:nvSpPr>
        <p:spPr>
          <a:xfrm>
            <a:off x="1420306" y="3874479"/>
            <a:ext cx="10437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_Please go to slide 30 for beginning of today’s Lecture (Lecture 8)…!!! </a:t>
            </a:r>
            <a:endParaRPr lang="en-NG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9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350"/>
          </a:xfrm>
        </p:spPr>
        <p:txBody>
          <a:bodyPr>
            <a:normAutofit/>
          </a:bodyPr>
          <a:lstStyle/>
          <a:p>
            <a:r>
              <a:rPr lang="en-GB" dirty="0"/>
              <a:t>Other observations: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753" y="1461155"/>
            <a:ext cx="10624008" cy="4450067"/>
          </a:xfrm>
        </p:spPr>
        <p:txBody>
          <a:bodyPr>
            <a:normAutofit/>
          </a:bodyPr>
          <a:lstStyle/>
          <a:p>
            <a:pPr algn="just"/>
            <a:r>
              <a:rPr lang="en-GB" sz="2400" dirty="0"/>
              <a:t>Complex operations such as long division represent only a small portion (less than 2%) of the operations performed during a typical computation. One then should ask the question: how can we achieve that? </a:t>
            </a:r>
          </a:p>
          <a:p>
            <a:pPr algn="just"/>
            <a:r>
              <a:rPr lang="en-GB" sz="2400" dirty="0">
                <a:solidFill>
                  <a:srgbClr val="C00000"/>
                </a:solidFill>
              </a:rPr>
              <a:t>The answer is by:</a:t>
            </a:r>
          </a:p>
          <a:p>
            <a:pPr lvl="1" algn="just"/>
            <a:r>
              <a:rPr lang="en-GB" sz="2200" dirty="0">
                <a:solidFill>
                  <a:srgbClr val="0070C0"/>
                </a:solidFill>
              </a:rPr>
              <a:t>(a) keeping the most frequently accessed operands in CPU registers and </a:t>
            </a:r>
          </a:p>
          <a:p>
            <a:pPr lvl="1" algn="just"/>
            <a:r>
              <a:rPr lang="en-GB" sz="2200" dirty="0">
                <a:solidFill>
                  <a:srgbClr val="0070C0"/>
                </a:solidFill>
              </a:rPr>
              <a:t>(b) minimising the register-to-memory operations</a:t>
            </a:r>
            <a:endParaRPr lang="en-ZA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9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6333"/>
            <a:ext cx="10030119" cy="1280890"/>
          </a:xfrm>
        </p:spPr>
        <p:txBody>
          <a:bodyPr>
            <a:normAutofit/>
          </a:bodyPr>
          <a:lstStyle/>
          <a:p>
            <a:r>
              <a:rPr lang="en-GB" dirty="0"/>
              <a:t>The above two principles can be achieved using the following mechanisms: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031" y="2133600"/>
            <a:ext cx="9803876" cy="3777622"/>
          </a:xfrm>
        </p:spPr>
        <p:txBody>
          <a:bodyPr>
            <a:normAutofit/>
          </a:bodyPr>
          <a:lstStyle/>
          <a:p>
            <a:pPr algn="just"/>
            <a:r>
              <a:rPr lang="en-GB" sz="2400" dirty="0"/>
              <a:t>1. Use a large number of registers to optimise operand 				referencing and reduce the processor memory traffic. </a:t>
            </a:r>
          </a:p>
          <a:p>
            <a:pPr algn="just"/>
            <a:r>
              <a:rPr lang="en-GB" sz="2400" dirty="0"/>
              <a:t>2. Optimise the design of instruction pipelines such that 				minimum compiler code generation can be achieved 			</a:t>
            </a:r>
            <a:r>
              <a:rPr lang="en-GB" sz="2400" dirty="0">
                <a:solidFill>
                  <a:srgbClr val="C00000"/>
                </a:solidFill>
              </a:rPr>
              <a:t>(see Chapter 8).</a:t>
            </a:r>
          </a:p>
          <a:p>
            <a:pPr algn="just"/>
            <a:r>
              <a:rPr lang="en-GB" sz="2400" dirty="0"/>
              <a:t> 3. Use a simplified instruction set and leave out those 				complex and unnecessary instructions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37551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449" y="306333"/>
            <a:ext cx="10563534" cy="928578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>The following two approaches were identified to implement the above three mechanisms.</a:t>
            </a:r>
            <a:endParaRPr lang="en-Z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957" y="1687398"/>
            <a:ext cx="10563535" cy="4223824"/>
          </a:xfrm>
        </p:spPr>
        <p:txBody>
          <a:bodyPr>
            <a:normAutofit/>
          </a:bodyPr>
          <a:lstStyle/>
          <a:p>
            <a:pPr algn="just"/>
            <a:endParaRPr lang="en-GB" sz="2000" dirty="0"/>
          </a:p>
          <a:p>
            <a:pPr algn="just"/>
            <a:r>
              <a:rPr lang="en-GB" sz="2000" dirty="0"/>
              <a:t>1. Software approach. Use the compiler to maximise register usage by allocating 		registers to those variables that are used the most in a given time period </a:t>
            </a:r>
            <a:r>
              <a:rPr lang="en-GB" sz="2000" dirty="0">
                <a:solidFill>
                  <a:srgbClr val="0070C0"/>
                </a:solidFill>
              </a:rPr>
              <a:t>(this 		is the philosophy adopted in the Stanford MIPs machine)</a:t>
            </a:r>
            <a:r>
              <a:rPr lang="en-GB" sz="2000" dirty="0"/>
              <a:t>. </a:t>
            </a:r>
          </a:p>
          <a:p>
            <a:pPr algn="just"/>
            <a:r>
              <a:rPr lang="en-GB" sz="2000" dirty="0"/>
              <a:t>2. Hardware approach. Use ample CPU registers so that more variables can be 		held in registers for larger periods of time </a:t>
            </a:r>
            <a:r>
              <a:rPr lang="en-GB" sz="2000" dirty="0">
                <a:solidFill>
                  <a:srgbClr val="0070C0"/>
                </a:solidFill>
              </a:rPr>
              <a:t>(this is the philosophy adopted in 			the Berkeley RISC machine)</a:t>
            </a:r>
            <a:r>
              <a:rPr lang="en-GB" sz="2000" dirty="0"/>
              <a:t>. The hardware approach necessitates the use of 		a new register organisation, called </a:t>
            </a:r>
            <a:r>
              <a:rPr lang="en-GB" sz="2000" b="1" dirty="0">
                <a:solidFill>
                  <a:srgbClr val="FF0000"/>
                </a:solidFill>
              </a:rPr>
              <a:t>overlapped register window</a:t>
            </a:r>
            <a:r>
              <a:rPr lang="en-GB" sz="2000" dirty="0"/>
              <a:t>. </a:t>
            </a:r>
          </a:p>
          <a:p>
            <a:pPr marL="0" indent="0" algn="just">
              <a:buNone/>
            </a:pPr>
            <a:r>
              <a:rPr lang="en-GB" sz="2000" dirty="0"/>
              <a:t>This is explained below.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77409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OVERLAPPED REGISTER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822" y="1690540"/>
            <a:ext cx="8915400" cy="4295480"/>
          </a:xfrm>
        </p:spPr>
        <p:txBody>
          <a:bodyPr>
            <a:normAutofit/>
          </a:bodyPr>
          <a:lstStyle/>
          <a:p>
            <a:r>
              <a:rPr lang="en-GB" sz="2000" dirty="0"/>
              <a:t>The main idea behind the use of register windows is to minimise memory accesses</a:t>
            </a:r>
          </a:p>
          <a:p>
            <a:r>
              <a:rPr lang="en-GB" sz="2000" dirty="0"/>
              <a:t>In order to achieve that, a large number of CPU registers are needed. </a:t>
            </a:r>
          </a:p>
          <a:p>
            <a:r>
              <a:rPr lang="en-GB" sz="2000" dirty="0"/>
              <a:t>For example, the number of CPU general-purpose registers available in the original SPARC machine </a:t>
            </a:r>
            <a:r>
              <a:rPr lang="en-GB" sz="2000" dirty="0">
                <a:solidFill>
                  <a:srgbClr val="FF0000"/>
                </a:solidFill>
              </a:rPr>
              <a:t>(one of the earliest RISCs)</a:t>
            </a:r>
            <a:r>
              <a:rPr lang="en-GB" sz="2000" dirty="0"/>
              <a:t> was 120. </a:t>
            </a:r>
          </a:p>
          <a:p>
            <a:r>
              <a:rPr lang="en-GB" sz="2000" dirty="0"/>
              <a:t>However, it is desirable to have only a subset of these registers visible at any given time and to have them addressed as if they were the only set of registers available</a:t>
            </a:r>
          </a:p>
          <a:p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1828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570" y="1555423"/>
            <a:ext cx="10473178" cy="4835950"/>
          </a:xfrm>
        </p:spPr>
        <p:txBody>
          <a:bodyPr>
            <a:normAutofit/>
          </a:bodyPr>
          <a:lstStyle/>
          <a:p>
            <a:pPr algn="just"/>
            <a:r>
              <a:rPr lang="en-GB" sz="2000" dirty="0"/>
              <a:t>Therefore, CPU registers are divided into multiple small sets, each assigned to a different procedure.</a:t>
            </a:r>
          </a:p>
          <a:p>
            <a:pPr algn="just"/>
            <a:r>
              <a:rPr lang="en-GB" sz="2000" dirty="0"/>
              <a:t> A procedure call will automatically switch the CPU to use a different fixed-size window of registers. </a:t>
            </a:r>
          </a:p>
          <a:p>
            <a:pPr algn="just"/>
            <a:r>
              <a:rPr lang="en-GB" sz="2000" dirty="0"/>
              <a:t>In order to minimise the actual movement of parameters among the calling and the called procedures, each set of registers is divided into three subsets: </a:t>
            </a:r>
          </a:p>
          <a:p>
            <a:pPr lvl="1" algn="just"/>
            <a:r>
              <a:rPr lang="en-GB" sz="2000" b="1" dirty="0">
                <a:solidFill>
                  <a:srgbClr val="0070C0"/>
                </a:solidFill>
              </a:rPr>
              <a:t>parameter registers; </a:t>
            </a:r>
          </a:p>
          <a:p>
            <a:pPr lvl="1" algn="just"/>
            <a:r>
              <a:rPr lang="en-GB" sz="2000" b="1" dirty="0">
                <a:solidFill>
                  <a:srgbClr val="0070C0"/>
                </a:solidFill>
              </a:rPr>
              <a:t>local registers; and </a:t>
            </a:r>
          </a:p>
          <a:p>
            <a:pPr lvl="1" algn="just"/>
            <a:r>
              <a:rPr lang="en-GB" sz="2000" b="1" dirty="0">
                <a:solidFill>
                  <a:srgbClr val="0070C0"/>
                </a:solidFill>
              </a:rPr>
              <a:t>temporary registers. </a:t>
            </a:r>
          </a:p>
          <a:p>
            <a:pPr algn="just"/>
            <a:r>
              <a:rPr lang="en-GB" sz="2000" dirty="0"/>
              <a:t>When a procedure call is made, a new overlapping window will be created such that the temporary registers of the caller are physically the same as the parameter registers of the called procedure. </a:t>
            </a:r>
            <a:endParaRPr lang="en-ZA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CF63A3-60E2-4F88-8ABA-9F6B22A5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544" y="623888"/>
            <a:ext cx="9836069" cy="818413"/>
          </a:xfrm>
        </p:spPr>
        <p:txBody>
          <a:bodyPr>
            <a:normAutofit fontScale="90000"/>
          </a:bodyPr>
          <a:lstStyle/>
          <a:p>
            <a:r>
              <a:rPr lang="en-ZA" dirty="0"/>
              <a:t>…OVERLAPPED REGISTER WINDOWS </a:t>
            </a:r>
            <a:r>
              <a:rPr lang="en-ZA" sz="1800" b="1" dirty="0">
                <a:solidFill>
                  <a:srgbClr val="FF0000"/>
                </a:solidFill>
              </a:rPr>
              <a:t>stopped on 09-05-2023</a:t>
            </a:r>
          </a:p>
        </p:txBody>
      </p:sp>
    </p:spTree>
    <p:extLst>
      <p:ext uri="{BB962C8B-B14F-4D97-AF65-F5344CB8AC3E}">
        <p14:creationId xmlns:p14="http://schemas.microsoft.com/office/powerpoint/2010/main" val="85881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Registers windows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46" y="1659636"/>
            <a:ext cx="9002598" cy="3538728"/>
          </a:xfrm>
        </p:spPr>
      </p:pic>
    </p:spTree>
    <p:extLst>
      <p:ext uri="{BB962C8B-B14F-4D97-AF65-F5344CB8AC3E}">
        <p14:creationId xmlns:p14="http://schemas.microsoft.com/office/powerpoint/2010/main" val="243319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277" y="624110"/>
            <a:ext cx="9930336" cy="912459"/>
          </a:xfrm>
        </p:spPr>
        <p:txBody>
          <a:bodyPr/>
          <a:lstStyle/>
          <a:p>
            <a:r>
              <a:rPr lang="en-GB" dirty="0"/>
              <a:t>Different Register Windows Characteristics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36" y="2157984"/>
            <a:ext cx="8193024" cy="3767328"/>
          </a:xfrm>
        </p:spPr>
      </p:pic>
    </p:spTree>
    <p:extLst>
      <p:ext uri="{BB962C8B-B14F-4D97-AF65-F5344CB8AC3E}">
        <p14:creationId xmlns:p14="http://schemas.microsoft.com/office/powerpoint/2010/main" val="67929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523" y="237611"/>
            <a:ext cx="8911687" cy="709167"/>
          </a:xfrm>
        </p:spPr>
        <p:txBody>
          <a:bodyPr/>
          <a:lstStyle/>
          <a:p>
            <a:r>
              <a:rPr lang="en-GB" dirty="0"/>
              <a:t>…Register Windows Characteristics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264" y="1172065"/>
            <a:ext cx="10350631" cy="544832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addition, a set of a fixed number of CPU registers are identified as global registers and are available to all procedures. </a:t>
            </a:r>
          </a:p>
          <a:p>
            <a:r>
              <a:rPr lang="en-GB" dirty="0"/>
              <a:t>For example, references to registers 0 through 7 in the SPARC architecture refer to unique global registers, and references to registers 8 through 31 indicate registers in the current window. </a:t>
            </a:r>
          </a:p>
          <a:p>
            <a:r>
              <a:rPr lang="en-GB" dirty="0"/>
              <a:t>The current window is pointed to using what is normally called the </a:t>
            </a:r>
            <a:r>
              <a:rPr lang="en-GB" dirty="0">
                <a:solidFill>
                  <a:srgbClr val="0070C0"/>
                </a:solidFill>
              </a:rPr>
              <a:t>current window pointer (CWP)</a:t>
            </a:r>
            <a:r>
              <a:rPr lang="en-GB" dirty="0"/>
              <a:t>. </a:t>
            </a:r>
          </a:p>
          <a:p>
            <a:r>
              <a:rPr lang="en-GB" dirty="0"/>
              <a:t>Upon having all windows filled, the register window wraps around, thus acting like a “circular buffer.” Table 10.2 shows the number of windows and the window size for a number of architectures. </a:t>
            </a:r>
          </a:p>
          <a:p>
            <a:r>
              <a:rPr lang="en-GB" dirty="0"/>
              <a:t>It should be noted that a study was conducted in 1985 to find out the impact of using register window on the performance of the Berkeley RISC. </a:t>
            </a:r>
          </a:p>
          <a:p>
            <a:pPr lvl="1"/>
            <a:r>
              <a:rPr lang="en-GB" dirty="0"/>
              <a:t>In this study, two versions of the machine were studied. </a:t>
            </a:r>
          </a:p>
          <a:p>
            <a:pPr lvl="2"/>
            <a:r>
              <a:rPr lang="en-GB" dirty="0"/>
              <a:t>The first is designed with register windows and </a:t>
            </a:r>
          </a:p>
          <a:p>
            <a:pPr lvl="2"/>
            <a:r>
              <a:rPr lang="en-GB" dirty="0"/>
              <a:t>the second was a hypothetical Berkeley RISC implemented without windows. </a:t>
            </a:r>
          </a:p>
          <a:p>
            <a:pPr lvl="2"/>
            <a:r>
              <a:rPr lang="en-GB" dirty="0"/>
              <a:t>The results of the study indicated a decrease by a factor of 2 to 4 (depending on specific benchmark) in the memory traffic due to the use of register windows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7882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608" y="302813"/>
            <a:ext cx="8911687" cy="856684"/>
          </a:xfrm>
        </p:spPr>
        <p:txBody>
          <a:bodyPr/>
          <a:lstStyle/>
          <a:p>
            <a:r>
              <a:rPr lang="en-ZA" dirty="0"/>
              <a:t>RISCs VERSUS CISCs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485" y="1583703"/>
            <a:ext cx="10586301" cy="4911365"/>
          </a:xfrm>
        </p:spPr>
        <p:txBody>
          <a:bodyPr>
            <a:normAutofit/>
          </a:bodyPr>
          <a:lstStyle/>
          <a:p>
            <a:pPr algn="just"/>
            <a:r>
              <a:rPr lang="en-GB" sz="2400" dirty="0"/>
              <a:t>The choice of RISC versus CISC depends totally on the factors that must be considered by a computer designer. </a:t>
            </a:r>
          </a:p>
          <a:p>
            <a:pPr algn="just"/>
            <a:r>
              <a:rPr lang="en-GB" sz="2400" dirty="0"/>
              <a:t>These factors include:</a:t>
            </a:r>
          </a:p>
          <a:p>
            <a:pPr lvl="1" algn="just"/>
            <a:r>
              <a:rPr lang="en-GB" sz="2200" b="1" dirty="0">
                <a:solidFill>
                  <a:srgbClr val="7030A0"/>
                </a:solidFill>
              </a:rPr>
              <a:t>1 size, </a:t>
            </a:r>
          </a:p>
          <a:p>
            <a:pPr lvl="1" algn="just"/>
            <a:r>
              <a:rPr lang="en-GB" sz="2200" b="1" dirty="0">
                <a:solidFill>
                  <a:srgbClr val="7030A0"/>
                </a:solidFill>
              </a:rPr>
              <a:t>2 complexity, and </a:t>
            </a:r>
          </a:p>
          <a:p>
            <a:pPr lvl="1" algn="just"/>
            <a:r>
              <a:rPr lang="en-GB" sz="2200" b="1" dirty="0">
                <a:solidFill>
                  <a:srgbClr val="7030A0"/>
                </a:solidFill>
              </a:rPr>
              <a:t>3 speed.</a:t>
            </a:r>
          </a:p>
          <a:p>
            <a:pPr algn="just"/>
            <a:endParaRPr lang="en-GB" sz="2400" b="1" dirty="0">
              <a:solidFill>
                <a:srgbClr val="7030A0"/>
              </a:solidFill>
            </a:endParaRPr>
          </a:p>
          <a:p>
            <a:pPr algn="just"/>
            <a:r>
              <a:rPr lang="en-GB" sz="2400" b="1" dirty="0">
                <a:solidFill>
                  <a:srgbClr val="FF0000"/>
                </a:solidFill>
              </a:rPr>
              <a:t>A RISC architecture has to execute more instructions to perform the same function performed by a CISC architecture.</a:t>
            </a:r>
            <a:endParaRPr lang="en-Z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5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192" y="1602557"/>
            <a:ext cx="10595728" cy="4308665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rgbClr val="7030A0"/>
                </a:solidFill>
              </a:rPr>
              <a:t>To compensate for this drawback, </a:t>
            </a:r>
          </a:p>
          <a:p>
            <a:endParaRPr lang="en-GB" sz="2000" b="1" dirty="0">
              <a:solidFill>
                <a:srgbClr val="7030A0"/>
              </a:solidFill>
            </a:endParaRPr>
          </a:p>
          <a:p>
            <a:r>
              <a:rPr lang="en-GB" sz="2000" b="1" dirty="0">
                <a:solidFill>
                  <a:srgbClr val="7030A0"/>
                </a:solidFill>
              </a:rPr>
              <a:t>RISC architectures must use the chip area saved by not using complex instruction decoders in providing </a:t>
            </a:r>
          </a:p>
          <a:p>
            <a:pPr lvl="1"/>
            <a:r>
              <a:rPr lang="en-GB" sz="2000" b="1" dirty="0">
                <a:solidFill>
                  <a:srgbClr val="7030A0"/>
                </a:solidFill>
              </a:rPr>
              <a:t>a large number of CPU registers, </a:t>
            </a:r>
          </a:p>
          <a:p>
            <a:pPr lvl="1"/>
            <a:r>
              <a:rPr lang="en-GB" sz="2000" b="1" dirty="0">
                <a:solidFill>
                  <a:srgbClr val="7030A0"/>
                </a:solidFill>
              </a:rPr>
              <a:t>additional execution units, and </a:t>
            </a:r>
          </a:p>
          <a:p>
            <a:pPr lvl="1"/>
            <a:r>
              <a:rPr lang="en-GB" sz="2000" b="1" dirty="0">
                <a:solidFill>
                  <a:srgbClr val="7030A0"/>
                </a:solidFill>
              </a:rPr>
              <a:t>instruction caches. </a:t>
            </a:r>
            <a:endParaRPr lang="en-ZA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GB" sz="2000" b="1" dirty="0">
              <a:solidFill>
                <a:srgbClr val="7030A0"/>
              </a:solidFill>
            </a:endParaRPr>
          </a:p>
          <a:p>
            <a:r>
              <a:rPr lang="en-GB" sz="2000" b="1" dirty="0">
                <a:solidFill>
                  <a:srgbClr val="7030A0"/>
                </a:solidFill>
              </a:rPr>
              <a:t>The use of these resources leads to a reduction in the traffic between the processor and the memory.</a:t>
            </a:r>
          </a:p>
        </p:txBody>
      </p:sp>
    </p:spTree>
    <p:extLst>
      <p:ext uri="{BB962C8B-B14F-4D97-AF65-F5344CB8AC3E}">
        <p14:creationId xmlns:p14="http://schemas.microsoft.com/office/powerpoint/2010/main" val="58259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These machines represent a noticeable shift in computer architecture paradigm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This paradigm promotes simplicity rather than complexity</a:t>
            </a:r>
          </a:p>
          <a:p>
            <a:endParaRPr lang="en-ZA" dirty="0"/>
          </a:p>
          <a:p>
            <a:r>
              <a:rPr lang="en-ZA" dirty="0"/>
              <a:t>RISC approach enhances most frequent and most time consuming operations efficiency</a:t>
            </a:r>
          </a:p>
        </p:txBody>
      </p:sp>
    </p:spTree>
    <p:extLst>
      <p:ext uri="{BB962C8B-B14F-4D97-AF65-F5344CB8AC3E}">
        <p14:creationId xmlns:p14="http://schemas.microsoft.com/office/powerpoint/2010/main" val="4252109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033" y="1540188"/>
            <a:ext cx="10454326" cy="4483539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solidFill>
                  <a:srgbClr val="C00000"/>
                </a:solidFill>
              </a:rPr>
              <a:t>On the other hand, </a:t>
            </a:r>
          </a:p>
          <a:p>
            <a:pPr algn="just"/>
            <a:r>
              <a:rPr lang="en-GB" sz="2400" b="1" dirty="0">
                <a:solidFill>
                  <a:srgbClr val="C00000"/>
                </a:solidFill>
              </a:rPr>
              <a:t>a CISC architecture with a richer and more complex instructions, will require;</a:t>
            </a:r>
          </a:p>
          <a:p>
            <a:pPr lvl="1" algn="just"/>
            <a:r>
              <a:rPr lang="en-GB" sz="2400" b="1" dirty="0">
                <a:solidFill>
                  <a:srgbClr val="7030A0"/>
                </a:solidFill>
              </a:rPr>
              <a:t>a smaller number of instructions than its RISC counterpart. </a:t>
            </a:r>
          </a:p>
          <a:p>
            <a:pPr algn="just"/>
            <a:r>
              <a:rPr lang="en-GB" sz="2400" b="1" dirty="0">
                <a:solidFill>
                  <a:srgbClr val="C00000"/>
                </a:solidFill>
              </a:rPr>
              <a:t>However, a CISC architecture requires a complex decoding scheme and hence is subject to logic delays. </a:t>
            </a:r>
          </a:p>
          <a:p>
            <a:pPr algn="just"/>
            <a:r>
              <a:rPr lang="en-GB" sz="2400" b="1" dirty="0">
                <a:solidFill>
                  <a:srgbClr val="00B050"/>
                </a:solidFill>
              </a:rPr>
              <a:t>It is therefore reasonable to consider that the RISC and CISC paradigms differ primarily in the strategy used to trade off different design factors.</a:t>
            </a:r>
          </a:p>
        </p:txBody>
      </p:sp>
    </p:spTree>
    <p:extLst>
      <p:ext uri="{BB962C8B-B14F-4D97-AF65-F5344CB8AC3E}">
        <p14:creationId xmlns:p14="http://schemas.microsoft.com/office/powerpoint/2010/main" val="264447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RISC vs CISC 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92" y="1664208"/>
            <a:ext cx="7525512" cy="4270248"/>
          </a:xfrm>
        </p:spPr>
      </p:pic>
    </p:spTree>
    <p:extLst>
      <p:ext uri="{BB962C8B-B14F-4D97-AF65-F5344CB8AC3E}">
        <p14:creationId xmlns:p14="http://schemas.microsoft.com/office/powerpoint/2010/main" val="20809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r>
              <a:rPr lang="en-ZA" dirty="0"/>
              <a:t>… RISC vs CISC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167" y="1690540"/>
            <a:ext cx="10633435" cy="5167460"/>
          </a:xfrm>
        </p:spPr>
        <p:txBody>
          <a:bodyPr>
            <a:noAutofit/>
          </a:bodyPr>
          <a:lstStyle/>
          <a:p>
            <a:pPr algn="just"/>
            <a:r>
              <a:rPr lang="en-ZA" sz="2400" dirty="0"/>
              <a:t>Increasing </a:t>
            </a:r>
            <a:r>
              <a:rPr lang="en-GB" sz="2400" dirty="0"/>
              <a:t>the number of CPU registers could very much improve 	the performance of a CISC machine.</a:t>
            </a:r>
          </a:p>
          <a:p>
            <a:pPr algn="just"/>
            <a:r>
              <a:rPr lang="en-GB" sz="2400" b="1" dirty="0">
                <a:solidFill>
                  <a:srgbClr val="00B050"/>
                </a:solidFill>
              </a:rPr>
              <a:t>It is worth mentioning at this point that the following set of common 	characteristics among RISC machines </a:t>
            </a:r>
          </a:p>
          <a:p>
            <a:pPr lvl="1" algn="just"/>
            <a:r>
              <a:rPr lang="en-GB" sz="2200" b="1" dirty="0">
                <a:solidFill>
                  <a:srgbClr val="7030A0"/>
                </a:solidFill>
              </a:rPr>
              <a:t>1. Fixed-length instructions </a:t>
            </a:r>
          </a:p>
          <a:p>
            <a:pPr lvl="1" algn="just"/>
            <a:r>
              <a:rPr lang="en-GB" sz="2200" b="1" dirty="0">
                <a:solidFill>
                  <a:srgbClr val="7030A0"/>
                </a:solidFill>
              </a:rPr>
              <a:t>2. Limited number of instructions (128 or less) </a:t>
            </a:r>
          </a:p>
          <a:p>
            <a:pPr lvl="1" algn="just"/>
            <a:r>
              <a:rPr lang="en-GB" sz="2200" b="1" dirty="0">
                <a:solidFill>
                  <a:srgbClr val="7030A0"/>
                </a:solidFill>
              </a:rPr>
              <a:t>3. Limited set of simple addressing modes (minimum of two: indexed 	and PC-relative) </a:t>
            </a:r>
          </a:p>
          <a:p>
            <a:pPr lvl="1" algn="just"/>
            <a:r>
              <a:rPr lang="en-GB" sz="2200" b="1" dirty="0">
                <a:solidFill>
                  <a:srgbClr val="7030A0"/>
                </a:solidFill>
              </a:rPr>
              <a:t>4. All operations are performed on registers; no memory operations </a:t>
            </a:r>
          </a:p>
          <a:p>
            <a:pPr lvl="1" algn="just"/>
            <a:r>
              <a:rPr lang="en-GB" sz="2200" b="1" dirty="0">
                <a:solidFill>
                  <a:srgbClr val="7030A0"/>
                </a:solidFill>
              </a:rPr>
              <a:t>5. Only two memory operations: Load and Store</a:t>
            </a:r>
            <a:endParaRPr lang="en-ZA"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4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… RISC vs CISC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545" y="2413262"/>
            <a:ext cx="10231993" cy="3685881"/>
          </a:xfrm>
        </p:spPr>
        <p:txBody>
          <a:bodyPr>
            <a:normAutofit/>
          </a:bodyPr>
          <a:lstStyle/>
          <a:p>
            <a:pPr lvl="1" algn="just"/>
            <a:r>
              <a:rPr lang="en-GB" sz="2200" b="1" dirty="0">
                <a:solidFill>
                  <a:srgbClr val="7030A0"/>
                </a:solidFill>
              </a:rPr>
              <a:t>6. Pipelined instruction execution </a:t>
            </a:r>
          </a:p>
          <a:p>
            <a:pPr lvl="1" algn="just"/>
            <a:r>
              <a:rPr lang="en-GB" sz="2200" b="1" dirty="0">
                <a:solidFill>
                  <a:srgbClr val="7030A0"/>
                </a:solidFill>
              </a:rPr>
              <a:t>7. Large number of general-purpose registers or the use of 				advanced compiler technology to optimize register usage </a:t>
            </a:r>
          </a:p>
          <a:p>
            <a:pPr lvl="1" algn="just"/>
            <a:r>
              <a:rPr lang="en-GB" sz="2200" b="1" dirty="0">
                <a:solidFill>
                  <a:srgbClr val="7030A0"/>
                </a:solidFill>
              </a:rPr>
              <a:t>8. One instruction per clock cycle </a:t>
            </a:r>
          </a:p>
          <a:p>
            <a:pPr lvl="1" algn="just"/>
            <a:r>
              <a:rPr lang="en-GB" sz="2200" b="1" dirty="0">
                <a:solidFill>
                  <a:srgbClr val="7030A0"/>
                </a:solidFill>
              </a:rPr>
              <a:t>9. Hardwired control unit design rather than microprogramming</a:t>
            </a:r>
            <a:endParaRPr lang="en-ZA"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3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TABLE 10.4 RISC Versus CISC Characteristics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2578608"/>
            <a:ext cx="6931152" cy="2916936"/>
          </a:xfrm>
        </p:spPr>
      </p:pic>
    </p:spTree>
    <p:extLst>
      <p:ext uri="{BB962C8B-B14F-4D97-AF65-F5344CB8AC3E}">
        <p14:creationId xmlns:p14="http://schemas.microsoft.com/office/powerpoint/2010/main" val="2946089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Features of a Number of RISC and a CISC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18" y="2621312"/>
            <a:ext cx="7379208" cy="345643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4507DB-1D57-4C2F-B067-A506AB0A1AFD}"/>
              </a:ext>
            </a:extLst>
          </p:cNvPr>
          <p:cNvSpPr/>
          <p:nvPr/>
        </p:nvSpPr>
        <p:spPr>
          <a:xfrm>
            <a:off x="3022979" y="2251980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TABLE 10.5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45571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815" y="171623"/>
            <a:ext cx="8911687" cy="855899"/>
          </a:xfrm>
        </p:spPr>
        <p:txBody>
          <a:bodyPr/>
          <a:lstStyle/>
          <a:p>
            <a:r>
              <a:rPr lang="en-ZA" dirty="0"/>
              <a:t>PIONEER (UNIVERSITY) RISC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79" y="1602558"/>
            <a:ext cx="11095349" cy="4392890"/>
          </a:xfrm>
        </p:spPr>
        <p:txBody>
          <a:bodyPr>
            <a:normAutofit/>
          </a:bodyPr>
          <a:lstStyle/>
          <a:p>
            <a:pPr algn="just"/>
            <a:r>
              <a:rPr lang="en-GB" sz="2400" dirty="0"/>
              <a:t>In this section, we present brief descriptions of the main architectural features of two pioneer university-introduced RISC machines. </a:t>
            </a:r>
          </a:p>
          <a:p>
            <a:pPr lvl="1" algn="just"/>
            <a:r>
              <a:rPr lang="en-GB" sz="2400" dirty="0"/>
              <a:t>The first machine is the </a:t>
            </a:r>
            <a:r>
              <a:rPr lang="en-GB" sz="2400" b="1" dirty="0">
                <a:solidFill>
                  <a:srgbClr val="7030A0"/>
                </a:solidFill>
              </a:rPr>
              <a:t>Berkeley RISC </a:t>
            </a:r>
            <a:r>
              <a:rPr lang="en-GB" sz="2400" dirty="0"/>
              <a:t>and </a:t>
            </a:r>
          </a:p>
          <a:p>
            <a:pPr lvl="1" algn="just"/>
            <a:r>
              <a:rPr lang="en-GB" sz="2400" dirty="0"/>
              <a:t>the second is the </a:t>
            </a:r>
            <a:r>
              <a:rPr lang="en-GB" sz="2400" b="1" dirty="0">
                <a:solidFill>
                  <a:srgbClr val="7030A0"/>
                </a:solidFill>
              </a:rPr>
              <a:t>Stanford MIPS machine</a:t>
            </a:r>
            <a:r>
              <a:rPr lang="en-GB" sz="2400" dirty="0"/>
              <a:t>. </a:t>
            </a:r>
          </a:p>
          <a:p>
            <a:pPr algn="just"/>
            <a:r>
              <a:rPr lang="en-GB" sz="2400" dirty="0"/>
              <a:t>These machines are presented as a means to show how original RISC machines look and also to make you appreciate the advances made in RISC machines development since their inception.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985927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65106"/>
            <a:ext cx="8911687" cy="781269"/>
          </a:xfrm>
        </p:spPr>
        <p:txBody>
          <a:bodyPr/>
          <a:lstStyle/>
          <a:p>
            <a:r>
              <a:rPr lang="en-ZA" dirty="0"/>
              <a:t>The Berkeley RISC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874" y="1244338"/>
            <a:ext cx="10595727" cy="5269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two Berkeley RISC machines: </a:t>
            </a:r>
            <a:r>
              <a:rPr lang="en-GB" b="1" dirty="0">
                <a:solidFill>
                  <a:srgbClr val="7030A0"/>
                </a:solidFill>
              </a:rPr>
              <a:t>RISC-I and RISC-II</a:t>
            </a:r>
          </a:p>
          <a:p>
            <a:r>
              <a:rPr lang="en-GB" dirty="0"/>
              <a:t>Unless otherwise mentioned, the focus here will be on RISC-I in our discussion.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RISC is a 32-bit LOAD/STORE architecture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There are 138 32-bit registers R</a:t>
            </a:r>
            <a:r>
              <a:rPr lang="en-GB" sz="1100" b="1" dirty="0">
                <a:solidFill>
                  <a:srgbClr val="00B050"/>
                </a:solidFill>
              </a:rPr>
              <a:t>0</a:t>
            </a:r>
            <a:r>
              <a:rPr lang="en-GB" b="1" dirty="0">
                <a:solidFill>
                  <a:srgbClr val="00B050"/>
                </a:solidFill>
              </a:rPr>
              <a:t> –R</a:t>
            </a:r>
            <a:r>
              <a:rPr lang="en-GB" sz="1000" b="1" dirty="0">
                <a:solidFill>
                  <a:srgbClr val="00B050"/>
                </a:solidFill>
              </a:rPr>
              <a:t>137</a:t>
            </a:r>
            <a:r>
              <a:rPr lang="en-GB" b="1" dirty="0">
                <a:solidFill>
                  <a:srgbClr val="00B050"/>
                </a:solidFill>
              </a:rPr>
              <a:t> available to the users</a:t>
            </a:r>
          </a:p>
          <a:p>
            <a:r>
              <a:rPr lang="en-GB" dirty="0">
                <a:solidFill>
                  <a:srgbClr val="FF0000"/>
                </a:solidFill>
              </a:rPr>
              <a:t>The first ten registers R</a:t>
            </a:r>
            <a:r>
              <a:rPr lang="en-GB" sz="1100" dirty="0">
                <a:solidFill>
                  <a:srgbClr val="FF0000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 –R</a:t>
            </a:r>
            <a:r>
              <a:rPr lang="en-GB" sz="105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 are global registers (seen by all procedures). </a:t>
            </a:r>
          </a:p>
          <a:p>
            <a:r>
              <a:rPr lang="en-GB" dirty="0">
                <a:solidFill>
                  <a:srgbClr val="7030A0"/>
                </a:solidFill>
              </a:rPr>
              <a:t>Register R</a:t>
            </a:r>
            <a:r>
              <a:rPr lang="en-GB" sz="1050" dirty="0">
                <a:solidFill>
                  <a:srgbClr val="7030A0"/>
                </a:solidFill>
              </a:rPr>
              <a:t>0</a:t>
            </a:r>
            <a:r>
              <a:rPr lang="en-GB" dirty="0">
                <a:solidFill>
                  <a:srgbClr val="7030A0"/>
                </a:solidFill>
              </a:rPr>
              <a:t> is used to synthesize addressing modes and operations that are not directly available on the machine. </a:t>
            </a:r>
          </a:p>
          <a:p>
            <a:r>
              <a:rPr lang="en-GB" dirty="0">
                <a:solidFill>
                  <a:srgbClr val="7030A0"/>
                </a:solidFill>
              </a:rPr>
              <a:t>Registers R</a:t>
            </a:r>
            <a:r>
              <a:rPr lang="en-GB" sz="1050" dirty="0">
                <a:solidFill>
                  <a:srgbClr val="7030A0"/>
                </a:solidFill>
              </a:rPr>
              <a:t>10</a:t>
            </a:r>
            <a:r>
              <a:rPr lang="en-GB" dirty="0">
                <a:solidFill>
                  <a:srgbClr val="7030A0"/>
                </a:solidFill>
              </a:rPr>
              <a:t> –R</a:t>
            </a:r>
            <a:r>
              <a:rPr lang="en-GB" sz="1050" dirty="0">
                <a:solidFill>
                  <a:srgbClr val="7030A0"/>
                </a:solidFill>
              </a:rPr>
              <a:t>137</a:t>
            </a:r>
            <a:r>
              <a:rPr lang="en-GB" dirty="0">
                <a:solidFill>
                  <a:srgbClr val="7030A0"/>
                </a:solidFill>
              </a:rPr>
              <a:t> are divided into an overlapping register window scheme with 32 registers visible at any instant. </a:t>
            </a:r>
          </a:p>
          <a:p>
            <a:r>
              <a:rPr lang="en-GB" dirty="0"/>
              <a:t>A 5-bit variable, called current window pointer (CWP) is used to point to the current register set. </a:t>
            </a:r>
          </a:p>
          <a:p>
            <a:r>
              <a:rPr lang="en-GB" dirty="0"/>
              <a:t>All RISC instructions occupy a full word (32 bits). </a:t>
            </a:r>
          </a:p>
        </p:txBody>
      </p:sp>
    </p:spTree>
    <p:extLst>
      <p:ext uri="{BB962C8B-B14F-4D97-AF65-F5344CB8AC3E}">
        <p14:creationId xmlns:p14="http://schemas.microsoft.com/office/powerpoint/2010/main" val="1803459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65106"/>
            <a:ext cx="8911687" cy="781269"/>
          </a:xfrm>
        </p:spPr>
        <p:txBody>
          <a:bodyPr/>
          <a:lstStyle/>
          <a:p>
            <a:r>
              <a:rPr lang="en-ZA" dirty="0"/>
              <a:t>…The Berkeley RISC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410" y="1244338"/>
            <a:ext cx="10407191" cy="504689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The RISC instruction set is divided into four categories. 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400" b="1" dirty="0">
                <a:solidFill>
                  <a:srgbClr val="FF0000"/>
                </a:solidFill>
              </a:rPr>
              <a:t>These are: </a:t>
            </a:r>
          </a:p>
          <a:p>
            <a:endParaRPr lang="en-GB" sz="2400" dirty="0"/>
          </a:p>
          <a:p>
            <a:pPr lvl="1"/>
            <a:r>
              <a:rPr lang="en-GB" sz="2400" b="1" dirty="0">
                <a:solidFill>
                  <a:srgbClr val="7030A0"/>
                </a:solidFill>
              </a:rPr>
              <a:t>1. ALU (a total of 12 instructions), </a:t>
            </a:r>
          </a:p>
          <a:p>
            <a:pPr lvl="1"/>
            <a:r>
              <a:rPr lang="en-GB" sz="2400" b="1" dirty="0">
                <a:solidFill>
                  <a:srgbClr val="7030A0"/>
                </a:solidFill>
              </a:rPr>
              <a:t>2. Load/Store (a total of 16 instructions), </a:t>
            </a:r>
          </a:p>
          <a:p>
            <a:pPr lvl="1"/>
            <a:r>
              <a:rPr lang="en-GB" sz="2400" b="1" dirty="0">
                <a:solidFill>
                  <a:srgbClr val="7030A0"/>
                </a:solidFill>
              </a:rPr>
              <a:t>3. Branch &amp; Call (a total of seven instructions), and </a:t>
            </a:r>
          </a:p>
          <a:p>
            <a:pPr lvl="1"/>
            <a:r>
              <a:rPr lang="en-GB" sz="2400" b="1" dirty="0">
                <a:solidFill>
                  <a:srgbClr val="7030A0"/>
                </a:solidFill>
              </a:rPr>
              <a:t>4. Special instructions (a total of four instructions).</a:t>
            </a:r>
            <a:endParaRPr lang="en-ZA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0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the RISC instructions are: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640" y="2178304"/>
            <a:ext cx="5943663" cy="1387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640" y="3166712"/>
            <a:ext cx="6740040" cy="16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9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RISC/CISC Evolution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RISCs stands for </a:t>
            </a:r>
            <a:r>
              <a:rPr lang="en-ZA" dirty="0">
                <a:solidFill>
                  <a:srgbClr val="00B0F0"/>
                </a:solidFill>
              </a:rPr>
              <a:t>Reduced Instruction Set Computers</a:t>
            </a:r>
          </a:p>
          <a:p>
            <a:r>
              <a:rPr lang="en-ZA" dirty="0"/>
              <a:t>Architectures that can execute as fast as one instruction per clock cycle</a:t>
            </a:r>
          </a:p>
          <a:p>
            <a:r>
              <a:rPr lang="en-ZA" dirty="0"/>
              <a:t>First RISC machine, the IBM 801 minicomputer</a:t>
            </a:r>
          </a:p>
          <a:p>
            <a:r>
              <a:rPr lang="en-GB" dirty="0"/>
              <a:t>This paradigm promotes simplicity in computer architecture design. In particular, it calls for going back to basics rather than providing extra hardware support for high-level languages. This paradigm shift relates to what is known as the semantic gap, a measure of the difference between the operations provided in the high-level languages (HLLs) and those provided in computer architectures.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3829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93" y="1161438"/>
            <a:ext cx="11227325" cy="1289531"/>
          </a:xfrm>
        </p:spPr>
        <p:txBody>
          <a:bodyPr>
            <a:normAutofit fontScale="90000"/>
          </a:bodyPr>
          <a:lstStyle/>
          <a:p>
            <a:r>
              <a:rPr lang="en-GB" dirty="0"/>
              <a:t>Three operand instructions formats used in RISC </a:t>
            </a:r>
            <a:r>
              <a:rPr lang="en-GB" sz="1200" b="1" dirty="0">
                <a:solidFill>
                  <a:srgbClr val="FF0000"/>
                </a:solidFill>
              </a:rPr>
              <a:t>_stopped on 16-05-2023</a:t>
            </a:r>
            <a:br>
              <a:rPr lang="en-GB" sz="1200" b="1" dirty="0">
                <a:solidFill>
                  <a:srgbClr val="FF0000"/>
                </a:solidFill>
              </a:rPr>
            </a:br>
            <a:r>
              <a:rPr lang="en-GB" sz="2800" b="1" dirty="0">
                <a:solidFill>
                  <a:srgbClr val="FF0000"/>
                </a:solidFill>
              </a:rPr>
              <a:t>_</a:t>
            </a:r>
            <a:r>
              <a:rPr lang="en-GB" b="1" dirty="0">
                <a:solidFill>
                  <a:srgbClr val="7030A0"/>
                </a:solidFill>
              </a:rPr>
              <a:t>Beginning of Lecture 8… 23-05-2023!!!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449" y="3429000"/>
            <a:ext cx="65817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61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180" y="190477"/>
            <a:ext cx="10231993" cy="978447"/>
          </a:xfrm>
        </p:spPr>
        <p:txBody>
          <a:bodyPr>
            <a:normAutofit fontScale="90000"/>
          </a:bodyPr>
          <a:lstStyle/>
          <a:p>
            <a:r>
              <a:rPr lang="en-GB" dirty="0"/>
              <a:t>Three operand instructions formats used in RISC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925" y="1371600"/>
            <a:ext cx="10821970" cy="5114041"/>
          </a:xfrm>
        </p:spPr>
        <p:txBody>
          <a:bodyPr/>
          <a:lstStyle/>
          <a:p>
            <a:pPr algn="just"/>
            <a:r>
              <a:rPr lang="en-GB" dirty="0"/>
              <a:t>All arithmetic and logical instructions have three operands and have the form: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Destination: = source1 op source2 (Figure 10.2).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LOAD and STORE instructions may use either of the indicated formats with DST being the register to be loaded or stored. </a:t>
            </a:r>
          </a:p>
          <a:p>
            <a:pPr lvl="1" algn="just"/>
            <a:r>
              <a:rPr lang="en-GB" dirty="0"/>
              <a:t>The low order 19 bits of the instructions are used to determine the effective address</a:t>
            </a:r>
          </a:p>
          <a:p>
            <a:pPr algn="just"/>
            <a:r>
              <a:rPr lang="en-GB" dirty="0"/>
              <a:t>Instructions load and store 8-, 16-, 32-, and 64-bit quantities into 32-bit registers. </a:t>
            </a:r>
          </a:p>
          <a:p>
            <a:pPr algn="just"/>
            <a:r>
              <a:rPr lang="en-GB" dirty="0"/>
              <a:t>Two methods are provided for calling procedures. The CALL instruction uses a 30-bit PC relative offset </a:t>
            </a:r>
            <a:r>
              <a:rPr lang="en-GB" b="1" strike="sngStrike" dirty="0"/>
              <a:t>(Fig. 10.3)</a:t>
            </a:r>
            <a:r>
              <a:rPr lang="en-GB" dirty="0"/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58269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4" y="56561"/>
            <a:ext cx="11994036" cy="829559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Stanford MIPS (Microprocessor Without Interlock Pipe Stages)</a:t>
            </a:r>
            <a:endParaRPr lang="en-ZA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376" y="1055801"/>
            <a:ext cx="10972800" cy="5495827"/>
          </a:xfrm>
        </p:spPr>
        <p:txBody>
          <a:bodyPr>
            <a:noAutofit/>
          </a:bodyPr>
          <a:lstStyle/>
          <a:p>
            <a:r>
              <a:rPr lang="en-GB" dirty="0"/>
              <a:t>MIPS is a 32-bit pipelined LOAD/STORE machine. </a:t>
            </a:r>
          </a:p>
          <a:p>
            <a:r>
              <a:rPr lang="en-GB" dirty="0"/>
              <a:t>It uses: </a:t>
            </a:r>
          </a:p>
          <a:p>
            <a:pPr lvl="1"/>
            <a:r>
              <a:rPr lang="en-GB" sz="1800" b="1" dirty="0">
                <a:solidFill>
                  <a:srgbClr val="00B050"/>
                </a:solidFill>
              </a:rPr>
              <a:t>a five-stage pipeline consisting of Instruction Fetch (IF), </a:t>
            </a:r>
          </a:p>
          <a:p>
            <a:pPr lvl="1"/>
            <a:r>
              <a:rPr lang="en-GB" sz="1800" b="1" dirty="0">
                <a:solidFill>
                  <a:srgbClr val="00B050"/>
                </a:solidFill>
              </a:rPr>
              <a:t>Instruction Decode (ID), </a:t>
            </a:r>
          </a:p>
          <a:p>
            <a:pPr lvl="1"/>
            <a:r>
              <a:rPr lang="en-ZA" sz="1800" b="1" dirty="0">
                <a:solidFill>
                  <a:srgbClr val="00B050"/>
                </a:solidFill>
              </a:rPr>
              <a:t>Operand Decode </a:t>
            </a:r>
            <a:r>
              <a:rPr lang="en-GB" sz="1800" b="1" dirty="0">
                <a:solidFill>
                  <a:srgbClr val="00B050"/>
                </a:solidFill>
              </a:rPr>
              <a:t>(OD), </a:t>
            </a:r>
          </a:p>
          <a:p>
            <a:pPr lvl="1"/>
            <a:r>
              <a:rPr lang="en-GB" sz="1800" b="1" dirty="0">
                <a:solidFill>
                  <a:srgbClr val="00B050"/>
                </a:solidFill>
              </a:rPr>
              <a:t>Operand Store/Execution (OS/EX), and </a:t>
            </a:r>
          </a:p>
          <a:p>
            <a:pPr lvl="1"/>
            <a:r>
              <a:rPr lang="en-GB" sz="1800" b="1" dirty="0">
                <a:solidFill>
                  <a:srgbClr val="00B050"/>
                </a:solidFill>
              </a:rPr>
              <a:t>Operand Fetch (OF)</a:t>
            </a:r>
          </a:p>
          <a:p>
            <a:r>
              <a:rPr lang="en-GB" dirty="0"/>
              <a:t>The first three stages perform respectively; </a:t>
            </a:r>
          </a:p>
          <a:p>
            <a:pPr lvl="1"/>
            <a:r>
              <a:rPr lang="en-GB" sz="1800" b="1" dirty="0">
                <a:solidFill>
                  <a:srgbClr val="FF0000"/>
                </a:solidFill>
              </a:rPr>
              <a:t>1. instruction fetch, </a:t>
            </a:r>
          </a:p>
          <a:p>
            <a:pPr lvl="1"/>
            <a:r>
              <a:rPr lang="en-GB" sz="1800" b="1" dirty="0">
                <a:solidFill>
                  <a:srgbClr val="FF0000"/>
                </a:solidFill>
              </a:rPr>
              <a:t>2. instruction decode, and </a:t>
            </a:r>
          </a:p>
          <a:p>
            <a:pPr lvl="1"/>
            <a:r>
              <a:rPr lang="en-GB" sz="1800" b="1" dirty="0">
                <a:solidFill>
                  <a:srgbClr val="FF0000"/>
                </a:solidFill>
              </a:rPr>
              <a:t>3. operand fetch</a:t>
            </a:r>
          </a:p>
          <a:p>
            <a:r>
              <a:rPr lang="en-GB" b="1" dirty="0">
                <a:solidFill>
                  <a:srgbClr val="00B0F0"/>
                </a:solidFill>
              </a:rPr>
              <a:t>MIPS uses a mechanism called pipeline interlock in order to prevent an instruction from continuing until the needed operand is available.</a:t>
            </a:r>
          </a:p>
          <a:p>
            <a:r>
              <a:rPr lang="en-GB" b="1" u="sng" dirty="0"/>
              <a:t>Unlike the Berkeley RISC, MIPS has a single set of sixteen 32-bit general purpose registers.</a:t>
            </a:r>
            <a:endParaRPr lang="en-ZA" b="1" u="sng" dirty="0"/>
          </a:p>
        </p:txBody>
      </p:sp>
    </p:spTree>
    <p:extLst>
      <p:ext uri="{BB962C8B-B14F-4D97-AF65-F5344CB8AC3E}">
        <p14:creationId xmlns:p14="http://schemas.microsoft.com/office/powerpoint/2010/main" val="1414228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10" y="0"/>
            <a:ext cx="11368726" cy="659876"/>
          </a:xfrm>
        </p:spPr>
        <p:txBody>
          <a:bodyPr>
            <a:normAutofit/>
          </a:bodyPr>
          <a:lstStyle/>
          <a:p>
            <a:r>
              <a:rPr lang="en-ZA" sz="2800" dirty="0"/>
              <a:t>… </a:t>
            </a:r>
            <a:r>
              <a:rPr lang="en-GB" sz="2800" dirty="0"/>
              <a:t>Stanford MIPS (Microprocessor Without Interlock Pipe Stages)</a:t>
            </a:r>
            <a:endParaRPr lang="en-Z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704" y="914400"/>
            <a:ext cx="10416618" cy="5788058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Four addressing modes are used in MIPS. </a:t>
            </a:r>
          </a:p>
          <a:p>
            <a:r>
              <a:rPr lang="en-GB" b="1" dirty="0">
                <a:solidFill>
                  <a:srgbClr val="00B0F0"/>
                </a:solidFill>
              </a:rPr>
              <a:t>These are; </a:t>
            </a:r>
          </a:p>
          <a:p>
            <a:pPr lvl="1"/>
            <a:r>
              <a:rPr lang="en-GB" b="1" dirty="0">
                <a:solidFill>
                  <a:srgbClr val="00B0F0"/>
                </a:solidFill>
              </a:rPr>
              <a:t>1. immediate, </a:t>
            </a:r>
          </a:p>
          <a:p>
            <a:pPr lvl="1"/>
            <a:r>
              <a:rPr lang="en-GB" b="1" dirty="0">
                <a:solidFill>
                  <a:srgbClr val="00B0F0"/>
                </a:solidFill>
              </a:rPr>
              <a:t>2. indexed, </a:t>
            </a:r>
          </a:p>
          <a:p>
            <a:pPr lvl="1"/>
            <a:r>
              <a:rPr lang="en-GB" b="1" dirty="0">
                <a:solidFill>
                  <a:srgbClr val="00B0F0"/>
                </a:solidFill>
              </a:rPr>
              <a:t>3. based with offset, and </a:t>
            </a:r>
          </a:p>
          <a:p>
            <a:pPr lvl="1"/>
            <a:r>
              <a:rPr lang="en-GB" b="1" dirty="0">
                <a:solidFill>
                  <a:srgbClr val="00B0F0"/>
                </a:solidFill>
              </a:rPr>
              <a:t>4. base shifted. </a:t>
            </a:r>
          </a:p>
          <a:p>
            <a:r>
              <a:rPr lang="en-GB" b="1" dirty="0">
                <a:solidFill>
                  <a:srgbClr val="00B0F0"/>
                </a:solidFill>
              </a:rPr>
              <a:t>Four instruction groups were identified in MIPS. </a:t>
            </a:r>
          </a:p>
          <a:p>
            <a:r>
              <a:rPr lang="en-GB" b="1" dirty="0">
                <a:solidFill>
                  <a:srgbClr val="00B0F0"/>
                </a:solidFill>
              </a:rPr>
              <a:t>These are; </a:t>
            </a:r>
          </a:p>
          <a:p>
            <a:pPr lvl="1"/>
            <a:r>
              <a:rPr lang="en-GB" b="1" dirty="0">
                <a:solidFill>
                  <a:srgbClr val="00B0F0"/>
                </a:solidFill>
              </a:rPr>
              <a:t>1. ALU, </a:t>
            </a:r>
          </a:p>
          <a:p>
            <a:pPr lvl="1"/>
            <a:r>
              <a:rPr lang="en-GB" b="1" dirty="0">
                <a:solidFill>
                  <a:srgbClr val="00B0F0"/>
                </a:solidFill>
              </a:rPr>
              <a:t>2. Load/Store, </a:t>
            </a:r>
          </a:p>
          <a:p>
            <a:pPr lvl="1"/>
            <a:r>
              <a:rPr lang="en-GB" b="1" dirty="0">
                <a:solidFill>
                  <a:srgbClr val="00B0F0"/>
                </a:solidFill>
              </a:rPr>
              <a:t>3. Control, and </a:t>
            </a:r>
          </a:p>
          <a:p>
            <a:pPr lvl="1"/>
            <a:r>
              <a:rPr lang="en-GB" b="1" dirty="0">
                <a:solidFill>
                  <a:srgbClr val="00B0F0"/>
                </a:solidFill>
              </a:rPr>
              <a:t>4. Special instructions. </a:t>
            </a:r>
          </a:p>
          <a:p>
            <a:r>
              <a:rPr lang="en-GB" b="1" dirty="0">
                <a:solidFill>
                  <a:srgbClr val="00B0F0"/>
                </a:solidFill>
              </a:rPr>
              <a:t>A total of 13 ALU instructions were provided. These include all register-to-register two- or three operand formats </a:t>
            </a:r>
            <a:r>
              <a:rPr lang="en-GB" b="1" strike="sngStrike" dirty="0">
                <a:solidFill>
                  <a:schemeClr val="tx1"/>
                </a:solidFill>
              </a:rPr>
              <a:t>(Fig. 10.5)</a:t>
            </a:r>
            <a:r>
              <a:rPr lang="en-GB" b="1" dirty="0">
                <a:solidFill>
                  <a:srgbClr val="00B0F0"/>
                </a:solidFill>
              </a:rPr>
              <a:t>. </a:t>
            </a:r>
          </a:p>
          <a:p>
            <a:r>
              <a:rPr lang="en-GB" b="1" dirty="0">
                <a:solidFill>
                  <a:srgbClr val="00B0F0"/>
                </a:solidFill>
              </a:rPr>
              <a:t>A total of 10 LOAD/STORE instructions were provided. They use 16 or 32 bits. In the latter case, indexed addressing is used by adding a 16-bit signed constant to a register using the second format in </a:t>
            </a:r>
            <a:r>
              <a:rPr lang="en-GB" b="1" strike="sngStrike" dirty="0">
                <a:solidFill>
                  <a:schemeClr val="tx1"/>
                </a:solidFill>
              </a:rPr>
              <a:t>Figure 10.5</a:t>
            </a:r>
            <a:r>
              <a:rPr lang="en-GB" b="1" dirty="0">
                <a:solidFill>
                  <a:srgbClr val="00B0F0"/>
                </a:solidFill>
              </a:rPr>
              <a:t>.</a:t>
            </a:r>
          </a:p>
          <a:p>
            <a:r>
              <a:rPr lang="en-GB" b="1" dirty="0">
                <a:solidFill>
                  <a:srgbClr val="00B0F0"/>
                </a:solidFill>
              </a:rPr>
              <a:t>A total of six control flow instructions were provided. </a:t>
            </a:r>
            <a:r>
              <a:rPr lang="en-ZA" b="1" dirty="0">
                <a:solidFill>
                  <a:srgbClr val="00B0F0"/>
                </a:solidFill>
              </a:rPr>
              <a:t>These include </a:t>
            </a:r>
            <a:r>
              <a:rPr lang="en-GB" b="1" dirty="0">
                <a:solidFill>
                  <a:srgbClr val="00B0F0"/>
                </a:solidFill>
              </a:rPr>
              <a:t>jumps, relative jumps, and compare instructions</a:t>
            </a:r>
            <a:endParaRPr lang="en-ZA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1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482" y="205010"/>
            <a:ext cx="9907572" cy="1280890"/>
          </a:xfrm>
        </p:spPr>
        <p:txBody>
          <a:bodyPr/>
          <a:lstStyle/>
          <a:p>
            <a:r>
              <a:rPr lang="en-ZA" dirty="0"/>
              <a:t>… </a:t>
            </a:r>
            <a:r>
              <a:rPr lang="en-GB" dirty="0"/>
              <a:t>Stanford MIPS (Microprocessor Without Interlock Pipe Stages)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31" y="1485900"/>
            <a:ext cx="10699423" cy="4745218"/>
          </a:xfrm>
        </p:spPr>
        <p:txBody>
          <a:bodyPr/>
          <a:lstStyle/>
          <a:p>
            <a:r>
              <a:rPr lang="en-GB" sz="2400" dirty="0"/>
              <a:t>Only two special flow instructions were provided. </a:t>
            </a:r>
          </a:p>
          <a:p>
            <a:r>
              <a:rPr lang="en-GB" sz="2400" dirty="0"/>
              <a:t>They support procedure and interrupt linkage. </a:t>
            </a:r>
          </a:p>
          <a:p>
            <a:pPr lvl="1"/>
            <a:r>
              <a:rPr lang="en-GB" sz="2000" dirty="0"/>
              <a:t>Some examples of MIPS instructions are:</a:t>
            </a:r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776" y="3289955"/>
            <a:ext cx="6636381" cy="26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98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848" y="183823"/>
            <a:ext cx="10454325" cy="1082509"/>
          </a:xfrm>
        </p:spPr>
        <p:txBody>
          <a:bodyPr>
            <a:noAutofit/>
          </a:bodyPr>
          <a:lstStyle/>
          <a:p>
            <a:r>
              <a:rPr lang="en-ZA" sz="2800" dirty="0"/>
              <a:t>… </a:t>
            </a:r>
            <a:r>
              <a:rPr lang="en-GB" sz="2800" dirty="0"/>
              <a:t>Stanford MIPS (Microprocessor Without Interlock Pipe Stages)</a:t>
            </a:r>
            <a:endParaRPr lang="en-Z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849" y="1266333"/>
            <a:ext cx="10454325" cy="5407844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MIPS does not provide direct support for floating-point operations. </a:t>
            </a:r>
          </a:p>
          <a:p>
            <a:pPr algn="just"/>
            <a:r>
              <a:rPr lang="en-GB" dirty="0"/>
              <a:t>Floating point operations are to be done by a specialized coprocessor.</a:t>
            </a:r>
          </a:p>
          <a:p>
            <a:pPr algn="just"/>
            <a:r>
              <a:rPr lang="en-GB" dirty="0"/>
              <a:t>Surprisingly, </a:t>
            </a:r>
            <a:r>
              <a:rPr lang="en-GB" b="1" dirty="0"/>
              <a:t>non-RISC</a:t>
            </a:r>
            <a:r>
              <a:rPr lang="en-GB" dirty="0"/>
              <a:t> instructions such as </a:t>
            </a:r>
            <a:r>
              <a:rPr lang="en-GB" b="1" dirty="0"/>
              <a:t>MULT</a:t>
            </a:r>
            <a:r>
              <a:rPr lang="en-GB" dirty="0"/>
              <a:t> and </a:t>
            </a:r>
            <a:r>
              <a:rPr lang="en-GB" b="1" dirty="0"/>
              <a:t>DIV</a:t>
            </a:r>
            <a:r>
              <a:rPr lang="en-GB" dirty="0"/>
              <a:t> were included and they use special functional units. </a:t>
            </a:r>
          </a:p>
          <a:p>
            <a:pPr algn="just"/>
            <a:r>
              <a:rPr lang="en-GB" dirty="0"/>
              <a:t>The contents of two registers can be multiplied or divided and the 64-bit product is kept in two special registers </a:t>
            </a:r>
            <a:r>
              <a:rPr lang="en-GB" b="1" dirty="0"/>
              <a:t>LO</a:t>
            </a:r>
            <a:r>
              <a:rPr lang="en-GB" dirty="0"/>
              <a:t> and </a:t>
            </a:r>
            <a:r>
              <a:rPr lang="en-GB" b="1" dirty="0"/>
              <a:t>HI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Procedure call can be made through the </a:t>
            </a:r>
            <a:r>
              <a:rPr lang="en-GB" b="1" dirty="0"/>
              <a:t>JUMP</a:t>
            </a:r>
            <a:r>
              <a:rPr lang="en-GB" dirty="0"/>
              <a:t> instruction shown in </a:t>
            </a:r>
            <a:r>
              <a:rPr lang="en-GB" b="1" strike="sngStrike" dirty="0"/>
              <a:t>Figure 10.6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The instruction uses a 26-bit jump target address. </a:t>
            </a:r>
          </a:p>
          <a:p>
            <a:pPr algn="just"/>
            <a:r>
              <a:rPr lang="en-GB" dirty="0"/>
              <a:t>The </a:t>
            </a:r>
            <a:r>
              <a:rPr lang="en-GB" b="1" dirty="0"/>
              <a:t>MIPS</a:t>
            </a:r>
            <a:r>
              <a:rPr lang="en-GB" dirty="0"/>
              <a:t> virtual address is 32 bits long, thus allowing for up to four </a:t>
            </a:r>
            <a:r>
              <a:rPr lang="en-GB" i="1" dirty="0" err="1"/>
              <a:t>Gwords</a:t>
            </a:r>
            <a:r>
              <a:rPr lang="en-GB" dirty="0"/>
              <a:t> virtual address space. </a:t>
            </a:r>
          </a:p>
          <a:p>
            <a:pPr algn="just"/>
            <a:r>
              <a:rPr lang="en-GB" dirty="0"/>
              <a:t>A virtual address is divided into a 20-bit virtual page number and a 12-bit offset within the page. </a:t>
            </a:r>
          </a:p>
          <a:p>
            <a:pPr lvl="1" algn="just"/>
            <a:r>
              <a:rPr lang="en-GB" dirty="0"/>
              <a:t>The actual implementation of MIPS was restricted by packaging constraints allowing only 24 address pins; that is, the actual physical address space is </a:t>
            </a:r>
            <a:r>
              <a:rPr lang="en-GB" b="1" dirty="0"/>
              <a:t>2^24 = 16 </a:t>
            </a:r>
            <a:r>
              <a:rPr lang="en-GB" b="1" i="1" dirty="0" err="1"/>
              <a:t>Mwords</a:t>
            </a:r>
            <a:r>
              <a:rPr lang="en-GB" b="1" i="1" dirty="0"/>
              <a:t> </a:t>
            </a:r>
            <a:r>
              <a:rPr lang="en-GB" b="1" dirty="0"/>
              <a:t>(32 bits each). </a:t>
            </a:r>
          </a:p>
          <a:p>
            <a:pPr algn="just"/>
            <a:r>
              <a:rPr lang="en-GB" dirty="0"/>
              <a:t>A support for off-chip </a:t>
            </a:r>
            <a:r>
              <a:rPr lang="en-GB" b="1" dirty="0"/>
              <a:t>TLB</a:t>
            </a:r>
            <a:r>
              <a:rPr lang="en-GB" dirty="0"/>
              <a:t> for address translation is provided. Hence, MIPS organisation is as shown in Figure 10.7.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58141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MIPS organisation is shown in Figure 10.7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063" y="2341562"/>
            <a:ext cx="75057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83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775" y="624110"/>
            <a:ext cx="9543837" cy="884179"/>
          </a:xfrm>
        </p:spPr>
        <p:txBody>
          <a:bodyPr/>
          <a:lstStyle/>
          <a:p>
            <a:r>
              <a:rPr lang="en-GB" dirty="0"/>
              <a:t>EXAMPLE OF ADVANCED RISC MACHINES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0775" y="1508289"/>
            <a:ext cx="9543837" cy="4725601"/>
          </a:xfrm>
        </p:spPr>
        <p:txBody>
          <a:bodyPr/>
          <a:lstStyle/>
          <a:p>
            <a:r>
              <a:rPr lang="en-GB" dirty="0"/>
              <a:t>In this section, an introduction of two representative advanced RISC machines is made.</a:t>
            </a:r>
          </a:p>
          <a:p>
            <a:endParaRPr lang="en-GB" dirty="0"/>
          </a:p>
          <a:p>
            <a:r>
              <a:rPr lang="en-GB" dirty="0"/>
              <a:t>However, the emphasis in this coverage will be on </a:t>
            </a:r>
          </a:p>
          <a:p>
            <a:pPr lvl="1"/>
            <a:r>
              <a:rPr lang="en-GB" dirty="0"/>
              <a:t>the pipeline features and </a:t>
            </a:r>
          </a:p>
          <a:p>
            <a:pPr lvl="1"/>
            <a:r>
              <a:rPr lang="en-GB" dirty="0"/>
              <a:t>the branch handling mechanisms used.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0440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18757"/>
            <a:ext cx="8911687" cy="648509"/>
          </a:xfrm>
        </p:spPr>
        <p:txBody>
          <a:bodyPr/>
          <a:lstStyle/>
          <a:p>
            <a:r>
              <a:rPr lang="en-GB" dirty="0"/>
              <a:t>Compaq (Formerly DEC) Alpha 21264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033" y="989813"/>
            <a:ext cx="10680569" cy="5649430"/>
          </a:xfrm>
        </p:spPr>
        <p:txBody>
          <a:bodyPr>
            <a:normAutofit/>
          </a:bodyPr>
          <a:lstStyle/>
          <a:p>
            <a:r>
              <a:rPr lang="en-GB" sz="2400" dirty="0"/>
              <a:t>Alpha 21264 (EV6) is a third generation Compaq (formerly DEC) RISC superscalar processor. </a:t>
            </a:r>
          </a:p>
          <a:p>
            <a:r>
              <a:rPr lang="en-GB" sz="2400" dirty="0"/>
              <a:t>It is a full 64-bit processor. The 21264 has an 80-entry integer register file and a 72-entry floating-point register file. </a:t>
            </a:r>
          </a:p>
          <a:p>
            <a:r>
              <a:rPr lang="en-GB" sz="2400" dirty="0"/>
              <a:t>It employs a two-level cache. </a:t>
            </a:r>
          </a:p>
          <a:p>
            <a:r>
              <a:rPr lang="en-GB" sz="2400" dirty="0"/>
              <a:t>The L1 data and instruction caches are 64 KB each. They are organized in a two-way set-associative manner. </a:t>
            </a:r>
          </a:p>
          <a:p>
            <a:r>
              <a:rPr lang="en-GB" sz="2400" dirty="0"/>
              <a:t>The L2 data cache can be 1 to 16 MB (shared by instructions and data) organised by using direct-mapping. The block size is 64 bytes. </a:t>
            </a:r>
          </a:p>
          <a:p>
            <a:r>
              <a:rPr lang="en-GB" sz="2400" dirty="0"/>
              <a:t>The data cache can receive any combination of two loads or stores from the integer execution pipe every cycle. </a:t>
            </a:r>
          </a:p>
          <a:p>
            <a:r>
              <a:rPr lang="en-GB" sz="2400" dirty="0"/>
              <a:t>This is equivalent to having the 64 KB on-chip data cache delivering 16 bytes every cycle, hence twice the clock speed of the processor.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7987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542" y="70297"/>
            <a:ext cx="8911687" cy="648509"/>
          </a:xfrm>
        </p:spPr>
        <p:txBody>
          <a:bodyPr/>
          <a:lstStyle/>
          <a:p>
            <a:r>
              <a:rPr lang="en-GB" dirty="0"/>
              <a:t>Compaq (Formerly DEC) Alpha 21264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753" y="791853"/>
            <a:ext cx="10708849" cy="5847390"/>
          </a:xfrm>
        </p:spPr>
        <p:txBody>
          <a:bodyPr>
            <a:normAutofit/>
          </a:bodyPr>
          <a:lstStyle/>
          <a:p>
            <a:r>
              <a:rPr lang="en-GB" dirty="0"/>
              <a:t>The 21264 memory system can support up to 32 in-flight loads, 32 in-flight stores, and 8 in-flight (64 byte) cache block fills and 8 cache misses. </a:t>
            </a:r>
          </a:p>
          <a:p>
            <a:r>
              <a:rPr lang="en-GB" dirty="0"/>
              <a:t>As shown in Figure 10.8, it has a 64 KB, two-way set-associative cache (both instruction and data). </a:t>
            </a:r>
          </a:p>
          <a:p>
            <a:r>
              <a:rPr lang="en-GB" dirty="0"/>
              <a:t>It can also support up to two out-of-order operations.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841A6D-19A9-4028-8C64-62A0FBFF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496" y="2630078"/>
            <a:ext cx="6042992" cy="30165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6D539C-B152-4586-B8B7-0AEE271C6DFB}"/>
              </a:ext>
            </a:extLst>
          </p:cNvPr>
          <p:cNvSpPr/>
          <p:nvPr/>
        </p:nvSpPr>
        <p:spPr>
          <a:xfrm>
            <a:off x="2987649" y="5996961"/>
            <a:ext cx="4633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Figure 10.8 The 21264 memory hierarchy</a:t>
            </a:r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843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255" y="136429"/>
            <a:ext cx="8911687" cy="815678"/>
          </a:xfrm>
        </p:spPr>
        <p:txBody>
          <a:bodyPr/>
          <a:lstStyle/>
          <a:p>
            <a:r>
              <a:rPr lang="en-ZA" dirty="0"/>
              <a:t>…RISC/CISC Evolution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423" y="1417319"/>
            <a:ext cx="10416618" cy="5162589"/>
          </a:xfrm>
        </p:spPr>
        <p:txBody>
          <a:bodyPr>
            <a:normAutofit/>
          </a:bodyPr>
          <a:lstStyle/>
          <a:p>
            <a:r>
              <a:rPr lang="en-GB" sz="2000" dirty="0"/>
              <a:t>It is recognised that the wider the semantic gap, the larger the number of undesirable consequences</a:t>
            </a:r>
          </a:p>
          <a:p>
            <a:pPr lvl="1"/>
            <a:r>
              <a:rPr lang="en-ZA" sz="2000" b="1" dirty="0">
                <a:solidFill>
                  <a:srgbClr val="00B050"/>
                </a:solidFill>
              </a:rPr>
              <a:t>(a) execution inefficiency</a:t>
            </a:r>
          </a:p>
          <a:p>
            <a:pPr lvl="1"/>
            <a:r>
              <a:rPr lang="en-ZA" sz="2000" b="1" dirty="0">
                <a:solidFill>
                  <a:srgbClr val="00B050"/>
                </a:solidFill>
              </a:rPr>
              <a:t>(b) excessive machine program size</a:t>
            </a:r>
          </a:p>
          <a:p>
            <a:pPr lvl="1"/>
            <a:r>
              <a:rPr lang="en-ZA" sz="2000" b="1" dirty="0">
                <a:solidFill>
                  <a:srgbClr val="00B050"/>
                </a:solidFill>
              </a:rPr>
              <a:t>(c) increased compiler complexity</a:t>
            </a:r>
          </a:p>
          <a:p>
            <a:r>
              <a:rPr lang="en-GB" sz="2000" dirty="0"/>
              <a:t>Because of these expected consequences, the conventional response of computer architects has been to add layers of complexity to newer architectures. </a:t>
            </a:r>
          </a:p>
          <a:p>
            <a:r>
              <a:rPr lang="en-GB" sz="2000" dirty="0"/>
              <a:t>These include increasing the number and complexity of instructions together with increasing the number of addressing modes. </a:t>
            </a:r>
          </a:p>
          <a:p>
            <a:pPr lvl="1"/>
            <a:r>
              <a:rPr lang="en-GB" sz="2000" b="1" dirty="0">
                <a:solidFill>
                  <a:srgbClr val="00B050"/>
                </a:solidFill>
              </a:rPr>
              <a:t>The architectures resulting from the adoption of this “add more complexity” are now known as Complex Instruction Set Computers (CISCs).</a:t>
            </a:r>
            <a:endParaRPr lang="en-ZA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56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510" y="96209"/>
            <a:ext cx="8911687" cy="676789"/>
          </a:xfrm>
        </p:spPr>
        <p:txBody>
          <a:bodyPr/>
          <a:lstStyle/>
          <a:p>
            <a:r>
              <a:rPr lang="en-GB"/>
              <a:t>10.6.2. The </a:t>
            </a:r>
            <a:r>
              <a:rPr lang="en-GB" dirty="0"/>
              <a:t>Alpha 21264 Pipeline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192" y="772998"/>
            <a:ext cx="10812544" cy="5486400"/>
          </a:xfrm>
        </p:spPr>
        <p:txBody>
          <a:bodyPr>
            <a:normAutofit/>
          </a:bodyPr>
          <a:lstStyle/>
          <a:p>
            <a:r>
              <a:rPr lang="en-GB" sz="2400" dirty="0"/>
              <a:t>The Alpha 21264 instruction pipeline is shown in Figure 10.9 below. </a:t>
            </a:r>
          </a:p>
          <a:p>
            <a:r>
              <a:rPr lang="en-GB" sz="2400" dirty="0"/>
              <a:t>It consists of SEVEN stages. </a:t>
            </a:r>
          </a:p>
          <a:p>
            <a:pPr lvl="1"/>
            <a:r>
              <a:rPr lang="en-GB" sz="2400" dirty="0"/>
              <a:t>These are: </a:t>
            </a:r>
          </a:p>
          <a:p>
            <a:pPr lvl="2"/>
            <a:r>
              <a:rPr lang="en-GB" sz="2400" dirty="0"/>
              <a:t>the Fetch, </a:t>
            </a:r>
          </a:p>
          <a:p>
            <a:pPr lvl="2"/>
            <a:r>
              <a:rPr lang="en-GB" sz="2400" dirty="0"/>
              <a:t>Slot Assignment, </a:t>
            </a:r>
          </a:p>
          <a:p>
            <a:pPr lvl="2"/>
            <a:r>
              <a:rPr lang="en-GB" sz="2400" dirty="0"/>
              <a:t>Rename, </a:t>
            </a:r>
          </a:p>
          <a:p>
            <a:pPr lvl="2"/>
            <a:r>
              <a:rPr lang="en-GB" sz="2400" dirty="0"/>
              <a:t>Issue, </a:t>
            </a:r>
          </a:p>
          <a:p>
            <a:pPr lvl="2"/>
            <a:r>
              <a:rPr lang="en-GB" sz="2400" dirty="0"/>
              <a:t>Register Read, </a:t>
            </a:r>
          </a:p>
          <a:p>
            <a:pPr lvl="2"/>
            <a:r>
              <a:rPr lang="en-GB" sz="2400" dirty="0"/>
              <a:t>Execute, and </a:t>
            </a:r>
          </a:p>
          <a:p>
            <a:pPr lvl="2"/>
            <a:r>
              <a:rPr lang="en-GB" sz="2400" dirty="0"/>
              <a:t>Memory stages. </a:t>
            </a:r>
          </a:p>
        </p:txBody>
      </p:sp>
    </p:spTree>
    <p:extLst>
      <p:ext uri="{BB962C8B-B14F-4D97-AF65-F5344CB8AC3E}">
        <p14:creationId xmlns:p14="http://schemas.microsoft.com/office/powerpoint/2010/main" val="1465320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471" y="624110"/>
            <a:ext cx="9440142" cy="1053861"/>
          </a:xfrm>
        </p:spPr>
        <p:txBody>
          <a:bodyPr/>
          <a:lstStyle/>
          <a:p>
            <a:r>
              <a:rPr lang="en-GB" dirty="0"/>
              <a:t>Figure 10.9 The 21264 instruction pipeline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471" y="2113614"/>
            <a:ext cx="8489017" cy="26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90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510" y="96209"/>
            <a:ext cx="8911687" cy="535387"/>
          </a:xfrm>
        </p:spPr>
        <p:txBody>
          <a:bodyPr>
            <a:normAutofit fontScale="90000"/>
          </a:bodyPr>
          <a:lstStyle/>
          <a:p>
            <a:r>
              <a:rPr lang="en-GB" dirty="0"/>
              <a:t>The Alpha 21264 Pipeline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008" y="772997"/>
            <a:ext cx="10595728" cy="5988793"/>
          </a:xfrm>
        </p:spPr>
        <p:txBody>
          <a:bodyPr>
            <a:normAutofit/>
          </a:bodyPr>
          <a:lstStyle/>
          <a:p>
            <a:r>
              <a:rPr lang="en-GB" dirty="0"/>
              <a:t>The fetch stage can fetch and execute up to four instructions per cycle. </a:t>
            </a:r>
          </a:p>
          <a:p>
            <a:r>
              <a:rPr lang="en-GB" dirty="0"/>
              <a:t>A block diagram of the fetch stage is shown in Figure 10.10.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stage uses a unique “block and set” prediction technique.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26BBE-1F82-4092-B7CF-D0DB2831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661" y="1673170"/>
            <a:ext cx="5273364" cy="28422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A2020E-CCB6-4BB8-81A9-2A50A46A158C}"/>
              </a:ext>
            </a:extLst>
          </p:cNvPr>
          <p:cNvSpPr/>
          <p:nvPr/>
        </p:nvSpPr>
        <p:spPr>
          <a:xfrm>
            <a:off x="4500733" y="4947474"/>
            <a:ext cx="407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Figure 10.10. The 21264 fetch stage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456117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510" y="96209"/>
            <a:ext cx="8911687" cy="535387"/>
          </a:xfrm>
        </p:spPr>
        <p:txBody>
          <a:bodyPr>
            <a:normAutofit fontScale="90000"/>
          </a:bodyPr>
          <a:lstStyle/>
          <a:p>
            <a:r>
              <a:rPr lang="en-GB" dirty="0"/>
              <a:t>The Alpha 21264 Pipeline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192" y="1036948"/>
            <a:ext cx="10671142" cy="5724842"/>
          </a:xfrm>
        </p:spPr>
        <p:txBody>
          <a:bodyPr>
            <a:normAutofit/>
          </a:bodyPr>
          <a:lstStyle/>
          <a:p>
            <a:pPr algn="just"/>
            <a:r>
              <a:rPr lang="en-GB" sz="2000" dirty="0"/>
              <a:t>According to this technique, both the locations of the next four instructions and the set (there are two sets) in which they are located, are predicted. </a:t>
            </a:r>
          </a:p>
          <a:p>
            <a:pPr algn="just"/>
            <a:r>
              <a:rPr lang="en-GB" sz="2000" dirty="0"/>
              <a:t>The “block and set” prediction technique combines the speed advantages of a direct-mapped cache with the lower miss ratio of a two-way set-associative cache.</a:t>
            </a:r>
          </a:p>
          <a:p>
            <a:pPr algn="just"/>
            <a:r>
              <a:rPr lang="en-GB" sz="2000" dirty="0"/>
              <a:t>This technique achieves more than an 85% hit ratio. </a:t>
            </a:r>
          </a:p>
          <a:p>
            <a:pPr algn="just"/>
            <a:r>
              <a:rPr lang="en-GB" sz="2000" dirty="0"/>
              <a:t>The misprediction penalty is a single cycle. </a:t>
            </a:r>
          </a:p>
          <a:p>
            <a:pPr algn="just"/>
            <a:r>
              <a:rPr lang="en-GB" sz="2000" dirty="0"/>
              <a:t>The 21264 uses speculative branch prediction. </a:t>
            </a:r>
          </a:p>
          <a:p>
            <a:pPr algn="just"/>
            <a:r>
              <a:rPr lang="en-GB" sz="2000" dirty="0"/>
              <a:t>Branch prediction in the 21264 is a two-level scheme. </a:t>
            </a:r>
          </a:p>
          <a:p>
            <a:pPr algn="just"/>
            <a:r>
              <a:rPr lang="en-GB" sz="2000" dirty="0"/>
              <a:t>It is based on the observation that branches exhibit both local and global correlation. </a:t>
            </a:r>
          </a:p>
          <a:p>
            <a:pPr algn="just"/>
            <a:r>
              <a:rPr lang="en-GB" sz="2000" dirty="0"/>
              <a:t>Local correlation makes use of the branch’s past behaviour. </a:t>
            </a:r>
          </a:p>
          <a:p>
            <a:pPr algn="just"/>
            <a:r>
              <a:rPr lang="en-GB" sz="2000" dirty="0"/>
              <a:t>Global correlation, on the other hand, makes use of the past behaviour of all previous branches.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080064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65892"/>
            <a:ext cx="8911687" cy="544814"/>
          </a:xfrm>
        </p:spPr>
        <p:txBody>
          <a:bodyPr>
            <a:normAutofit fontScale="90000"/>
          </a:bodyPr>
          <a:lstStyle/>
          <a:p>
            <a:r>
              <a:rPr lang="en-ZA" dirty="0"/>
              <a:t>SUN UltraSPARC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142" y="1036948"/>
            <a:ext cx="10539167" cy="566551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UltraSPARC® III is a high-performance superscalar RISC processor that implements the 64-bit SPARC® -V9 RISC architecture.</a:t>
            </a:r>
          </a:p>
          <a:p>
            <a:r>
              <a:rPr lang="en-GB" dirty="0"/>
              <a:t>There exist a number of implementations of the SPARC III processor. </a:t>
            </a:r>
          </a:p>
          <a:p>
            <a:r>
              <a:rPr lang="en-GB" dirty="0"/>
              <a:t>These include 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the UltraSPARC </a:t>
            </a:r>
            <a:r>
              <a:rPr lang="en-GB" b="1" dirty="0" err="1">
                <a:solidFill>
                  <a:srgbClr val="00B050"/>
                </a:solidFill>
              </a:rPr>
              <a:t>IIIi</a:t>
            </a:r>
            <a:r>
              <a:rPr lang="en-GB" b="1" dirty="0">
                <a:solidFill>
                  <a:srgbClr val="00B050"/>
                </a:solidFill>
              </a:rPr>
              <a:t> and 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the UltraSPARC III Cu.</a:t>
            </a:r>
          </a:p>
          <a:p>
            <a:r>
              <a:rPr lang="en-GB" dirty="0"/>
              <a:t>The UltraSPARC III is a third generation 64-bit </a:t>
            </a:r>
            <a:r>
              <a:rPr lang="en-GB" dirty="0" err="1"/>
              <a:t>SPARCw</a:t>
            </a:r>
            <a:r>
              <a:rPr lang="en-GB" dirty="0"/>
              <a:t> RISC microprocessor. </a:t>
            </a:r>
          </a:p>
          <a:p>
            <a:r>
              <a:rPr lang="en-GB" dirty="0"/>
              <a:t>It supports a 64-bit virtual address space and a 43-bit physical address space.</a:t>
            </a:r>
          </a:p>
          <a:p>
            <a:r>
              <a:rPr lang="en-GB" dirty="0"/>
              <a:t>The UltraSPARC III employs a multilevel cache architecture.</a:t>
            </a:r>
          </a:p>
          <a:p>
            <a:r>
              <a:rPr lang="en-GB" dirty="0"/>
              <a:t>The UltraSPARC </a:t>
            </a:r>
            <a:r>
              <a:rPr lang="en-GB" dirty="0" err="1"/>
              <a:t>IIIi</a:t>
            </a:r>
            <a:r>
              <a:rPr lang="en-GB" dirty="0"/>
              <a:t> supports a 1 MB four-way set-associative, unified instruction/data on chip L2 cache. </a:t>
            </a:r>
          </a:p>
          <a:p>
            <a:r>
              <a:rPr lang="en-GB" dirty="0"/>
              <a:t>A cache block size of 64 bytes is used in the UltraSPARC </a:t>
            </a:r>
            <a:r>
              <a:rPr lang="en-GB" dirty="0" err="1"/>
              <a:t>IIIi</a:t>
            </a:r>
            <a:r>
              <a:rPr lang="en-GB" dirty="0"/>
              <a:t>. </a:t>
            </a:r>
          </a:p>
          <a:p>
            <a:r>
              <a:rPr lang="en-GB" dirty="0"/>
              <a:t>While the UltraSPARC III Cu architecture supports a 1, 4, or 8 MB two-way set-associative, unified instruction/data external cache. </a:t>
            </a:r>
          </a:p>
          <a:p>
            <a:r>
              <a:rPr lang="en-GB" dirty="0"/>
              <a:t>Cache block size in the UltraSPARC III Cu varies between 64 bytes (for the 1 MB cache) to 512 bytes (for the 8 MB cache), see Figure 10.13.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7080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Figure 10.13 UltraSPARC III memory hierarchy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72" y="2020824"/>
            <a:ext cx="6592823" cy="3611880"/>
          </a:xfrm>
        </p:spPr>
      </p:pic>
    </p:spTree>
    <p:extLst>
      <p:ext uri="{BB962C8B-B14F-4D97-AF65-F5344CB8AC3E}">
        <p14:creationId xmlns:p14="http://schemas.microsoft.com/office/powerpoint/2010/main" val="1818044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289" y="811458"/>
            <a:ext cx="10501459" cy="5872146"/>
          </a:xfrm>
        </p:spPr>
        <p:txBody>
          <a:bodyPr>
            <a:normAutofit/>
          </a:bodyPr>
          <a:lstStyle/>
          <a:p>
            <a:r>
              <a:rPr lang="en-GB" dirty="0"/>
              <a:t>The UltraSPARC III uses two instruction TLBs that can be accessed in parallel and three data TLBs that can be accessed in parallel. </a:t>
            </a:r>
          </a:p>
          <a:p>
            <a:r>
              <a:rPr lang="en-GB" dirty="0"/>
              <a:t>The two instruction TLBs are organised in a 16-entry fully associative manner to hold entries for 8 KB, 64 KB, 512 KB, and 4 MB page sizes. </a:t>
            </a:r>
          </a:p>
          <a:p>
            <a:r>
              <a:rPr lang="en-GB" dirty="0"/>
              <a:t>A 128-entry two-way set-associative TLB is used exclusively for 8 KB page sizes. </a:t>
            </a:r>
          </a:p>
          <a:p>
            <a:r>
              <a:rPr lang="en-GB" dirty="0"/>
              <a:t>The three data TLBs are organised in a 16-entry associative manner for 8 KB, 64 KB, 512 KB, and 4 MB page sizes and two 512-entry two-way set-associative TLBs that can be programmed to hold any one page size at a given time. </a:t>
            </a:r>
          </a:p>
          <a:p>
            <a:r>
              <a:rPr lang="en-GB" dirty="0"/>
              <a:t>The Ultra SPARC III uses a write-allocate, write- back cache write policy. The Ultra SPARC III pipeline has been covered in Chapter 9 (pages 203 –207). </a:t>
            </a:r>
          </a:p>
          <a:p>
            <a:r>
              <a:rPr lang="en-GB" dirty="0"/>
              <a:t>On a final note, it should be mentioned that the Ultra SPARC III has been designed to support a one-to-four way multiprocessing. </a:t>
            </a:r>
          </a:p>
          <a:p>
            <a:r>
              <a:rPr lang="en-GB" dirty="0"/>
              <a:t>For this purpose, it uses the </a:t>
            </a:r>
            <a:r>
              <a:rPr lang="en-GB" dirty="0" err="1"/>
              <a:t>JBus</a:t>
            </a:r>
            <a:r>
              <a:rPr lang="en-GB" dirty="0"/>
              <a:t>, which supports a small-scale multiprocessor system. </a:t>
            </a:r>
          </a:p>
          <a:p>
            <a:r>
              <a:rPr lang="en-GB" dirty="0"/>
              <a:t>The </a:t>
            </a:r>
            <a:r>
              <a:rPr lang="en-GB" dirty="0" err="1"/>
              <a:t>JBus</a:t>
            </a:r>
            <a:r>
              <a:rPr lang="en-GB" dirty="0"/>
              <a:t> is capable of delivering the high bandwidth needed for networking and embedded systems applications. </a:t>
            </a:r>
          </a:p>
          <a:p>
            <a:r>
              <a:rPr lang="en-GB" dirty="0"/>
              <a:t>Through the </a:t>
            </a:r>
            <a:r>
              <a:rPr lang="en-GB" dirty="0" err="1"/>
              <a:t>JBus</a:t>
            </a:r>
            <a:r>
              <a:rPr lang="en-GB" dirty="0"/>
              <a:t>, processors can attach to a coherent shared bus with no needed glue logic, see Figure 10.14.</a:t>
            </a:r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6BE7B0-C465-4AA3-A9F2-B0C461AEA080}"/>
              </a:ext>
            </a:extLst>
          </p:cNvPr>
          <p:cNvSpPr txBox="1">
            <a:spLocks/>
          </p:cNvSpPr>
          <p:nvPr/>
        </p:nvSpPr>
        <p:spPr>
          <a:xfrm>
            <a:off x="2592925" y="72027"/>
            <a:ext cx="8911687" cy="8747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dirty="0"/>
              <a:t>…SUN UltraSPARC III</a:t>
            </a:r>
          </a:p>
        </p:txBody>
      </p:sp>
    </p:spTree>
    <p:extLst>
      <p:ext uri="{BB962C8B-B14F-4D97-AF65-F5344CB8AC3E}">
        <p14:creationId xmlns:p14="http://schemas.microsoft.com/office/powerpoint/2010/main" val="2629392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96" y="291348"/>
            <a:ext cx="10061504" cy="1751444"/>
          </a:xfrm>
        </p:spPr>
        <p:txBody>
          <a:bodyPr>
            <a:normAutofit/>
          </a:bodyPr>
          <a:lstStyle/>
          <a:p>
            <a:r>
              <a:rPr lang="en-ZA" dirty="0"/>
              <a:t>Figure 10.14 A four-way Ultra SPARC III multiprocessor configuration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68" y="2633472"/>
            <a:ext cx="6428231" cy="233172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D0D30A-16A5-4D13-874B-68B894CAAAD6}"/>
              </a:ext>
            </a:extLst>
          </p:cNvPr>
          <p:cNvSpPr/>
          <p:nvPr/>
        </p:nvSpPr>
        <p:spPr>
          <a:xfrm>
            <a:off x="3746589" y="5321598"/>
            <a:ext cx="589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Figure 10.14. </a:t>
            </a:r>
            <a:r>
              <a:rPr lang="en-ZA" b="1" dirty="0"/>
              <a:t>four-way UltraSPARC III multiprocessor 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761344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EBF6-8CB3-4364-8DF6-835903A2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215" y="1587502"/>
            <a:ext cx="6571060" cy="678621"/>
          </a:xfrm>
        </p:spPr>
        <p:txBody>
          <a:bodyPr/>
          <a:lstStyle/>
          <a:p>
            <a:pPr algn="ctr"/>
            <a:r>
              <a:rPr lang="en-GB" sz="3300" b="1" dirty="0"/>
              <a:t>Thank You</a:t>
            </a:r>
            <a:endParaRPr lang="en-ZA" sz="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C587-1CD1-426F-B170-BC4B1761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Questions?...</a:t>
            </a:r>
          </a:p>
        </p:txBody>
      </p:sp>
    </p:spTree>
    <p:extLst>
      <p:ext uri="{BB962C8B-B14F-4D97-AF65-F5344CB8AC3E}">
        <p14:creationId xmlns:p14="http://schemas.microsoft.com/office/powerpoint/2010/main" val="53363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…RISC/CISC Evolution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227" y="1608471"/>
            <a:ext cx="9992411" cy="4625419"/>
          </a:xfrm>
        </p:spPr>
        <p:txBody>
          <a:bodyPr>
            <a:normAutofit/>
          </a:bodyPr>
          <a:lstStyle/>
          <a:p>
            <a:r>
              <a:rPr lang="en-GB" sz="2000" dirty="0"/>
              <a:t>However, it soon became apparent that a complex instruction set has a number of disadvantages. </a:t>
            </a:r>
          </a:p>
          <a:p>
            <a:r>
              <a:rPr lang="en-GB" sz="2000" dirty="0"/>
              <a:t>These include: </a:t>
            </a:r>
          </a:p>
          <a:p>
            <a:pPr lvl="1"/>
            <a:r>
              <a:rPr lang="en-GB" sz="2000" b="1" dirty="0">
                <a:solidFill>
                  <a:srgbClr val="00B050"/>
                </a:solidFill>
              </a:rPr>
              <a:t>a complex instruction decoding scheme; </a:t>
            </a:r>
          </a:p>
          <a:p>
            <a:pPr lvl="1"/>
            <a:r>
              <a:rPr lang="en-GB" sz="2000" b="1" dirty="0">
                <a:solidFill>
                  <a:srgbClr val="00B050"/>
                </a:solidFill>
              </a:rPr>
              <a:t>an increased size of the control unit; and </a:t>
            </a:r>
          </a:p>
          <a:p>
            <a:pPr lvl="1"/>
            <a:r>
              <a:rPr lang="en-GB" sz="2000" b="1" dirty="0">
                <a:solidFill>
                  <a:srgbClr val="00B050"/>
                </a:solidFill>
              </a:rPr>
              <a:t>increased logic delays. </a:t>
            </a:r>
          </a:p>
          <a:p>
            <a:r>
              <a:rPr lang="en-GB" sz="2000" dirty="0"/>
              <a:t>These drawbacks prompted a team of computer architects to adopt the principle of “less is actually more.” A number of studies were then conducted to investigate the impact of complexity on performance. </a:t>
            </a:r>
          </a:p>
          <a:p>
            <a:r>
              <a:rPr lang="en-GB" sz="2000" dirty="0"/>
              <a:t>These are discussed below: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55935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RISCs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971" y="1687398"/>
            <a:ext cx="10133815" cy="4223824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A computer with the minimum number of instructions has the disadvantage that a large number of instructions will have to be executed in realizing even a simple function.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This will result in a speed disadvantage. On the other hand, a computer with an inflated number of instructions has the disadvantage of complex decoding and hence a speed disadvantage.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It is then natural to believe that a computer with a carefully selected reduced set of instructions should strike a balance between the above two design alternatives. </a:t>
            </a:r>
            <a:endParaRPr lang="en-Z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5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…RISCs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363" y="1564849"/>
            <a:ext cx="10708849" cy="4798244"/>
          </a:xfrm>
        </p:spPr>
        <p:txBody>
          <a:bodyPr>
            <a:normAutofit/>
          </a:bodyPr>
          <a:lstStyle/>
          <a:p>
            <a:r>
              <a:rPr lang="en-ZA" sz="2000" dirty="0"/>
              <a:t>To archive a carefully reduced instruction set, we look at:</a:t>
            </a:r>
          </a:p>
          <a:p>
            <a:pPr lvl="1"/>
            <a:r>
              <a:rPr lang="en-GB" sz="1800" dirty="0">
                <a:solidFill>
                  <a:srgbClr val="0070C0"/>
                </a:solidFill>
              </a:rPr>
              <a:t>(a) operations that are most frequently performed during execution of typical (benchmark) programs</a:t>
            </a:r>
          </a:p>
          <a:p>
            <a:pPr lvl="1"/>
            <a:r>
              <a:rPr lang="en-GB" sz="1800" dirty="0">
                <a:solidFill>
                  <a:srgbClr val="0070C0"/>
                </a:solidFill>
              </a:rPr>
              <a:t>(b) operations that are most time consuming</a:t>
            </a:r>
          </a:p>
          <a:p>
            <a:pPr lvl="1"/>
            <a:r>
              <a:rPr lang="en-GB" sz="1800" dirty="0">
                <a:solidFill>
                  <a:srgbClr val="0070C0"/>
                </a:solidFill>
              </a:rPr>
              <a:t>(c) the type of operands that are most frequently used</a:t>
            </a:r>
            <a:endParaRPr lang="en-ZA" sz="1800" dirty="0">
              <a:solidFill>
                <a:srgbClr val="0070C0"/>
              </a:solidFill>
            </a:endParaRPr>
          </a:p>
          <a:p>
            <a:r>
              <a:rPr lang="en-GB" sz="2000" dirty="0"/>
              <a:t>A careful look at the estimated percentage of operations performed reveals that… </a:t>
            </a:r>
          </a:p>
          <a:p>
            <a:pPr lvl="1"/>
            <a:r>
              <a:rPr lang="en-GB" sz="1800" dirty="0"/>
              <a:t>assignment statements; </a:t>
            </a:r>
          </a:p>
          <a:p>
            <a:pPr lvl="1"/>
            <a:r>
              <a:rPr lang="en-GB" sz="1800" dirty="0"/>
              <a:t>conditional branches; and </a:t>
            </a:r>
          </a:p>
          <a:p>
            <a:pPr lvl="1"/>
            <a:r>
              <a:rPr lang="en-GB" sz="1800" dirty="0"/>
              <a:t>procedure calls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constitute about 90% of the total operations performed, while other operations, however complex they may be, make up the remaining 10% </a:t>
            </a:r>
          </a:p>
        </p:txBody>
      </p:sp>
    </p:spTree>
    <p:extLst>
      <p:ext uri="{BB962C8B-B14F-4D97-AF65-F5344CB8AC3E}">
        <p14:creationId xmlns:p14="http://schemas.microsoft.com/office/powerpoint/2010/main" val="206971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Estimated Distribution of Operations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1792224"/>
            <a:ext cx="8357616" cy="4379976"/>
          </a:xfrm>
        </p:spPr>
      </p:pic>
    </p:spTree>
    <p:extLst>
      <p:ext uri="{BB962C8B-B14F-4D97-AF65-F5344CB8AC3E}">
        <p14:creationId xmlns:p14="http://schemas.microsoft.com/office/powerpoint/2010/main" val="194968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30" y="96209"/>
            <a:ext cx="10891870" cy="1280890"/>
          </a:xfrm>
        </p:spPr>
        <p:txBody>
          <a:bodyPr>
            <a:normAutofit fontScale="90000"/>
          </a:bodyPr>
          <a:lstStyle/>
          <a:p>
            <a:r>
              <a:rPr lang="en-GB" dirty="0"/>
              <a:t>The above observations about typical program behaviour have led to the following conclusions: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130" y="1377098"/>
            <a:ext cx="10615349" cy="5117969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rgbClr val="0070C0"/>
                </a:solidFill>
              </a:rPr>
              <a:t>1. Simple movement of data (represented by assignment statements), 			rather than complex operations, are substantial and should be 				optimised.</a:t>
            </a:r>
          </a:p>
          <a:p>
            <a:pPr algn="just"/>
            <a:r>
              <a:rPr lang="en-GB" sz="2200" dirty="0">
                <a:solidFill>
                  <a:srgbClr val="0070C0"/>
                </a:solidFill>
              </a:rPr>
              <a:t> 2. Conditional branches are predominant and therefore careful attention 		should be paid to the sequencing of instructions. This is particularly 			true when it is known that pipelining (</a:t>
            </a:r>
            <a:r>
              <a:rPr lang="en-GB" dirty="0">
                <a:solidFill>
                  <a:srgbClr val="C00000"/>
                </a:solidFill>
              </a:rPr>
              <a:t>the process of storing and prioritising 			computer instructions that the processor executes</a:t>
            </a:r>
            <a:r>
              <a:rPr lang="en-GB" dirty="0"/>
              <a:t>)</a:t>
            </a:r>
            <a:r>
              <a:rPr lang="en-GB" sz="2200" dirty="0">
                <a:solidFill>
                  <a:srgbClr val="0070C0"/>
                </a:solidFill>
              </a:rPr>
              <a:t> is indispensable to use. </a:t>
            </a:r>
          </a:p>
          <a:p>
            <a:pPr algn="just"/>
            <a:r>
              <a:rPr lang="en-GB" sz="2200" dirty="0">
                <a:solidFill>
                  <a:srgbClr val="0070C0"/>
                </a:solidFill>
              </a:rPr>
              <a:t>3. Procedure calls/return are the most time-consuming operations and 			therefore a mechanism should be devised to make the 						communication of parameters among the calling and the called 			procedures cause the least number of instructions to execute. </a:t>
            </a:r>
          </a:p>
          <a:p>
            <a:pPr marL="0" indent="0" algn="just">
              <a:buNone/>
            </a:pPr>
            <a:r>
              <a:rPr lang="en-GB" sz="2200" dirty="0">
                <a:solidFill>
                  <a:schemeClr val="tx1"/>
                </a:solidFill>
              </a:rPr>
              <a:t>A prime candidate for optimisation is the mechanism for storing and 			accessing local scalar variables.</a:t>
            </a:r>
            <a:endParaRPr lang="en-Z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547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8542</TotalTime>
  <Words>3637</Words>
  <Application>Microsoft Office PowerPoint</Application>
  <PresentationFormat>Widescreen</PresentationFormat>
  <Paragraphs>300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Gothic</vt:lpstr>
      <vt:lpstr>Verdana</vt:lpstr>
      <vt:lpstr>Wingdings 3</vt:lpstr>
      <vt:lpstr>Wisp</vt:lpstr>
      <vt:lpstr>Computer System Architecture and Organisation (CSC 310)</vt:lpstr>
      <vt:lpstr>Intro.</vt:lpstr>
      <vt:lpstr>RISC/CISC Evolution Cycle</vt:lpstr>
      <vt:lpstr>…RISC/CISC Evolution Cycle</vt:lpstr>
      <vt:lpstr>…RISC/CISC Evolution Cycle</vt:lpstr>
      <vt:lpstr>RISCs Design Principles</vt:lpstr>
      <vt:lpstr>…RISCs Design Principles</vt:lpstr>
      <vt:lpstr>Estimated Distribution of Operations </vt:lpstr>
      <vt:lpstr>The above observations about typical program behaviour have led to the following conclusions:</vt:lpstr>
      <vt:lpstr>Other observations:</vt:lpstr>
      <vt:lpstr>The above two principles can be achieved using the following mechanisms:</vt:lpstr>
      <vt:lpstr>The following two approaches were identified to implement the above three mechanisms.</vt:lpstr>
      <vt:lpstr>OVERLAPPED REGISTER WINDOWS</vt:lpstr>
      <vt:lpstr>…OVERLAPPED REGISTER WINDOWS stopped on 09-05-2023</vt:lpstr>
      <vt:lpstr>Registers windows</vt:lpstr>
      <vt:lpstr>Different Register Windows Characteristics</vt:lpstr>
      <vt:lpstr>…Register Windows Characteristics</vt:lpstr>
      <vt:lpstr>RISCs VERSUS CISCs</vt:lpstr>
      <vt:lpstr>RISC</vt:lpstr>
      <vt:lpstr>CISC</vt:lpstr>
      <vt:lpstr>RISC vs CISC Performance</vt:lpstr>
      <vt:lpstr>… RISC vs CISC Performance</vt:lpstr>
      <vt:lpstr>… RISC vs CISC Performance</vt:lpstr>
      <vt:lpstr>TABLE 10.4 RISC Versus CISC Characteristics</vt:lpstr>
      <vt:lpstr>Summary of Features of a Number of RISC and a CISC</vt:lpstr>
      <vt:lpstr>PIONEER (UNIVERSITY) RISC MACHINES</vt:lpstr>
      <vt:lpstr>The Berkeley RISC</vt:lpstr>
      <vt:lpstr>…The Berkeley RISC</vt:lpstr>
      <vt:lpstr>Some examples of the RISC instructions are:</vt:lpstr>
      <vt:lpstr>Three operand instructions formats used in RISC _stopped on 16-05-2023 _Beginning of Lecture 8… 23-05-2023!!!</vt:lpstr>
      <vt:lpstr>Three operand instructions formats used in RISC</vt:lpstr>
      <vt:lpstr>Stanford MIPS (Microprocessor Without Interlock Pipe Stages)</vt:lpstr>
      <vt:lpstr>… Stanford MIPS (Microprocessor Without Interlock Pipe Stages)</vt:lpstr>
      <vt:lpstr>… Stanford MIPS (Microprocessor Without Interlock Pipe Stages)</vt:lpstr>
      <vt:lpstr>… Stanford MIPS (Microprocessor Without Interlock Pipe Stages)</vt:lpstr>
      <vt:lpstr>The MIPS organisation is shown in Figure 10.7</vt:lpstr>
      <vt:lpstr>EXAMPLE OF ADVANCED RISC MACHINES</vt:lpstr>
      <vt:lpstr>Compaq (Formerly DEC) Alpha 21264</vt:lpstr>
      <vt:lpstr>Compaq (Formerly DEC) Alpha 21264</vt:lpstr>
      <vt:lpstr>10.6.2. The Alpha 21264 Pipeline</vt:lpstr>
      <vt:lpstr>Figure 10.9 The 21264 instruction pipeline</vt:lpstr>
      <vt:lpstr>The Alpha 21264 Pipeline</vt:lpstr>
      <vt:lpstr>The Alpha 21264 Pipeline</vt:lpstr>
      <vt:lpstr>SUN UltraSPARC III</vt:lpstr>
      <vt:lpstr>Figure 10.13 UltraSPARC III memory hierarchy</vt:lpstr>
      <vt:lpstr>PowerPoint Presentation</vt:lpstr>
      <vt:lpstr>Figure 10.14 A four-way Ultra SPARC III multiprocessor configuration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Microsoft account</dc:creator>
  <cp:lastModifiedBy>Daniel Okojie</cp:lastModifiedBy>
  <cp:revision>80</cp:revision>
  <dcterms:created xsi:type="dcterms:W3CDTF">2021-07-16T17:29:32Z</dcterms:created>
  <dcterms:modified xsi:type="dcterms:W3CDTF">2023-05-23T07:55:14Z</dcterms:modified>
</cp:coreProperties>
</file>