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Roboto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RobotoMedium-bold.fntdata"/><Relationship Id="rId21" Type="http://schemas.openxmlformats.org/officeDocument/2006/relationships/slide" Target="slides/slide16.xml"/><Relationship Id="rId43" Type="http://schemas.openxmlformats.org/officeDocument/2006/relationships/font" Target="fonts/RobotoMedium-regular.fntdata"/><Relationship Id="rId24" Type="http://schemas.openxmlformats.org/officeDocument/2006/relationships/slide" Target="slides/slide19.xml"/><Relationship Id="rId46" Type="http://schemas.openxmlformats.org/officeDocument/2006/relationships/font" Target="fonts/RobotoMedium-boldItalic.fntdata"/><Relationship Id="rId23" Type="http://schemas.openxmlformats.org/officeDocument/2006/relationships/slide" Target="slides/slide18.xml"/><Relationship Id="rId45"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We’re going to present what we’ve done so far and our plans for future progress.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06a737d0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06a737d0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also able to see some weird cycles like this.</a:t>
            </a:r>
            <a:endParaRPr/>
          </a:p>
          <a:p>
            <a:pPr indent="0" lvl="0" marL="0" rtl="0" algn="l">
              <a:spcBef>
                <a:spcPts val="0"/>
              </a:spcBef>
              <a:spcAft>
                <a:spcPts val="0"/>
              </a:spcAft>
              <a:buNone/>
            </a:pPr>
            <a:r>
              <a:rPr lang="en-GB"/>
              <a:t>These are the cycles where EIS has been started (right) at 33 and 66% discharge.</a:t>
            </a:r>
            <a:endParaRPr/>
          </a:p>
          <a:p>
            <a:pPr indent="0" lvl="0" marL="0" rtl="0" algn="l">
              <a:spcBef>
                <a:spcPts val="0"/>
              </a:spcBef>
              <a:spcAft>
                <a:spcPts val="0"/>
              </a:spcAft>
              <a:buNone/>
            </a:pPr>
            <a:r>
              <a:rPr lang="en-GB"/>
              <a:t>But what about this? (Left) Asked Lifetime on Friday, the cycle before an EIS cycle is a slow cycle. This gives a different capacity reading.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06a737d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06a737d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then results in a messy capacity plot which needs some tinkering, I need to filter out the EIS cycles. By plotting multiple.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06a737d0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06a737d0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the degradation of this cell. Also worth noting how much longer the August tests are (4x)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06a737d0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06a737d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the degradation of this cell - what happened between August and January?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06a737c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06a737c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Move from what I’m used to to what Amy proposed.</a:t>
            </a:r>
            <a:endParaRPr/>
          </a:p>
          <a:p>
            <a:pPr indent="0" lvl="0" marL="0" rtl="0" algn="l">
              <a:spcBef>
                <a:spcPts val="0"/>
              </a:spcBef>
              <a:spcAft>
                <a:spcPts val="0"/>
              </a:spcAft>
              <a:buNone/>
            </a:pPr>
            <a:r>
              <a:rPr lang="en-GB"/>
              <a:t>I still hate implicit languages, but getting far more experience with it.</a:t>
            </a:r>
            <a:endParaRPr/>
          </a:p>
          <a:p>
            <a:pPr indent="0" lvl="0" marL="0" rtl="0" algn="l">
              <a:spcBef>
                <a:spcPts val="0"/>
              </a:spcBef>
              <a:spcAft>
                <a:spcPts val="0"/>
              </a:spcAft>
              <a:buNone/>
            </a:pPr>
            <a:r>
              <a:rPr lang="en-GB"/>
              <a:t>Much better workflow, can’t recommend plotly enough, but pandas i’m not quite sold on.</a:t>
            </a:r>
            <a:endParaRPr/>
          </a:p>
          <a:p>
            <a:pPr indent="0" lvl="0" marL="0" rtl="0" algn="l">
              <a:spcBef>
                <a:spcPts val="0"/>
              </a:spcBef>
              <a:spcAft>
                <a:spcPts val="0"/>
              </a:spcAft>
              <a:buNone/>
            </a:pPr>
            <a:r>
              <a:rPr lang="en-GB"/>
              <a:t>Git wiki to make our notes and I’ve learned a lot in terms of creative effective notes for sharing knowledge and taking notes during meetings with LiFETIME.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06a737d0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06a737d0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handling large amounts of research and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06a737c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06a737c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06a737cd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06a737cd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06a737cd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06a737cd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06a737cd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06a737cd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ca49f0c3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ca49f0c3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06a737cd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06a737cd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6a737c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06a737c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6a737c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6a737c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06a737cd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06a737cd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06a737cd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06a737cd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06a737c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06a737c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06a737d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06a737d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(Joe)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with any project involving more than one person, our primary issue has been communication of relevant information.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tackle this problem we now keep this log with what’s been said email chains since that information tends to get lost and meetings 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Examples include:</a:t>
            </a:r>
            <a:br>
              <a:rPr lang="en-GB">
                <a:solidFill>
                  <a:schemeClr val="dk1"/>
                </a:solidFill>
              </a:rPr>
            </a:br>
            <a:r>
              <a:rPr lang="en-GB">
                <a:solidFill>
                  <a:schemeClr val="dk1"/>
                </a:solidFill>
              </a:rPr>
              <a:t>- We were supplied with the data, but it had no explanatory notes kept with it.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We didn’t know what cells were tested. -&gt; Relevant to know what ECM model to build, whether your capacity analysis is correct.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How they were tested. -&gt; ECM analysis that was done affects capacity calculations, the test procedure was changed during the course of tests (Temperature control). Additionally, unknown what state of charge the cells were at when ECM was conducted.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no git access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different team members did different things, and lack awareness or expertise with regards to what others did.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There’s no certainty due to a lack of documentation only “I think I remember it being this”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lesson here is obvious. If your work is going to be seen by anyone but you, document it! at minimum include a readme in the folder.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Another issue is that we still don’t have access to their git. That’s influenced our direction (ECM EIS vs ICA), since there’s no point in creating code that calculates the ICA curve when they’ve already done that. We also can’t build on their 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06a737d0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06a737d0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(Joe)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with any project involving more than one person, our primary issue has been communication of relevant information.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tackle this problem we now keep this log with what’s been said email chains since that information tends to get lost and meetings 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Examples include:</a:t>
            </a:r>
            <a:br>
              <a:rPr lang="en-GB">
                <a:solidFill>
                  <a:schemeClr val="dk1"/>
                </a:solidFill>
              </a:rPr>
            </a:br>
            <a:r>
              <a:rPr lang="en-GB">
                <a:solidFill>
                  <a:schemeClr val="dk1"/>
                </a:solidFill>
              </a:rPr>
              <a:t>- We were supplied with the data, but it had no explanatory notes kept with it.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We didn’t know what cells were tested. -&gt; Relevant to know what ECM model to build, whether your capacity analysis is correct.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How they were tested. -&gt; ECM analysis that was done affects capacity calculations, the test procedure was changed during the course of tests (Temperature control). Additionally, unknown what state of charge the cells were at when ECM was conducted.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no git access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-&gt; different team members did different things, and lack awareness or expertise with regards to what others did.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There’s no certainty due to a lack of documentation only “I think I remember it being this”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lesson here is obvious. If your work is going to be seen by anyone but you, document it! at minimum include a readme in the folder.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Another issue is that we still don’t have access to their git. That’s influenced our direction (ECM EIS vs ICA), since there’s no point in creating code that calculates the ICA curve when they’ve already done that. We also can’t build on their 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06a737d0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06a737d0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(Joe)</a:t>
            </a:r>
            <a:endParaRPr/>
          </a:p>
          <a:p>
            <a:pPr indent="0" lvl="0" marL="0" rtl="0" algn="l">
              <a:spcBef>
                <a:spcPts val="0"/>
              </a:spcBef>
              <a:spcAft>
                <a:spcPts val="0"/>
              </a:spcAft>
              <a:buNone/>
            </a:pPr>
            <a:r>
              <a:rPr lang="en-GB"/>
              <a:t>As with any project involving more than one person, our primary issue has been communication of relevant information.</a:t>
            </a:r>
            <a:endParaRPr/>
          </a:p>
          <a:p>
            <a:pPr indent="0" lvl="0" marL="0" rtl="0" algn="l">
              <a:spcBef>
                <a:spcPts val="0"/>
              </a:spcBef>
              <a:spcAft>
                <a:spcPts val="0"/>
              </a:spcAft>
              <a:buNone/>
            </a:pPr>
            <a:r>
              <a:rPr lang="en-GB">
                <a:solidFill>
                  <a:schemeClr val="dk1"/>
                </a:solidFill>
              </a:rPr>
              <a:t>To tackle this problem we now keep this log with what’s been said email chains since that information tends to get lost and meetings s</a:t>
            </a:r>
            <a:endParaRPr/>
          </a:p>
          <a:p>
            <a:pPr indent="0" lvl="0" marL="0" rtl="0" algn="l">
              <a:spcBef>
                <a:spcPts val="0"/>
              </a:spcBef>
              <a:spcAft>
                <a:spcPts val="0"/>
              </a:spcAft>
              <a:buNone/>
            </a:pPr>
            <a:r>
              <a:rPr lang="en-GB"/>
              <a:t>Examples include:</a:t>
            </a:r>
            <a:br>
              <a:rPr lang="en-GB"/>
            </a:br>
            <a:r>
              <a:rPr lang="en-GB"/>
              <a:t>- We were supplied with the data, but it had no explanatory notes kept with it.</a:t>
            </a:r>
            <a:endParaRPr/>
          </a:p>
          <a:p>
            <a:pPr indent="0" lvl="0" marL="0" rtl="0" algn="l">
              <a:spcBef>
                <a:spcPts val="0"/>
              </a:spcBef>
              <a:spcAft>
                <a:spcPts val="0"/>
              </a:spcAft>
              <a:buNone/>
            </a:pPr>
            <a:r>
              <a:rPr lang="en-GB"/>
              <a:t>	-&gt; We didn’t know what cells were tested. -&gt; Relevant to know what ECM model to build, whether your capacity analysis is correct.</a:t>
            </a:r>
            <a:endParaRPr/>
          </a:p>
          <a:p>
            <a:pPr indent="0" lvl="0" marL="0" rtl="0" algn="l">
              <a:spcBef>
                <a:spcPts val="0"/>
              </a:spcBef>
              <a:spcAft>
                <a:spcPts val="0"/>
              </a:spcAft>
              <a:buNone/>
            </a:pPr>
            <a:r>
              <a:rPr lang="en-GB"/>
              <a:t>	-&gt; How they were tested. -&gt; ECM analysis that was done affects capacity calculations, the test procedure was changed during the course of tests (Temperature control). Additionally, unknown what state of charge the cells were at when ECM was conducted.</a:t>
            </a:r>
            <a:endParaRPr/>
          </a:p>
          <a:p>
            <a:pPr indent="0" lvl="0" marL="0" rtl="0" algn="l">
              <a:spcBef>
                <a:spcPts val="0"/>
              </a:spcBef>
              <a:spcAft>
                <a:spcPts val="0"/>
              </a:spcAft>
              <a:buNone/>
            </a:pPr>
            <a:r>
              <a:rPr lang="en-GB"/>
              <a:t>	-&gt; How the data was labelled -&gt; the data had to be plotted to determine at what point the “cycle number” was incremented. On Friday we realised that this was labelled incorrectly. The date codes weren’t sufficient, as we only realised that the January tests were after the July tests after calculating cell degradation.</a:t>
            </a:r>
            <a:endParaRPr/>
          </a:p>
          <a:p>
            <a:pPr indent="0" lvl="0" marL="0" rtl="0" algn="l">
              <a:spcBef>
                <a:spcPts val="0"/>
              </a:spcBef>
              <a:spcAft>
                <a:spcPts val="0"/>
              </a:spcAft>
              <a:buNone/>
            </a:pPr>
            <a:r>
              <a:rPr lang="en-GB"/>
              <a:t>	-&gt; no git access</a:t>
            </a:r>
            <a:endParaRPr/>
          </a:p>
          <a:p>
            <a:pPr indent="0" lvl="0" marL="0" rtl="0" algn="l">
              <a:spcBef>
                <a:spcPts val="0"/>
              </a:spcBef>
              <a:spcAft>
                <a:spcPts val="0"/>
              </a:spcAft>
              <a:buNone/>
            </a:pPr>
            <a:r>
              <a:rPr lang="en-GB"/>
              <a:t>	-&gt; different team members did different things, and lack awareness or expertise with regards to what others did.</a:t>
            </a:r>
            <a:endParaRPr/>
          </a:p>
          <a:p>
            <a:pPr indent="0" lvl="0" marL="0" rtl="0" algn="l">
              <a:spcBef>
                <a:spcPts val="0"/>
              </a:spcBef>
              <a:spcAft>
                <a:spcPts val="0"/>
              </a:spcAft>
              <a:buNone/>
            </a:pPr>
            <a:r>
              <a:rPr lang="en-GB"/>
              <a:t>There’s no certainty due to a lack of documentation only “I think I remember it being this”</a:t>
            </a:r>
            <a:endParaRPr/>
          </a:p>
          <a:p>
            <a:pPr indent="0" lvl="0" marL="0" rtl="0" algn="l">
              <a:spcBef>
                <a:spcPts val="0"/>
              </a:spcBef>
              <a:spcAft>
                <a:spcPts val="0"/>
              </a:spcAft>
              <a:buNone/>
            </a:pPr>
            <a:r>
              <a:rPr lang="en-GB"/>
              <a:t>The lesson here is obvious. If your work is going to be seen by anyone but you, document it! at minimum include a readme in the folder.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Another issue is that we still don’t have access to their git. That’s influenced our direction (ECM EIS vs ICA), since there’s no point in creating code that calculates the ICA curve when they’ve already done that. We also can’t build on their work.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06a737d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06a737d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ADADAD"/>
              </a:buClr>
              <a:buSzPts val="1300"/>
              <a:buChar char="-"/>
            </a:pPr>
            <a:r>
              <a:rPr b="1" lang="en-GB" sz="1300">
                <a:solidFill>
                  <a:srgbClr val="ADADAD"/>
                </a:solidFill>
              </a:rPr>
              <a:t>We still don’t have access to LiFETIME’s GitHub until last Friday despite our pestering, which was a shame but it hasn’t stopped us making progress in other areas</a:t>
            </a:r>
            <a:endParaRPr b="1" sz="1300">
              <a:solidFill>
                <a:srgbClr val="ADADAD"/>
              </a:solidFill>
            </a:endParaRPr>
          </a:p>
          <a:p>
            <a:pPr indent="-311150" lvl="0" marL="457200" rtl="0" algn="l">
              <a:lnSpc>
                <a:spcPct val="115000"/>
              </a:lnSpc>
              <a:spcBef>
                <a:spcPts val="0"/>
              </a:spcBef>
              <a:spcAft>
                <a:spcPts val="0"/>
              </a:spcAft>
              <a:buClr>
                <a:srgbClr val="ADADAD"/>
              </a:buClr>
              <a:buSzPts val="1300"/>
              <a:buChar char="-"/>
            </a:pPr>
            <a:r>
              <a:rPr b="1" lang="en-GB" sz="1300">
                <a:solidFill>
                  <a:srgbClr val="ADADAD"/>
                </a:solidFill>
              </a:rPr>
              <a:t>Difficulty with data, unclear labelling and naming conventions and general lack of documentation of the data slowed us down. It’s not entirely cleared up yet, we still are waiting for some clarification as Nicolas is checking details for us.</a:t>
            </a:r>
            <a:endParaRPr b="1" sz="1300">
              <a:solidFill>
                <a:srgbClr val="ADADAD"/>
              </a:solidFill>
            </a:endParaRPr>
          </a:p>
          <a:p>
            <a:pPr indent="-311150" lvl="0" marL="457200" rtl="0" algn="l">
              <a:lnSpc>
                <a:spcPct val="115000"/>
              </a:lnSpc>
              <a:spcBef>
                <a:spcPts val="0"/>
              </a:spcBef>
              <a:spcAft>
                <a:spcPts val="0"/>
              </a:spcAft>
              <a:buClr>
                <a:srgbClr val="ADADAD"/>
              </a:buClr>
              <a:buSzPts val="1300"/>
              <a:buChar char="-"/>
            </a:pPr>
            <a:r>
              <a:rPr b="1" lang="en-GB" sz="1300">
                <a:solidFill>
                  <a:srgbClr val="ADADAD"/>
                </a:solidFill>
              </a:rPr>
              <a:t>The LiFETIME team are pretty busy, and they all have different areas of expertise so when we’ve met with one or two members they weren’t always able to answer every question we had</a:t>
            </a:r>
            <a:endParaRPr b="1" sz="1300">
              <a:solidFill>
                <a:srgbClr val="ADADAD"/>
              </a:solidFill>
            </a:endParaRPr>
          </a:p>
          <a:p>
            <a:pPr indent="0" lvl="0" marL="0" rtl="0" algn="l">
              <a:spcBef>
                <a:spcPts val="1200"/>
              </a:spcBef>
              <a:spcAft>
                <a:spcPts val="0"/>
              </a:spcAft>
              <a:buNone/>
            </a:pPr>
            <a:r>
              <a:t/>
            </a:r>
            <a:endParaRPr b="1"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06a737c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06a737c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06a737cd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06a737cd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06a737c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06a737c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Clean, process and visualise the EIS data.</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Document the data to a high level, so that anyone looking to use the data in the future doesn’t have to figure it all out like we did.</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Choose an ECM, using literature and our EIS data. We can just replicate an ECM from literature, or create a unique one to match our EIS data.</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Get a good picture of how each ECM component links to a physical aspect of the cell through literature review, and document this.</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Fit the parameters of the ECM for a single SOC, cycle number and battery type</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Investigate whether the ECM is valid for the other battery types, find the error quantitively </a:t>
            </a:r>
            <a:endParaRPr sz="1300">
              <a:solidFill>
                <a:schemeClr val="dk1"/>
              </a:solidFill>
              <a:latin typeface="Roboto Medium"/>
              <a:ea typeface="Roboto Medium"/>
              <a:cs typeface="Roboto Medium"/>
              <a:sym typeface="Roboto Medium"/>
            </a:endParaRPr>
          </a:p>
          <a:p>
            <a:pPr indent="-311150" lvl="0" marL="457200" rtl="0" algn="l">
              <a:lnSpc>
                <a:spcPct val="115000"/>
              </a:lnSpc>
              <a:spcBef>
                <a:spcPts val="0"/>
              </a:spcBef>
              <a:spcAft>
                <a:spcPts val="0"/>
              </a:spcAft>
              <a:buClr>
                <a:schemeClr val="dk1"/>
              </a:buClr>
              <a:buSzPts val="1300"/>
              <a:buFont typeface="Roboto Medium"/>
              <a:buAutoNum type="arabicPeriod"/>
            </a:pPr>
            <a:r>
              <a:rPr lang="en-GB" sz="1300">
                <a:solidFill>
                  <a:schemeClr val="dk1"/>
                </a:solidFill>
                <a:latin typeface="Roboto Medium"/>
                <a:ea typeface="Roboto Medium"/>
                <a:cs typeface="Roboto Medium"/>
                <a:sym typeface="Roboto Medium"/>
              </a:rPr>
              <a:t>Investigate how the parameters change with SOC and cycle number</a:t>
            </a:r>
            <a:endParaRPr sz="9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d730f2b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d730f2b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d730f2bd5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d730f2bd5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d730f2bd5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d730f2bd5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d730f2b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d730f2b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we needed to understand the data we were given.</a:t>
            </a:r>
            <a:endParaRPr/>
          </a:p>
          <a:p>
            <a:pPr indent="0" lvl="0" marL="0" rtl="0" algn="l">
              <a:spcBef>
                <a:spcPts val="0"/>
              </a:spcBef>
              <a:spcAft>
                <a:spcPts val="0"/>
              </a:spcAft>
              <a:buNone/>
            </a:pPr>
            <a:r>
              <a:rPr lang="en-GB"/>
              <a:t>This is an example timeline plot of one of cell tests.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06a737d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06a737d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plot is interactive, so we can zoom in on individual cycles.</a:t>
            </a:r>
            <a:endParaRPr/>
          </a:p>
          <a:p>
            <a:pPr indent="0" lvl="0" marL="0" rtl="0" algn="l">
              <a:spcBef>
                <a:spcPts val="0"/>
              </a:spcBef>
              <a:spcAft>
                <a:spcPts val="0"/>
              </a:spcAft>
              <a:buNone/>
            </a:pPr>
            <a:r>
              <a:rPr lang="en-GB"/>
              <a:t>Current is hidden here, so you can’t see that there’s a </a:t>
            </a:r>
            <a:r>
              <a:rPr lang="en-GB"/>
              <a:t>sudden voltage change when the cell changes between charging and discharging.</a:t>
            </a:r>
            <a:endParaRPr/>
          </a:p>
          <a:p>
            <a:pPr indent="0" lvl="0" marL="0" rtl="0" algn="l">
              <a:spcBef>
                <a:spcPts val="0"/>
              </a:spcBef>
              <a:spcAft>
                <a:spcPts val="0"/>
              </a:spcAft>
              <a:buNone/>
            </a:pPr>
            <a:r>
              <a:rPr lang="en-GB"/>
              <a:t>You can see the cycle number changes when the discharge begins, but this leaves an anomaly here on the 1st cycle.</a:t>
            </a:r>
            <a:endParaRPr/>
          </a:p>
          <a:p>
            <a:pPr indent="0" lvl="0" marL="0" rtl="0" algn="l">
              <a:spcBef>
                <a:spcPts val="0"/>
              </a:spcBef>
              <a:spcAft>
                <a:spcPts val="0"/>
              </a:spcAft>
              <a:buNone/>
            </a:pPr>
            <a:r>
              <a:rPr lang="en-GB"/>
              <a:t>We need the capacity to relate to the ECM.</a:t>
            </a:r>
            <a:endParaRPr/>
          </a:p>
          <a:p>
            <a:pPr indent="0" lvl="0" marL="0" rtl="0" algn="l">
              <a:spcBef>
                <a:spcPts val="0"/>
              </a:spcBef>
              <a:spcAft>
                <a:spcPts val="0"/>
              </a:spcAft>
              <a:buNone/>
            </a:pPr>
            <a:r>
              <a:rPr lang="en-GB"/>
              <a:t>To calculate the capacity, and thus plot the cell degradation, you’d think it would be as simple as coding a numerical integrator.</a:t>
            </a:r>
            <a:endParaRPr/>
          </a:p>
          <a:p>
            <a:pPr indent="0" lvl="0" marL="0" rtl="0" algn="l">
              <a:spcBef>
                <a:spcPts val="0"/>
              </a:spcBef>
              <a:spcAft>
                <a:spcPts val="0"/>
              </a:spcAft>
              <a:buNone/>
            </a:pPr>
            <a:r>
              <a:rPr lang="en-GB"/>
              <a:t>Nope, because the data is wrong. These cycles are labelled incorrectly, so I’ve had to go through and scan all the data to correct this.</a:t>
            </a:r>
            <a:endParaRPr/>
          </a:p>
          <a:p>
            <a:pPr indent="0" lvl="0" marL="0" rtl="0" algn="l">
              <a:spcBef>
                <a:spcPts val="0"/>
              </a:spcBef>
              <a:spcAft>
                <a:spcPts val="0"/>
              </a:spcAft>
              <a:buNone/>
            </a:pPr>
            <a:r>
              <a:rPr lang="en-GB"/>
              <a:t>There’s no point training a model on incorrectly labelled data.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06a737d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06a737d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plot is interactive, so we can zoom in on individual cycles.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Current is hidden here, so you can’t see that there’s a sudden voltage change when the cell changes between charging and discharging.</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can see the cycle number changes when the discharge begins, but this leaves an anomaly here on the 1st cycle.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need the capacity to relate to the ECM.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calculate the capacity, and thus plot the cell degradation, you’d think it would be as simple as coding a numerical integrator.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Nope, because the data is wrong. These cycles are labelled incorrectly, so I’ve had to go through and scan all the data to correct this.</a:t>
            </a:r>
            <a:endParaRPr>
              <a:solidFill>
                <a:schemeClr val="dk1"/>
              </a:solidFill>
            </a:endParaRPr>
          </a:p>
          <a:p>
            <a:pPr indent="0" lvl="0" marL="0" rtl="0" algn="l">
              <a:spcBef>
                <a:spcPts val="0"/>
              </a:spcBef>
              <a:spcAft>
                <a:spcPts val="0"/>
              </a:spcAft>
              <a:buNone/>
            </a:pPr>
            <a:r>
              <a:rPr lang="en-GB">
                <a:solidFill>
                  <a:schemeClr val="dk1"/>
                </a:solidFill>
              </a:rPr>
              <a:t>There’s no point training a model on incorrectly labelled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06a737d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06a737d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plot is interactive, so we can zoom in on individual cycles.</a:t>
            </a:r>
            <a:endParaRPr/>
          </a:p>
          <a:p>
            <a:pPr indent="0" lvl="0" marL="0" rtl="0" algn="l">
              <a:spcBef>
                <a:spcPts val="0"/>
              </a:spcBef>
              <a:spcAft>
                <a:spcPts val="0"/>
              </a:spcAft>
              <a:buNone/>
            </a:pPr>
            <a:r>
              <a:rPr lang="en-GB"/>
              <a:t>Current is hidden here, so you can’t see that there’s a sudden voltage change when the cell changes between charging and discharging.</a:t>
            </a:r>
            <a:endParaRPr/>
          </a:p>
          <a:p>
            <a:pPr indent="0" lvl="0" marL="0" rtl="0" algn="l">
              <a:spcBef>
                <a:spcPts val="0"/>
              </a:spcBef>
              <a:spcAft>
                <a:spcPts val="0"/>
              </a:spcAft>
              <a:buNone/>
            </a:pPr>
            <a:r>
              <a:rPr lang="en-GB"/>
              <a:t>You can see the cycle number changes when the discharge begins, but this leaves an anomaly here on the 1st cycle.</a:t>
            </a:r>
            <a:endParaRPr/>
          </a:p>
          <a:p>
            <a:pPr indent="0" lvl="0" marL="0" rtl="0" algn="l">
              <a:spcBef>
                <a:spcPts val="0"/>
              </a:spcBef>
              <a:spcAft>
                <a:spcPts val="0"/>
              </a:spcAft>
              <a:buNone/>
            </a:pPr>
            <a:r>
              <a:rPr lang="en-GB"/>
              <a:t>To calculate the capacity, and thus plot the cell degradation, you’d think it would be as simple as coding a numerical integrator.</a:t>
            </a:r>
            <a:endParaRPr/>
          </a:p>
          <a:p>
            <a:pPr indent="0" lvl="0" marL="0" rtl="0" algn="l">
              <a:spcBef>
                <a:spcPts val="0"/>
              </a:spcBef>
              <a:spcAft>
                <a:spcPts val="0"/>
              </a:spcAft>
              <a:buNone/>
            </a:pPr>
            <a:r>
              <a:rPr lang="en-GB"/>
              <a:t>Nope, because the data is wrong. These cycles are labelled incorrectly, so I’ve had to go through and scan all the data to correct this.</a:t>
            </a:r>
            <a:endParaRPr/>
          </a:p>
          <a:p>
            <a:pPr indent="0" lvl="0" marL="0" rtl="0" algn="l">
              <a:spcBef>
                <a:spcPts val="0"/>
              </a:spcBef>
              <a:spcAft>
                <a:spcPts val="0"/>
              </a:spcAft>
              <a:buNone/>
            </a:pPr>
            <a:r>
              <a:rPr lang="en-GB"/>
              <a:t>There’s no point training a model on incorrectly labelled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06a737d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06a737d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also able to see some weird cycles like this.</a:t>
            </a:r>
            <a:endParaRPr/>
          </a:p>
          <a:p>
            <a:pPr indent="0" lvl="0" marL="0" rtl="0" algn="l">
              <a:spcBef>
                <a:spcPts val="0"/>
              </a:spcBef>
              <a:spcAft>
                <a:spcPts val="0"/>
              </a:spcAft>
              <a:buNone/>
            </a:pPr>
            <a:r>
              <a:rPr lang="en-GB"/>
              <a:t>These are the cycles where EIS has been started (right) at 33 and 66% discharge.</a:t>
            </a:r>
            <a:endParaRPr/>
          </a:p>
          <a:p>
            <a:pPr indent="0" lvl="0" marL="0" rtl="0" algn="l">
              <a:spcBef>
                <a:spcPts val="0"/>
              </a:spcBef>
              <a:spcAft>
                <a:spcPts val="0"/>
              </a:spcAft>
              <a:buNone/>
            </a:pPr>
            <a:r>
              <a:rPr lang="en-GB"/>
              <a:t>But what about this? (Left) Asked Lifetime on Friday, the </a:t>
            </a:r>
            <a:r>
              <a:rPr lang="en-GB"/>
              <a:t>cycle</a:t>
            </a:r>
            <a:r>
              <a:rPr lang="en-GB"/>
              <a:t> before an EIS cycle is a slow cycle. This gives a different capacity reading.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300" y="3449100"/>
            <a:ext cx="9179700" cy="1694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2003401" y="744575"/>
            <a:ext cx="69882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3700"/>
          </a:p>
          <a:p>
            <a:pPr indent="0" lvl="0" marL="0" rtl="0" algn="l">
              <a:spcBef>
                <a:spcPts val="0"/>
              </a:spcBef>
              <a:spcAft>
                <a:spcPts val="0"/>
              </a:spcAft>
              <a:buNone/>
            </a:pPr>
            <a:r>
              <a:rPr lang="en-GB" sz="3700"/>
              <a:t>Interim Presentation</a:t>
            </a:r>
            <a:endParaRPr sz="3700">
              <a:latin typeface="Roboto"/>
              <a:ea typeface="Roboto"/>
              <a:cs typeface="Roboto"/>
              <a:sym typeface="Roboto"/>
            </a:endParaRPr>
          </a:p>
        </p:txBody>
      </p:sp>
      <p:sp>
        <p:nvSpPr>
          <p:cNvPr id="56" name="Google Shape;56;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accent1"/>
                </a:solidFill>
                <a:latin typeface="Roboto"/>
                <a:ea typeface="Roboto"/>
                <a:cs typeface="Roboto"/>
                <a:sym typeface="Roboto"/>
              </a:rPr>
              <a:t>Enabling second-life battery production.</a:t>
            </a:r>
            <a:endParaRPr sz="2100">
              <a:solidFill>
                <a:schemeClr val="accent1"/>
              </a:solidFill>
              <a:latin typeface="Roboto"/>
              <a:ea typeface="Roboto"/>
              <a:cs typeface="Roboto"/>
              <a:sym typeface="Roboto"/>
            </a:endParaRPr>
          </a:p>
        </p:txBody>
      </p:sp>
      <p:pic>
        <p:nvPicPr>
          <p:cNvPr id="57" name="Google Shape;57;p13"/>
          <p:cNvPicPr preferRelativeResize="0"/>
          <p:nvPr/>
        </p:nvPicPr>
        <p:blipFill>
          <a:blip r:embed="rId3">
            <a:alphaModFix/>
          </a:blip>
          <a:stretch>
            <a:fillRect/>
          </a:stretch>
        </p:blipFill>
        <p:spPr>
          <a:xfrm>
            <a:off x="152400" y="3779125"/>
            <a:ext cx="8839204" cy="984052"/>
          </a:xfrm>
          <a:prstGeom prst="rect">
            <a:avLst/>
          </a:prstGeom>
          <a:noFill/>
          <a:ln cap="flat" cmpd="sng" w="9525">
            <a:solidFill>
              <a:schemeClr val="dk1"/>
            </a:solidFill>
            <a:prstDash val="solid"/>
            <a:round/>
            <a:headEnd len="sm" w="sm" type="none"/>
            <a:tailEnd len="sm" w="sm" type="none"/>
          </a:ln>
        </p:spPr>
      </p:pic>
      <p:pic>
        <p:nvPicPr>
          <p:cNvPr id="58" name="Google Shape;58;p13"/>
          <p:cNvPicPr preferRelativeResize="0"/>
          <p:nvPr/>
        </p:nvPicPr>
        <p:blipFill>
          <a:blip r:embed="rId4">
            <a:alphaModFix/>
          </a:blip>
          <a:stretch>
            <a:fillRect/>
          </a:stretch>
        </p:blipFill>
        <p:spPr>
          <a:xfrm>
            <a:off x="311700" y="2144600"/>
            <a:ext cx="1723450" cy="54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115" name="Google Shape;115;p22"/>
          <p:cNvPicPr preferRelativeResize="0"/>
          <p:nvPr/>
        </p:nvPicPr>
        <p:blipFill>
          <a:blip r:embed="rId3">
            <a:alphaModFix/>
          </a:blip>
          <a:stretch>
            <a:fillRect/>
          </a:stretch>
        </p:blipFill>
        <p:spPr>
          <a:xfrm>
            <a:off x="500063" y="1119188"/>
            <a:ext cx="8143875"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121" name="Google Shape;121;p23"/>
          <p:cNvPicPr preferRelativeResize="0"/>
          <p:nvPr/>
        </p:nvPicPr>
        <p:blipFill>
          <a:blip r:embed="rId3">
            <a:alphaModFix/>
          </a:blip>
          <a:stretch>
            <a:fillRect/>
          </a:stretch>
        </p:blipFill>
        <p:spPr>
          <a:xfrm>
            <a:off x="341488" y="1409697"/>
            <a:ext cx="8461027" cy="2324100"/>
          </a:xfrm>
          <a:prstGeom prst="rect">
            <a:avLst/>
          </a:prstGeom>
          <a:noFill/>
          <a:ln>
            <a:noFill/>
          </a:ln>
        </p:spPr>
      </p:pic>
      <p:sp>
        <p:nvSpPr>
          <p:cNvPr id="122" name="Google Shape;122;p23"/>
          <p:cNvSpPr txBox="1"/>
          <p:nvPr>
            <p:ph type="title"/>
          </p:nvPr>
        </p:nvSpPr>
        <p:spPr>
          <a:xfrm>
            <a:off x="4102963" y="3936925"/>
            <a:ext cx="9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July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sp>
        <p:nvSpPr>
          <p:cNvPr id="128" name="Google Shape;128;p24"/>
          <p:cNvSpPr txBox="1"/>
          <p:nvPr>
            <p:ph type="title"/>
          </p:nvPr>
        </p:nvSpPr>
        <p:spPr>
          <a:xfrm>
            <a:off x="4102984" y="3936925"/>
            <a:ext cx="157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August</a:t>
            </a:r>
            <a:endParaRPr/>
          </a:p>
        </p:txBody>
      </p:sp>
      <p:pic>
        <p:nvPicPr>
          <p:cNvPr id="129" name="Google Shape;129;p24"/>
          <p:cNvPicPr preferRelativeResize="0"/>
          <p:nvPr/>
        </p:nvPicPr>
        <p:blipFill>
          <a:blip r:embed="rId3">
            <a:alphaModFix/>
          </a:blip>
          <a:stretch>
            <a:fillRect/>
          </a:stretch>
        </p:blipFill>
        <p:spPr>
          <a:xfrm>
            <a:off x="152400" y="1170125"/>
            <a:ext cx="8839199" cy="2426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sp>
        <p:nvSpPr>
          <p:cNvPr id="135" name="Google Shape;135;p25"/>
          <p:cNvSpPr txBox="1"/>
          <p:nvPr>
            <p:ph type="title"/>
          </p:nvPr>
        </p:nvSpPr>
        <p:spPr>
          <a:xfrm>
            <a:off x="4102984" y="3936925"/>
            <a:ext cx="157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January</a:t>
            </a:r>
            <a:endParaRPr/>
          </a:p>
        </p:txBody>
      </p:sp>
      <p:pic>
        <p:nvPicPr>
          <p:cNvPr id="136" name="Google Shape;136;p25"/>
          <p:cNvPicPr preferRelativeResize="0"/>
          <p:nvPr/>
        </p:nvPicPr>
        <p:blipFill>
          <a:blip r:embed="rId3">
            <a:alphaModFix/>
          </a:blip>
          <a:stretch>
            <a:fillRect/>
          </a:stretch>
        </p:blipFill>
        <p:spPr>
          <a:xfrm>
            <a:off x="152400" y="1170125"/>
            <a:ext cx="8839199" cy="2342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rPr>
              <a:t>Personal and Technical Development - Joe</a:t>
            </a:r>
            <a:endParaRPr>
              <a:solidFill>
                <a:schemeClr val="dk2"/>
              </a:solidFill>
            </a:endParaRPr>
          </a:p>
        </p:txBody>
      </p:sp>
      <p:pic>
        <p:nvPicPr>
          <p:cNvPr id="142" name="Google Shape;142;p26"/>
          <p:cNvPicPr preferRelativeResize="0"/>
          <p:nvPr/>
        </p:nvPicPr>
        <p:blipFill>
          <a:blip r:embed="rId3">
            <a:alphaModFix/>
          </a:blip>
          <a:stretch>
            <a:fillRect/>
          </a:stretch>
        </p:blipFill>
        <p:spPr>
          <a:xfrm>
            <a:off x="4572000" y="1349525"/>
            <a:ext cx="2510032" cy="1016800"/>
          </a:xfrm>
          <a:prstGeom prst="rect">
            <a:avLst/>
          </a:prstGeom>
          <a:noFill/>
          <a:ln>
            <a:noFill/>
          </a:ln>
        </p:spPr>
      </p:pic>
      <p:pic>
        <p:nvPicPr>
          <p:cNvPr id="143" name="Google Shape;143;p26"/>
          <p:cNvPicPr preferRelativeResize="0"/>
          <p:nvPr/>
        </p:nvPicPr>
        <p:blipFill>
          <a:blip r:embed="rId4">
            <a:alphaModFix/>
          </a:blip>
          <a:stretch>
            <a:fillRect/>
          </a:stretch>
        </p:blipFill>
        <p:spPr>
          <a:xfrm>
            <a:off x="598825" y="3285975"/>
            <a:ext cx="2467550" cy="1151525"/>
          </a:xfrm>
          <a:prstGeom prst="rect">
            <a:avLst/>
          </a:prstGeom>
          <a:noFill/>
          <a:ln>
            <a:noFill/>
          </a:ln>
        </p:spPr>
      </p:pic>
      <p:pic>
        <p:nvPicPr>
          <p:cNvPr id="144" name="Google Shape;144;p26"/>
          <p:cNvPicPr preferRelativeResize="0"/>
          <p:nvPr/>
        </p:nvPicPr>
        <p:blipFill>
          <a:blip r:embed="rId5">
            <a:alphaModFix/>
          </a:blip>
          <a:stretch>
            <a:fillRect/>
          </a:stretch>
        </p:blipFill>
        <p:spPr>
          <a:xfrm>
            <a:off x="311700" y="1070713"/>
            <a:ext cx="1365726" cy="1365726"/>
          </a:xfrm>
          <a:prstGeom prst="rect">
            <a:avLst/>
          </a:prstGeom>
          <a:noFill/>
          <a:ln>
            <a:noFill/>
          </a:ln>
        </p:spPr>
      </p:pic>
      <p:pic>
        <p:nvPicPr>
          <p:cNvPr id="145" name="Google Shape;145;p26"/>
          <p:cNvPicPr preferRelativeResize="0"/>
          <p:nvPr/>
        </p:nvPicPr>
        <p:blipFill>
          <a:blip r:embed="rId6">
            <a:alphaModFix/>
          </a:blip>
          <a:stretch>
            <a:fillRect/>
          </a:stretch>
        </p:blipFill>
        <p:spPr>
          <a:xfrm>
            <a:off x="7129525" y="1963524"/>
            <a:ext cx="1854901" cy="2031700"/>
          </a:xfrm>
          <a:prstGeom prst="rect">
            <a:avLst/>
          </a:prstGeom>
          <a:noFill/>
          <a:ln>
            <a:noFill/>
          </a:ln>
        </p:spPr>
      </p:pic>
      <p:pic>
        <p:nvPicPr>
          <p:cNvPr id="146" name="Google Shape;146;p26"/>
          <p:cNvPicPr preferRelativeResize="0"/>
          <p:nvPr/>
        </p:nvPicPr>
        <p:blipFill>
          <a:blip r:embed="rId7">
            <a:alphaModFix/>
          </a:blip>
          <a:stretch>
            <a:fillRect/>
          </a:stretch>
        </p:blipFill>
        <p:spPr>
          <a:xfrm>
            <a:off x="4295200" y="2571749"/>
            <a:ext cx="2834325" cy="945525"/>
          </a:xfrm>
          <a:prstGeom prst="rect">
            <a:avLst/>
          </a:prstGeom>
          <a:noFill/>
          <a:ln>
            <a:noFill/>
          </a:ln>
        </p:spPr>
      </p:pic>
      <p:pic>
        <p:nvPicPr>
          <p:cNvPr id="147" name="Google Shape;147;p26"/>
          <p:cNvPicPr preferRelativeResize="0"/>
          <p:nvPr/>
        </p:nvPicPr>
        <p:blipFill>
          <a:blip r:embed="rId8">
            <a:alphaModFix/>
          </a:blip>
          <a:stretch>
            <a:fillRect/>
          </a:stretch>
        </p:blipFill>
        <p:spPr>
          <a:xfrm>
            <a:off x="1677425" y="1888888"/>
            <a:ext cx="1365726" cy="1365726"/>
          </a:xfrm>
          <a:prstGeom prst="rect">
            <a:avLst/>
          </a:prstGeom>
          <a:noFill/>
          <a:ln>
            <a:noFill/>
          </a:ln>
        </p:spPr>
      </p:pic>
      <p:cxnSp>
        <p:nvCxnSpPr>
          <p:cNvPr id="148" name="Google Shape;148;p26"/>
          <p:cNvCxnSpPr/>
          <p:nvPr/>
        </p:nvCxnSpPr>
        <p:spPr>
          <a:xfrm flipH="1" rot="10800000">
            <a:off x="3341775" y="2641900"/>
            <a:ext cx="1251000" cy="22800"/>
          </a:xfrm>
          <a:prstGeom prst="straightConnector1">
            <a:avLst/>
          </a:prstGeom>
          <a:noFill/>
          <a:ln cap="flat" cmpd="sng" w="76200">
            <a:solidFill>
              <a:schemeClr val="dk2"/>
            </a:solidFill>
            <a:prstDash val="solid"/>
            <a:round/>
            <a:headEnd len="med" w="med" type="none"/>
            <a:tailEnd len="med" w="med" type="triangle"/>
          </a:ln>
        </p:spPr>
      </p:cxnSp>
      <p:pic>
        <p:nvPicPr>
          <p:cNvPr id="149" name="Google Shape;149;p26"/>
          <p:cNvPicPr preferRelativeResize="0"/>
          <p:nvPr/>
        </p:nvPicPr>
        <p:blipFill>
          <a:blip r:embed="rId9">
            <a:alphaModFix/>
          </a:blip>
          <a:stretch>
            <a:fillRect/>
          </a:stretch>
        </p:blipFill>
        <p:spPr>
          <a:xfrm>
            <a:off x="5926750" y="3547800"/>
            <a:ext cx="1365726" cy="1365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3">
            <a:alphaModFix/>
          </a:blip>
          <a:srcRect b="6689" l="3212" r="11112" t="2541"/>
          <a:stretch/>
        </p:blipFill>
        <p:spPr>
          <a:xfrm>
            <a:off x="1447800" y="0"/>
            <a:ext cx="647364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oboto"/>
                <a:ea typeface="Roboto"/>
                <a:cs typeface="Roboto"/>
                <a:sym typeface="Roboto"/>
              </a:rPr>
              <a:t>ECM and EIS</a:t>
            </a:r>
            <a:endParaRPr>
              <a:latin typeface="Roboto"/>
              <a:ea typeface="Roboto"/>
              <a:cs typeface="Roboto"/>
              <a:sym typeface="Roboto"/>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3477823" y="332550"/>
            <a:ext cx="5354476" cy="423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1683125" y="335012"/>
            <a:ext cx="5682975" cy="4473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Synthetic data</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rotWithShape="1">
          <a:blip r:embed="rId3">
            <a:alphaModFix/>
          </a:blip>
          <a:srcRect b="4412" l="0" r="0" t="1911"/>
          <a:stretch/>
        </p:blipFill>
        <p:spPr>
          <a:xfrm>
            <a:off x="3491187" y="445025"/>
            <a:ext cx="5401962" cy="431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Batteries degrade, even when not used…</a:t>
            </a:r>
            <a:endParaRPr/>
          </a:p>
        </p:txBody>
      </p:sp>
      <p:sp>
        <p:nvSpPr>
          <p:cNvPr id="179" name="Google Shape;179;p3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Two tests, done in August 2023 and January 2024</a:t>
            </a:r>
            <a:endParaRPr/>
          </a:p>
          <a:p>
            <a:pPr indent="0" lvl="0" marL="0" rtl="0" algn="l">
              <a:spcBef>
                <a:spcPts val="1200"/>
              </a:spcBef>
              <a:spcAft>
                <a:spcPts val="1200"/>
              </a:spcAft>
              <a:buNone/>
            </a:pPr>
            <a:r>
              <a:t/>
            </a:r>
            <a:endParaRPr/>
          </a:p>
        </p:txBody>
      </p:sp>
      <p:pic>
        <p:nvPicPr>
          <p:cNvPr id="180" name="Google Shape;180;p31"/>
          <p:cNvPicPr preferRelativeResize="0"/>
          <p:nvPr/>
        </p:nvPicPr>
        <p:blipFill rotWithShape="1">
          <a:blip r:embed="rId3">
            <a:alphaModFix/>
          </a:blip>
          <a:srcRect b="0" l="0" r="0" t="3006"/>
          <a:stretch/>
        </p:blipFill>
        <p:spPr>
          <a:xfrm>
            <a:off x="926225" y="1566700"/>
            <a:ext cx="7508327" cy="32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047650" y="2285400"/>
            <a:ext cx="504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Our objectives have changed</a:t>
            </a:r>
            <a:r>
              <a:rPr lang="en-GB"/>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Fitting an ECM</a:t>
            </a:r>
            <a:endParaRPr/>
          </a:p>
        </p:txBody>
      </p:sp>
      <p:sp>
        <p:nvSpPr>
          <p:cNvPr id="186" name="Google Shape;186;p32"/>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184600" y="1990425"/>
            <a:ext cx="2323425" cy="656625"/>
          </a:xfrm>
          <a:prstGeom prst="rect">
            <a:avLst/>
          </a:prstGeom>
          <a:noFill/>
          <a:ln>
            <a:noFill/>
          </a:ln>
        </p:spPr>
      </p:pic>
      <p:pic>
        <p:nvPicPr>
          <p:cNvPr id="188" name="Google Shape;188;p32"/>
          <p:cNvPicPr preferRelativeResize="0"/>
          <p:nvPr/>
        </p:nvPicPr>
        <p:blipFill>
          <a:blip r:embed="rId4">
            <a:alphaModFix/>
          </a:blip>
          <a:stretch>
            <a:fillRect/>
          </a:stretch>
        </p:blipFill>
        <p:spPr>
          <a:xfrm>
            <a:off x="184600" y="2779350"/>
            <a:ext cx="2323424" cy="661826"/>
          </a:xfrm>
          <a:prstGeom prst="rect">
            <a:avLst/>
          </a:prstGeom>
          <a:noFill/>
          <a:ln>
            <a:noFill/>
          </a:ln>
        </p:spPr>
      </p:pic>
      <p:pic>
        <p:nvPicPr>
          <p:cNvPr id="189" name="Google Shape;189;p32"/>
          <p:cNvPicPr preferRelativeResize="0"/>
          <p:nvPr/>
        </p:nvPicPr>
        <p:blipFill>
          <a:blip r:embed="rId5">
            <a:alphaModFix/>
          </a:blip>
          <a:stretch>
            <a:fillRect/>
          </a:stretch>
        </p:blipFill>
        <p:spPr>
          <a:xfrm>
            <a:off x="184600" y="3573475"/>
            <a:ext cx="2323425" cy="752132"/>
          </a:xfrm>
          <a:prstGeom prst="rect">
            <a:avLst/>
          </a:prstGeom>
          <a:noFill/>
          <a:ln>
            <a:noFill/>
          </a:ln>
        </p:spPr>
      </p:pic>
      <p:pic>
        <p:nvPicPr>
          <p:cNvPr id="190" name="Google Shape;190;p32"/>
          <p:cNvPicPr preferRelativeResize="0"/>
          <p:nvPr/>
        </p:nvPicPr>
        <p:blipFill>
          <a:blip r:embed="rId6">
            <a:alphaModFix/>
          </a:blip>
          <a:stretch>
            <a:fillRect/>
          </a:stretch>
        </p:blipFill>
        <p:spPr>
          <a:xfrm>
            <a:off x="2688375" y="395950"/>
            <a:ext cx="6270075" cy="41729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25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with mean square error (MSE) weighting</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3"/>
          <p:cNvPicPr preferRelativeResize="0"/>
          <p:nvPr/>
        </p:nvPicPr>
        <p:blipFill>
          <a:blip r:embed="rId3">
            <a:alphaModFix/>
          </a:blip>
          <a:stretch>
            <a:fillRect/>
          </a:stretch>
        </p:blipFill>
        <p:spPr>
          <a:xfrm>
            <a:off x="1684925" y="904550"/>
            <a:ext cx="6050028" cy="3810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466650" y="2285400"/>
            <a:ext cx="221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 it feasible?</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5"/>
          <p:cNvPicPr preferRelativeResize="0"/>
          <p:nvPr/>
        </p:nvPicPr>
        <p:blipFill>
          <a:blip r:embed="rId3">
            <a:alphaModFix/>
          </a:blip>
          <a:stretch>
            <a:fillRect/>
          </a:stretch>
        </p:blipFill>
        <p:spPr>
          <a:xfrm>
            <a:off x="1436962" y="395950"/>
            <a:ext cx="6270075" cy="41729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oboto"/>
                <a:ea typeface="Roboto"/>
                <a:cs typeface="Roboto"/>
                <a:sym typeface="Roboto"/>
              </a:rPr>
              <a:t>Spectra</a:t>
            </a:r>
            <a:r>
              <a:rPr lang="en-GB">
                <a:latin typeface="Roboto"/>
                <a:ea typeface="Roboto"/>
                <a:cs typeface="Roboto"/>
                <a:sym typeface="Roboto"/>
              </a:rPr>
              <a:t> differ for different battery types</a:t>
            </a:r>
            <a:endParaRPr>
              <a:latin typeface="Roboto"/>
              <a:ea typeface="Roboto"/>
              <a:cs typeface="Roboto"/>
              <a:sym typeface="Roboto"/>
            </a:endParaRPr>
          </a:p>
        </p:txBody>
      </p:sp>
      <p:sp>
        <p:nvSpPr>
          <p:cNvPr id="215" name="Google Shape;215;p36"/>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6"/>
          <p:cNvPicPr preferRelativeResize="0"/>
          <p:nvPr/>
        </p:nvPicPr>
        <p:blipFill>
          <a:blip r:embed="rId3">
            <a:alphaModFix/>
          </a:blip>
          <a:stretch>
            <a:fillRect/>
          </a:stretch>
        </p:blipFill>
        <p:spPr>
          <a:xfrm>
            <a:off x="4611425" y="1253638"/>
            <a:ext cx="4006625" cy="3191224"/>
          </a:xfrm>
          <a:prstGeom prst="rect">
            <a:avLst/>
          </a:prstGeom>
          <a:noFill/>
          <a:ln>
            <a:noFill/>
          </a:ln>
        </p:spPr>
      </p:pic>
      <p:pic>
        <p:nvPicPr>
          <p:cNvPr id="217" name="Google Shape;217;p36"/>
          <p:cNvPicPr preferRelativeResize="0"/>
          <p:nvPr/>
        </p:nvPicPr>
        <p:blipFill>
          <a:blip r:embed="rId4">
            <a:alphaModFix/>
          </a:blip>
          <a:stretch>
            <a:fillRect/>
          </a:stretch>
        </p:blipFill>
        <p:spPr>
          <a:xfrm>
            <a:off x="460600" y="1246315"/>
            <a:ext cx="4006625" cy="31699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3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latin typeface="Roboto"/>
                <a:ea typeface="Roboto"/>
                <a:cs typeface="Roboto"/>
                <a:sym typeface="Roboto"/>
              </a:rPr>
              <a:t>Personal and Technical Development - Amy</a:t>
            </a:r>
            <a:endParaRPr>
              <a:solidFill>
                <a:schemeClr val="lt1"/>
              </a:solidFill>
              <a:latin typeface="Roboto"/>
              <a:ea typeface="Roboto"/>
              <a:cs typeface="Roboto"/>
              <a:sym typeface="Roboto"/>
            </a:endParaRPr>
          </a:p>
        </p:txBody>
      </p:sp>
      <p:pic>
        <p:nvPicPr>
          <p:cNvPr id="223" name="Google Shape;223;p37"/>
          <p:cNvPicPr preferRelativeResize="0"/>
          <p:nvPr/>
        </p:nvPicPr>
        <p:blipFill>
          <a:blip r:embed="rId3">
            <a:alphaModFix/>
          </a:blip>
          <a:stretch>
            <a:fillRect/>
          </a:stretch>
        </p:blipFill>
        <p:spPr>
          <a:xfrm>
            <a:off x="311700" y="989575"/>
            <a:ext cx="5089023" cy="3641550"/>
          </a:xfrm>
          <a:prstGeom prst="rect">
            <a:avLst/>
          </a:prstGeom>
          <a:noFill/>
          <a:ln>
            <a:noFill/>
          </a:ln>
          <a:effectLst>
            <a:outerShdw blurRad="57150" rotWithShape="0" algn="bl" dir="5400000" dist="19050">
              <a:srgbClr val="000000">
                <a:alpha val="50000"/>
              </a:srgbClr>
            </a:outerShdw>
          </a:effectLst>
        </p:spPr>
      </p:pic>
      <p:pic>
        <p:nvPicPr>
          <p:cNvPr id="224" name="Google Shape;224;p37"/>
          <p:cNvPicPr preferRelativeResize="0"/>
          <p:nvPr/>
        </p:nvPicPr>
        <p:blipFill>
          <a:blip r:embed="rId4">
            <a:alphaModFix/>
          </a:blip>
          <a:stretch>
            <a:fillRect/>
          </a:stretch>
        </p:blipFill>
        <p:spPr>
          <a:xfrm>
            <a:off x="7040823" y="2720225"/>
            <a:ext cx="1988550" cy="1250925"/>
          </a:xfrm>
          <a:prstGeom prst="rect">
            <a:avLst/>
          </a:prstGeom>
          <a:noFill/>
          <a:ln>
            <a:noFill/>
          </a:ln>
        </p:spPr>
      </p:pic>
      <p:pic>
        <p:nvPicPr>
          <p:cNvPr id="225" name="Google Shape;225;p37"/>
          <p:cNvPicPr preferRelativeResize="0"/>
          <p:nvPr/>
        </p:nvPicPr>
        <p:blipFill>
          <a:blip r:embed="rId5">
            <a:alphaModFix/>
          </a:blip>
          <a:stretch>
            <a:fillRect/>
          </a:stretch>
        </p:blipFill>
        <p:spPr>
          <a:xfrm>
            <a:off x="5862200" y="3299900"/>
            <a:ext cx="1352763" cy="1481695"/>
          </a:xfrm>
          <a:prstGeom prst="rect">
            <a:avLst/>
          </a:prstGeom>
          <a:noFill/>
          <a:ln>
            <a:noFill/>
          </a:ln>
        </p:spPr>
      </p:pic>
      <p:pic>
        <p:nvPicPr>
          <p:cNvPr id="226" name="Google Shape;226;p37"/>
          <p:cNvPicPr preferRelativeResize="0"/>
          <p:nvPr/>
        </p:nvPicPr>
        <p:blipFill>
          <a:blip r:embed="rId6">
            <a:alphaModFix/>
          </a:blip>
          <a:stretch>
            <a:fillRect/>
          </a:stretch>
        </p:blipFill>
        <p:spPr>
          <a:xfrm>
            <a:off x="5744575" y="861475"/>
            <a:ext cx="2877200" cy="143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0" name="Shape 230"/>
        <p:cNvGrpSpPr/>
        <p:nvPr/>
      </p:nvGrpSpPr>
      <p:grpSpPr>
        <a:xfrm>
          <a:off x="0" y="0"/>
          <a:ext cx="0" cy="0"/>
          <a:chOff x="0" y="0"/>
          <a:chExt cx="0" cy="0"/>
        </a:xfrm>
      </p:grpSpPr>
      <p:sp>
        <p:nvSpPr>
          <p:cNvPr id="231" name="Google Shape;231;p38"/>
          <p:cNvSpPr txBox="1"/>
          <p:nvPr>
            <p:ph type="title"/>
          </p:nvPr>
        </p:nvSpPr>
        <p:spPr>
          <a:xfrm>
            <a:off x="2047650" y="162375"/>
            <a:ext cx="504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Problems Encountered:</a:t>
            </a:r>
            <a:endParaRPr>
              <a:solidFill>
                <a:srgbClr val="1F2328"/>
              </a:solidFill>
            </a:endParaRPr>
          </a:p>
        </p:txBody>
      </p:sp>
      <p:sp>
        <p:nvSpPr>
          <p:cNvPr id="232" name="Google Shape;232;p38"/>
          <p:cNvSpPr txBox="1"/>
          <p:nvPr>
            <p:ph type="title"/>
          </p:nvPr>
        </p:nvSpPr>
        <p:spPr>
          <a:xfrm>
            <a:off x="765550" y="1049250"/>
            <a:ext cx="2358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Task Start</a:t>
            </a:r>
            <a:endParaRPr>
              <a:solidFill>
                <a:srgbClr val="1F2328"/>
              </a:solidFill>
            </a:endParaRPr>
          </a:p>
        </p:txBody>
      </p:sp>
      <p:sp>
        <p:nvSpPr>
          <p:cNvPr id="233" name="Google Shape;233;p38"/>
          <p:cNvSpPr txBox="1"/>
          <p:nvPr>
            <p:ph type="title"/>
          </p:nvPr>
        </p:nvSpPr>
        <p:spPr>
          <a:xfrm>
            <a:off x="5703400" y="1098375"/>
            <a:ext cx="2358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Objective</a:t>
            </a:r>
            <a:endParaRPr>
              <a:solidFill>
                <a:srgbClr val="1F2328"/>
              </a:solidFill>
            </a:endParaRPr>
          </a:p>
        </p:txBody>
      </p:sp>
      <p:cxnSp>
        <p:nvCxnSpPr>
          <p:cNvPr id="234" name="Google Shape;234;p38"/>
          <p:cNvCxnSpPr>
            <a:stCxn id="232" idx="3"/>
            <a:endCxn id="233" idx="1"/>
          </p:cNvCxnSpPr>
          <p:nvPr/>
        </p:nvCxnSpPr>
        <p:spPr>
          <a:xfrm>
            <a:off x="3123850" y="1335600"/>
            <a:ext cx="2579700" cy="49200"/>
          </a:xfrm>
          <a:prstGeom prst="straightConnector1">
            <a:avLst/>
          </a:prstGeom>
          <a:noFill/>
          <a:ln cap="flat" cmpd="sng" w="38100">
            <a:solidFill>
              <a:schemeClr val="dk2"/>
            </a:solidFill>
            <a:prstDash val="solid"/>
            <a:round/>
            <a:headEnd len="med" w="med" type="none"/>
            <a:tailEnd len="med" w="med" type="triangle"/>
          </a:ln>
        </p:spPr>
      </p:cxnSp>
      <p:sp>
        <p:nvSpPr>
          <p:cNvPr id="235" name="Google Shape;235;p38"/>
          <p:cNvSpPr txBox="1"/>
          <p:nvPr>
            <p:ph type="title"/>
          </p:nvPr>
        </p:nvSpPr>
        <p:spPr>
          <a:xfrm>
            <a:off x="3123850" y="1511500"/>
            <a:ext cx="2358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1520">
                <a:solidFill>
                  <a:srgbClr val="1F2328"/>
                </a:solidFill>
              </a:rPr>
              <a:t>Progress</a:t>
            </a:r>
            <a:endParaRPr sz="1520">
              <a:solidFill>
                <a:srgbClr val="1F232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2850600" y="920363"/>
            <a:ext cx="3302775" cy="3302775"/>
          </a:xfrm>
          <a:prstGeom prst="rect">
            <a:avLst/>
          </a:prstGeom>
          <a:noFill/>
          <a:ln>
            <a:noFill/>
          </a:ln>
        </p:spPr>
      </p:pic>
      <p:sp>
        <p:nvSpPr>
          <p:cNvPr id="241" name="Google Shape;241;p39"/>
          <p:cNvSpPr txBox="1"/>
          <p:nvPr>
            <p:ph type="title"/>
          </p:nvPr>
        </p:nvSpPr>
        <p:spPr>
          <a:xfrm>
            <a:off x="2047650" y="162375"/>
            <a:ext cx="504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Problems Encountered:</a:t>
            </a:r>
            <a:endParaRPr>
              <a:solidFill>
                <a:srgbClr val="1F2328"/>
              </a:solidFill>
            </a:endParaRPr>
          </a:p>
        </p:txBody>
      </p:sp>
      <p:sp>
        <p:nvSpPr>
          <p:cNvPr id="242" name="Google Shape;242;p39"/>
          <p:cNvSpPr txBox="1"/>
          <p:nvPr>
            <p:ph type="title"/>
          </p:nvPr>
        </p:nvSpPr>
        <p:spPr>
          <a:xfrm>
            <a:off x="765550" y="1049250"/>
            <a:ext cx="2358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Task Start</a:t>
            </a:r>
            <a:endParaRPr>
              <a:solidFill>
                <a:srgbClr val="1F2328"/>
              </a:solidFill>
            </a:endParaRPr>
          </a:p>
        </p:txBody>
      </p:sp>
      <p:sp>
        <p:nvSpPr>
          <p:cNvPr id="243" name="Google Shape;243;p39"/>
          <p:cNvSpPr txBox="1"/>
          <p:nvPr>
            <p:ph type="title"/>
          </p:nvPr>
        </p:nvSpPr>
        <p:spPr>
          <a:xfrm>
            <a:off x="5703400" y="1098375"/>
            <a:ext cx="2358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Objective</a:t>
            </a:r>
            <a:endParaRPr>
              <a:solidFill>
                <a:srgbClr val="1F2328"/>
              </a:solidFill>
            </a:endParaRPr>
          </a:p>
        </p:txBody>
      </p:sp>
      <p:sp>
        <p:nvSpPr>
          <p:cNvPr id="244" name="Google Shape;244;p39"/>
          <p:cNvSpPr txBox="1"/>
          <p:nvPr>
            <p:ph type="title"/>
          </p:nvPr>
        </p:nvSpPr>
        <p:spPr>
          <a:xfrm>
            <a:off x="3123850" y="735075"/>
            <a:ext cx="2358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1520">
                <a:solidFill>
                  <a:srgbClr val="1F2328"/>
                </a:solidFill>
              </a:rPr>
              <a:t>Progress</a:t>
            </a:r>
            <a:endParaRPr sz="1520">
              <a:solidFill>
                <a:srgbClr val="1F2328"/>
              </a:solidFill>
            </a:endParaRPr>
          </a:p>
        </p:txBody>
      </p:sp>
      <p:sp>
        <p:nvSpPr>
          <p:cNvPr id="245" name="Google Shape;245;p39"/>
          <p:cNvSpPr txBox="1"/>
          <p:nvPr>
            <p:ph type="title"/>
          </p:nvPr>
        </p:nvSpPr>
        <p:spPr>
          <a:xfrm>
            <a:off x="5350875" y="2822975"/>
            <a:ext cx="2358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New o</a:t>
            </a:r>
            <a:r>
              <a:rPr lang="en-GB">
                <a:solidFill>
                  <a:srgbClr val="1F2328"/>
                </a:solidFill>
              </a:rPr>
              <a:t>bjective</a:t>
            </a:r>
            <a:endParaRPr>
              <a:solidFill>
                <a:srgbClr val="1F232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40"/>
          <p:cNvSpPr txBox="1"/>
          <p:nvPr>
            <p:ph type="title"/>
          </p:nvPr>
        </p:nvSpPr>
        <p:spPr>
          <a:xfrm>
            <a:off x="2047650" y="2380150"/>
            <a:ext cx="504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1F2328"/>
                </a:solidFill>
              </a:rPr>
              <a:t>Documentation is everything.</a:t>
            </a:r>
            <a:endParaRPr>
              <a:solidFill>
                <a:srgbClr val="1F232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oboto"/>
                <a:ea typeface="Roboto"/>
                <a:cs typeface="Roboto"/>
                <a:sym typeface="Roboto"/>
              </a:rPr>
              <a:t>Key Issues Faced</a:t>
            </a:r>
            <a:endParaRPr>
              <a:latin typeface="Roboto"/>
              <a:ea typeface="Roboto"/>
              <a:cs typeface="Roboto"/>
              <a:sym typeface="Roboto"/>
            </a:endParaRPr>
          </a:p>
        </p:txBody>
      </p:sp>
      <p:sp>
        <p:nvSpPr>
          <p:cNvPr id="256" name="Google Shape;256;p41"/>
          <p:cNvSpPr txBox="1"/>
          <p:nvPr>
            <p:ph idx="1" type="body"/>
          </p:nvPr>
        </p:nvSpPr>
        <p:spPr>
          <a:xfrm>
            <a:off x="472800" y="1152475"/>
            <a:ext cx="8359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b="1" lang="en-GB">
                <a:latin typeface="Roboto"/>
                <a:ea typeface="Roboto"/>
                <a:cs typeface="Roboto"/>
                <a:sym typeface="Roboto"/>
              </a:rPr>
              <a:t>We still don’t have access to LiFETIME’s GitHub</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GB">
                <a:latin typeface="Roboto"/>
                <a:ea typeface="Roboto"/>
                <a:cs typeface="Roboto"/>
                <a:sym typeface="Roboto"/>
              </a:rPr>
              <a:t>Difficulty with data due to general lack of documentation of the data</a:t>
            </a:r>
            <a:endParaRPr b="1">
              <a:latin typeface="Roboto"/>
              <a:ea typeface="Roboto"/>
              <a:cs typeface="Roboto"/>
              <a:sym typeface="Roboto"/>
            </a:endParaRPr>
          </a:p>
          <a:p>
            <a:pPr indent="-342900" lvl="0" marL="457200" rtl="0" algn="l">
              <a:spcBef>
                <a:spcPts val="0"/>
              </a:spcBef>
              <a:spcAft>
                <a:spcPts val="0"/>
              </a:spcAft>
              <a:buSzPts val="1800"/>
              <a:buFont typeface="Roboto"/>
              <a:buChar char="-"/>
            </a:pPr>
            <a:r>
              <a:rPr b="1" lang="en-GB">
                <a:latin typeface="Roboto"/>
                <a:ea typeface="Roboto"/>
                <a:cs typeface="Roboto"/>
                <a:sym typeface="Roboto"/>
              </a:rPr>
              <a:t>The LiFETIME team are pretty busy</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047650" y="403375"/>
            <a:ext cx="5048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Recap on key terms</a:t>
            </a:r>
            <a:endParaRPr/>
          </a:p>
        </p:txBody>
      </p:sp>
      <p:sp>
        <p:nvSpPr>
          <p:cNvPr id="69" name="Google Shape;69;p15"/>
          <p:cNvSpPr txBox="1"/>
          <p:nvPr>
            <p:ph type="title"/>
          </p:nvPr>
        </p:nvSpPr>
        <p:spPr>
          <a:xfrm>
            <a:off x="841500" y="2456250"/>
            <a:ext cx="746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t>ECM - Equivalent Circuit Model</a:t>
            </a:r>
            <a:endParaRPr sz="2320"/>
          </a:p>
        </p:txBody>
      </p:sp>
      <p:sp>
        <p:nvSpPr>
          <p:cNvPr id="70" name="Google Shape;70;p15"/>
          <p:cNvSpPr txBox="1"/>
          <p:nvPr>
            <p:ph type="title"/>
          </p:nvPr>
        </p:nvSpPr>
        <p:spPr>
          <a:xfrm>
            <a:off x="841500" y="1261950"/>
            <a:ext cx="746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t>EIS - Electrochemical Impedance Spectroscopy</a:t>
            </a:r>
            <a:endParaRPr sz="2320"/>
          </a:p>
        </p:txBody>
      </p:sp>
      <p:sp>
        <p:nvSpPr>
          <p:cNvPr id="71" name="Google Shape;71;p15"/>
          <p:cNvSpPr txBox="1"/>
          <p:nvPr>
            <p:ph type="title"/>
          </p:nvPr>
        </p:nvSpPr>
        <p:spPr>
          <a:xfrm>
            <a:off x="841500" y="3130900"/>
            <a:ext cx="746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t>SOC</a:t>
            </a:r>
            <a:r>
              <a:rPr lang="en-GB" sz="2320"/>
              <a:t> - State of Charge</a:t>
            </a:r>
            <a:endParaRPr sz="2320"/>
          </a:p>
        </p:txBody>
      </p:sp>
      <p:sp>
        <p:nvSpPr>
          <p:cNvPr id="72" name="Google Shape;72;p15"/>
          <p:cNvSpPr txBox="1"/>
          <p:nvPr>
            <p:ph type="title"/>
          </p:nvPr>
        </p:nvSpPr>
        <p:spPr>
          <a:xfrm>
            <a:off x="841500" y="3756250"/>
            <a:ext cx="746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t>SOC - State of Health</a:t>
            </a:r>
            <a:endParaRPr sz="2320"/>
          </a:p>
        </p:txBody>
      </p:sp>
      <p:sp>
        <p:nvSpPr>
          <p:cNvPr id="73" name="Google Shape;73;p15"/>
          <p:cNvSpPr txBox="1"/>
          <p:nvPr>
            <p:ph type="title"/>
          </p:nvPr>
        </p:nvSpPr>
        <p:spPr>
          <a:xfrm>
            <a:off x="993900" y="1867963"/>
            <a:ext cx="746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t>ICA</a:t>
            </a:r>
            <a:r>
              <a:rPr lang="en-GB" sz="2320"/>
              <a:t> - Incremental Capacity Analysis</a:t>
            </a:r>
            <a:endParaRPr sz="23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Plan</a:t>
            </a:r>
            <a:endParaRPr>
              <a:solidFill>
                <a:schemeClr val="lt1"/>
              </a:solidFill>
            </a:endParaRPr>
          </a:p>
        </p:txBody>
      </p:sp>
      <p:sp>
        <p:nvSpPr>
          <p:cNvPr id="262" name="Google Shape;262;p42"/>
          <p:cNvSpPr txBox="1"/>
          <p:nvPr>
            <p:ph idx="1" type="body"/>
          </p:nvPr>
        </p:nvSpPr>
        <p:spPr>
          <a:xfrm>
            <a:off x="311700" y="1152475"/>
            <a:ext cx="83892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Clean, process and visualise the EIS data </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Document the data</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Choose an ECM, using literature and our EIS data, building on current progress</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Get a better picture of how each ECM component links to a physical aspect of the cell</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Fit the parameters of the ECM for a single SOC, cycle number and battery type</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Quantitatively report whether the ECM is valid for the other battery types</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Investigate how the ECM parameters change with SOC and cycle number</a:t>
            </a:r>
            <a:endParaRPr sz="1600">
              <a:solidFill>
                <a:srgbClr val="000000"/>
              </a:solidFill>
              <a:latin typeface="Roboto Medium"/>
              <a:ea typeface="Roboto Medium"/>
              <a:cs typeface="Roboto Medium"/>
              <a:sym typeface="Roboto Medium"/>
            </a:endParaRPr>
          </a:p>
          <a:p>
            <a:pPr indent="0" lvl="0" marL="0" rtl="0" algn="l">
              <a:spcBef>
                <a:spcPts val="1200"/>
              </a:spcBef>
              <a:spcAft>
                <a:spcPts val="0"/>
              </a:spcAft>
              <a:buNone/>
            </a:pPr>
            <a:r>
              <a:t/>
            </a:r>
            <a:endParaRPr sz="2000">
              <a:solidFill>
                <a:schemeClr val="lt1"/>
              </a:solidFill>
              <a:latin typeface="Roboto Medium"/>
              <a:ea typeface="Roboto Medium"/>
              <a:cs typeface="Roboto Medium"/>
              <a:sym typeface="Roboto Medium"/>
            </a:endParaRPr>
          </a:p>
          <a:p>
            <a:pPr indent="0" lvl="0" marL="0" rtl="0" algn="l">
              <a:spcBef>
                <a:spcPts val="1200"/>
              </a:spcBef>
              <a:spcAft>
                <a:spcPts val="1200"/>
              </a:spcAft>
              <a:buNone/>
            </a:pPr>
            <a:r>
              <a:t/>
            </a:r>
            <a:endParaRPr sz="2000">
              <a:solidFill>
                <a:schemeClr val="lt1"/>
              </a:solidFill>
              <a:latin typeface="Roboto Medium"/>
              <a:ea typeface="Roboto Medium"/>
              <a:cs typeface="Roboto Medium"/>
              <a:sym typeface="Robot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Plan</a:t>
            </a:r>
            <a:endParaRPr>
              <a:solidFill>
                <a:schemeClr val="lt1"/>
              </a:solidFill>
            </a:endParaRPr>
          </a:p>
        </p:txBody>
      </p:sp>
      <p:sp>
        <p:nvSpPr>
          <p:cNvPr id="268" name="Google Shape;268;p43"/>
          <p:cNvSpPr txBox="1"/>
          <p:nvPr>
            <p:ph idx="1" type="body"/>
          </p:nvPr>
        </p:nvSpPr>
        <p:spPr>
          <a:xfrm>
            <a:off x="311700" y="1152475"/>
            <a:ext cx="83892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Roboto Medium"/>
              <a:buAutoNum type="arabicPeriod"/>
            </a:pPr>
            <a:r>
              <a:rPr lang="en-GB" sz="1600">
                <a:solidFill>
                  <a:srgbClr val="000000"/>
                </a:solidFill>
                <a:highlight>
                  <a:schemeClr val="lt2"/>
                </a:highlight>
                <a:latin typeface="Roboto Medium"/>
                <a:ea typeface="Roboto Medium"/>
                <a:cs typeface="Roboto Medium"/>
                <a:sym typeface="Roboto Medium"/>
              </a:rPr>
              <a:t>Clean, process and visualise the EIS data </a:t>
            </a:r>
            <a:endParaRPr sz="1600">
              <a:solidFill>
                <a:srgbClr val="000000"/>
              </a:solidFill>
              <a:highlight>
                <a:schemeClr val="lt2"/>
              </a:highlight>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Document the data</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Choose an ECM, using literature and our EIS data, building on current progress</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Get a better picture of how each ECM component links to a physical aspect of the cell</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Fit the parameters of the ECM for a single SOC, cycle number and battery type</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Quantitatively report </a:t>
            </a:r>
            <a:r>
              <a:rPr lang="en-GB" sz="1600">
                <a:solidFill>
                  <a:srgbClr val="000000"/>
                </a:solidFill>
                <a:latin typeface="Roboto Medium"/>
                <a:ea typeface="Roboto Medium"/>
                <a:cs typeface="Roboto Medium"/>
                <a:sym typeface="Roboto Medium"/>
              </a:rPr>
              <a:t>whether the ECM is valid for the other battery types</a:t>
            </a:r>
            <a:endParaRPr sz="1600">
              <a:solidFill>
                <a:srgbClr val="000000"/>
              </a:solidFill>
              <a:latin typeface="Roboto Medium"/>
              <a:ea typeface="Roboto Medium"/>
              <a:cs typeface="Roboto Medium"/>
              <a:sym typeface="Roboto Medium"/>
            </a:endParaRPr>
          </a:p>
          <a:p>
            <a:pPr indent="-330200" lvl="0" marL="457200" rtl="0" algn="l">
              <a:spcBef>
                <a:spcPts val="0"/>
              </a:spcBef>
              <a:spcAft>
                <a:spcPts val="0"/>
              </a:spcAft>
              <a:buClr>
                <a:srgbClr val="000000"/>
              </a:buClr>
              <a:buSzPts val="1600"/>
              <a:buFont typeface="Roboto Medium"/>
              <a:buAutoNum type="arabicPeriod"/>
            </a:pPr>
            <a:r>
              <a:rPr lang="en-GB" sz="1600">
                <a:solidFill>
                  <a:srgbClr val="000000"/>
                </a:solidFill>
                <a:latin typeface="Roboto Medium"/>
                <a:ea typeface="Roboto Medium"/>
                <a:cs typeface="Roboto Medium"/>
                <a:sym typeface="Roboto Medium"/>
              </a:rPr>
              <a:t>Investigate how the ECM parameters change with SOC and cycle number</a:t>
            </a:r>
            <a:endParaRPr sz="1600">
              <a:solidFill>
                <a:srgbClr val="000000"/>
              </a:solidFill>
              <a:latin typeface="Roboto Medium"/>
              <a:ea typeface="Roboto Medium"/>
              <a:cs typeface="Roboto Medium"/>
              <a:sym typeface="Roboto Medium"/>
            </a:endParaRPr>
          </a:p>
          <a:p>
            <a:pPr indent="0" lvl="0" marL="0" rtl="0" algn="l">
              <a:spcBef>
                <a:spcPts val="1200"/>
              </a:spcBef>
              <a:spcAft>
                <a:spcPts val="0"/>
              </a:spcAft>
              <a:buNone/>
            </a:pPr>
            <a:r>
              <a:t/>
            </a:r>
            <a:endParaRPr sz="1600">
              <a:solidFill>
                <a:schemeClr val="lt1"/>
              </a:solidFill>
              <a:latin typeface="Roboto Medium"/>
              <a:ea typeface="Roboto Medium"/>
              <a:cs typeface="Roboto Medium"/>
              <a:sym typeface="Roboto Medium"/>
            </a:endParaRPr>
          </a:p>
          <a:p>
            <a:pPr indent="0" lvl="0" marL="0" rtl="0" algn="l">
              <a:spcBef>
                <a:spcPts val="1200"/>
              </a:spcBef>
              <a:spcAft>
                <a:spcPts val="1200"/>
              </a:spcAft>
              <a:buNone/>
            </a:pPr>
            <a:r>
              <a:t/>
            </a:r>
            <a:endParaRPr sz="1600">
              <a:solidFill>
                <a:schemeClr val="lt1"/>
              </a:solidFill>
              <a:latin typeface="Roboto Medium"/>
              <a:ea typeface="Roboto Medium"/>
              <a:cs typeface="Roboto Medium"/>
              <a:sym typeface="Roboto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Project Plan</a:t>
            </a:r>
            <a:endParaRPr>
              <a:solidFill>
                <a:schemeClr val="lt1"/>
              </a:solidFill>
            </a:endParaRPr>
          </a:p>
        </p:txBody>
      </p:sp>
      <p:grpSp>
        <p:nvGrpSpPr>
          <p:cNvPr id="274" name="Google Shape;274;p44"/>
          <p:cNvGrpSpPr/>
          <p:nvPr/>
        </p:nvGrpSpPr>
        <p:grpSpPr>
          <a:xfrm>
            <a:off x="4255611" y="906521"/>
            <a:ext cx="2564140" cy="2545038"/>
            <a:chOff x="4526675" y="1405624"/>
            <a:chExt cx="2428623" cy="2181025"/>
          </a:xfrm>
        </p:grpSpPr>
        <p:sp>
          <p:nvSpPr>
            <p:cNvPr id="275" name="Google Shape;275;p44"/>
            <p:cNvSpPr/>
            <p:nvPr/>
          </p:nvSpPr>
          <p:spPr>
            <a:xfrm>
              <a:off x="4849302" y="3079475"/>
              <a:ext cx="1958400" cy="133500"/>
            </a:xfrm>
            <a:prstGeom prst="rect">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44"/>
            <p:cNvGrpSpPr/>
            <p:nvPr/>
          </p:nvGrpSpPr>
          <p:grpSpPr>
            <a:xfrm>
              <a:off x="4526675" y="1405624"/>
              <a:ext cx="2428623" cy="2181025"/>
              <a:chOff x="4526675" y="1405624"/>
              <a:chExt cx="2428623" cy="2181025"/>
            </a:xfrm>
          </p:grpSpPr>
          <p:grpSp>
            <p:nvGrpSpPr>
              <p:cNvPr id="277" name="Google Shape;277;p44"/>
              <p:cNvGrpSpPr/>
              <p:nvPr/>
            </p:nvGrpSpPr>
            <p:grpSpPr>
              <a:xfrm>
                <a:off x="4808316" y="2800065"/>
                <a:ext cx="92400" cy="411825"/>
                <a:chOff x="845575" y="2563700"/>
                <a:chExt cx="92400" cy="411825"/>
              </a:xfrm>
            </p:grpSpPr>
            <p:cxnSp>
              <p:nvCxnSpPr>
                <p:cNvPr id="278" name="Google Shape;278;p4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79" name="Google Shape;279;p4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44"/>
              <p:cNvSpPr txBox="1"/>
              <p:nvPr/>
            </p:nvSpPr>
            <p:spPr>
              <a:xfrm>
                <a:off x="4526675" y="3215249"/>
                <a:ext cx="1228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Thursday 16th</a:t>
                </a:r>
                <a:endParaRPr b="1" sz="1200">
                  <a:latin typeface="Roboto"/>
                  <a:ea typeface="Roboto"/>
                  <a:cs typeface="Roboto"/>
                  <a:sym typeface="Roboto"/>
                </a:endParaRPr>
              </a:p>
            </p:txBody>
          </p:sp>
          <p:sp>
            <p:nvSpPr>
              <p:cNvPr id="281" name="Google Shape;281;p44"/>
              <p:cNvSpPr txBox="1"/>
              <p:nvPr/>
            </p:nvSpPr>
            <p:spPr>
              <a:xfrm>
                <a:off x="4701698" y="1405624"/>
                <a:ext cx="2253600" cy="1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Proposal Presentation</a:t>
                </a:r>
                <a:endParaRPr b="1" sz="1200">
                  <a:latin typeface="Roboto"/>
                  <a:ea typeface="Roboto"/>
                  <a:cs typeface="Roboto"/>
                  <a:sym typeface="Roboto"/>
                </a:endParaRPr>
              </a:p>
              <a:p>
                <a:pPr indent="0" lvl="0" marL="0" rtl="0" algn="l">
                  <a:spcBef>
                    <a:spcPts val="1600"/>
                  </a:spcBef>
                  <a:spcAft>
                    <a:spcPts val="1600"/>
                  </a:spcAft>
                  <a:buNone/>
                </a:pPr>
                <a:r>
                  <a:rPr lang="en-GB" sz="1200">
                    <a:latin typeface="Roboto"/>
                    <a:ea typeface="Roboto"/>
                    <a:cs typeface="Roboto"/>
                    <a:sym typeface="Roboto"/>
                  </a:rPr>
                  <a:t>Present initial findings from literature review and suggested avenues forward. </a:t>
                </a:r>
                <a:r>
                  <a:rPr lang="en-GB" sz="1200">
                    <a:latin typeface="Roboto"/>
                    <a:ea typeface="Roboto"/>
                    <a:cs typeface="Roboto"/>
                    <a:sym typeface="Roboto"/>
                  </a:rPr>
                  <a:t>Received</a:t>
                </a:r>
                <a:r>
                  <a:rPr lang="en-GB" sz="1200">
                    <a:latin typeface="Roboto"/>
                    <a:ea typeface="Roboto"/>
                    <a:cs typeface="Roboto"/>
                    <a:sym typeface="Roboto"/>
                  </a:rPr>
                  <a:t> feedback on feasibility of our plans.</a:t>
                </a:r>
                <a:endParaRPr sz="1200">
                  <a:latin typeface="Roboto"/>
                  <a:ea typeface="Roboto"/>
                  <a:cs typeface="Roboto"/>
                  <a:sym typeface="Roboto"/>
                </a:endParaRPr>
              </a:p>
            </p:txBody>
          </p:sp>
        </p:grpSp>
      </p:grpSp>
      <p:grpSp>
        <p:nvGrpSpPr>
          <p:cNvPr id="282" name="Google Shape;282;p44"/>
          <p:cNvGrpSpPr/>
          <p:nvPr/>
        </p:nvGrpSpPr>
        <p:grpSpPr>
          <a:xfrm>
            <a:off x="6271258" y="2419961"/>
            <a:ext cx="2872996" cy="2025334"/>
            <a:chOff x="6435794" y="2702599"/>
            <a:chExt cx="2721156" cy="1735653"/>
          </a:xfrm>
        </p:grpSpPr>
        <p:sp>
          <p:nvSpPr>
            <p:cNvPr id="283" name="Google Shape;283;p44"/>
            <p:cNvSpPr/>
            <p:nvPr/>
          </p:nvSpPr>
          <p:spPr>
            <a:xfrm>
              <a:off x="6807650" y="3079475"/>
              <a:ext cx="2349300" cy="133500"/>
            </a:xfrm>
            <a:prstGeom prst="rect">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44"/>
            <p:cNvGrpSpPr/>
            <p:nvPr/>
          </p:nvGrpSpPr>
          <p:grpSpPr>
            <a:xfrm>
              <a:off x="6435794" y="2702599"/>
              <a:ext cx="2590270" cy="1735653"/>
              <a:chOff x="6435794" y="2702599"/>
              <a:chExt cx="2590270" cy="1735653"/>
            </a:xfrm>
          </p:grpSpPr>
          <p:grpSp>
            <p:nvGrpSpPr>
              <p:cNvPr id="285" name="Google Shape;285;p44"/>
              <p:cNvGrpSpPr/>
              <p:nvPr/>
            </p:nvGrpSpPr>
            <p:grpSpPr>
              <a:xfrm rot="10800000">
                <a:off x="6760035" y="3079467"/>
                <a:ext cx="92400" cy="411825"/>
                <a:chOff x="2070100" y="2563700"/>
                <a:chExt cx="92400" cy="411825"/>
              </a:xfrm>
            </p:grpSpPr>
            <p:cxnSp>
              <p:nvCxnSpPr>
                <p:cNvPr id="286" name="Google Shape;286;p4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87" name="Google Shape;287;p4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44"/>
              <p:cNvSpPr txBox="1"/>
              <p:nvPr/>
            </p:nvSpPr>
            <p:spPr>
              <a:xfrm>
                <a:off x="6435794" y="2702599"/>
                <a:ext cx="1197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Monday 20th</a:t>
                </a:r>
                <a:endParaRPr b="1" sz="1200">
                  <a:latin typeface="Roboto"/>
                  <a:ea typeface="Roboto"/>
                  <a:cs typeface="Roboto"/>
                  <a:sym typeface="Roboto"/>
                </a:endParaRPr>
              </a:p>
            </p:txBody>
          </p:sp>
          <p:sp>
            <p:nvSpPr>
              <p:cNvPr id="289" name="Google Shape;289;p44"/>
              <p:cNvSpPr txBox="1"/>
              <p:nvPr/>
            </p:nvSpPr>
            <p:spPr>
              <a:xfrm>
                <a:off x="6676764" y="3494452"/>
                <a:ext cx="23493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2nd meeting with LiFETIME</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GB" sz="1200">
                    <a:latin typeface="Roboto"/>
                    <a:ea typeface="Roboto"/>
                    <a:cs typeface="Roboto"/>
                    <a:sym typeface="Roboto"/>
                  </a:rPr>
                  <a:t>Gave our proposal for our new objective, received feedback and agreed on direction. </a:t>
                </a:r>
                <a:endParaRPr b="1" sz="1200">
                  <a:latin typeface="Roboto"/>
                  <a:ea typeface="Roboto"/>
                  <a:cs typeface="Roboto"/>
                  <a:sym typeface="Roboto"/>
                </a:endParaRPr>
              </a:p>
            </p:txBody>
          </p:sp>
        </p:grpSp>
      </p:grpSp>
      <p:grpSp>
        <p:nvGrpSpPr>
          <p:cNvPr id="290" name="Google Shape;290;p44"/>
          <p:cNvGrpSpPr/>
          <p:nvPr/>
        </p:nvGrpSpPr>
        <p:grpSpPr>
          <a:xfrm>
            <a:off x="-4599" y="1596608"/>
            <a:ext cx="2689100" cy="1854968"/>
            <a:chOff x="491622" y="1997009"/>
            <a:chExt cx="2546978" cy="1589654"/>
          </a:xfrm>
        </p:grpSpPr>
        <p:sp>
          <p:nvSpPr>
            <p:cNvPr id="291" name="Google Shape;291;p44"/>
            <p:cNvSpPr/>
            <p:nvPr/>
          </p:nvSpPr>
          <p:spPr>
            <a:xfrm>
              <a:off x="932600" y="3079475"/>
              <a:ext cx="1958400" cy="133500"/>
            </a:xfrm>
            <a:prstGeom prst="rect">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44"/>
            <p:cNvGrpSpPr/>
            <p:nvPr/>
          </p:nvGrpSpPr>
          <p:grpSpPr>
            <a:xfrm>
              <a:off x="491622" y="1997009"/>
              <a:ext cx="2546978" cy="1589654"/>
              <a:chOff x="491622" y="1997009"/>
              <a:chExt cx="2546978" cy="1589654"/>
            </a:xfrm>
          </p:grpSpPr>
          <p:sp>
            <p:nvSpPr>
              <p:cNvPr id="293" name="Google Shape;293;p44"/>
              <p:cNvSpPr txBox="1"/>
              <p:nvPr/>
            </p:nvSpPr>
            <p:spPr>
              <a:xfrm>
                <a:off x="491622"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Fri 10th</a:t>
                </a:r>
                <a:endParaRPr b="1" sz="1200">
                  <a:latin typeface="Roboto"/>
                  <a:ea typeface="Roboto"/>
                  <a:cs typeface="Roboto"/>
                  <a:sym typeface="Roboto"/>
                </a:endParaRPr>
              </a:p>
            </p:txBody>
          </p:sp>
          <p:grpSp>
            <p:nvGrpSpPr>
              <p:cNvPr id="294" name="Google Shape;294;p44"/>
              <p:cNvGrpSpPr/>
              <p:nvPr/>
            </p:nvGrpSpPr>
            <p:grpSpPr>
              <a:xfrm>
                <a:off x="881025" y="2800065"/>
                <a:ext cx="92400" cy="411825"/>
                <a:chOff x="845575" y="2563700"/>
                <a:chExt cx="92400" cy="411825"/>
              </a:xfrm>
            </p:grpSpPr>
            <p:cxnSp>
              <p:nvCxnSpPr>
                <p:cNvPr id="295" name="Google Shape;295;p4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96" name="Google Shape;296;p4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44"/>
              <p:cNvSpPr txBox="1"/>
              <p:nvPr/>
            </p:nvSpPr>
            <p:spPr>
              <a:xfrm>
                <a:off x="785000" y="1997009"/>
                <a:ext cx="2253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Project Start</a:t>
                </a:r>
                <a:endParaRPr b="1" sz="1200">
                  <a:latin typeface="Roboto"/>
                  <a:ea typeface="Roboto"/>
                  <a:cs typeface="Roboto"/>
                  <a:sym typeface="Roboto"/>
                </a:endParaRPr>
              </a:p>
              <a:p>
                <a:pPr indent="0" lvl="0" marL="0" rtl="0" algn="l">
                  <a:spcBef>
                    <a:spcPts val="1600"/>
                  </a:spcBef>
                  <a:spcAft>
                    <a:spcPts val="1600"/>
                  </a:spcAft>
                  <a:buNone/>
                </a:pPr>
                <a:r>
                  <a:rPr lang="en-GB" sz="1200">
                    <a:latin typeface="Roboto"/>
                    <a:ea typeface="Roboto"/>
                    <a:cs typeface="Roboto"/>
                    <a:sym typeface="Roboto"/>
                  </a:rPr>
                  <a:t>Literature review.</a:t>
                </a:r>
                <a:endParaRPr sz="1200">
                  <a:latin typeface="Roboto"/>
                  <a:ea typeface="Roboto"/>
                  <a:cs typeface="Roboto"/>
                  <a:sym typeface="Roboto"/>
                </a:endParaRPr>
              </a:p>
            </p:txBody>
          </p:sp>
        </p:grpSp>
      </p:grpSp>
      <p:grpSp>
        <p:nvGrpSpPr>
          <p:cNvPr id="298" name="Google Shape;298;p44"/>
          <p:cNvGrpSpPr/>
          <p:nvPr/>
        </p:nvGrpSpPr>
        <p:grpSpPr>
          <a:xfrm>
            <a:off x="2049358" y="2419961"/>
            <a:ext cx="2702781" cy="2132906"/>
            <a:chOff x="2437025" y="2702599"/>
            <a:chExt cx="2559936" cy="1827840"/>
          </a:xfrm>
        </p:grpSpPr>
        <p:sp>
          <p:nvSpPr>
            <p:cNvPr id="299" name="Google Shape;299;p44"/>
            <p:cNvSpPr/>
            <p:nvPr/>
          </p:nvSpPr>
          <p:spPr>
            <a:xfrm>
              <a:off x="2890952" y="3079475"/>
              <a:ext cx="1958400" cy="133500"/>
            </a:xfrm>
            <a:prstGeom prst="rect">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44"/>
            <p:cNvGrpSpPr/>
            <p:nvPr/>
          </p:nvGrpSpPr>
          <p:grpSpPr>
            <a:xfrm>
              <a:off x="2437025" y="2702599"/>
              <a:ext cx="2559936" cy="1827840"/>
              <a:chOff x="2437025" y="2702599"/>
              <a:chExt cx="2559936" cy="1827840"/>
            </a:xfrm>
          </p:grpSpPr>
          <p:sp>
            <p:nvSpPr>
              <p:cNvPr id="301" name="Google Shape;301;p44"/>
              <p:cNvSpPr txBox="1"/>
              <p:nvPr/>
            </p:nvSpPr>
            <p:spPr>
              <a:xfrm>
                <a:off x="2437025" y="2702599"/>
                <a:ext cx="1476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Wednesday 15th</a:t>
                </a:r>
                <a:endParaRPr b="1" sz="1200">
                  <a:latin typeface="Roboto"/>
                  <a:ea typeface="Roboto"/>
                  <a:cs typeface="Roboto"/>
                  <a:sym typeface="Roboto"/>
                </a:endParaRPr>
              </a:p>
            </p:txBody>
          </p:sp>
          <p:grpSp>
            <p:nvGrpSpPr>
              <p:cNvPr id="302" name="Google Shape;302;p44"/>
              <p:cNvGrpSpPr/>
              <p:nvPr/>
            </p:nvGrpSpPr>
            <p:grpSpPr>
              <a:xfrm rot="10800000">
                <a:off x="2849073" y="3079467"/>
                <a:ext cx="92400" cy="411825"/>
                <a:chOff x="2070100" y="2563700"/>
                <a:chExt cx="92400" cy="411825"/>
              </a:xfrm>
            </p:grpSpPr>
            <p:cxnSp>
              <p:nvCxnSpPr>
                <p:cNvPr id="303" name="Google Shape;303;p4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04" name="Google Shape;304;p4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44"/>
              <p:cNvSpPr txBox="1"/>
              <p:nvPr/>
            </p:nvSpPr>
            <p:spPr>
              <a:xfrm>
                <a:off x="2743361" y="3586639"/>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First meeting with LiFETIME</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GB" sz="1200">
                    <a:latin typeface="Roboto"/>
                    <a:ea typeface="Roboto"/>
                    <a:cs typeface="Roboto"/>
                    <a:sym typeface="Roboto"/>
                  </a:rPr>
                  <a:t>Obtained necessary data and discussed initial research.</a:t>
                </a:r>
                <a:endParaRPr b="1" sz="1200">
                  <a:latin typeface="Roboto"/>
                  <a:ea typeface="Roboto"/>
                  <a:cs typeface="Roboto"/>
                  <a:sym typeface="Roboto"/>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Project Plan</a:t>
            </a:r>
            <a:endParaRPr>
              <a:solidFill>
                <a:schemeClr val="lt1"/>
              </a:solidFill>
            </a:endParaRPr>
          </a:p>
        </p:txBody>
      </p:sp>
      <p:grpSp>
        <p:nvGrpSpPr>
          <p:cNvPr id="311" name="Google Shape;311;p45"/>
          <p:cNvGrpSpPr/>
          <p:nvPr/>
        </p:nvGrpSpPr>
        <p:grpSpPr>
          <a:xfrm>
            <a:off x="4255611" y="2114319"/>
            <a:ext cx="2564153" cy="1337240"/>
            <a:chOff x="4526675" y="2440672"/>
            <a:chExt cx="2428635" cy="1145977"/>
          </a:xfrm>
        </p:grpSpPr>
        <p:sp>
          <p:nvSpPr>
            <p:cNvPr id="312" name="Google Shape;312;p45"/>
            <p:cNvSpPr/>
            <p:nvPr/>
          </p:nvSpPr>
          <p:spPr>
            <a:xfrm>
              <a:off x="4849302" y="3079475"/>
              <a:ext cx="1958400" cy="133500"/>
            </a:xfrm>
            <a:prstGeom prst="rect">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45"/>
            <p:cNvGrpSpPr/>
            <p:nvPr/>
          </p:nvGrpSpPr>
          <p:grpSpPr>
            <a:xfrm>
              <a:off x="4526675" y="2440672"/>
              <a:ext cx="2428635" cy="1145977"/>
              <a:chOff x="4526675" y="2440672"/>
              <a:chExt cx="2428635" cy="1145977"/>
            </a:xfrm>
          </p:grpSpPr>
          <p:grpSp>
            <p:nvGrpSpPr>
              <p:cNvPr id="314" name="Google Shape;314;p45"/>
              <p:cNvGrpSpPr/>
              <p:nvPr/>
            </p:nvGrpSpPr>
            <p:grpSpPr>
              <a:xfrm>
                <a:off x="4808316" y="2800065"/>
                <a:ext cx="92400" cy="411825"/>
                <a:chOff x="845575" y="2563700"/>
                <a:chExt cx="92400" cy="411825"/>
              </a:xfrm>
            </p:grpSpPr>
            <p:cxnSp>
              <p:nvCxnSpPr>
                <p:cNvPr id="315" name="Google Shape;315;p4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6" name="Google Shape;316;p4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45"/>
              <p:cNvSpPr txBox="1"/>
              <p:nvPr/>
            </p:nvSpPr>
            <p:spPr>
              <a:xfrm>
                <a:off x="4526675" y="3215249"/>
                <a:ext cx="1228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Tuesday 4th</a:t>
                </a:r>
                <a:endParaRPr b="1" sz="1200">
                  <a:latin typeface="Roboto"/>
                  <a:ea typeface="Roboto"/>
                  <a:cs typeface="Roboto"/>
                  <a:sym typeface="Roboto"/>
                </a:endParaRPr>
              </a:p>
            </p:txBody>
          </p:sp>
          <p:sp>
            <p:nvSpPr>
              <p:cNvPr id="318" name="Google Shape;318;p45"/>
              <p:cNvSpPr txBox="1"/>
              <p:nvPr/>
            </p:nvSpPr>
            <p:spPr>
              <a:xfrm>
                <a:off x="4701710" y="2440672"/>
                <a:ext cx="2253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Final Presentation</a:t>
                </a:r>
                <a:endParaRPr b="1" sz="1200">
                  <a:latin typeface="Roboto"/>
                  <a:ea typeface="Roboto"/>
                  <a:cs typeface="Roboto"/>
                  <a:sym typeface="Roboto"/>
                </a:endParaRPr>
              </a:p>
              <a:p>
                <a:pPr indent="0" lvl="0" marL="0" rtl="0" algn="l">
                  <a:spcBef>
                    <a:spcPts val="1600"/>
                  </a:spcBef>
                  <a:spcAft>
                    <a:spcPts val="1600"/>
                  </a:spcAft>
                  <a:buNone/>
                </a:pPr>
                <a:r>
                  <a:t/>
                </a:r>
                <a:endParaRPr sz="1200">
                  <a:latin typeface="Roboto"/>
                  <a:ea typeface="Roboto"/>
                  <a:cs typeface="Roboto"/>
                  <a:sym typeface="Roboto"/>
                </a:endParaRPr>
              </a:p>
            </p:txBody>
          </p:sp>
        </p:grpSp>
      </p:grpSp>
      <p:grpSp>
        <p:nvGrpSpPr>
          <p:cNvPr id="319" name="Google Shape;319;p45"/>
          <p:cNvGrpSpPr/>
          <p:nvPr/>
        </p:nvGrpSpPr>
        <p:grpSpPr>
          <a:xfrm>
            <a:off x="-2054158" y="2859729"/>
            <a:ext cx="2530662" cy="480559"/>
            <a:chOff x="6760035" y="3079467"/>
            <a:chExt cx="2396914" cy="411825"/>
          </a:xfrm>
        </p:grpSpPr>
        <p:sp>
          <p:nvSpPr>
            <p:cNvPr id="320" name="Google Shape;320;p45"/>
            <p:cNvSpPr/>
            <p:nvPr/>
          </p:nvSpPr>
          <p:spPr>
            <a:xfrm>
              <a:off x="6807650" y="3079475"/>
              <a:ext cx="2349300" cy="133500"/>
            </a:xfrm>
            <a:prstGeom prst="rect">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45"/>
            <p:cNvGrpSpPr/>
            <p:nvPr/>
          </p:nvGrpSpPr>
          <p:grpSpPr>
            <a:xfrm rot="10800000">
              <a:off x="6760035" y="3079467"/>
              <a:ext cx="92400" cy="411825"/>
              <a:chOff x="2070100" y="2563700"/>
              <a:chExt cx="92400" cy="411825"/>
            </a:xfrm>
          </p:grpSpPr>
          <p:cxnSp>
            <p:nvCxnSpPr>
              <p:cNvPr id="322" name="Google Shape;322;p4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23" name="Google Shape;323;p4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4" name="Google Shape;324;p45"/>
          <p:cNvGrpSpPr/>
          <p:nvPr/>
        </p:nvGrpSpPr>
        <p:grpSpPr>
          <a:xfrm>
            <a:off x="-4599" y="1400271"/>
            <a:ext cx="2689100" cy="2051305"/>
            <a:chOff x="491622" y="1828753"/>
            <a:chExt cx="2546978" cy="1757910"/>
          </a:xfrm>
        </p:grpSpPr>
        <p:sp>
          <p:nvSpPr>
            <p:cNvPr id="325" name="Google Shape;325;p45"/>
            <p:cNvSpPr/>
            <p:nvPr/>
          </p:nvSpPr>
          <p:spPr>
            <a:xfrm>
              <a:off x="932600" y="3079475"/>
              <a:ext cx="1958400" cy="133500"/>
            </a:xfrm>
            <a:prstGeom prst="rect">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45"/>
            <p:cNvGrpSpPr/>
            <p:nvPr/>
          </p:nvGrpSpPr>
          <p:grpSpPr>
            <a:xfrm>
              <a:off x="491622" y="1828753"/>
              <a:ext cx="2546978" cy="1757910"/>
              <a:chOff x="491622" y="1828753"/>
              <a:chExt cx="2546978" cy="1757910"/>
            </a:xfrm>
          </p:grpSpPr>
          <p:sp>
            <p:nvSpPr>
              <p:cNvPr id="327" name="Google Shape;327;p45"/>
              <p:cNvSpPr txBox="1"/>
              <p:nvPr/>
            </p:nvSpPr>
            <p:spPr>
              <a:xfrm>
                <a:off x="491622"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Friday 24th</a:t>
                </a:r>
                <a:endParaRPr b="1" sz="1200">
                  <a:latin typeface="Roboto"/>
                  <a:ea typeface="Roboto"/>
                  <a:cs typeface="Roboto"/>
                  <a:sym typeface="Roboto"/>
                </a:endParaRPr>
              </a:p>
            </p:txBody>
          </p:sp>
          <p:grpSp>
            <p:nvGrpSpPr>
              <p:cNvPr id="328" name="Google Shape;328;p45"/>
              <p:cNvGrpSpPr/>
              <p:nvPr/>
            </p:nvGrpSpPr>
            <p:grpSpPr>
              <a:xfrm>
                <a:off x="881025" y="2800065"/>
                <a:ext cx="92400" cy="411825"/>
                <a:chOff x="845575" y="2563700"/>
                <a:chExt cx="92400" cy="411825"/>
              </a:xfrm>
            </p:grpSpPr>
            <p:cxnSp>
              <p:nvCxnSpPr>
                <p:cNvPr id="329" name="Google Shape;329;p4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0" name="Google Shape;330;p4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45"/>
              <p:cNvSpPr txBox="1"/>
              <p:nvPr/>
            </p:nvSpPr>
            <p:spPr>
              <a:xfrm>
                <a:off x="785000" y="1828753"/>
                <a:ext cx="2253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Third Meeting with LiFETIME</a:t>
                </a:r>
                <a:endParaRPr b="1" sz="1200">
                  <a:latin typeface="Roboto"/>
                  <a:ea typeface="Roboto"/>
                  <a:cs typeface="Roboto"/>
                  <a:sym typeface="Roboto"/>
                </a:endParaRPr>
              </a:p>
              <a:p>
                <a:pPr indent="0" lvl="0" marL="0" rtl="0" algn="l">
                  <a:spcBef>
                    <a:spcPts val="1600"/>
                  </a:spcBef>
                  <a:spcAft>
                    <a:spcPts val="1600"/>
                  </a:spcAft>
                  <a:buNone/>
                </a:pPr>
                <a:r>
                  <a:rPr lang="en-GB" sz="1200">
                    <a:latin typeface="Roboto"/>
                    <a:ea typeface="Roboto"/>
                    <a:cs typeface="Roboto"/>
                    <a:sym typeface="Roboto"/>
                  </a:rPr>
                  <a:t>First full team meeting. Presented our progress and discussed fixing our errors.</a:t>
                </a:r>
                <a:endParaRPr sz="1200">
                  <a:latin typeface="Roboto"/>
                  <a:ea typeface="Roboto"/>
                  <a:cs typeface="Roboto"/>
                  <a:sym typeface="Roboto"/>
                </a:endParaRPr>
              </a:p>
            </p:txBody>
          </p:sp>
        </p:grpSp>
      </p:grpSp>
      <p:grpSp>
        <p:nvGrpSpPr>
          <p:cNvPr id="332" name="Google Shape;332;p45"/>
          <p:cNvGrpSpPr/>
          <p:nvPr/>
        </p:nvGrpSpPr>
        <p:grpSpPr>
          <a:xfrm>
            <a:off x="2049358" y="2419961"/>
            <a:ext cx="2702781" cy="2132906"/>
            <a:chOff x="2437025" y="2702599"/>
            <a:chExt cx="2559936" cy="1827840"/>
          </a:xfrm>
        </p:grpSpPr>
        <p:sp>
          <p:nvSpPr>
            <p:cNvPr id="333" name="Google Shape;333;p45"/>
            <p:cNvSpPr/>
            <p:nvPr/>
          </p:nvSpPr>
          <p:spPr>
            <a:xfrm>
              <a:off x="2890952" y="3079475"/>
              <a:ext cx="1958400" cy="133500"/>
            </a:xfrm>
            <a:prstGeom prst="rect">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5"/>
            <p:cNvGrpSpPr/>
            <p:nvPr/>
          </p:nvGrpSpPr>
          <p:grpSpPr>
            <a:xfrm>
              <a:off x="2437025" y="2702599"/>
              <a:ext cx="2559936" cy="1827840"/>
              <a:chOff x="2437025" y="2702599"/>
              <a:chExt cx="2559936" cy="1827840"/>
            </a:xfrm>
          </p:grpSpPr>
          <p:sp>
            <p:nvSpPr>
              <p:cNvPr id="335" name="Google Shape;335;p45"/>
              <p:cNvSpPr txBox="1"/>
              <p:nvPr/>
            </p:nvSpPr>
            <p:spPr>
              <a:xfrm>
                <a:off x="2437025" y="2702599"/>
                <a:ext cx="1476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Monday 27th</a:t>
                </a:r>
                <a:endParaRPr b="1" sz="1200">
                  <a:latin typeface="Roboto"/>
                  <a:ea typeface="Roboto"/>
                  <a:cs typeface="Roboto"/>
                  <a:sym typeface="Roboto"/>
                </a:endParaRPr>
              </a:p>
            </p:txBody>
          </p:sp>
          <p:grpSp>
            <p:nvGrpSpPr>
              <p:cNvPr id="336" name="Google Shape;336;p45"/>
              <p:cNvGrpSpPr/>
              <p:nvPr/>
            </p:nvGrpSpPr>
            <p:grpSpPr>
              <a:xfrm rot="10800000">
                <a:off x="2849073" y="3079467"/>
                <a:ext cx="92400" cy="411825"/>
                <a:chOff x="2070100" y="2563700"/>
                <a:chExt cx="92400" cy="411825"/>
              </a:xfrm>
            </p:grpSpPr>
            <p:cxnSp>
              <p:nvCxnSpPr>
                <p:cNvPr id="337" name="Google Shape;337;p4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8" name="Google Shape;338;p4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45"/>
              <p:cNvSpPr txBox="1"/>
              <p:nvPr/>
            </p:nvSpPr>
            <p:spPr>
              <a:xfrm>
                <a:off x="2743361" y="3586639"/>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Interim Presentation</a:t>
                </a:r>
                <a:endParaRPr b="1" sz="1200">
                  <a:latin typeface="Roboto"/>
                  <a:ea typeface="Roboto"/>
                  <a:cs typeface="Roboto"/>
                  <a:sym typeface="Roboto"/>
                </a:endParaRPr>
              </a:p>
              <a:p>
                <a:pPr indent="0" lvl="0" marL="0" rtl="0" algn="l">
                  <a:spcBef>
                    <a:spcPts val="1600"/>
                  </a:spcBef>
                  <a:spcAft>
                    <a:spcPts val="1600"/>
                  </a:spcAft>
                  <a:buNone/>
                </a:pPr>
                <a:r>
                  <a:rPr lang="en-GB" sz="1200">
                    <a:latin typeface="Roboto"/>
                    <a:ea typeface="Roboto"/>
                    <a:cs typeface="Roboto"/>
                    <a:sym typeface="Roboto"/>
                  </a:rPr>
                  <a:t>Presenting our progress and our new direction, specifically how we plan to use the remaining time. </a:t>
                </a:r>
                <a:endParaRPr b="1" sz="1200">
                  <a:latin typeface="Roboto"/>
                  <a:ea typeface="Roboto"/>
                  <a:cs typeface="Roboto"/>
                  <a:sym typeface="Roboto"/>
                </a:endParaRPr>
              </a:p>
            </p:txBody>
          </p:sp>
        </p:grpSp>
      </p:grpSp>
      <p:grpSp>
        <p:nvGrpSpPr>
          <p:cNvPr id="340" name="Google Shape;340;p45"/>
          <p:cNvGrpSpPr/>
          <p:nvPr/>
        </p:nvGrpSpPr>
        <p:grpSpPr>
          <a:xfrm>
            <a:off x="6613342" y="2859729"/>
            <a:ext cx="2530662" cy="480559"/>
            <a:chOff x="6760035" y="3079467"/>
            <a:chExt cx="2396914" cy="411825"/>
          </a:xfrm>
        </p:grpSpPr>
        <p:sp>
          <p:nvSpPr>
            <p:cNvPr id="341" name="Google Shape;341;p45"/>
            <p:cNvSpPr/>
            <p:nvPr/>
          </p:nvSpPr>
          <p:spPr>
            <a:xfrm>
              <a:off x="6807650" y="3079475"/>
              <a:ext cx="2349300" cy="133500"/>
            </a:xfrm>
            <a:prstGeom prst="rect">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45"/>
            <p:cNvGrpSpPr/>
            <p:nvPr/>
          </p:nvGrpSpPr>
          <p:grpSpPr>
            <a:xfrm rot="10800000">
              <a:off x="6760035" y="3079467"/>
              <a:ext cx="92400" cy="411825"/>
              <a:chOff x="2070100" y="2563700"/>
              <a:chExt cx="92400" cy="411825"/>
            </a:xfrm>
          </p:grpSpPr>
          <p:cxnSp>
            <p:nvCxnSpPr>
              <p:cNvPr id="343" name="Google Shape;343;p4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44" name="Google Shape;344;p4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5" name="Google Shape;345;p45"/>
          <p:cNvGrpSpPr/>
          <p:nvPr/>
        </p:nvGrpSpPr>
        <p:grpSpPr>
          <a:xfrm>
            <a:off x="5952633" y="2419961"/>
            <a:ext cx="2702781" cy="2132906"/>
            <a:chOff x="2437025" y="2702599"/>
            <a:chExt cx="2559936" cy="1827840"/>
          </a:xfrm>
        </p:grpSpPr>
        <p:sp>
          <p:nvSpPr>
            <p:cNvPr id="346" name="Google Shape;346;p45"/>
            <p:cNvSpPr txBox="1"/>
            <p:nvPr/>
          </p:nvSpPr>
          <p:spPr>
            <a:xfrm>
              <a:off x="2437025" y="2702599"/>
              <a:ext cx="14760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200">
                  <a:latin typeface="Roboto"/>
                  <a:ea typeface="Roboto"/>
                  <a:cs typeface="Roboto"/>
                  <a:sym typeface="Roboto"/>
                </a:rPr>
                <a:t>Thursday 6th</a:t>
              </a:r>
              <a:endParaRPr b="1" sz="1200">
                <a:latin typeface="Roboto"/>
                <a:ea typeface="Roboto"/>
                <a:cs typeface="Roboto"/>
                <a:sym typeface="Roboto"/>
              </a:endParaRPr>
            </a:p>
          </p:txBody>
        </p:sp>
        <p:sp>
          <p:nvSpPr>
            <p:cNvPr id="347" name="Google Shape;347;p45"/>
            <p:cNvSpPr txBox="1"/>
            <p:nvPr/>
          </p:nvSpPr>
          <p:spPr>
            <a:xfrm>
              <a:off x="2743361" y="3586639"/>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Documentation Completion</a:t>
              </a:r>
              <a:endParaRPr b="1" sz="1200">
                <a:latin typeface="Roboto"/>
                <a:ea typeface="Roboto"/>
                <a:cs typeface="Roboto"/>
                <a:sym typeface="Roboto"/>
              </a:endParaRPr>
            </a:p>
            <a:p>
              <a:pPr indent="0" lvl="0" marL="0" rtl="0" algn="l">
                <a:spcBef>
                  <a:spcPts val="0"/>
                </a:spcBef>
                <a:spcAft>
                  <a:spcPts val="1600"/>
                </a:spcAft>
                <a:buNone/>
              </a:pPr>
              <a:r>
                <a:t/>
              </a:r>
              <a:endParaRPr b="1"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Our new objectives</a:t>
            </a:r>
            <a:endParaRPr>
              <a:solidFill>
                <a:schemeClr val="lt1"/>
              </a:solidFill>
            </a:endParaRPr>
          </a:p>
        </p:txBody>
      </p:sp>
      <p:sp>
        <p:nvSpPr>
          <p:cNvPr id="79" name="Google Shape;79;p16"/>
          <p:cNvSpPr txBox="1"/>
          <p:nvPr>
            <p:ph idx="1" type="body"/>
          </p:nvPr>
        </p:nvSpPr>
        <p:spPr>
          <a:xfrm>
            <a:off x="311700" y="1152475"/>
            <a:ext cx="83892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Clean, process and visualise the EIS data.</a:t>
            </a:r>
            <a:endParaRPr sz="2200">
              <a:solidFill>
                <a:schemeClr val="lt1"/>
              </a:solidFill>
              <a:latin typeface="Roboto Medium"/>
              <a:ea typeface="Roboto Medium"/>
              <a:cs typeface="Roboto Medium"/>
              <a:sym typeface="Roboto Medium"/>
            </a:endParaRPr>
          </a:p>
          <a:p>
            <a:pPr indent="-368300" lvl="0" marL="457200" rtl="0" algn="l">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Take an EIS route, finding an ECM and fitting it.</a:t>
            </a:r>
            <a:endParaRPr sz="2200">
              <a:solidFill>
                <a:schemeClr val="lt1"/>
              </a:solidFill>
              <a:latin typeface="Roboto Medium"/>
              <a:ea typeface="Roboto Medium"/>
              <a:cs typeface="Roboto Medium"/>
              <a:sym typeface="Roboto Medium"/>
            </a:endParaRPr>
          </a:p>
          <a:p>
            <a:pPr indent="-368300" lvl="0" marL="457200" rtl="0" algn="l">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Investigate the trade-off between applicability and accuracy.</a:t>
            </a:r>
            <a:endParaRPr sz="2200">
              <a:solidFill>
                <a:schemeClr val="lt1"/>
              </a:solidFill>
              <a:latin typeface="Roboto Medium"/>
              <a:ea typeface="Roboto Medium"/>
              <a:cs typeface="Roboto Medium"/>
              <a:sym typeface="Roboto Medium"/>
            </a:endParaRPr>
          </a:p>
          <a:p>
            <a:pPr indent="-368300" lvl="0" marL="457200" rtl="0" algn="l">
              <a:spcBef>
                <a:spcPts val="0"/>
              </a:spcBef>
              <a:spcAft>
                <a:spcPts val="0"/>
              </a:spcAft>
              <a:buClr>
                <a:schemeClr val="lt1"/>
              </a:buClr>
              <a:buSzPts val="2200"/>
              <a:buFont typeface="Roboto Medium"/>
              <a:buAutoNum type="arabicPeriod"/>
            </a:pPr>
            <a:r>
              <a:rPr lang="en-GB" sz="2200">
                <a:solidFill>
                  <a:schemeClr val="lt1"/>
                </a:solidFill>
                <a:latin typeface="Roboto Medium"/>
                <a:ea typeface="Roboto Medium"/>
                <a:cs typeface="Roboto Medium"/>
                <a:sym typeface="Roboto Medium"/>
              </a:rPr>
              <a:t>Report the feasibility of this approach.</a:t>
            </a:r>
            <a:endParaRPr sz="2200">
              <a:solidFill>
                <a:schemeClr val="lt1"/>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85" name="Google Shape;85;p17"/>
          <p:cNvPicPr preferRelativeResize="0"/>
          <p:nvPr/>
        </p:nvPicPr>
        <p:blipFill>
          <a:blip r:embed="rId3">
            <a:alphaModFix/>
          </a:blip>
          <a:stretch>
            <a:fillRect/>
          </a:stretch>
        </p:blipFill>
        <p:spPr>
          <a:xfrm>
            <a:off x="389952" y="1281650"/>
            <a:ext cx="8364075" cy="2429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91" name="Google Shape;91;p18"/>
          <p:cNvPicPr preferRelativeResize="0"/>
          <p:nvPr/>
        </p:nvPicPr>
        <p:blipFill>
          <a:blip r:embed="rId3">
            <a:alphaModFix/>
          </a:blip>
          <a:stretch>
            <a:fillRect/>
          </a:stretch>
        </p:blipFill>
        <p:spPr>
          <a:xfrm>
            <a:off x="152400" y="1170125"/>
            <a:ext cx="8839200" cy="2519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97" name="Google Shape;97;p19"/>
          <p:cNvPicPr preferRelativeResize="0"/>
          <p:nvPr/>
        </p:nvPicPr>
        <p:blipFill>
          <a:blip r:embed="rId3">
            <a:alphaModFix/>
          </a:blip>
          <a:stretch>
            <a:fillRect/>
          </a:stretch>
        </p:blipFill>
        <p:spPr>
          <a:xfrm>
            <a:off x="152400" y="1170125"/>
            <a:ext cx="8839199" cy="2651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103" name="Google Shape;103;p20"/>
          <p:cNvPicPr preferRelativeResize="0"/>
          <p:nvPr/>
        </p:nvPicPr>
        <p:blipFill>
          <a:blip r:embed="rId3">
            <a:alphaModFix/>
          </a:blip>
          <a:stretch>
            <a:fillRect/>
          </a:stretch>
        </p:blipFill>
        <p:spPr>
          <a:xfrm>
            <a:off x="152400" y="1170125"/>
            <a:ext cx="8839200" cy="2519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Capacity &amp; Data Analysis</a:t>
            </a:r>
            <a:endParaRPr/>
          </a:p>
        </p:txBody>
      </p:sp>
      <p:pic>
        <p:nvPicPr>
          <p:cNvPr id="109" name="Google Shape;109;p21"/>
          <p:cNvPicPr preferRelativeResize="0"/>
          <p:nvPr/>
        </p:nvPicPr>
        <p:blipFill>
          <a:blip r:embed="rId3">
            <a:alphaModFix/>
          </a:blip>
          <a:stretch>
            <a:fillRect/>
          </a:stretch>
        </p:blipFill>
        <p:spPr>
          <a:xfrm>
            <a:off x="500063" y="1119188"/>
            <a:ext cx="8143875" cy="29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