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4" r:id="rId7"/>
    <p:sldId id="260" r:id="rId8"/>
    <p:sldId id="261" r:id="rId9"/>
    <p:sldId id="263" r:id="rId10"/>
    <p:sldId id="262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87" d="100"/>
          <a:sy n="87" d="100"/>
        </p:scale>
        <p:origin x="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8B1DE-E70B-1902-3BCC-08D93DCE84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75CD59-029E-5111-02CC-4281DE1541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29316-DB6E-6665-3474-80D814A49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0ED3D-B696-490E-B936-541EE8CFE05F}" type="datetimeFigureOut">
              <a:rPr lang="en-HK" smtClean="0"/>
              <a:t>3/6/2025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CF3DA-F296-FEFD-E40C-4113A7574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E77C7-19DA-F17C-E929-C83D0863C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5D5C3-D86C-4718-8A4C-1A705CECA00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558112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6003B-E0C3-1EB5-46A2-D3DF535C6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F89AEA-F93A-55A9-F1CF-816E6AE19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6CD71-7BBE-DE89-F4A8-1778D7223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0ED3D-B696-490E-B936-541EE8CFE05F}" type="datetimeFigureOut">
              <a:rPr lang="en-HK" smtClean="0"/>
              <a:t>3/6/2025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36835-ABC6-C2D5-2CD0-C1CE43E7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181E0-6E59-B036-70BA-5304601A6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5D5C3-D86C-4718-8A4C-1A705CECA00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292632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2D8BC2-25A4-5D18-74B2-2EA376C6E5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36E83E-8D1E-9DAD-7F60-D56E77CF5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BA4EA-E790-73BB-0DB7-936DF4EF9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0ED3D-B696-490E-B936-541EE8CFE05F}" type="datetimeFigureOut">
              <a:rPr lang="en-HK" smtClean="0"/>
              <a:t>3/6/2025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3A95E-8154-4485-7A1C-78934B74F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08CCA-E441-B3D0-5716-B42F99C2C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5D5C3-D86C-4718-8A4C-1A705CECA00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12490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A8DF6-4B93-F4D1-4866-13D82428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6F152-63C6-49A8-5505-A3587573E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74C80-21AF-D617-F93A-1DEE3DEC8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0ED3D-B696-490E-B936-541EE8CFE05F}" type="datetimeFigureOut">
              <a:rPr lang="en-HK" smtClean="0"/>
              <a:t>3/6/2025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3F799-A801-9BAA-DC2B-2E008CFB6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67170-5419-869D-7047-0747B566C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5D5C3-D86C-4718-8A4C-1A705CECA00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202267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F67FC-7D24-AFF7-5DB2-0267EDF1B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75A0C-A6E4-9BA2-5786-1467C8BC2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9216B-8EEF-4C78-3DFE-7C4EBF7EC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0ED3D-B696-490E-B936-541EE8CFE05F}" type="datetimeFigureOut">
              <a:rPr lang="en-HK" smtClean="0"/>
              <a:t>3/6/2025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5B0CB-3E1E-A928-3B95-9D80F5A84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246E8-E230-0A71-AAA2-805EEBC8E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5D5C3-D86C-4718-8A4C-1A705CECA00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762318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DBD4A-EF9B-26E6-C5B9-34DDFD3C9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F7303-D595-F1F8-EF97-52B65D5B69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73EC3D-4B5A-14D3-7A2B-E4DA3C0FE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E9AD2-F80B-6374-4E78-2F40B9E3B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0ED3D-B696-490E-B936-541EE8CFE05F}" type="datetimeFigureOut">
              <a:rPr lang="en-HK" smtClean="0"/>
              <a:t>3/6/2025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505AE-C483-C856-CA45-2D7391BB6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1DFCD3-CD46-E8E4-817B-8DA7DCFD2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5D5C3-D86C-4718-8A4C-1A705CECA00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498429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33927-2E02-06A6-4D09-5358B0E4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FF07D-3ACF-105E-1CBA-C5E2DC947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906FEA-E032-D24F-7103-D50BAFADD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E88E80-1FF7-A918-6AF0-F7D22271DC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FF1763-E31F-8B7D-0677-B4C4594959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0F5201-ECD9-34D0-18FB-8BA336156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0ED3D-B696-490E-B936-541EE8CFE05F}" type="datetimeFigureOut">
              <a:rPr lang="en-HK" smtClean="0"/>
              <a:t>3/6/2025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C2B15E-779E-D489-2111-03A53C9C0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23ED07-8CFE-BDB0-0F27-6A6726BD9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5D5C3-D86C-4718-8A4C-1A705CECA00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630917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80D4D-5046-0399-24E0-5163002C9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3F25F5-E5D9-1176-7B16-C72F44890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0ED3D-B696-490E-B936-541EE8CFE05F}" type="datetimeFigureOut">
              <a:rPr lang="en-HK" smtClean="0"/>
              <a:t>3/6/2025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2EB49-A8E2-8E85-1595-767FC0F6B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CCD80E-F2CA-11E6-19B2-FA0253101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5D5C3-D86C-4718-8A4C-1A705CECA00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116293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B69505-A589-F25C-12E4-90FFD410E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0ED3D-B696-490E-B936-541EE8CFE05F}" type="datetimeFigureOut">
              <a:rPr lang="en-HK" smtClean="0"/>
              <a:t>3/6/2025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1ED950-2960-8CBE-068A-474BD71B7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704E5-4826-FB3F-6056-DC858BEBB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5D5C3-D86C-4718-8A4C-1A705CECA00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251046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3772D-12EC-3135-82AF-9BF658696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03644-C160-755D-2603-72EC82DA4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BDFBA7-7D5C-3217-CCD9-1AE44D184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47E885-6A24-DB69-A150-20AD5C518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0ED3D-B696-490E-B936-541EE8CFE05F}" type="datetimeFigureOut">
              <a:rPr lang="en-HK" smtClean="0"/>
              <a:t>3/6/2025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091ED7-4F86-07D8-E33E-391E8A301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9CB58-6CD1-8CC9-395F-9F92A34A1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5D5C3-D86C-4718-8A4C-1A705CECA00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787536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0B38-05E1-4548-A648-C38945B10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FDB27A-2E65-3CB3-5931-3713837A1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8E389E-1DAC-9F93-817B-0530FF25B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10265-35B1-FB5B-EFFE-CC5478A77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0ED3D-B696-490E-B936-541EE8CFE05F}" type="datetimeFigureOut">
              <a:rPr lang="en-HK" smtClean="0"/>
              <a:t>3/6/2025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7290D5-2796-5AF8-60DD-DE0D208C1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C83372-01B7-B609-569C-E5B72C909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5D5C3-D86C-4718-8A4C-1A705CECA00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39786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B18669-4043-62AC-188E-61DE9F8CC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32695-518A-F8C0-4532-D63433C3C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E0266-77CB-644C-FDEE-46C0D1C73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30ED3D-B696-490E-B936-541EE8CFE05F}" type="datetimeFigureOut">
              <a:rPr lang="en-HK" smtClean="0"/>
              <a:t>3/6/2025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BA097-82CA-676A-4B71-F3EBA272D4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A670A-9B09-D9C0-DEA6-D63C45EF09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E5D5C3-D86C-4718-8A4C-1A705CECA00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408118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0977D-F730-03B0-6733-60F35C1690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HK" dirty="0"/>
              <a:t>Interim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C69DB6-C972-71DF-1E44-D5005C4669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112946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41F7AC-CD72-309D-BE26-4FE9BCAA6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F4BD9-1459-429C-5192-2691F47C7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Applications – material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11B09-F76C-A213-FABF-20B728352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Linen corresponds to fabric based cooling surfaces</a:t>
            </a:r>
          </a:p>
          <a:p>
            <a:r>
              <a:rPr lang="en-HK" dirty="0"/>
              <a:t>Similar to those found on sportswear</a:t>
            </a:r>
          </a:p>
          <a:p>
            <a:r>
              <a:rPr lang="en-HK" dirty="0"/>
              <a:t>Easy packaging</a:t>
            </a:r>
          </a:p>
        </p:txBody>
      </p:sp>
      <p:pic>
        <p:nvPicPr>
          <p:cNvPr id="1032" name="Picture 8" descr="Chill-Its Cooling Technology | Ergodyne">
            <a:extLst>
              <a:ext uri="{FF2B5EF4-FFF2-40B4-BE49-F238E27FC236}">
                <a16:creationId xmlns:a16="http://schemas.microsoft.com/office/drawing/2014/main" id="{A95B751C-2B62-93F6-0192-FDF6AFBC2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532" y="2187245"/>
            <a:ext cx="3822192" cy="3822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2072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E5A9FE-F797-E445-DAF6-BD9A92D8FF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27F10-C409-0D46-216D-7946BA96A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Applications – material selection – follow-up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B5B77-0415-29E2-C937-08FB9FC7D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Analysis on efficiency of cooling</a:t>
            </a:r>
          </a:p>
          <a:p>
            <a:pPr lvl="1"/>
            <a:r>
              <a:rPr lang="en-HK" dirty="0"/>
              <a:t>Temperature reduction per unit water mass lost</a:t>
            </a:r>
          </a:p>
          <a:p>
            <a:pPr lvl="1"/>
            <a:endParaRPr lang="en-HK" dirty="0"/>
          </a:p>
          <a:p>
            <a:r>
              <a:rPr lang="en-HK" dirty="0"/>
              <a:t>Multi-layer set-up</a:t>
            </a:r>
          </a:p>
          <a:p>
            <a:endParaRPr lang="en-HK" dirty="0"/>
          </a:p>
          <a:p>
            <a:r>
              <a:rPr lang="en-HK" dirty="0"/>
              <a:t>How is the water distributed? This may lead to potential problems for linen based materials</a:t>
            </a:r>
          </a:p>
        </p:txBody>
      </p:sp>
    </p:spTree>
    <p:extLst>
      <p:ext uri="{BB962C8B-B14F-4D97-AF65-F5344CB8AC3E}">
        <p14:creationId xmlns:p14="http://schemas.microsoft.com/office/powerpoint/2010/main" val="3187733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1DA18-E730-EA00-7317-ED7C29846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B471D-ED98-7FD3-E8E2-4A54CA64F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Personal development</a:t>
            </a:r>
          </a:p>
          <a:p>
            <a:r>
              <a:rPr lang="en-HK" dirty="0"/>
              <a:t>Methodology: Gaps in modelling/ measurements</a:t>
            </a:r>
          </a:p>
          <a:p>
            <a:r>
              <a:rPr lang="en-HK" dirty="0"/>
              <a:t>Applications of results</a:t>
            </a:r>
          </a:p>
        </p:txBody>
      </p:sp>
    </p:spTree>
    <p:extLst>
      <p:ext uri="{BB962C8B-B14F-4D97-AF65-F5344CB8AC3E}">
        <p14:creationId xmlns:p14="http://schemas.microsoft.com/office/powerpoint/2010/main" val="1584623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F1C65-5F60-25AA-3FAA-2E653C780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Personal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87314-D765-3577-7AC3-9BE117CC5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Understanding of technical background relating to project</a:t>
            </a:r>
          </a:p>
          <a:p>
            <a:endParaRPr lang="en-HK" dirty="0"/>
          </a:p>
          <a:p>
            <a:r>
              <a:rPr lang="en-HK" dirty="0"/>
              <a:t>Reading</a:t>
            </a:r>
          </a:p>
          <a:p>
            <a:endParaRPr lang="en-HK" dirty="0"/>
          </a:p>
          <a:p>
            <a:r>
              <a:rPr lang="en-HK" dirty="0"/>
              <a:t>Experimental</a:t>
            </a:r>
          </a:p>
        </p:txBody>
      </p:sp>
    </p:spTree>
    <p:extLst>
      <p:ext uri="{BB962C8B-B14F-4D97-AF65-F5344CB8AC3E}">
        <p14:creationId xmlns:p14="http://schemas.microsoft.com/office/powerpoint/2010/main" val="479806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91027-513A-062E-6334-840F60BBE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Heat transfer mechanism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7D89A-7E2B-1016-AD4A-572D4AF43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HK" dirty="0"/>
              <a:t>Heat loss by evaporation at outer surface</a:t>
            </a:r>
          </a:p>
          <a:p>
            <a:pPr lvl="1"/>
            <a:r>
              <a:rPr lang="en-HK" dirty="0"/>
              <a:t>Main measurement</a:t>
            </a:r>
          </a:p>
          <a:p>
            <a:r>
              <a:rPr lang="en-HK" dirty="0"/>
              <a:t>Conduction through container wall due to temperature change</a:t>
            </a:r>
          </a:p>
          <a:p>
            <a:pPr lvl="1"/>
            <a:r>
              <a:rPr lang="en-HK" dirty="0"/>
              <a:t>Considered in conjunction with evaporation</a:t>
            </a:r>
          </a:p>
          <a:p>
            <a:r>
              <a:rPr lang="en-HK" dirty="0"/>
              <a:t>Conduction within water in container</a:t>
            </a:r>
          </a:p>
          <a:p>
            <a:pPr lvl="1"/>
            <a:r>
              <a:rPr lang="en-HK" dirty="0"/>
              <a:t>Conduction coefficient water changes with temperature</a:t>
            </a:r>
          </a:p>
          <a:p>
            <a:pPr lvl="1"/>
            <a:r>
              <a:rPr lang="en-HK" dirty="0"/>
              <a:t>Since temperature change is small, it can be neglected</a:t>
            </a:r>
          </a:p>
          <a:p>
            <a:r>
              <a:rPr lang="en-HK" dirty="0"/>
              <a:t>Convection within water in container</a:t>
            </a:r>
          </a:p>
          <a:p>
            <a:pPr lvl="1"/>
            <a:r>
              <a:rPr lang="en-HK" dirty="0"/>
              <a:t>Greater effect at bottom of container</a:t>
            </a:r>
          </a:p>
          <a:p>
            <a:pPr lvl="1"/>
            <a:r>
              <a:rPr lang="en-HK" dirty="0"/>
              <a:t>Much greater complexity if considered in detail</a:t>
            </a:r>
          </a:p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686254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1D1F7-8B84-11C5-0C46-33D4DF626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Measuring water temperatures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9D98E1-3927-8920-BECC-4C0DE3437B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HK" dirty="0"/>
                  <a:t>Taken close to inner wall for boundary conditions calculations</a:t>
                </a:r>
              </a:p>
              <a:p>
                <a:r>
                  <a:rPr lang="en-HK" dirty="0"/>
                  <a:t>General  equation in form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HK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e>
                    </m:func>
                    <m:r>
                      <a:rPr lang="en-HK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HK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HK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HK" dirty="0"/>
                  <a:t> are the boundary conditions</a:t>
                </a:r>
              </a:p>
              <a:p>
                <a:pPr lvl="1"/>
                <a:r>
                  <a:rPr lang="en-HK" dirty="0"/>
                  <a:t>Limited accuracy</a:t>
                </a:r>
              </a:p>
              <a:p>
                <a:r>
                  <a:rPr lang="en-HK" dirty="0"/>
                  <a:t>Knowledge gap: limited research on similar temperature scale</a:t>
                </a:r>
              </a:p>
              <a:p>
                <a:r>
                  <a:rPr lang="en-HK" dirty="0"/>
                  <a:t>For our scope of study, assume singular temperature in tank</a:t>
                </a:r>
              </a:p>
              <a:p>
                <a:r>
                  <a:rPr lang="en-HK" dirty="0"/>
                  <a:t>Location of thermometer would give conservative estimates</a:t>
                </a:r>
              </a:p>
              <a:p>
                <a:pPr lvl="1"/>
                <a:r>
                  <a:rPr lang="en-HK" dirty="0"/>
                  <a:t>Assume most cooled at bottom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9D98E1-3927-8920-BECC-4C0DE3437B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2265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A74192-8DFF-797F-03F0-D10FFC195F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3212A-21D7-23BE-5530-D87B4FA29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Measuring water temperatures – follow-up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AAFAE-11D6-1BCD-7356-C20303046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1-2 trials for thermometer at alternative location to check validity of assumptions</a:t>
            </a:r>
          </a:p>
          <a:p>
            <a:r>
              <a:rPr lang="en-HK" dirty="0"/>
              <a:t>Further considerations into how relevant this will be to the outlet water temperature</a:t>
            </a:r>
          </a:p>
        </p:txBody>
      </p:sp>
    </p:spTree>
    <p:extLst>
      <p:ext uri="{BB962C8B-B14F-4D97-AF65-F5344CB8AC3E}">
        <p14:creationId xmlns:p14="http://schemas.microsoft.com/office/powerpoint/2010/main" val="4077779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CF463-6239-9F23-08AC-94E235402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Applications – interaction with active cooling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32FA1-06B3-D8FF-399D-E210C9239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Effect on passive cooling with addition of external heat flux</a:t>
            </a:r>
          </a:p>
          <a:p>
            <a:r>
              <a:rPr lang="en-HK" dirty="0"/>
              <a:t>Increase in ambient air temperature allow for further evaporation</a:t>
            </a:r>
          </a:p>
          <a:p>
            <a:r>
              <a:rPr lang="en-HK" dirty="0"/>
              <a:t>Experimental limitations</a:t>
            </a:r>
          </a:p>
          <a:p>
            <a:endParaRPr lang="en-HK" dirty="0"/>
          </a:p>
          <a:p>
            <a:r>
              <a:rPr lang="en-HK" dirty="0"/>
              <a:t>Follow-ups:</a:t>
            </a:r>
          </a:p>
          <a:p>
            <a:pPr lvl="1"/>
            <a:r>
              <a:rPr lang="en-HK" dirty="0"/>
              <a:t>Better understanding of expected heat dissipated</a:t>
            </a:r>
          </a:p>
          <a:p>
            <a:pPr lvl="1"/>
            <a:r>
              <a:rPr lang="en-HK" dirty="0"/>
              <a:t>Holistic overview in conjunction to material characteristics</a:t>
            </a:r>
          </a:p>
          <a:p>
            <a:endParaRPr lang="en-HK" dirty="0"/>
          </a:p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47058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BD9D3C-8CFC-B0A3-29A6-193ED9398F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A89D5-2D03-AB72-2146-149316442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Applications – material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F3455-4264-C41B-743A-A6EC9948C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Key material characteristics identified include water absorption and evaporation rate</a:t>
            </a:r>
          </a:p>
          <a:p>
            <a:r>
              <a:rPr lang="en-HK" dirty="0"/>
              <a:t>These affect lowest temperature achievable and how long it can keep it cool</a:t>
            </a:r>
          </a:p>
          <a:p>
            <a:r>
              <a:rPr lang="en-HK" dirty="0"/>
              <a:t>Experimental limitations: short time, restricted observation on subsequent temperature rise (when, rate)</a:t>
            </a:r>
          </a:p>
          <a:p>
            <a:r>
              <a:rPr lang="en-HK" dirty="0"/>
              <a:t>Cotton used as benchmark, but would be difficult to be used in real-life scales</a:t>
            </a:r>
          </a:p>
          <a:p>
            <a:pPr lvl="1"/>
            <a:r>
              <a:rPr lang="en-HK" dirty="0"/>
              <a:t>Durability concerns</a:t>
            </a:r>
          </a:p>
        </p:txBody>
      </p:sp>
    </p:spTree>
    <p:extLst>
      <p:ext uri="{BB962C8B-B14F-4D97-AF65-F5344CB8AC3E}">
        <p14:creationId xmlns:p14="http://schemas.microsoft.com/office/powerpoint/2010/main" val="47705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749A74-2431-A3FF-2154-211AB0F455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EC69B-6F7F-9953-8809-A3DD95842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Applications – material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156EF-C2FC-2F99-941E-97DAB4063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Jute corresponds to micro fibre cooling pads</a:t>
            </a:r>
          </a:p>
          <a:p>
            <a:r>
              <a:rPr lang="en-HK" dirty="0"/>
              <a:t>Common, readily found</a:t>
            </a:r>
          </a:p>
          <a:p>
            <a:r>
              <a:rPr lang="en-HK" dirty="0"/>
              <a:t>Difficult with circular packaging </a:t>
            </a:r>
          </a:p>
          <a:p>
            <a:r>
              <a:rPr lang="en-HK" dirty="0"/>
              <a:t>May be made from recyclable materials</a:t>
            </a:r>
          </a:p>
        </p:txBody>
      </p:sp>
      <p:pic>
        <p:nvPicPr>
          <p:cNvPr id="1030" name="Picture 6" descr="Amazon.com: Hessaire Replacement Evaporative Cooler Pads - Swamp Cooler  Replacement Pads Corrugated Build - Low Odor Xel50 Media Evaporative  Cooling Pad for 1300 CFM Cooler Fan - 3 Panels, 21.75” x 10” &amp; 18” : Home &amp;  Kitchen">
            <a:extLst>
              <a:ext uri="{FF2B5EF4-FFF2-40B4-BE49-F238E27FC236}">
                <a16:creationId xmlns:a16="http://schemas.microsoft.com/office/drawing/2014/main" id="{2FD4AB89-F221-6F6E-5A69-915613BE2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9768" y="1874157"/>
            <a:ext cx="3109686" cy="3109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6922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1214</TotalTime>
  <Words>369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Cambria Math</vt:lpstr>
      <vt:lpstr>Office Theme</vt:lpstr>
      <vt:lpstr>Interim presentation</vt:lpstr>
      <vt:lpstr>Overview</vt:lpstr>
      <vt:lpstr>Personal development</vt:lpstr>
      <vt:lpstr>Heat transfer mechanism</vt:lpstr>
      <vt:lpstr>Measuring water temperatures</vt:lpstr>
      <vt:lpstr>Measuring water temperatures – follow-up</vt:lpstr>
      <vt:lpstr>Applications – interaction with active cooling</vt:lpstr>
      <vt:lpstr>Applications – material selection</vt:lpstr>
      <vt:lpstr>Applications – material selection</vt:lpstr>
      <vt:lpstr>Applications – material selection</vt:lpstr>
      <vt:lpstr>Applications – material selection – follow-up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Timothy Tsang</dc:creator>
  <cp:lastModifiedBy>Timothy Tsang</cp:lastModifiedBy>
  <cp:revision>16</cp:revision>
  <dcterms:created xsi:type="dcterms:W3CDTF">2025-06-03T19:42:10Z</dcterms:created>
  <dcterms:modified xsi:type="dcterms:W3CDTF">2025-06-04T15:56:55Z</dcterms:modified>
</cp:coreProperties>
</file>