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PTSansNarrow-bold.fntdata"/><Relationship Id="rId16" Type="http://schemas.openxmlformats.org/officeDocument/2006/relationships/slide" Target="slides/slide11.xml"/><Relationship Id="rId38" Type="http://schemas.openxmlformats.org/officeDocument/2006/relationships/font" Target="fonts/PTSans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acb6d6dc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acb6d6dc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8b9f8bac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8b9f8bac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8b9f8bac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8b9f8bac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8b9f8bac9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8b9f8bac9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acb6d6dc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acb6d6dc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8b9f8bac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8b9f8bac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8b9f8bac9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8b9f8bac9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acb6d6dcb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acb6d6dcb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8b9f8bac9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8b9f8bac9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acb6d6dcb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acb6d6dcb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8b9f8bac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8b9f8bac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8b9f8bac9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8b9f8bac9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8b9f8bac9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8b9f8bac9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acb6d6dc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acb6d6dc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acb6d6dc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acb6d6dc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8450" lvl="0" marL="457200" rtl="0" algn="l">
              <a:spcBef>
                <a:spcPts val="0"/>
              </a:spcBef>
              <a:spcAft>
                <a:spcPts val="0"/>
              </a:spcAft>
              <a:buSzPts val="1100"/>
              <a:buAutoNum type="arabicPeriod"/>
            </a:pPr>
            <a:r>
              <a:rPr lang="en"/>
              <a:t>If zookeeper is already running in the VM then skip the 3rd Step</a:t>
            </a:r>
            <a:endParaRPr/>
          </a:p>
          <a:p>
            <a:pPr indent="-298450" lvl="0" marL="457200" rtl="0" algn="l">
              <a:spcBef>
                <a:spcPts val="0"/>
              </a:spcBef>
              <a:spcAft>
                <a:spcPts val="0"/>
              </a:spcAft>
              <a:buSzPts val="1100"/>
              <a:buAutoNum type="arabicPeriod"/>
            </a:pPr>
            <a:r>
              <a:rPr lang="en"/>
              <a:t>To view all listed topic in Kafka use command </a:t>
            </a:r>
            <a:r>
              <a:rPr lang="en" sz="1050">
                <a:solidFill>
                  <a:srgbClr val="242424"/>
                </a:solidFill>
                <a:highlight>
                  <a:srgbClr val="FFFFFF"/>
                </a:highlight>
              </a:rPr>
              <a:t>List </a:t>
            </a:r>
            <a:r>
              <a:rPr b="1" lang="en" sz="1050">
                <a:solidFill>
                  <a:srgbClr val="242424"/>
                </a:solidFill>
                <a:highlight>
                  <a:srgbClr val="FFFFFF"/>
                </a:highlight>
              </a:rPr>
              <a:t>bin/kafka-topics.sh --list --zookeeper localhost:2181</a:t>
            </a:r>
            <a:endParaRPr b="1" sz="1050">
              <a:solidFill>
                <a:srgbClr val="242424"/>
              </a:solidFill>
              <a:highlight>
                <a:srgbClr val="FFFFFF"/>
              </a:highlight>
            </a:endParaRPr>
          </a:p>
          <a:p>
            <a:pPr indent="-295275" lvl="0" marL="457200" rtl="0" algn="l">
              <a:spcBef>
                <a:spcPts val="0"/>
              </a:spcBef>
              <a:spcAft>
                <a:spcPts val="0"/>
              </a:spcAft>
              <a:buClr>
                <a:srgbClr val="242424"/>
              </a:buClr>
              <a:buSzPts val="1050"/>
              <a:buAutoNum type="arabicPeriod"/>
            </a:pPr>
            <a:r>
              <a:rPr lang="en" sz="1050">
                <a:solidFill>
                  <a:srgbClr val="242424"/>
                </a:solidFill>
                <a:highlight>
                  <a:srgbClr val="FFFFFF"/>
                </a:highlight>
              </a:rPr>
              <a:t>To describe topic use </a:t>
            </a:r>
            <a:r>
              <a:rPr b="1" lang="en" sz="1050">
                <a:solidFill>
                  <a:srgbClr val="242424"/>
                </a:solidFill>
                <a:highlight>
                  <a:srgbClr val="FFFFFF"/>
                </a:highlight>
              </a:rPr>
              <a:t>bin/kafka-topics.sh --zookeeper localhost:2181 --describe --topic tweet-topic</a:t>
            </a:r>
            <a:endParaRPr sz="1050">
              <a:solidFill>
                <a:srgbClr val="242424"/>
              </a:solidFill>
              <a:highlight>
                <a:srgbClr val="FFFFFF"/>
              </a:highlight>
            </a:endParaRPr>
          </a:p>
          <a:p>
            <a:pPr indent="-295275" lvl="0" marL="457200" rtl="0" algn="l">
              <a:spcBef>
                <a:spcPts val="0"/>
              </a:spcBef>
              <a:spcAft>
                <a:spcPts val="0"/>
              </a:spcAft>
              <a:buClr>
                <a:srgbClr val="242424"/>
              </a:buClr>
              <a:buSzPts val="1050"/>
              <a:buAutoNum type="arabicPeriod"/>
            </a:pPr>
            <a:r>
              <a:rPr lang="en" sz="1050">
                <a:solidFill>
                  <a:srgbClr val="242424"/>
                </a:solidFill>
                <a:highlight>
                  <a:srgbClr val="FFFFFF"/>
                </a:highlight>
              </a:rPr>
              <a:t>To delete a topic use </a:t>
            </a:r>
            <a:r>
              <a:rPr b="1" lang="en" sz="1050">
                <a:solidFill>
                  <a:srgbClr val="242424"/>
                </a:solidFill>
                <a:highlight>
                  <a:srgbClr val="FFFFFF"/>
                </a:highlight>
              </a:rPr>
              <a:t>bin/kafka-topics.sh --zookeeper localhost:2181 --delete --topic tweet-topic</a:t>
            </a:r>
            <a:endParaRPr b="1" sz="1050">
              <a:solidFill>
                <a:srgbClr val="242424"/>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acb6d6dcb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acb6d6dcb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5275" lvl="0" marL="457200" rtl="0" algn="l">
              <a:spcBef>
                <a:spcPts val="0"/>
              </a:spcBef>
              <a:spcAft>
                <a:spcPts val="0"/>
              </a:spcAft>
              <a:buClr>
                <a:srgbClr val="242424"/>
              </a:buClr>
              <a:buSzPts val="1050"/>
              <a:buAutoNum type="arabicPeriod"/>
            </a:pPr>
            <a:r>
              <a:t/>
            </a:r>
            <a:endParaRPr b="1" sz="1050">
              <a:solidFill>
                <a:srgbClr val="242424"/>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acb6d6dc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acb6d6dc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5275" lvl="0" marL="457200" rtl="0" algn="l">
              <a:spcBef>
                <a:spcPts val="0"/>
              </a:spcBef>
              <a:spcAft>
                <a:spcPts val="0"/>
              </a:spcAft>
              <a:buClr>
                <a:srgbClr val="242424"/>
              </a:buClr>
              <a:buSzPts val="1050"/>
              <a:buAutoNum type="arabicPeriod"/>
            </a:pPr>
            <a:r>
              <a:t/>
            </a:r>
            <a:endParaRPr b="1" sz="1050">
              <a:solidFill>
                <a:srgbClr val="242424"/>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8b9f8bac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8b9f8bac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5275" lvl="0" marL="457200" rtl="0" algn="l">
              <a:spcBef>
                <a:spcPts val="0"/>
              </a:spcBef>
              <a:spcAft>
                <a:spcPts val="0"/>
              </a:spcAft>
              <a:buClr>
                <a:srgbClr val="242424"/>
              </a:buClr>
              <a:buSzPts val="1050"/>
              <a:buAutoNum type="arabicPeriod"/>
            </a:pPr>
            <a:r>
              <a:t/>
            </a:r>
            <a:endParaRPr b="1" sz="1050">
              <a:solidFill>
                <a:srgbClr val="242424"/>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8b9f8bac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8b9f8bac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5275" lvl="0" marL="457200" rtl="0" algn="l">
              <a:spcBef>
                <a:spcPts val="0"/>
              </a:spcBef>
              <a:spcAft>
                <a:spcPts val="0"/>
              </a:spcAft>
              <a:buClr>
                <a:srgbClr val="242424"/>
              </a:buClr>
              <a:buSzPts val="1050"/>
              <a:buAutoNum type="arabicPeriod"/>
            </a:pPr>
            <a:r>
              <a:t/>
            </a:r>
            <a:endParaRPr b="1" sz="1050">
              <a:solidFill>
                <a:srgbClr val="242424"/>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b9f8bac9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b9f8bac9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acb6d6dc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acb6d6dc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b9f8bac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8b9f8bac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acb6d6dc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acb6d6dc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1.</a:t>
            </a:r>
            <a:r>
              <a:rPr lang="en" sz="1200">
                <a:solidFill>
                  <a:schemeClr val="dk1"/>
                </a:solidFill>
                <a:latin typeface="Calibri"/>
                <a:ea typeface="Calibri"/>
                <a:cs typeface="Calibri"/>
                <a:sym typeface="Calibri"/>
              </a:rPr>
              <a:t>First we will get the data from twitter and store it in the Kafka Logs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2.</a:t>
            </a:r>
            <a:r>
              <a:rPr lang="en" sz="1200">
                <a:solidFill>
                  <a:schemeClr val="dk1"/>
                </a:solidFill>
                <a:latin typeface="Calibri"/>
                <a:ea typeface="Calibri"/>
                <a:cs typeface="Calibri"/>
                <a:sym typeface="Calibri"/>
              </a:rPr>
              <a:t>Now from Kafka logs, we will use </a:t>
            </a:r>
            <a:r>
              <a:rPr lang="en" sz="1200">
                <a:solidFill>
                  <a:schemeClr val="dk1"/>
                </a:solidFill>
                <a:latin typeface="Calibri"/>
                <a:ea typeface="Calibri"/>
                <a:cs typeface="Calibri"/>
                <a:sym typeface="Calibri"/>
              </a:rPr>
              <a:t>Spark Streaming</a:t>
            </a:r>
            <a:r>
              <a:rPr lang="en" sz="1200">
                <a:solidFill>
                  <a:schemeClr val="dk1"/>
                </a:solidFill>
                <a:latin typeface="Calibri"/>
                <a:ea typeface="Calibri"/>
                <a:cs typeface="Calibri"/>
                <a:sym typeface="Calibri"/>
              </a:rPr>
              <a:t> to store the data in the HBase tables(Perform some </a:t>
            </a:r>
            <a:r>
              <a:rPr lang="en" sz="1200">
                <a:solidFill>
                  <a:schemeClr val="dk1"/>
                </a:solidFill>
                <a:latin typeface="Calibri"/>
                <a:ea typeface="Calibri"/>
                <a:cs typeface="Calibri"/>
                <a:sym typeface="Calibri"/>
              </a:rPr>
              <a:t>aggregation</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3.</a:t>
            </a:r>
            <a:r>
              <a:rPr lang="en" sz="1200">
                <a:solidFill>
                  <a:schemeClr val="dk1"/>
                </a:solidFill>
                <a:latin typeface="Calibri"/>
                <a:ea typeface="Calibri"/>
                <a:cs typeface="Calibri"/>
                <a:sym typeface="Calibri"/>
              </a:rPr>
              <a:t>Now we will read the data stored in Hbase table and using </a:t>
            </a:r>
            <a:r>
              <a:rPr lang="en" sz="1200">
                <a:solidFill>
                  <a:schemeClr val="dk1"/>
                </a:solidFill>
                <a:latin typeface="Calibri"/>
                <a:ea typeface="Calibri"/>
                <a:cs typeface="Calibri"/>
                <a:sym typeface="Calibri"/>
              </a:rPr>
              <a:t>Spark SQL</a:t>
            </a:r>
            <a:r>
              <a:rPr lang="en" sz="1200">
                <a:solidFill>
                  <a:schemeClr val="dk1"/>
                </a:solidFill>
                <a:latin typeface="Calibri"/>
                <a:ea typeface="Calibri"/>
                <a:cs typeface="Calibri"/>
                <a:sym typeface="Calibri"/>
              </a:rPr>
              <a:t> we will store the it HDFS.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4.</a:t>
            </a:r>
            <a:r>
              <a:rPr lang="en" sz="1200">
                <a:solidFill>
                  <a:schemeClr val="dk1"/>
                </a:solidFill>
                <a:latin typeface="Calibri"/>
                <a:ea typeface="Calibri"/>
                <a:cs typeface="Calibri"/>
                <a:sym typeface="Calibri"/>
              </a:rPr>
              <a:t>Now we will create External Hive table using location where the csv file stored in HDFS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5.</a:t>
            </a:r>
            <a:r>
              <a:rPr lang="en" sz="1200">
                <a:solidFill>
                  <a:schemeClr val="dk1"/>
                </a:solidFill>
                <a:latin typeface="Calibri"/>
                <a:ea typeface="Calibri"/>
                <a:cs typeface="Calibri"/>
                <a:sym typeface="Calibri"/>
              </a:rPr>
              <a:t>Now connect Hive to Tableau and visualize.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acb6d6dc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acb6d6dc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b9f8bac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8b9f8bac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b9f8bac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b9f8bac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8b9f8bac9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8b9f8bac9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twitter.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archive.apache.org/dist/kafk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pi.twitter.com/2/tweets/sample/strea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670400"/>
            <a:ext cx="7136700" cy="1833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6000"/>
              <a:t>Big Data Technology</a:t>
            </a:r>
            <a:endParaRPr sz="6000"/>
          </a:p>
          <a:p>
            <a:pPr indent="0" lvl="0" marL="0" rtl="0" algn="ctr">
              <a:spcBef>
                <a:spcPts val="0"/>
              </a:spcBef>
              <a:spcAft>
                <a:spcPts val="0"/>
              </a:spcAft>
              <a:buNone/>
            </a:pPr>
            <a:r>
              <a:rPr lang="en" sz="4711">
                <a:solidFill>
                  <a:srgbClr val="46ABEE"/>
                </a:solidFill>
              </a:rPr>
              <a:t>Tweet Analyzer</a:t>
            </a:r>
            <a:endParaRPr sz="4711">
              <a:solidFill>
                <a:srgbClr val="46ABE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in Detail </a:t>
            </a:r>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500"/>
              </a:spcBef>
              <a:spcAft>
                <a:spcPts val="0"/>
              </a:spcAft>
              <a:buSzPts val="2500"/>
              <a:buFont typeface="Calibri"/>
              <a:buChar char="●"/>
            </a:pPr>
            <a:r>
              <a:rPr b="1" lang="en" sz="2500">
                <a:highlight>
                  <a:schemeClr val="lt1"/>
                </a:highlight>
                <a:latin typeface="Calibri"/>
                <a:ea typeface="Calibri"/>
                <a:cs typeface="Calibri"/>
                <a:sym typeface="Calibri"/>
              </a:rPr>
              <a:t>Spark Streaming Kafka Consumer</a:t>
            </a:r>
            <a:endParaRPr b="1" sz="2500">
              <a:highlight>
                <a:schemeClr val="lt1"/>
              </a:highlight>
              <a:latin typeface="Calibri"/>
              <a:ea typeface="Calibri"/>
              <a:cs typeface="Calibri"/>
              <a:sym typeface="Calibri"/>
            </a:endParaRPr>
          </a:p>
          <a:p>
            <a:pPr indent="-401079" lvl="1" marL="914400" rtl="0" algn="l">
              <a:lnSpc>
                <a:spcPct val="90000"/>
              </a:lnSpc>
              <a:spcBef>
                <a:spcPts val="0"/>
              </a:spcBef>
              <a:spcAft>
                <a:spcPts val="0"/>
              </a:spcAft>
              <a:buSzPts val="2716"/>
              <a:buFont typeface="Calibri"/>
              <a:buChar char="○"/>
            </a:pPr>
            <a:r>
              <a:rPr lang="en" sz="2716">
                <a:highlight>
                  <a:schemeClr val="lt1"/>
                </a:highlight>
                <a:latin typeface="Calibri"/>
                <a:ea typeface="Calibri"/>
                <a:cs typeface="Calibri"/>
                <a:sym typeface="Calibri"/>
              </a:rPr>
              <a:t>Receive tweets from kafka and pass to Spark</a:t>
            </a:r>
            <a:endParaRPr sz="2716">
              <a:highlight>
                <a:schemeClr val="lt1"/>
              </a:highlight>
              <a:latin typeface="Calibri"/>
              <a:ea typeface="Calibri"/>
              <a:cs typeface="Calibri"/>
              <a:sym typeface="Calibri"/>
            </a:endParaRPr>
          </a:p>
          <a:p>
            <a:pPr indent="-401079" lvl="1" marL="914400" rtl="0" algn="l">
              <a:lnSpc>
                <a:spcPct val="90000"/>
              </a:lnSpc>
              <a:spcBef>
                <a:spcPts val="0"/>
              </a:spcBef>
              <a:spcAft>
                <a:spcPts val="0"/>
              </a:spcAft>
              <a:buSzPts val="2716"/>
              <a:buFont typeface="Calibri"/>
              <a:buChar char="○"/>
            </a:pPr>
            <a:r>
              <a:rPr lang="en" sz="2716">
                <a:highlight>
                  <a:schemeClr val="lt1"/>
                </a:highlight>
                <a:latin typeface="Calibri"/>
                <a:ea typeface="Calibri"/>
                <a:cs typeface="Calibri"/>
                <a:sym typeface="Calibri"/>
              </a:rPr>
              <a:t>Spark aggregate and filter tweets by keyword defined in HBase Table.</a:t>
            </a:r>
            <a:endParaRPr sz="2716">
              <a:highlight>
                <a:schemeClr val="lt1"/>
              </a:highlight>
              <a:latin typeface="Calibri"/>
              <a:ea typeface="Calibri"/>
              <a:cs typeface="Calibri"/>
              <a:sym typeface="Calibri"/>
            </a:endParaRPr>
          </a:p>
          <a:p>
            <a:pPr indent="-401079" lvl="1" marL="914400" rtl="0" algn="l">
              <a:lnSpc>
                <a:spcPct val="90000"/>
              </a:lnSpc>
              <a:spcBef>
                <a:spcPts val="0"/>
              </a:spcBef>
              <a:spcAft>
                <a:spcPts val="0"/>
              </a:spcAft>
              <a:buSzPts val="2716"/>
              <a:buFont typeface="Calibri"/>
              <a:buChar char="○"/>
            </a:pPr>
            <a:r>
              <a:rPr lang="en" sz="2716">
                <a:highlight>
                  <a:schemeClr val="lt1"/>
                </a:highlight>
                <a:latin typeface="Calibri"/>
                <a:ea typeface="Calibri"/>
                <a:cs typeface="Calibri"/>
                <a:sym typeface="Calibri"/>
              </a:rPr>
              <a:t>Spark store aggregated/filtered tweets into HBase Table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Spark Streaming from Kafka to HBase</a:t>
            </a:r>
            <a:endParaRPr>
              <a:solidFill>
                <a:srgbClr val="46ABEE"/>
              </a:solidFill>
            </a:endParaRPr>
          </a:p>
        </p:txBody>
      </p:sp>
      <p:pic>
        <p:nvPicPr>
          <p:cNvPr id="130" name="Google Shape;130;p23"/>
          <p:cNvPicPr preferRelativeResize="0"/>
          <p:nvPr/>
        </p:nvPicPr>
        <p:blipFill>
          <a:blip r:embed="rId3">
            <a:alphaModFix/>
          </a:blip>
          <a:stretch>
            <a:fillRect/>
          </a:stretch>
        </p:blipFill>
        <p:spPr>
          <a:xfrm>
            <a:off x="152400" y="1094350"/>
            <a:ext cx="8839201" cy="771079"/>
          </a:xfrm>
          <a:prstGeom prst="rect">
            <a:avLst/>
          </a:prstGeom>
          <a:noFill/>
          <a:ln>
            <a:noFill/>
          </a:ln>
        </p:spPr>
      </p:pic>
      <p:pic>
        <p:nvPicPr>
          <p:cNvPr id="131" name="Google Shape;131;p23"/>
          <p:cNvPicPr preferRelativeResize="0"/>
          <p:nvPr/>
        </p:nvPicPr>
        <p:blipFill>
          <a:blip r:embed="rId4">
            <a:alphaModFix/>
          </a:blip>
          <a:stretch>
            <a:fillRect/>
          </a:stretch>
        </p:blipFill>
        <p:spPr>
          <a:xfrm>
            <a:off x="152400" y="2004575"/>
            <a:ext cx="8839200" cy="781050"/>
          </a:xfrm>
          <a:prstGeom prst="rect">
            <a:avLst/>
          </a:prstGeom>
          <a:noFill/>
          <a:ln>
            <a:noFill/>
          </a:ln>
        </p:spPr>
      </p:pic>
      <p:pic>
        <p:nvPicPr>
          <p:cNvPr id="132" name="Google Shape;132;p23"/>
          <p:cNvPicPr preferRelativeResize="0"/>
          <p:nvPr/>
        </p:nvPicPr>
        <p:blipFill>
          <a:blip r:embed="rId5">
            <a:alphaModFix/>
          </a:blip>
          <a:stretch>
            <a:fillRect/>
          </a:stretch>
        </p:blipFill>
        <p:spPr>
          <a:xfrm>
            <a:off x="152400" y="2938025"/>
            <a:ext cx="3784584" cy="2053075"/>
          </a:xfrm>
          <a:prstGeom prst="rect">
            <a:avLst/>
          </a:prstGeom>
          <a:noFill/>
          <a:ln>
            <a:noFill/>
          </a:ln>
        </p:spPr>
      </p:pic>
      <p:pic>
        <p:nvPicPr>
          <p:cNvPr id="133" name="Google Shape;133;p23"/>
          <p:cNvPicPr preferRelativeResize="0"/>
          <p:nvPr/>
        </p:nvPicPr>
        <p:blipFill>
          <a:blip r:embed="rId6">
            <a:alphaModFix/>
          </a:blip>
          <a:stretch>
            <a:fillRect/>
          </a:stretch>
        </p:blipFill>
        <p:spPr>
          <a:xfrm>
            <a:off x="4018750" y="2938025"/>
            <a:ext cx="4972850" cy="205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Spark Streaming from Kafka to HBase Cont’d…</a:t>
            </a:r>
            <a:endParaRPr/>
          </a:p>
        </p:txBody>
      </p:sp>
      <p:pic>
        <p:nvPicPr>
          <p:cNvPr id="139" name="Google Shape;139;p24"/>
          <p:cNvPicPr preferRelativeResize="0"/>
          <p:nvPr/>
        </p:nvPicPr>
        <p:blipFill>
          <a:blip r:embed="rId3">
            <a:alphaModFix/>
          </a:blip>
          <a:stretch>
            <a:fillRect/>
          </a:stretch>
        </p:blipFill>
        <p:spPr>
          <a:xfrm>
            <a:off x="152400" y="1304825"/>
            <a:ext cx="4460844" cy="3686274"/>
          </a:xfrm>
          <a:prstGeom prst="rect">
            <a:avLst/>
          </a:prstGeom>
          <a:noFill/>
          <a:ln>
            <a:noFill/>
          </a:ln>
        </p:spPr>
      </p:pic>
      <p:pic>
        <p:nvPicPr>
          <p:cNvPr id="140" name="Google Shape;140;p24"/>
          <p:cNvPicPr preferRelativeResize="0"/>
          <p:nvPr/>
        </p:nvPicPr>
        <p:blipFill>
          <a:blip r:embed="rId4">
            <a:alphaModFix/>
          </a:blip>
          <a:stretch>
            <a:fillRect/>
          </a:stretch>
        </p:blipFill>
        <p:spPr>
          <a:xfrm>
            <a:off x="4765652" y="1304825"/>
            <a:ext cx="4066651" cy="3686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Spark Streaming from Kafka to HBase Cont’d…</a:t>
            </a:r>
            <a:endParaRPr/>
          </a:p>
        </p:txBody>
      </p:sp>
      <p:pic>
        <p:nvPicPr>
          <p:cNvPr id="146" name="Google Shape;146;p25"/>
          <p:cNvPicPr preferRelativeResize="0"/>
          <p:nvPr/>
        </p:nvPicPr>
        <p:blipFill>
          <a:blip r:embed="rId3">
            <a:alphaModFix/>
          </a:blip>
          <a:stretch>
            <a:fillRect/>
          </a:stretch>
        </p:blipFill>
        <p:spPr>
          <a:xfrm>
            <a:off x="152400" y="1304825"/>
            <a:ext cx="2969075" cy="3686275"/>
          </a:xfrm>
          <a:prstGeom prst="rect">
            <a:avLst/>
          </a:prstGeom>
          <a:noFill/>
          <a:ln>
            <a:noFill/>
          </a:ln>
        </p:spPr>
      </p:pic>
      <p:pic>
        <p:nvPicPr>
          <p:cNvPr id="147" name="Google Shape;147;p25"/>
          <p:cNvPicPr preferRelativeResize="0"/>
          <p:nvPr/>
        </p:nvPicPr>
        <p:blipFill>
          <a:blip r:embed="rId4">
            <a:alphaModFix/>
          </a:blip>
          <a:stretch>
            <a:fillRect/>
          </a:stretch>
        </p:blipFill>
        <p:spPr>
          <a:xfrm>
            <a:off x="3273875" y="1304825"/>
            <a:ext cx="5558426" cy="3686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in Detail </a:t>
            </a:r>
            <a:endParaRPr/>
          </a:p>
          <a:p>
            <a:pPr indent="0" lvl="0" marL="0" rtl="0" algn="l">
              <a:spcBef>
                <a:spcPts val="0"/>
              </a:spcBef>
              <a:spcAft>
                <a:spcPts val="0"/>
              </a:spcAft>
              <a:buNone/>
            </a:pPr>
            <a:r>
              <a:t/>
            </a:r>
            <a:endParaRPr/>
          </a:p>
        </p:txBody>
      </p:sp>
      <p:sp>
        <p:nvSpPr>
          <p:cNvPr id="153" name="Google Shape;153;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500"/>
              </a:spcBef>
              <a:spcAft>
                <a:spcPts val="0"/>
              </a:spcAft>
              <a:buSzPts val="2500"/>
              <a:buFont typeface="Calibri"/>
              <a:buChar char="●"/>
            </a:pPr>
            <a:r>
              <a:rPr b="1" lang="en" sz="2500">
                <a:highlight>
                  <a:schemeClr val="lt1"/>
                </a:highlight>
                <a:latin typeface="Calibri"/>
                <a:ea typeface="Calibri"/>
                <a:cs typeface="Calibri"/>
                <a:sym typeface="Calibri"/>
              </a:rPr>
              <a:t>Spark SQL</a:t>
            </a:r>
            <a:endParaRPr b="1"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G</a:t>
            </a:r>
            <a:r>
              <a:rPr lang="en" sz="2500">
                <a:highlight>
                  <a:schemeClr val="lt1"/>
                </a:highlight>
                <a:latin typeface="Calibri"/>
                <a:ea typeface="Calibri"/>
                <a:cs typeface="Calibri"/>
                <a:sym typeface="Calibri"/>
              </a:rPr>
              <a:t>et stored data from HBase Table and perform some Spark SQL queries, like grouping by keywords, counts, etc.</a:t>
            </a:r>
            <a:endParaRPr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Write the results as CSV file to HDFS and consume it by creating External Hive Table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Spark SQL from HBase to HDFS</a:t>
            </a:r>
            <a:endParaRPr>
              <a:solidFill>
                <a:srgbClr val="46ABEE"/>
              </a:solidFill>
            </a:endParaRPr>
          </a:p>
        </p:txBody>
      </p:sp>
      <p:pic>
        <p:nvPicPr>
          <p:cNvPr id="159" name="Google Shape;159;p27"/>
          <p:cNvPicPr preferRelativeResize="0"/>
          <p:nvPr/>
        </p:nvPicPr>
        <p:blipFill>
          <a:blip r:embed="rId3">
            <a:alphaModFix/>
          </a:blip>
          <a:stretch>
            <a:fillRect/>
          </a:stretch>
        </p:blipFill>
        <p:spPr>
          <a:xfrm>
            <a:off x="152400" y="1304825"/>
            <a:ext cx="3675070" cy="3686275"/>
          </a:xfrm>
          <a:prstGeom prst="rect">
            <a:avLst/>
          </a:prstGeom>
          <a:noFill/>
          <a:ln>
            <a:noFill/>
          </a:ln>
        </p:spPr>
      </p:pic>
      <p:pic>
        <p:nvPicPr>
          <p:cNvPr id="160" name="Google Shape;160;p27"/>
          <p:cNvPicPr preferRelativeResize="0"/>
          <p:nvPr/>
        </p:nvPicPr>
        <p:blipFill>
          <a:blip r:embed="rId4">
            <a:alphaModFix/>
          </a:blip>
          <a:stretch>
            <a:fillRect/>
          </a:stretch>
        </p:blipFill>
        <p:spPr>
          <a:xfrm>
            <a:off x="3979875" y="1304825"/>
            <a:ext cx="5011723" cy="3686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Spark SQL from HBase to HDFS Cont’d…</a:t>
            </a:r>
            <a:endParaRPr/>
          </a:p>
        </p:txBody>
      </p:sp>
      <p:pic>
        <p:nvPicPr>
          <p:cNvPr id="166" name="Google Shape;166;p28"/>
          <p:cNvPicPr preferRelativeResize="0"/>
          <p:nvPr/>
        </p:nvPicPr>
        <p:blipFill>
          <a:blip r:embed="rId3">
            <a:alphaModFix/>
          </a:blip>
          <a:stretch>
            <a:fillRect/>
          </a:stretch>
        </p:blipFill>
        <p:spPr>
          <a:xfrm>
            <a:off x="152400" y="1304825"/>
            <a:ext cx="4114800" cy="1829300"/>
          </a:xfrm>
          <a:prstGeom prst="rect">
            <a:avLst/>
          </a:prstGeom>
          <a:noFill/>
          <a:ln>
            <a:noFill/>
          </a:ln>
        </p:spPr>
      </p:pic>
      <p:pic>
        <p:nvPicPr>
          <p:cNvPr id="167" name="Google Shape;167;p28"/>
          <p:cNvPicPr preferRelativeResize="0"/>
          <p:nvPr/>
        </p:nvPicPr>
        <p:blipFill>
          <a:blip r:embed="rId4">
            <a:alphaModFix/>
          </a:blip>
          <a:stretch>
            <a:fillRect/>
          </a:stretch>
        </p:blipFill>
        <p:spPr>
          <a:xfrm>
            <a:off x="4419600" y="1304825"/>
            <a:ext cx="4572000" cy="1829300"/>
          </a:xfrm>
          <a:prstGeom prst="rect">
            <a:avLst/>
          </a:prstGeom>
          <a:noFill/>
          <a:ln>
            <a:noFill/>
          </a:ln>
        </p:spPr>
      </p:pic>
      <p:pic>
        <p:nvPicPr>
          <p:cNvPr id="168" name="Google Shape;168;p28"/>
          <p:cNvPicPr preferRelativeResize="0"/>
          <p:nvPr/>
        </p:nvPicPr>
        <p:blipFill>
          <a:blip r:embed="rId5">
            <a:alphaModFix/>
          </a:blip>
          <a:stretch>
            <a:fillRect/>
          </a:stretch>
        </p:blipFill>
        <p:spPr>
          <a:xfrm>
            <a:off x="1112850" y="3286525"/>
            <a:ext cx="5987590" cy="170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in Detail </a:t>
            </a:r>
            <a:endParaRPr/>
          </a:p>
          <a:p>
            <a:pPr indent="0" lvl="0" marL="0" rtl="0" algn="l">
              <a:spcBef>
                <a:spcPts val="0"/>
              </a:spcBef>
              <a:spcAft>
                <a:spcPts val="0"/>
              </a:spcAft>
              <a:buNone/>
            </a:pPr>
            <a:r>
              <a:t/>
            </a:r>
            <a:endParaRPr/>
          </a:p>
        </p:txBody>
      </p:sp>
      <p:sp>
        <p:nvSpPr>
          <p:cNvPr id="174" name="Google Shape;174;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500"/>
              </a:spcBef>
              <a:spcAft>
                <a:spcPts val="0"/>
              </a:spcAft>
              <a:buSzPts val="2500"/>
              <a:buFont typeface="Calibri"/>
              <a:buChar char="●"/>
            </a:pPr>
            <a:r>
              <a:rPr b="1" lang="en" sz="2500">
                <a:highlight>
                  <a:schemeClr val="lt1"/>
                </a:highlight>
                <a:latin typeface="Calibri"/>
                <a:ea typeface="Calibri"/>
                <a:cs typeface="Calibri"/>
                <a:sym typeface="Calibri"/>
              </a:rPr>
              <a:t>Hive Table</a:t>
            </a:r>
            <a:endParaRPr b="1"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Create External Hive table using shell command</a:t>
            </a:r>
            <a:endParaRPr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The data stored in HDFS location as CSV file</a:t>
            </a:r>
            <a:endParaRPr sz="1400"/>
          </a:p>
        </p:txBody>
      </p:sp>
      <p:pic>
        <p:nvPicPr>
          <p:cNvPr id="175" name="Google Shape;175;p29"/>
          <p:cNvPicPr preferRelativeResize="0"/>
          <p:nvPr/>
        </p:nvPicPr>
        <p:blipFill>
          <a:blip r:embed="rId3">
            <a:alphaModFix/>
          </a:blip>
          <a:stretch>
            <a:fillRect/>
          </a:stretch>
        </p:blipFill>
        <p:spPr>
          <a:xfrm>
            <a:off x="1748612" y="2704150"/>
            <a:ext cx="5646775" cy="229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Hive Table Cont’d…</a:t>
            </a:r>
            <a:endParaRPr>
              <a:solidFill>
                <a:srgbClr val="46ABEE"/>
              </a:solidFill>
            </a:endParaRPr>
          </a:p>
        </p:txBody>
      </p:sp>
      <p:pic>
        <p:nvPicPr>
          <p:cNvPr id="181" name="Google Shape;181;p30"/>
          <p:cNvPicPr preferRelativeResize="0"/>
          <p:nvPr/>
        </p:nvPicPr>
        <p:blipFill>
          <a:blip r:embed="rId3">
            <a:alphaModFix/>
          </a:blip>
          <a:stretch>
            <a:fillRect/>
          </a:stretch>
        </p:blipFill>
        <p:spPr>
          <a:xfrm>
            <a:off x="152400" y="1304825"/>
            <a:ext cx="4419600" cy="3686275"/>
          </a:xfrm>
          <a:prstGeom prst="rect">
            <a:avLst/>
          </a:prstGeom>
          <a:noFill/>
          <a:ln>
            <a:noFill/>
          </a:ln>
        </p:spPr>
      </p:pic>
      <p:pic>
        <p:nvPicPr>
          <p:cNvPr id="182" name="Google Shape;182;p30"/>
          <p:cNvPicPr preferRelativeResize="0"/>
          <p:nvPr/>
        </p:nvPicPr>
        <p:blipFill>
          <a:blip r:embed="rId4">
            <a:alphaModFix/>
          </a:blip>
          <a:stretch>
            <a:fillRect/>
          </a:stretch>
        </p:blipFill>
        <p:spPr>
          <a:xfrm>
            <a:off x="4635925" y="2178475"/>
            <a:ext cx="4419600" cy="225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in Detail </a:t>
            </a:r>
            <a:endParaRPr/>
          </a:p>
          <a:p>
            <a:pPr indent="0" lvl="0" marL="0" rtl="0" algn="l">
              <a:spcBef>
                <a:spcPts val="0"/>
              </a:spcBef>
              <a:spcAft>
                <a:spcPts val="0"/>
              </a:spcAft>
              <a:buNone/>
            </a:pPr>
            <a:r>
              <a:t/>
            </a:r>
            <a:endParaRPr/>
          </a:p>
        </p:txBody>
      </p:sp>
      <p:sp>
        <p:nvSpPr>
          <p:cNvPr id="188" name="Google Shape;188;p31"/>
          <p:cNvSpPr txBox="1"/>
          <p:nvPr>
            <p:ph idx="1" type="body"/>
          </p:nvPr>
        </p:nvSpPr>
        <p:spPr>
          <a:xfrm>
            <a:off x="311700" y="1266325"/>
            <a:ext cx="8520600" cy="35343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500"/>
              </a:spcBef>
              <a:spcAft>
                <a:spcPts val="0"/>
              </a:spcAft>
              <a:buSzPts val="2500"/>
              <a:buFont typeface="Calibri"/>
              <a:buChar char="●"/>
            </a:pPr>
            <a:r>
              <a:rPr b="1" lang="en" sz="2500">
                <a:highlight>
                  <a:schemeClr val="lt1"/>
                </a:highlight>
                <a:latin typeface="Calibri"/>
                <a:ea typeface="Calibri"/>
                <a:cs typeface="Calibri"/>
                <a:sym typeface="Calibri"/>
              </a:rPr>
              <a:t>Tableau</a:t>
            </a:r>
            <a:endParaRPr b="1"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Connect Tableau with Cloudera Hadoop using ODBC client</a:t>
            </a:r>
            <a:endParaRPr sz="2500">
              <a:highlight>
                <a:schemeClr val="lt1"/>
              </a:highlight>
              <a:latin typeface="Calibri"/>
              <a:ea typeface="Calibri"/>
              <a:cs typeface="Calibri"/>
              <a:sym typeface="Calibri"/>
            </a:endParaRPr>
          </a:p>
          <a:p>
            <a:pPr indent="-387350" lvl="1" marL="914400" rtl="0" algn="l">
              <a:lnSpc>
                <a:spcPct val="90000"/>
              </a:lnSpc>
              <a:spcBef>
                <a:spcPts val="0"/>
              </a:spcBef>
              <a:spcAft>
                <a:spcPts val="0"/>
              </a:spcAft>
              <a:buSzPts val="2500"/>
              <a:buFont typeface="Calibri"/>
              <a:buChar char="○"/>
            </a:pPr>
            <a:r>
              <a:rPr lang="en" sz="2500">
                <a:highlight>
                  <a:schemeClr val="lt1"/>
                </a:highlight>
                <a:latin typeface="Calibri"/>
                <a:ea typeface="Calibri"/>
                <a:cs typeface="Calibri"/>
                <a:sym typeface="Calibri"/>
              </a:rPr>
              <a:t>Fetch data from the Hive Tables</a:t>
            </a:r>
            <a:endParaRPr sz="2500">
              <a:highlight>
                <a:schemeClr val="lt1"/>
              </a:highlight>
              <a:latin typeface="Calibri"/>
              <a:ea typeface="Calibri"/>
              <a:cs typeface="Calibri"/>
              <a:sym typeface="Calibri"/>
            </a:endParaRPr>
          </a:p>
          <a:p>
            <a:pPr indent="-387350" lvl="1" marL="914400" rtl="0" algn="l">
              <a:lnSpc>
                <a:spcPct val="90000"/>
              </a:lnSpc>
              <a:spcBef>
                <a:spcPts val="0"/>
              </a:spcBef>
              <a:spcAft>
                <a:spcPts val="0"/>
              </a:spcAft>
              <a:buSzPts val="2500"/>
              <a:buFont typeface="Calibri"/>
              <a:buChar char="○"/>
            </a:pPr>
            <a:r>
              <a:rPr lang="en" sz="2500">
                <a:highlight>
                  <a:schemeClr val="lt1"/>
                </a:highlight>
                <a:latin typeface="Calibri"/>
                <a:ea typeface="Calibri"/>
                <a:cs typeface="Calibri"/>
                <a:sym typeface="Calibri"/>
              </a:rPr>
              <a:t>Visualize the data in the forms of Pie Chart or Bar Graph</a:t>
            </a:r>
            <a:endParaRPr sz="2500">
              <a:highlight>
                <a:schemeClr val="lt1"/>
              </a:highlight>
              <a:latin typeface="Calibri"/>
              <a:ea typeface="Calibri"/>
              <a:cs typeface="Calibri"/>
              <a:sym typeface="Calibri"/>
            </a:endParaRPr>
          </a:p>
          <a:p>
            <a:pPr indent="-387350" lvl="1" marL="914400" rtl="0" algn="l">
              <a:lnSpc>
                <a:spcPct val="90000"/>
              </a:lnSpc>
              <a:spcBef>
                <a:spcPts val="0"/>
              </a:spcBef>
              <a:spcAft>
                <a:spcPts val="0"/>
              </a:spcAft>
              <a:buSzPts val="2500"/>
              <a:buFont typeface="Calibri"/>
              <a:buChar char="○"/>
            </a:pPr>
            <a:r>
              <a:rPr lang="en" sz="2500">
                <a:highlight>
                  <a:schemeClr val="lt1"/>
                </a:highlight>
                <a:latin typeface="Calibri"/>
                <a:ea typeface="Calibri"/>
                <a:cs typeface="Calibri"/>
                <a:sym typeface="Calibri"/>
              </a:rPr>
              <a:t>We may perform other analysis on Tableau also</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004125" y="1177299"/>
            <a:ext cx="7136700" cy="89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t>Final Project</a:t>
            </a:r>
            <a:endParaRPr sz="1800"/>
          </a:p>
          <a:p>
            <a:pPr indent="0" lvl="0" marL="0" rtl="0" algn="ctr">
              <a:spcBef>
                <a:spcPts val="0"/>
              </a:spcBef>
              <a:spcAft>
                <a:spcPts val="0"/>
              </a:spcAft>
              <a:buNone/>
            </a:pPr>
            <a:r>
              <a:rPr lang="en" sz="1800">
                <a:solidFill>
                  <a:srgbClr val="46ABEE"/>
                </a:solidFill>
              </a:rPr>
              <a:t>- For the Requirement of BDT Course</a:t>
            </a:r>
            <a:endParaRPr sz="1800">
              <a:solidFill>
                <a:srgbClr val="46ABEE"/>
              </a:solidFill>
            </a:endParaRPr>
          </a:p>
        </p:txBody>
      </p:sp>
      <p:sp>
        <p:nvSpPr>
          <p:cNvPr id="72" name="Google Shape;72;p14"/>
          <p:cNvSpPr txBox="1"/>
          <p:nvPr>
            <p:ph idx="1" type="subTitle"/>
          </p:nvPr>
        </p:nvSpPr>
        <p:spPr>
          <a:xfrm>
            <a:off x="2137225" y="2503554"/>
            <a:ext cx="4870500" cy="1139100"/>
          </a:xfrm>
          <a:prstGeom prst="rect">
            <a:avLst/>
          </a:prstGeom>
        </p:spPr>
        <p:txBody>
          <a:bodyPr anchorCtr="0" anchor="t" bIns="91425" lIns="91425" spcFirstLastPara="1" rIns="91425" wrap="square" tIns="91425">
            <a:normAutofit fontScale="85000" lnSpcReduction="20000"/>
          </a:bodyPr>
          <a:lstStyle/>
          <a:p>
            <a:pPr indent="0" lvl="0" marL="0" rtl="0" algn="ctr">
              <a:lnSpc>
                <a:spcPct val="90000"/>
              </a:lnSpc>
              <a:spcBef>
                <a:spcPts val="0"/>
              </a:spcBef>
              <a:spcAft>
                <a:spcPts val="0"/>
              </a:spcAft>
              <a:buClr>
                <a:srgbClr val="000000"/>
              </a:buClr>
              <a:buSzPts val="234"/>
              <a:buFont typeface="Arial"/>
              <a:buNone/>
            </a:pPr>
            <a:r>
              <a:rPr b="1" lang="en" sz="2000"/>
              <a:t>Submitted By</a:t>
            </a:r>
            <a:r>
              <a:rPr b="1" lang="en" sz="2000"/>
              <a:t>:</a:t>
            </a:r>
            <a:endParaRPr b="1" sz="2000"/>
          </a:p>
          <a:p>
            <a:pPr indent="0" lvl="0" marL="0" rtl="0" algn="ctr">
              <a:lnSpc>
                <a:spcPct val="90000"/>
              </a:lnSpc>
              <a:spcBef>
                <a:spcPts val="0"/>
              </a:spcBef>
              <a:spcAft>
                <a:spcPts val="0"/>
              </a:spcAft>
              <a:buClr>
                <a:srgbClr val="000000"/>
              </a:buClr>
              <a:buSzPts val="234"/>
              <a:buFont typeface="Arial"/>
              <a:buNone/>
            </a:pPr>
            <a:r>
              <a:rPr lang="en" sz="2000"/>
              <a:t>Usama Karam</a:t>
            </a:r>
            <a:endParaRPr sz="2000"/>
          </a:p>
          <a:p>
            <a:pPr indent="0" lvl="0" marL="0" rtl="0" algn="ctr">
              <a:lnSpc>
                <a:spcPct val="90000"/>
              </a:lnSpc>
              <a:spcBef>
                <a:spcPts val="0"/>
              </a:spcBef>
              <a:spcAft>
                <a:spcPts val="0"/>
              </a:spcAft>
              <a:buClr>
                <a:srgbClr val="000000"/>
              </a:buClr>
              <a:buSzPts val="234"/>
              <a:buFont typeface="Arial"/>
              <a:buNone/>
            </a:pPr>
            <a:r>
              <a:rPr lang="en" sz="2000"/>
              <a:t>Usman Haider</a:t>
            </a:r>
            <a:endParaRPr sz="2000"/>
          </a:p>
          <a:p>
            <a:pPr indent="0" lvl="0" marL="0" rtl="0" algn="ctr">
              <a:lnSpc>
                <a:spcPct val="90000"/>
              </a:lnSpc>
              <a:spcBef>
                <a:spcPts val="0"/>
              </a:spcBef>
              <a:spcAft>
                <a:spcPts val="0"/>
              </a:spcAft>
              <a:buClr>
                <a:srgbClr val="000000"/>
              </a:buClr>
              <a:buSzPts val="234"/>
              <a:buFont typeface="Arial"/>
              <a:buNone/>
            </a:pPr>
            <a:r>
              <a:rPr lang="en" sz="2000"/>
              <a:t>Safwan Shoukat Abbasi</a:t>
            </a:r>
            <a:endParaRPr sz="2000"/>
          </a:p>
          <a:p>
            <a:pPr indent="0" lvl="0" marL="0" rtl="0" algn="ctr">
              <a:lnSpc>
                <a:spcPct val="90000"/>
              </a:lnSpc>
              <a:spcBef>
                <a:spcPts val="0"/>
              </a:spcBef>
              <a:spcAft>
                <a:spcPts val="0"/>
              </a:spcAft>
              <a:buClr>
                <a:srgbClr val="000000"/>
              </a:buClr>
              <a:buSzPts val="234"/>
              <a:buFont typeface="Arial"/>
              <a:buNone/>
            </a:pPr>
            <a:r>
              <a:rPr lang="en" sz="2000"/>
              <a:t>Amrit Raj Sagar</a:t>
            </a:r>
            <a:endParaRPr/>
          </a:p>
        </p:txBody>
      </p:sp>
      <p:sp>
        <p:nvSpPr>
          <p:cNvPr id="73" name="Google Shape;73;p14"/>
          <p:cNvSpPr txBox="1"/>
          <p:nvPr>
            <p:ph type="ctrTitle"/>
          </p:nvPr>
        </p:nvSpPr>
        <p:spPr>
          <a:xfrm>
            <a:off x="1167950" y="2015157"/>
            <a:ext cx="7136700" cy="48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500"/>
              <a:t>Submitted To: </a:t>
            </a:r>
            <a:r>
              <a:rPr lang="en" sz="2500">
                <a:solidFill>
                  <a:srgbClr val="46ABEE"/>
                </a:solidFill>
              </a:rPr>
              <a:t>Prof. Mrudula Mukadam</a:t>
            </a:r>
            <a:endParaRPr sz="2500">
              <a:solidFill>
                <a:srgbClr val="46ABE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Tableau Visualization</a:t>
            </a:r>
            <a:endParaRPr/>
          </a:p>
        </p:txBody>
      </p:sp>
      <p:pic>
        <p:nvPicPr>
          <p:cNvPr id="194" name="Google Shape;194;p32"/>
          <p:cNvPicPr preferRelativeResize="0"/>
          <p:nvPr/>
        </p:nvPicPr>
        <p:blipFill>
          <a:blip r:embed="rId3">
            <a:alphaModFix/>
          </a:blip>
          <a:stretch>
            <a:fillRect/>
          </a:stretch>
        </p:blipFill>
        <p:spPr>
          <a:xfrm>
            <a:off x="311700" y="1304825"/>
            <a:ext cx="4184149" cy="3686275"/>
          </a:xfrm>
          <a:prstGeom prst="rect">
            <a:avLst/>
          </a:prstGeom>
          <a:noFill/>
          <a:ln>
            <a:noFill/>
          </a:ln>
        </p:spPr>
      </p:pic>
      <p:pic>
        <p:nvPicPr>
          <p:cNvPr id="195" name="Google Shape;195;p32"/>
          <p:cNvPicPr preferRelativeResize="0"/>
          <p:nvPr/>
        </p:nvPicPr>
        <p:blipFill>
          <a:blip r:embed="rId4">
            <a:alphaModFix/>
          </a:blip>
          <a:stretch>
            <a:fillRect/>
          </a:stretch>
        </p:blipFill>
        <p:spPr>
          <a:xfrm>
            <a:off x="3731249" y="1304823"/>
            <a:ext cx="5247885" cy="368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Tableau Visualization Cont’d…</a:t>
            </a:r>
            <a:endParaRPr>
              <a:solidFill>
                <a:srgbClr val="46ABEE"/>
              </a:solidFill>
            </a:endParaRPr>
          </a:p>
        </p:txBody>
      </p:sp>
      <p:pic>
        <p:nvPicPr>
          <p:cNvPr id="201" name="Google Shape;201;p33"/>
          <p:cNvPicPr preferRelativeResize="0"/>
          <p:nvPr/>
        </p:nvPicPr>
        <p:blipFill>
          <a:blip r:embed="rId3">
            <a:alphaModFix/>
          </a:blip>
          <a:stretch>
            <a:fillRect/>
          </a:stretch>
        </p:blipFill>
        <p:spPr>
          <a:xfrm>
            <a:off x="152400" y="1304825"/>
            <a:ext cx="8839198" cy="1548585"/>
          </a:xfrm>
          <a:prstGeom prst="rect">
            <a:avLst/>
          </a:prstGeom>
          <a:noFill/>
          <a:ln>
            <a:noFill/>
          </a:ln>
        </p:spPr>
      </p:pic>
      <p:pic>
        <p:nvPicPr>
          <p:cNvPr id="202" name="Google Shape;202;p33"/>
          <p:cNvPicPr preferRelativeResize="0"/>
          <p:nvPr/>
        </p:nvPicPr>
        <p:blipFill>
          <a:blip r:embed="rId4">
            <a:alphaModFix/>
          </a:blip>
          <a:stretch>
            <a:fillRect/>
          </a:stretch>
        </p:blipFill>
        <p:spPr>
          <a:xfrm>
            <a:off x="152396" y="3005800"/>
            <a:ext cx="7886724" cy="163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Breakdown - Demo Steps</a:t>
            </a:r>
            <a:endParaRPr/>
          </a:p>
        </p:txBody>
      </p:sp>
      <p:sp>
        <p:nvSpPr>
          <p:cNvPr id="208" name="Google Shape;20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 01:</a:t>
            </a:r>
            <a:endParaRPr b="1"/>
          </a:p>
          <a:p>
            <a:pPr indent="-342900" lvl="0" marL="457200" rtl="0" algn="l">
              <a:spcBef>
                <a:spcPts val="1200"/>
              </a:spcBef>
              <a:spcAft>
                <a:spcPts val="0"/>
              </a:spcAft>
              <a:buSzPts val="1800"/>
              <a:buChar char="-"/>
            </a:pPr>
            <a:r>
              <a:rPr lang="en"/>
              <a:t>Created a twitter developer account (</a:t>
            </a:r>
            <a:r>
              <a:rPr lang="en">
                <a:solidFill>
                  <a:srgbClr val="46ABEE"/>
                </a:solidFill>
                <a:uFill>
                  <a:noFill/>
                </a:uFill>
                <a:hlinkClick r:id="rId3">
                  <a:extLst>
                    <a:ext uri="{A12FA001-AC4F-418D-AE19-62706E023703}">
                      <ahyp:hlinkClr val="tx"/>
                    </a:ext>
                  </a:extLst>
                </a:hlinkClick>
              </a:rPr>
              <a:t>https://developer.twitter.com</a:t>
            </a:r>
            <a:r>
              <a:rPr lang="en"/>
              <a:t>)</a:t>
            </a:r>
            <a:endParaRPr/>
          </a:p>
          <a:p>
            <a:pPr indent="-342900" lvl="0" marL="457200" rtl="0" algn="l">
              <a:spcBef>
                <a:spcPts val="0"/>
              </a:spcBef>
              <a:spcAft>
                <a:spcPts val="0"/>
              </a:spcAft>
              <a:buSzPts val="1800"/>
              <a:buChar char="-"/>
            </a:pPr>
            <a:r>
              <a:rPr lang="en"/>
              <a:t>Changed access level to “Elevated” to get 2M tweets per month(In Normal mode only 500K tweets per month is accessible)</a:t>
            </a:r>
            <a:endParaRPr/>
          </a:p>
          <a:p>
            <a:pPr indent="-342900" lvl="0" marL="457200" rtl="0" algn="l">
              <a:spcBef>
                <a:spcPts val="0"/>
              </a:spcBef>
              <a:spcAft>
                <a:spcPts val="0"/>
              </a:spcAft>
              <a:buSzPts val="1800"/>
              <a:buChar char="-"/>
            </a:pPr>
            <a:r>
              <a:rPr lang="en"/>
              <a:t>Generated following Keys</a:t>
            </a:r>
            <a:endParaRPr sz="1400"/>
          </a:p>
          <a:p>
            <a:pPr indent="-342900" lvl="0" marL="914400" rtl="0" algn="l">
              <a:spcBef>
                <a:spcPts val="0"/>
              </a:spcBef>
              <a:spcAft>
                <a:spcPts val="0"/>
              </a:spcAft>
              <a:buSzPts val="1800"/>
              <a:buChar char="-"/>
            </a:pPr>
            <a:r>
              <a:rPr b="1" lang="en"/>
              <a:t>Bearer Token</a:t>
            </a:r>
            <a:endParaRPr b="1"/>
          </a:p>
          <a:p>
            <a:pPr indent="-342900" lvl="0" marL="914400" rtl="0" algn="l">
              <a:spcBef>
                <a:spcPts val="0"/>
              </a:spcBef>
              <a:spcAft>
                <a:spcPts val="0"/>
              </a:spcAft>
              <a:buSzPts val="1800"/>
              <a:buChar char="-"/>
            </a:pPr>
            <a:r>
              <a:rPr lang="en"/>
              <a:t>API Key</a:t>
            </a:r>
            <a:endParaRPr/>
          </a:p>
          <a:p>
            <a:pPr indent="-342900" lvl="0" marL="914400" rtl="0" algn="l">
              <a:spcBef>
                <a:spcPts val="0"/>
              </a:spcBef>
              <a:spcAft>
                <a:spcPts val="0"/>
              </a:spcAft>
              <a:buSzPts val="1800"/>
              <a:buChar char="-"/>
            </a:pPr>
            <a:r>
              <a:rPr lang="en"/>
              <a:t>API Key </a:t>
            </a:r>
            <a:r>
              <a:rPr lang="en"/>
              <a:t>Secret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Breakdown - Demo Steps Cont’d...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 name="Google Shape;214;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Step # 02: </a:t>
            </a:r>
            <a:endParaRPr b="1">
              <a:latin typeface="Roboto"/>
              <a:ea typeface="Roboto"/>
              <a:cs typeface="Roboto"/>
              <a:sym typeface="Roboto"/>
            </a:endParaRPr>
          </a:p>
          <a:p>
            <a:pPr indent="-342900" lvl="0" marL="457200" rtl="0" algn="l">
              <a:spcBef>
                <a:spcPts val="1200"/>
              </a:spcBef>
              <a:spcAft>
                <a:spcPts val="0"/>
              </a:spcAft>
              <a:buSzPts val="1800"/>
              <a:buChar char="-"/>
            </a:pPr>
            <a:r>
              <a:rPr lang="en"/>
              <a:t>Download Kafka from </a:t>
            </a:r>
            <a:r>
              <a:rPr lang="en">
                <a:solidFill>
                  <a:srgbClr val="46ABEE"/>
                </a:solidFill>
                <a:uFill>
                  <a:noFill/>
                </a:uFill>
                <a:hlinkClick r:id="rId3">
                  <a:extLst>
                    <a:ext uri="{A12FA001-AC4F-418D-AE19-62706E023703}">
                      <ahyp:hlinkClr val="tx"/>
                    </a:ext>
                  </a:extLst>
                </a:hlinkClick>
              </a:rPr>
              <a:t>https://archive.apache.org/dist/kafka/</a:t>
            </a:r>
            <a:endParaRPr/>
          </a:p>
          <a:p>
            <a:pPr indent="-342900" lvl="0" marL="457200" rtl="0" algn="l">
              <a:spcBef>
                <a:spcPts val="0"/>
              </a:spcBef>
              <a:spcAft>
                <a:spcPts val="0"/>
              </a:spcAft>
              <a:buSzPts val="1800"/>
              <a:buChar char="-"/>
            </a:pPr>
            <a:r>
              <a:rPr lang="en"/>
              <a:t>Extract at any location </a:t>
            </a:r>
            <a:r>
              <a:rPr lang="en">
                <a:solidFill>
                  <a:srgbClr val="46ABEE"/>
                </a:solidFill>
              </a:rPr>
              <a:t>i.e. /home/cloudera/Desktop/kafka_</a:t>
            </a:r>
            <a:r>
              <a:rPr lang="en">
                <a:solidFill>
                  <a:srgbClr val="46ABEE"/>
                </a:solidFill>
              </a:rPr>
              <a:t>2.11-1.1.0</a:t>
            </a:r>
            <a:endParaRPr>
              <a:solidFill>
                <a:srgbClr val="46ABEE"/>
              </a:solidFill>
            </a:endParaRPr>
          </a:p>
          <a:p>
            <a:pPr indent="-342900" lvl="0" marL="457200" rtl="0" algn="l">
              <a:spcBef>
                <a:spcPts val="0"/>
              </a:spcBef>
              <a:spcAft>
                <a:spcPts val="0"/>
              </a:spcAft>
              <a:buSzPts val="1800"/>
              <a:buChar char="-"/>
            </a:pPr>
            <a:r>
              <a:rPr lang="en"/>
              <a:t>Run Zookeeper using command “</a:t>
            </a:r>
            <a:r>
              <a:rPr lang="en">
                <a:solidFill>
                  <a:srgbClr val="46ABEE"/>
                </a:solidFill>
              </a:rPr>
              <a:t>bin/zookeeper-server-start.sh config/zookeeper.properties</a:t>
            </a:r>
            <a:r>
              <a:rPr lang="en"/>
              <a:t>”</a:t>
            </a:r>
            <a:endParaRPr/>
          </a:p>
          <a:p>
            <a:pPr indent="-342900" lvl="0" marL="457200" rtl="0" algn="l">
              <a:spcBef>
                <a:spcPts val="0"/>
              </a:spcBef>
              <a:spcAft>
                <a:spcPts val="0"/>
              </a:spcAft>
              <a:buSzPts val="1800"/>
              <a:buChar char="-"/>
            </a:pPr>
            <a:r>
              <a:rPr lang="en"/>
              <a:t>Run Kafka Server using command “</a:t>
            </a:r>
            <a:r>
              <a:rPr lang="en">
                <a:solidFill>
                  <a:srgbClr val="46ABEE"/>
                </a:solidFill>
              </a:rPr>
              <a:t>bin/kafka-server-start.sh config/server.properties</a:t>
            </a:r>
            <a:r>
              <a:rPr lang="en"/>
              <a:t>”</a:t>
            </a:r>
            <a:endParaRPr/>
          </a:p>
          <a:p>
            <a:pPr indent="-342900" lvl="0" marL="457200" rtl="0" algn="l">
              <a:spcBef>
                <a:spcPts val="0"/>
              </a:spcBef>
              <a:spcAft>
                <a:spcPts val="0"/>
              </a:spcAft>
              <a:buSzPts val="1800"/>
              <a:buChar char="-"/>
            </a:pPr>
            <a:r>
              <a:rPr lang="en"/>
              <a:t>Create Topic using command “</a:t>
            </a:r>
            <a:r>
              <a:rPr lang="en">
                <a:solidFill>
                  <a:srgbClr val="46ABEE"/>
                </a:solidFill>
              </a:rPr>
              <a:t>bin/kafka-topics.sh --create --topic tweet-topic --replication-factor 1 --partitions 1 --zookeeper localhost:2181</a:t>
            </a:r>
            <a:r>
              <a:rPr lang="en"/>
              <a:t>”</a:t>
            </a:r>
            <a:endParaRPr sz="1400">
              <a:highlight>
                <a:schemeClr val="lt1"/>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Breakdown - Demo Steps Cont’d...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latin typeface="Roboto"/>
                <a:ea typeface="Roboto"/>
                <a:cs typeface="Roboto"/>
                <a:sym typeface="Roboto"/>
              </a:rPr>
              <a:t>Step # 03: </a:t>
            </a:r>
            <a:endParaRPr b="1">
              <a:latin typeface="Roboto"/>
              <a:ea typeface="Roboto"/>
              <a:cs typeface="Roboto"/>
              <a:sym typeface="Roboto"/>
            </a:endParaRPr>
          </a:p>
          <a:p>
            <a:pPr indent="-325755" lvl="0" marL="457200" rtl="0" algn="l">
              <a:spcBef>
                <a:spcPts val="1200"/>
              </a:spcBef>
              <a:spcAft>
                <a:spcPts val="0"/>
              </a:spcAft>
              <a:buSzPct val="100000"/>
              <a:buChar char="-"/>
            </a:pPr>
            <a:r>
              <a:rPr lang="en"/>
              <a:t>Run the </a:t>
            </a:r>
            <a:r>
              <a:rPr b="1" lang="en"/>
              <a:t>Twitter Kafka Producer Application</a:t>
            </a:r>
            <a:endParaRPr b="1"/>
          </a:p>
          <a:p>
            <a:pPr indent="-325755" lvl="0" marL="457200" rtl="0" algn="l">
              <a:spcBef>
                <a:spcPts val="0"/>
              </a:spcBef>
              <a:spcAft>
                <a:spcPts val="0"/>
              </a:spcAft>
              <a:buSzPct val="128571"/>
              <a:buChar char="-"/>
            </a:pPr>
            <a:r>
              <a:rPr lang="en"/>
              <a:t>It to fetches tweets from twitter, this can be seen on console</a:t>
            </a:r>
            <a:endParaRPr sz="1400">
              <a:highlight>
                <a:schemeClr val="lt1"/>
              </a:highlight>
            </a:endParaRPr>
          </a:p>
          <a:p>
            <a:pPr indent="0" lvl="0" marL="0" rtl="0" algn="l">
              <a:spcBef>
                <a:spcPts val="1200"/>
              </a:spcBef>
              <a:spcAft>
                <a:spcPts val="0"/>
              </a:spcAft>
              <a:buNone/>
            </a:pPr>
            <a:r>
              <a:rPr b="1" lang="en">
                <a:latin typeface="Roboto"/>
                <a:ea typeface="Roboto"/>
                <a:cs typeface="Roboto"/>
                <a:sym typeface="Roboto"/>
              </a:rPr>
              <a:t>Step # 04: </a:t>
            </a:r>
            <a:endParaRPr b="1">
              <a:latin typeface="Roboto"/>
              <a:ea typeface="Roboto"/>
              <a:cs typeface="Roboto"/>
              <a:sym typeface="Roboto"/>
            </a:endParaRPr>
          </a:p>
          <a:p>
            <a:pPr indent="-325755" lvl="0" marL="457200" rtl="0" algn="l">
              <a:spcBef>
                <a:spcPts val="1200"/>
              </a:spcBef>
              <a:spcAft>
                <a:spcPts val="0"/>
              </a:spcAft>
              <a:buSzPct val="128571"/>
              <a:buChar char="-"/>
            </a:pPr>
            <a:r>
              <a:rPr lang="en"/>
              <a:t>Run the </a:t>
            </a:r>
            <a:r>
              <a:rPr b="1" lang="en"/>
              <a:t>Spark Kafka Application(Spark Streaming)</a:t>
            </a:r>
            <a:r>
              <a:rPr lang="en"/>
              <a:t> and the tweets are stored in HBase Table after aggregation/filter</a:t>
            </a:r>
            <a:endParaRPr sz="1400">
              <a:highlight>
                <a:schemeClr val="lt1"/>
              </a:highlight>
            </a:endParaRPr>
          </a:p>
          <a:p>
            <a:pPr indent="0" lvl="0" marL="0" rtl="0" algn="l">
              <a:spcBef>
                <a:spcPts val="1200"/>
              </a:spcBef>
              <a:spcAft>
                <a:spcPts val="0"/>
              </a:spcAft>
              <a:buNone/>
            </a:pPr>
            <a:r>
              <a:rPr b="1" lang="en">
                <a:latin typeface="Roboto"/>
                <a:ea typeface="Roboto"/>
                <a:cs typeface="Roboto"/>
                <a:sym typeface="Roboto"/>
              </a:rPr>
              <a:t>Step # 05: </a:t>
            </a:r>
            <a:endParaRPr b="1">
              <a:latin typeface="Roboto"/>
              <a:ea typeface="Roboto"/>
              <a:cs typeface="Roboto"/>
              <a:sym typeface="Roboto"/>
            </a:endParaRPr>
          </a:p>
          <a:p>
            <a:pPr indent="-325755" lvl="0" marL="457200" rtl="0" algn="l">
              <a:spcBef>
                <a:spcPts val="1200"/>
              </a:spcBef>
              <a:spcAft>
                <a:spcPts val="0"/>
              </a:spcAft>
              <a:buSzPct val="128571"/>
              <a:buChar char="-"/>
            </a:pPr>
            <a:r>
              <a:rPr lang="en"/>
              <a:t>Run the </a:t>
            </a:r>
            <a:r>
              <a:rPr b="1" lang="en"/>
              <a:t>Spark SQL Application</a:t>
            </a:r>
            <a:r>
              <a:rPr lang="en"/>
              <a:t> and store the tweets in HDFS in the form of CSV Files</a:t>
            </a:r>
            <a:endParaRPr sz="1400">
              <a:highlight>
                <a:schemeClr val="lt1"/>
              </a:highlight>
            </a:endParaRPr>
          </a:p>
          <a:p>
            <a:pPr indent="0" lvl="0" marL="0" rtl="0" algn="l">
              <a:spcBef>
                <a:spcPts val="1200"/>
              </a:spcBef>
              <a:spcAft>
                <a:spcPts val="1200"/>
              </a:spcAft>
              <a:buNone/>
            </a:pPr>
            <a:r>
              <a:t/>
            </a:r>
            <a:endParaRPr sz="1400">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Breakdown - Demo Steps Cont’d...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Step # 06: </a:t>
            </a:r>
            <a:endParaRPr b="1">
              <a:latin typeface="Roboto"/>
              <a:ea typeface="Roboto"/>
              <a:cs typeface="Roboto"/>
              <a:sym typeface="Roboto"/>
            </a:endParaRPr>
          </a:p>
          <a:p>
            <a:pPr indent="-342900" lvl="0" marL="457200" rtl="0" algn="l">
              <a:spcBef>
                <a:spcPts val="1200"/>
              </a:spcBef>
              <a:spcAft>
                <a:spcPts val="0"/>
              </a:spcAft>
              <a:buSzPts val="1800"/>
              <a:buChar char="-"/>
            </a:pPr>
            <a:r>
              <a:rPr lang="en"/>
              <a:t>Create the External HIVE table by using the CSV Files stored in HDFS</a:t>
            </a:r>
            <a:endParaRPr sz="1400">
              <a:highlight>
                <a:schemeClr val="lt1"/>
              </a:highlight>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Step # 07: </a:t>
            </a:r>
            <a:endParaRPr b="1">
              <a:latin typeface="Roboto"/>
              <a:ea typeface="Roboto"/>
              <a:cs typeface="Roboto"/>
              <a:sym typeface="Roboto"/>
            </a:endParaRPr>
          </a:p>
          <a:p>
            <a:pPr indent="-342900" lvl="0" marL="457200" rtl="0" algn="l">
              <a:spcBef>
                <a:spcPts val="1200"/>
              </a:spcBef>
              <a:spcAft>
                <a:spcPts val="0"/>
              </a:spcAft>
              <a:buSzPts val="1800"/>
              <a:buChar char="-"/>
            </a:pPr>
            <a:r>
              <a:rPr lang="en"/>
              <a:t>Connect the Tableau with Cloudera Hadoop using ODBC Driver</a:t>
            </a:r>
            <a:endParaRPr sz="1400">
              <a:highlight>
                <a:schemeClr val="lt1"/>
              </a:highlight>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Step # 08: </a:t>
            </a:r>
            <a:endParaRPr b="1">
              <a:latin typeface="Roboto"/>
              <a:ea typeface="Roboto"/>
              <a:cs typeface="Roboto"/>
              <a:sym typeface="Roboto"/>
            </a:endParaRPr>
          </a:p>
          <a:p>
            <a:pPr indent="-342900" lvl="0" marL="457200" rtl="0" algn="l">
              <a:spcBef>
                <a:spcPts val="1200"/>
              </a:spcBef>
              <a:spcAft>
                <a:spcPts val="0"/>
              </a:spcAft>
              <a:buSzPts val="1800"/>
              <a:buChar char="-"/>
            </a:pPr>
            <a:r>
              <a:rPr lang="en"/>
              <a:t>Fetch data from HIVE table and show it in the Pie Chart or Bar Graph</a:t>
            </a:r>
            <a:endParaRPr sz="1400">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Wholeness of Project</a:t>
            </a:r>
            <a:endParaRPr>
              <a:solidFill>
                <a:srgbClr val="46ABEE"/>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2" name="Google Shape;232;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In this project we have used multiple technologies such as Kafka, Spark, Hive, Tableau, etc. to get the tweets from twitter and perform some analysis on it. After analysis we have visualized the results into Pie Chart and Bar Graph.</a:t>
            </a:r>
            <a:endParaRPr>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Science and Technology of Consciousness: </a:t>
            </a:r>
            <a:r>
              <a:rPr lang="en">
                <a:latin typeface="Roboto"/>
                <a:ea typeface="Roboto"/>
                <a:cs typeface="Roboto"/>
                <a:sym typeface="Roboto"/>
              </a:rPr>
              <a:t>As creation is built up of layers and to get to know about unified field of consciousness, we practice Transcendental Meditation on daily basis. After practicing the Transcendental Meditation, we get to visualize the positive effects of it in our daily lives and often times nature is coming for the help as well.</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9"/>
          <p:cNvPicPr preferRelativeResize="0"/>
          <p:nvPr/>
        </p:nvPicPr>
        <p:blipFill>
          <a:blip r:embed="rId3">
            <a:alphaModFix/>
          </a:blip>
          <a:stretch>
            <a:fillRect/>
          </a:stretch>
        </p:blipFill>
        <p:spPr>
          <a:xfrm>
            <a:off x="164288" y="240125"/>
            <a:ext cx="8815426" cy="4663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0"/>
          <p:cNvPicPr preferRelativeResize="0"/>
          <p:nvPr/>
        </p:nvPicPr>
        <p:blipFill rotWithShape="1">
          <a:blip r:embed="rId3">
            <a:alphaModFix/>
          </a:blip>
          <a:srcRect b="7149" l="0" r="0" t="0"/>
          <a:stretch/>
        </p:blipFill>
        <p:spPr>
          <a:xfrm>
            <a:off x="76200" y="278037"/>
            <a:ext cx="8991600" cy="458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715"/>
              <a:t>CentOS Version</a:t>
            </a:r>
            <a:r>
              <a:rPr lang="en" sz="5715"/>
              <a:t> 6.7</a:t>
            </a:r>
            <a:endParaRPr b="1" sz="5715"/>
          </a:p>
          <a:p>
            <a:pPr indent="0" lvl="0" marL="0" rtl="0" algn="l">
              <a:spcBef>
                <a:spcPts val="1200"/>
              </a:spcBef>
              <a:spcAft>
                <a:spcPts val="0"/>
              </a:spcAft>
              <a:buNone/>
            </a:pPr>
            <a:r>
              <a:rPr b="1" lang="en" sz="5715"/>
              <a:t>Hadoop Version</a:t>
            </a:r>
            <a:r>
              <a:rPr lang="en" sz="5715"/>
              <a:t> 2.6.0</a:t>
            </a:r>
            <a:endParaRPr sz="5715"/>
          </a:p>
          <a:p>
            <a:pPr indent="0" lvl="0" marL="0" rtl="0" algn="l">
              <a:spcBef>
                <a:spcPts val="1200"/>
              </a:spcBef>
              <a:spcAft>
                <a:spcPts val="0"/>
              </a:spcAft>
              <a:buNone/>
            </a:pPr>
            <a:r>
              <a:rPr b="1" lang="en" sz="5715"/>
              <a:t>Java JDK &amp; JRE Version</a:t>
            </a:r>
            <a:r>
              <a:rPr lang="en" sz="5715"/>
              <a:t> 8</a:t>
            </a:r>
            <a:endParaRPr sz="5715"/>
          </a:p>
          <a:p>
            <a:pPr indent="0" lvl="0" marL="0" rtl="0" algn="l">
              <a:spcBef>
                <a:spcPts val="1200"/>
              </a:spcBef>
              <a:spcAft>
                <a:spcPts val="0"/>
              </a:spcAft>
              <a:buNone/>
            </a:pPr>
            <a:r>
              <a:rPr b="1" lang="en" sz="5715"/>
              <a:t>Eclipse Version LUNA</a:t>
            </a:r>
            <a:r>
              <a:rPr lang="en" sz="5715"/>
              <a:t> 4.4.2</a:t>
            </a:r>
            <a:endParaRPr sz="5715"/>
          </a:p>
          <a:p>
            <a:pPr indent="0" lvl="0" marL="0" rtl="0" algn="l">
              <a:spcBef>
                <a:spcPts val="1200"/>
              </a:spcBef>
              <a:spcAft>
                <a:spcPts val="0"/>
              </a:spcAft>
              <a:buNone/>
            </a:pPr>
            <a:r>
              <a:rPr b="1" lang="en" sz="5715"/>
              <a:t>Kafka Version </a:t>
            </a:r>
            <a:r>
              <a:rPr lang="en" sz="5715"/>
              <a:t>2.11-1.1.0</a:t>
            </a:r>
            <a:endParaRPr sz="5715"/>
          </a:p>
          <a:p>
            <a:pPr indent="0" lvl="0" marL="0" rtl="0" algn="l">
              <a:spcBef>
                <a:spcPts val="1200"/>
              </a:spcBef>
              <a:spcAft>
                <a:spcPts val="0"/>
              </a:spcAft>
              <a:buNone/>
            </a:pPr>
            <a:r>
              <a:rPr b="1" lang="en" sz="5715"/>
              <a:t>HBase Version </a:t>
            </a:r>
            <a:r>
              <a:rPr lang="en" sz="5715"/>
              <a:t>1.2.0</a:t>
            </a:r>
            <a:endParaRPr sz="5715"/>
          </a:p>
          <a:p>
            <a:pPr indent="0" lvl="0" marL="0" rtl="0" algn="l">
              <a:spcBef>
                <a:spcPts val="1200"/>
              </a:spcBef>
              <a:spcAft>
                <a:spcPts val="0"/>
              </a:spcAft>
              <a:buNone/>
            </a:pPr>
            <a:r>
              <a:rPr b="1" lang="en" sz="5715"/>
              <a:t>Hive Version </a:t>
            </a:r>
            <a:r>
              <a:rPr lang="en" sz="5715"/>
              <a:t>1.1.0</a:t>
            </a:r>
            <a:endParaRPr sz="5715"/>
          </a:p>
          <a:p>
            <a:pPr indent="0" lvl="0" marL="0" rtl="0" algn="l">
              <a:spcBef>
                <a:spcPts val="1200"/>
              </a:spcBef>
              <a:spcAft>
                <a:spcPts val="0"/>
              </a:spcAft>
              <a:buNone/>
            </a:pPr>
            <a:r>
              <a:rPr b="1" lang="en" sz="5715"/>
              <a:t>Spark Version </a:t>
            </a:r>
            <a:r>
              <a:rPr lang="en" sz="5715"/>
              <a:t>1.6.0</a:t>
            </a:r>
            <a:endParaRPr sz="5715"/>
          </a:p>
          <a:p>
            <a:pPr indent="0" lvl="0" marL="0" rtl="0" algn="l">
              <a:spcBef>
                <a:spcPts val="1200"/>
              </a:spcBef>
              <a:spcAft>
                <a:spcPts val="1200"/>
              </a:spcAft>
              <a:buNone/>
            </a:pPr>
            <a:r>
              <a:rPr b="1" lang="en" sz="5715"/>
              <a:t>Tableau Version </a:t>
            </a:r>
            <a:r>
              <a:rPr lang="en" sz="5715"/>
              <a:t>2021.4.6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85" name="Google Shape;85;p16"/>
          <p:cNvSpPr txBox="1"/>
          <p:nvPr>
            <p:ph idx="1" type="body"/>
          </p:nvPr>
        </p:nvSpPr>
        <p:spPr>
          <a:xfrm>
            <a:off x="311700" y="1266325"/>
            <a:ext cx="8520600" cy="3785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used Volume Sample Tweet Streaming API for our project to get the tweets from Twitter for further aggregation, filter and analysis.</a:t>
            </a:r>
            <a:endParaRPr/>
          </a:p>
          <a:p>
            <a:pPr indent="-342900" lvl="0" marL="457200" rtl="0" algn="l">
              <a:spcBef>
                <a:spcPts val="0"/>
              </a:spcBef>
              <a:spcAft>
                <a:spcPts val="0"/>
              </a:spcAft>
              <a:buSzPts val="1800"/>
              <a:buChar char="-"/>
            </a:pPr>
            <a:r>
              <a:rPr lang="en"/>
              <a:t>Kafka Messaging tool is used for storing the tweets in kafka using topic created(“tweet-topic”)</a:t>
            </a:r>
            <a:endParaRPr/>
          </a:p>
          <a:p>
            <a:pPr indent="-342900" lvl="0" marL="457200" rtl="0" algn="l">
              <a:spcBef>
                <a:spcPts val="0"/>
              </a:spcBef>
              <a:spcAft>
                <a:spcPts val="0"/>
              </a:spcAft>
              <a:buSzPts val="1800"/>
              <a:buChar char="-"/>
            </a:pPr>
            <a:r>
              <a:rPr lang="en"/>
              <a:t>Spark Streaming is used for getting the tweets from kafka and performing some filter and </a:t>
            </a:r>
            <a:r>
              <a:rPr lang="en"/>
              <a:t>aggregation</a:t>
            </a:r>
            <a:r>
              <a:rPr lang="en"/>
              <a:t> so that the structured tweet are saved to HBase Table</a:t>
            </a:r>
            <a:endParaRPr/>
          </a:p>
          <a:p>
            <a:pPr indent="-342900" lvl="0" marL="457200" rtl="0" algn="l">
              <a:spcBef>
                <a:spcPts val="0"/>
              </a:spcBef>
              <a:spcAft>
                <a:spcPts val="0"/>
              </a:spcAft>
              <a:buSzPts val="1800"/>
              <a:buChar char="-"/>
            </a:pPr>
            <a:r>
              <a:rPr lang="en"/>
              <a:t>Spark SQL is used to perform some analysis over stored data in HBase and then further store the result to HDFS</a:t>
            </a:r>
            <a:endParaRPr/>
          </a:p>
          <a:p>
            <a:pPr indent="-342900" lvl="0" marL="457200" rtl="0" algn="l">
              <a:spcBef>
                <a:spcPts val="0"/>
              </a:spcBef>
              <a:spcAft>
                <a:spcPts val="0"/>
              </a:spcAft>
              <a:buSzPts val="1800"/>
              <a:buChar char="-"/>
            </a:pPr>
            <a:r>
              <a:rPr lang="en"/>
              <a:t>HIVE External Table is created over HDFS to </a:t>
            </a:r>
            <a:r>
              <a:rPr lang="en"/>
              <a:t>perform</a:t>
            </a:r>
            <a:r>
              <a:rPr lang="en"/>
              <a:t> visualization of the result</a:t>
            </a:r>
            <a:endParaRPr/>
          </a:p>
          <a:p>
            <a:pPr indent="-342900" lvl="0" marL="457200" rtl="0" algn="l">
              <a:spcBef>
                <a:spcPts val="0"/>
              </a:spcBef>
              <a:spcAft>
                <a:spcPts val="0"/>
              </a:spcAft>
              <a:buSzPts val="1800"/>
              <a:buChar char="-"/>
            </a:pPr>
            <a:r>
              <a:rPr lang="en"/>
              <a:t>Tableau Desktop is used for result visualization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Big Picture</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2" name="Google Shape;92;p17"/>
          <p:cNvPicPr preferRelativeResize="0"/>
          <p:nvPr/>
        </p:nvPicPr>
        <p:blipFill rotWithShape="1">
          <a:blip r:embed="rId3">
            <a:alphaModFix/>
          </a:blip>
          <a:srcRect b="-5395" l="0" r="0" t="-5395"/>
          <a:stretch/>
        </p:blipFill>
        <p:spPr>
          <a:xfrm>
            <a:off x="311700" y="1266175"/>
            <a:ext cx="8520602" cy="3302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Picture in Detail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87350" lvl="0" marL="457200" rtl="0" algn="l">
              <a:lnSpc>
                <a:spcPct val="90000"/>
              </a:lnSpc>
              <a:spcBef>
                <a:spcPts val="500"/>
              </a:spcBef>
              <a:spcAft>
                <a:spcPts val="0"/>
              </a:spcAft>
              <a:buSzPts val="2500"/>
              <a:buFont typeface="Calibri"/>
              <a:buChar char="●"/>
            </a:pPr>
            <a:r>
              <a:rPr b="1" lang="en" sz="2500">
                <a:highlight>
                  <a:schemeClr val="lt1"/>
                </a:highlight>
                <a:latin typeface="Calibri"/>
                <a:ea typeface="Calibri"/>
                <a:cs typeface="Calibri"/>
                <a:sym typeface="Calibri"/>
              </a:rPr>
              <a:t>Twitter Kafka Producer</a:t>
            </a:r>
            <a:endParaRPr b="1"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Getting “tweets” from Twitter using API</a:t>
            </a:r>
            <a:endParaRPr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We used Bearer token provided by twitter for getting the tweets from API</a:t>
            </a:r>
            <a:endParaRPr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We used “Volume Stream </a:t>
            </a:r>
            <a:r>
              <a:rPr lang="en" sz="2500">
                <a:highlight>
                  <a:schemeClr val="lt1"/>
                </a:highlight>
                <a:latin typeface="Calibri"/>
                <a:ea typeface="Calibri"/>
                <a:cs typeface="Calibri"/>
                <a:sym typeface="Calibri"/>
              </a:rPr>
              <a:t>GET API “</a:t>
            </a:r>
            <a:r>
              <a:rPr lang="en" sz="2500">
                <a:highlight>
                  <a:schemeClr val="lt1"/>
                </a:highlight>
                <a:uFill>
                  <a:noFill/>
                </a:uFill>
                <a:latin typeface="Calibri"/>
                <a:ea typeface="Calibri"/>
                <a:cs typeface="Calibri"/>
                <a:sym typeface="Calibri"/>
                <a:hlinkClick r:id="rId3"/>
              </a:rPr>
              <a:t>https://api.twitter.com/2/tweets/sample/stream</a:t>
            </a:r>
            <a:r>
              <a:rPr lang="en" sz="2500">
                <a:highlight>
                  <a:schemeClr val="lt1"/>
                </a:highlight>
                <a:latin typeface="Calibri"/>
                <a:ea typeface="Calibri"/>
                <a:cs typeface="Calibri"/>
                <a:sym typeface="Calibri"/>
              </a:rPr>
              <a:t>” for streaming tweets</a:t>
            </a:r>
            <a:endParaRPr sz="2500">
              <a:highlight>
                <a:schemeClr val="lt1"/>
              </a:highlight>
              <a:latin typeface="Calibri"/>
              <a:ea typeface="Calibri"/>
              <a:cs typeface="Calibri"/>
              <a:sym typeface="Calibri"/>
            </a:endParaRPr>
          </a:p>
          <a:p>
            <a:pPr indent="-406400" lvl="1" marL="914400" rtl="0" algn="l">
              <a:lnSpc>
                <a:spcPct val="90000"/>
              </a:lnSpc>
              <a:spcBef>
                <a:spcPts val="0"/>
              </a:spcBef>
              <a:spcAft>
                <a:spcPts val="0"/>
              </a:spcAft>
              <a:buSzPts val="2800"/>
              <a:buFont typeface="Calibri"/>
              <a:buChar char="○"/>
            </a:pPr>
            <a:r>
              <a:rPr lang="en" sz="2500">
                <a:highlight>
                  <a:schemeClr val="lt1"/>
                </a:highlight>
                <a:latin typeface="Calibri"/>
                <a:ea typeface="Calibri"/>
                <a:cs typeface="Calibri"/>
                <a:sym typeface="Calibri"/>
              </a:rPr>
              <a:t>Connected to Kafka topic which we created from terminal and send tweets to Kafka topic</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API Used from Twitter</a:t>
            </a:r>
            <a:endParaRPr>
              <a:solidFill>
                <a:srgbClr val="46ABEE"/>
              </a:solidFill>
            </a:endParaRPr>
          </a:p>
        </p:txBody>
      </p:sp>
      <p:pic>
        <p:nvPicPr>
          <p:cNvPr id="104" name="Google Shape;104;p19"/>
          <p:cNvPicPr preferRelativeResize="0"/>
          <p:nvPr/>
        </p:nvPicPr>
        <p:blipFill>
          <a:blip r:embed="rId3">
            <a:alphaModFix/>
          </a:blip>
          <a:stretch>
            <a:fillRect/>
          </a:stretch>
        </p:blipFill>
        <p:spPr>
          <a:xfrm>
            <a:off x="152400" y="1304825"/>
            <a:ext cx="8839202" cy="365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Connect </a:t>
            </a:r>
            <a:r>
              <a:rPr lang="en">
                <a:solidFill>
                  <a:srgbClr val="46ABEE"/>
                </a:solidFill>
              </a:rPr>
              <a:t>Twitter and Send tweets to Kafka</a:t>
            </a:r>
            <a:endParaRPr>
              <a:solidFill>
                <a:srgbClr val="46ABEE"/>
              </a:solidFill>
            </a:endParaRPr>
          </a:p>
        </p:txBody>
      </p:sp>
      <p:pic>
        <p:nvPicPr>
          <p:cNvPr id="110" name="Google Shape;110;p20"/>
          <p:cNvPicPr preferRelativeResize="0"/>
          <p:nvPr/>
        </p:nvPicPr>
        <p:blipFill>
          <a:blip r:embed="rId3">
            <a:alphaModFix/>
          </a:blip>
          <a:stretch>
            <a:fillRect/>
          </a:stretch>
        </p:blipFill>
        <p:spPr>
          <a:xfrm>
            <a:off x="129525" y="1152425"/>
            <a:ext cx="5208276" cy="3918400"/>
          </a:xfrm>
          <a:prstGeom prst="rect">
            <a:avLst/>
          </a:prstGeom>
          <a:noFill/>
          <a:ln>
            <a:noFill/>
          </a:ln>
        </p:spPr>
      </p:pic>
      <p:pic>
        <p:nvPicPr>
          <p:cNvPr id="111" name="Google Shape;111;p20"/>
          <p:cNvPicPr preferRelativeResize="0"/>
          <p:nvPr/>
        </p:nvPicPr>
        <p:blipFill>
          <a:blip r:embed="rId4">
            <a:alphaModFix/>
          </a:blip>
          <a:stretch>
            <a:fillRect/>
          </a:stretch>
        </p:blipFill>
        <p:spPr>
          <a:xfrm>
            <a:off x="3577600" y="2571750"/>
            <a:ext cx="5566401" cy="2433750"/>
          </a:xfrm>
          <a:prstGeom prst="rect">
            <a:avLst/>
          </a:prstGeom>
          <a:noFill/>
          <a:ln>
            <a:noFill/>
          </a:ln>
        </p:spPr>
      </p:pic>
      <p:pic>
        <p:nvPicPr>
          <p:cNvPr id="112" name="Google Shape;112;p20"/>
          <p:cNvPicPr preferRelativeResize="0"/>
          <p:nvPr/>
        </p:nvPicPr>
        <p:blipFill>
          <a:blip r:embed="rId5">
            <a:alphaModFix/>
          </a:blip>
          <a:stretch>
            <a:fillRect/>
          </a:stretch>
        </p:blipFill>
        <p:spPr>
          <a:xfrm>
            <a:off x="4410525" y="1152425"/>
            <a:ext cx="4733476" cy="11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6ABEE"/>
                </a:solidFill>
              </a:rPr>
              <a:t>Connect Twitter and Send tweets to Kafka Cont’d…</a:t>
            </a:r>
            <a:endParaRPr/>
          </a:p>
        </p:txBody>
      </p:sp>
      <p:pic>
        <p:nvPicPr>
          <p:cNvPr id="118" name="Google Shape;118;p21"/>
          <p:cNvPicPr preferRelativeResize="0"/>
          <p:nvPr/>
        </p:nvPicPr>
        <p:blipFill>
          <a:blip r:embed="rId3">
            <a:alphaModFix/>
          </a:blip>
          <a:stretch>
            <a:fillRect/>
          </a:stretch>
        </p:blipFill>
        <p:spPr>
          <a:xfrm>
            <a:off x="311700" y="1152425"/>
            <a:ext cx="8520600" cy="36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